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1"/>
  </p:sldMasterIdLst>
  <p:notesMasterIdLst>
    <p:notesMasterId r:id="rId64"/>
  </p:notesMasterIdLst>
  <p:sldIdLst>
    <p:sldId id="256" r:id="rId2"/>
    <p:sldId id="257" r:id="rId3"/>
    <p:sldId id="258" r:id="rId4"/>
    <p:sldId id="259" r:id="rId5"/>
    <p:sldId id="260" r:id="rId6"/>
    <p:sldId id="261" r:id="rId7"/>
    <p:sldId id="269" r:id="rId8"/>
    <p:sldId id="263" r:id="rId9"/>
    <p:sldId id="262" r:id="rId10"/>
    <p:sldId id="264" r:id="rId11"/>
    <p:sldId id="265" r:id="rId12"/>
    <p:sldId id="266" r:id="rId13"/>
    <p:sldId id="267" r:id="rId14"/>
    <p:sldId id="268" r:id="rId15"/>
    <p:sldId id="270" r:id="rId16"/>
    <p:sldId id="319" r:id="rId17"/>
    <p:sldId id="272" r:id="rId18"/>
    <p:sldId id="273" r:id="rId19"/>
    <p:sldId id="285" r:id="rId20"/>
    <p:sldId id="318" r:id="rId21"/>
    <p:sldId id="316" r:id="rId22"/>
    <p:sldId id="274" r:id="rId23"/>
    <p:sldId id="275" r:id="rId24"/>
    <p:sldId id="276" r:id="rId25"/>
    <p:sldId id="277" r:id="rId26"/>
    <p:sldId id="278" r:id="rId27"/>
    <p:sldId id="279" r:id="rId28"/>
    <p:sldId id="280" r:id="rId29"/>
    <p:sldId id="281" r:id="rId30"/>
    <p:sldId id="282" r:id="rId31"/>
    <p:sldId id="283" r:id="rId32"/>
    <p:sldId id="284" r:id="rId33"/>
    <p:sldId id="286" r:id="rId34"/>
    <p:sldId id="287" r:id="rId35"/>
    <p:sldId id="317" r:id="rId36"/>
    <p:sldId id="288" r:id="rId37"/>
    <p:sldId id="289" r:id="rId38"/>
    <p:sldId id="290" r:id="rId39"/>
    <p:sldId id="291" r:id="rId40"/>
    <p:sldId id="292" r:id="rId41"/>
    <p:sldId id="293" r:id="rId42"/>
    <p:sldId id="294" r:id="rId43"/>
    <p:sldId id="315" r:id="rId44"/>
    <p:sldId id="295" r:id="rId45"/>
    <p:sldId id="296" r:id="rId46"/>
    <p:sldId id="297" r:id="rId47"/>
    <p:sldId id="298"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20" r:id="rId61"/>
    <p:sldId id="312" r:id="rId62"/>
    <p:sldId id="299" r:id="rId6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87" autoAdjust="0"/>
    <p:restoredTop sz="94660"/>
  </p:normalViewPr>
  <p:slideViewPr>
    <p:cSldViewPr>
      <p:cViewPr varScale="1">
        <p:scale>
          <a:sx n="153" d="100"/>
          <a:sy n="153" d="100"/>
        </p:scale>
        <p:origin x="202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C168FC-B05D-434E-A1A9-C3880194D9B9}" type="datetimeFigureOut">
              <a:rPr lang="cs-CZ" smtClean="0"/>
              <a:pPr/>
              <a:t>23.02.2022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57D956-91F0-4D0E-9757-711D0E98FF7F}"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Šípek, Gregor – </a:t>
            </a:r>
            <a:r>
              <a:rPr lang="cs-CZ" dirty="0" err="1"/>
              <a:t>Kaprasův</a:t>
            </a:r>
            <a:r>
              <a:rPr lang="cs-CZ" dirty="0"/>
              <a:t> den 2016</a:t>
            </a:r>
          </a:p>
        </p:txBody>
      </p:sp>
      <p:sp>
        <p:nvSpPr>
          <p:cNvPr id="4" name="Zástupný symbol pro číslo snímku 3"/>
          <p:cNvSpPr>
            <a:spLocks noGrp="1"/>
          </p:cNvSpPr>
          <p:nvPr>
            <p:ph type="sldNum" sz="quarter" idx="10"/>
          </p:nvPr>
        </p:nvSpPr>
        <p:spPr/>
        <p:txBody>
          <a:bodyPr/>
          <a:lstStyle/>
          <a:p>
            <a:fld id="{C557D956-91F0-4D0E-9757-711D0E98FF7F}" type="slidenum">
              <a:rPr lang="cs-CZ" smtClean="0"/>
              <a:pPr/>
              <a:t>3</a:t>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a:t>Etika jednání hraje významnou roli v komunikačním procesu s klientem. </a:t>
            </a:r>
          </a:p>
          <a:p>
            <a:endParaRPr lang="cs-CZ" dirty="0"/>
          </a:p>
        </p:txBody>
      </p:sp>
      <p:sp>
        <p:nvSpPr>
          <p:cNvPr id="4" name="Zástupný symbol pro číslo snímku 3"/>
          <p:cNvSpPr>
            <a:spLocks noGrp="1"/>
          </p:cNvSpPr>
          <p:nvPr>
            <p:ph type="sldNum" sz="quarter" idx="10"/>
          </p:nvPr>
        </p:nvSpPr>
        <p:spPr/>
        <p:txBody>
          <a:bodyPr/>
          <a:lstStyle/>
          <a:p>
            <a:fld id="{C557D956-91F0-4D0E-9757-711D0E98FF7F}" type="slidenum">
              <a:rPr lang="cs-CZ" smtClean="0"/>
              <a:pPr/>
              <a:t>28</a:t>
            </a:fld>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sz="1200" kern="1200" dirty="0">
                <a:solidFill>
                  <a:schemeClr val="tx1"/>
                </a:solidFill>
                <a:latin typeface="+mn-lt"/>
                <a:ea typeface="+mn-ea"/>
                <a:cs typeface="+mn-cs"/>
              </a:rPr>
              <a:t> Vždy je nutné za všech okolností dodržet zdvořilost, ptát se srozumitelně, trpělivě a stručně. Je vhodné dodržovat zásadu, že „méně je více“, neboť kladením otázek můžeme brzdit spontánnost pacienta a způsobit tak jeho mlčení a čekání na otázky </a:t>
            </a:r>
            <a:endParaRPr lang="cs-CZ" dirty="0"/>
          </a:p>
        </p:txBody>
      </p:sp>
      <p:sp>
        <p:nvSpPr>
          <p:cNvPr id="4" name="Zástupný symbol pro číslo snímku 3"/>
          <p:cNvSpPr>
            <a:spLocks noGrp="1"/>
          </p:cNvSpPr>
          <p:nvPr>
            <p:ph type="sldNum" sz="quarter" idx="10"/>
          </p:nvPr>
        </p:nvSpPr>
        <p:spPr/>
        <p:txBody>
          <a:bodyPr/>
          <a:lstStyle/>
          <a:p>
            <a:fld id="{C557D956-91F0-4D0E-9757-711D0E98FF7F}" type="slidenum">
              <a:rPr lang="cs-CZ" smtClean="0"/>
              <a:pPr/>
              <a:t>33</a:t>
            </a:fld>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sz="1200" kern="1200" dirty="0">
                <a:solidFill>
                  <a:schemeClr val="tx1"/>
                </a:solidFill>
                <a:latin typeface="+mn-lt"/>
                <a:ea typeface="+mn-ea"/>
                <a:cs typeface="+mn-cs"/>
              </a:rPr>
              <a:t>Na sdělování nepříznivé diagnózy je těhotná žena obzvláště citlivá. Moderní medicína a s ní spojená ultrazvuková diagnostika přinesla nespočet odhalených těžkých vad očekávaného dítěte. Jednoznačně určená diagnóza sice způsobí rodině velký šok, ale rodiče mají možnost vyhledat si k danému onemocnění informace, poradit se lidmi a odborníky, kterým důvěřují, případně kontaktovat rodiny, kde se podobné postižení vyskytuje, aby měli možnost zvážit, zda jsou schopní přijmout a pečovat o dítě s podobným postižením, Tuto krizovou situaci za budoucí rodiče nevyřeší ani lékař, ani nikdo ze zdravotnického personálu, rozhodnutí je pouze na rodičích</a:t>
            </a:r>
            <a:endParaRPr lang="cs-CZ" dirty="0"/>
          </a:p>
        </p:txBody>
      </p:sp>
      <p:sp>
        <p:nvSpPr>
          <p:cNvPr id="4" name="Zástupný symbol pro číslo snímku 3"/>
          <p:cNvSpPr>
            <a:spLocks noGrp="1"/>
          </p:cNvSpPr>
          <p:nvPr>
            <p:ph type="sldNum" sz="quarter" idx="10"/>
          </p:nvPr>
        </p:nvSpPr>
        <p:spPr/>
        <p:txBody>
          <a:bodyPr/>
          <a:lstStyle/>
          <a:p>
            <a:fld id="{C557D956-91F0-4D0E-9757-711D0E98FF7F}" type="slidenum">
              <a:rPr lang="cs-CZ" smtClean="0"/>
              <a:pPr/>
              <a:t>44</a:t>
            </a:fld>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sz="1200" kern="1200" dirty="0">
                <a:solidFill>
                  <a:schemeClr val="tx1"/>
                </a:solidFill>
                <a:latin typeface="+mn-lt"/>
                <a:ea typeface="+mn-ea"/>
                <a:cs typeface="+mn-cs"/>
              </a:rPr>
              <a:t>v roce 1969 popsala průběh reakce rodiny na sdělení nepříznivé zprávy </a:t>
            </a:r>
            <a:r>
              <a:rPr lang="cs-CZ" sz="1200" kern="1200" dirty="0" err="1">
                <a:solidFill>
                  <a:schemeClr val="tx1"/>
                </a:solidFill>
                <a:latin typeface="+mn-lt"/>
                <a:ea typeface="+mn-ea"/>
                <a:cs typeface="+mn-cs"/>
              </a:rPr>
              <a:t>Kübler</a:t>
            </a:r>
            <a:r>
              <a:rPr lang="cs-CZ" sz="1200" kern="1200" dirty="0">
                <a:solidFill>
                  <a:schemeClr val="tx1"/>
                </a:solidFill>
                <a:latin typeface="+mn-lt"/>
                <a:ea typeface="+mn-ea"/>
                <a:cs typeface="+mn-cs"/>
              </a:rPr>
              <a:t>-</a:t>
            </a:r>
            <a:r>
              <a:rPr lang="cs-CZ" sz="1200" kern="1200" dirty="0" err="1">
                <a:solidFill>
                  <a:schemeClr val="tx1"/>
                </a:solidFill>
                <a:latin typeface="+mn-lt"/>
                <a:ea typeface="+mn-ea"/>
                <a:cs typeface="+mn-cs"/>
              </a:rPr>
              <a:t>Rossová</a:t>
            </a:r>
            <a:r>
              <a:rPr lang="cs-CZ" sz="1200" kern="1200" dirty="0">
                <a:solidFill>
                  <a:schemeClr val="tx1"/>
                </a:solidFill>
                <a:latin typeface="+mn-lt"/>
                <a:ea typeface="+mn-ea"/>
                <a:cs typeface="+mn-cs"/>
              </a:rPr>
              <a:t> a rozdělila jej do pěti fází</a:t>
            </a:r>
            <a:endParaRPr lang="cs-CZ" dirty="0"/>
          </a:p>
        </p:txBody>
      </p:sp>
      <p:sp>
        <p:nvSpPr>
          <p:cNvPr id="4" name="Zástupný symbol pro číslo snímku 3"/>
          <p:cNvSpPr>
            <a:spLocks noGrp="1"/>
          </p:cNvSpPr>
          <p:nvPr>
            <p:ph type="sldNum" sz="quarter" idx="10"/>
          </p:nvPr>
        </p:nvSpPr>
        <p:spPr/>
        <p:txBody>
          <a:bodyPr/>
          <a:lstStyle/>
          <a:p>
            <a:fld id="{C557D956-91F0-4D0E-9757-711D0E98FF7F}" type="slidenum">
              <a:rPr lang="cs-CZ" smtClean="0"/>
              <a:pPr/>
              <a:t>47</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Šípek,</a:t>
            </a:r>
            <a:r>
              <a:rPr lang="cs-CZ" baseline="0" dirty="0"/>
              <a:t> Gregor – </a:t>
            </a:r>
            <a:r>
              <a:rPr lang="cs-CZ" baseline="0" dirty="0" err="1"/>
              <a:t>Kaprasův</a:t>
            </a:r>
            <a:r>
              <a:rPr lang="cs-CZ" baseline="0" dirty="0"/>
              <a:t> den 2016</a:t>
            </a:r>
            <a:endParaRPr lang="cs-CZ" dirty="0"/>
          </a:p>
        </p:txBody>
      </p:sp>
      <p:sp>
        <p:nvSpPr>
          <p:cNvPr id="4" name="Zástupný symbol pro číslo snímku 3"/>
          <p:cNvSpPr>
            <a:spLocks noGrp="1"/>
          </p:cNvSpPr>
          <p:nvPr>
            <p:ph type="sldNum" sz="quarter" idx="10"/>
          </p:nvPr>
        </p:nvSpPr>
        <p:spPr/>
        <p:txBody>
          <a:bodyPr/>
          <a:lstStyle/>
          <a:p>
            <a:fld id="{C557D956-91F0-4D0E-9757-711D0E98FF7F}" type="slidenum">
              <a:rPr lang="cs-CZ" smtClean="0"/>
              <a:pPr/>
              <a:t>4</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I když jsou ztráty běžnou součástí života každého z nás, málokdo ji očekává v souvislosti s narozením dítěte, ad 1 - zhroutila se představa zdravého dítěte, ad 2 - ztráta běžného normálního života se zdravým dítětem, např. běžná školní docházka, volnočasové aktivity, samostatnost dítěte, možnost postiženého dítěte mít vlastní rodinu a děti)</a:t>
            </a:r>
            <a:endParaRPr lang="cs-CZ" b="1" dirty="0"/>
          </a:p>
        </p:txBody>
      </p:sp>
      <p:sp>
        <p:nvSpPr>
          <p:cNvPr id="4" name="Zástupný symbol pro číslo snímku 3"/>
          <p:cNvSpPr>
            <a:spLocks noGrp="1"/>
          </p:cNvSpPr>
          <p:nvPr>
            <p:ph type="sldNum" sz="quarter" idx="10"/>
          </p:nvPr>
        </p:nvSpPr>
        <p:spPr/>
        <p:txBody>
          <a:bodyPr/>
          <a:lstStyle/>
          <a:p>
            <a:fld id="{C557D956-91F0-4D0E-9757-711D0E98FF7F}" type="slidenum">
              <a:rPr lang="cs-CZ" smtClean="0"/>
              <a:pPr/>
              <a:t>6</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Každý lékař byl povinen informovat pacienta o jeho zdravotním stavu, ovšem pouze v rozsahu, který on sám uznal za vhodný</a:t>
            </a:r>
          </a:p>
        </p:txBody>
      </p:sp>
      <p:sp>
        <p:nvSpPr>
          <p:cNvPr id="4" name="Zástupný symbol pro číslo snímku 3"/>
          <p:cNvSpPr>
            <a:spLocks noGrp="1"/>
          </p:cNvSpPr>
          <p:nvPr>
            <p:ph type="sldNum" sz="quarter" idx="10"/>
          </p:nvPr>
        </p:nvSpPr>
        <p:spPr/>
        <p:txBody>
          <a:bodyPr/>
          <a:lstStyle/>
          <a:p>
            <a:fld id="{C557D956-91F0-4D0E-9757-711D0E98FF7F}" type="slidenum">
              <a:rPr lang="cs-CZ" smtClean="0"/>
              <a:pPr/>
              <a:t>8</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Nelze přeci pod hrozbou možných žalob pacientů požadovat písemný informovaný souhlas v jakékoli situaci. Je vždy nutné s pacientem prodiskutovat obsah informovaného souhlasu, vysvětlit účel předkládaného informovaného souhlasu, poučit o alternativách a případných rizicích navrhovaného terapeutického a diagnostického postupu, o možných omezeních, prognóze. Pacient by měl být při vědomí, mít dostatek času a možnost projevit svobodnou vůli </a:t>
            </a:r>
          </a:p>
        </p:txBody>
      </p:sp>
      <p:sp>
        <p:nvSpPr>
          <p:cNvPr id="4" name="Zástupný symbol pro číslo snímku 3"/>
          <p:cNvSpPr>
            <a:spLocks noGrp="1"/>
          </p:cNvSpPr>
          <p:nvPr>
            <p:ph type="sldNum" sz="quarter" idx="10"/>
          </p:nvPr>
        </p:nvSpPr>
        <p:spPr/>
        <p:txBody>
          <a:bodyPr/>
          <a:lstStyle/>
          <a:p>
            <a:fld id="{C557D956-91F0-4D0E-9757-711D0E98FF7F}" type="slidenum">
              <a:rPr lang="cs-CZ" smtClean="0"/>
              <a:pPr/>
              <a:t>13</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 Můžeme ji popsat jako předávání a sdílení informací, umění hovořit jeden s druhým, říkat, co skutečně myslíme a cítíme, říkat to jasně, ale také naslouchat tomu, co říká ten druhý a přitom se vzájemně ujišťovat, že jsme slyšeli a pochopili správně. Tímto střídáním rolí pak vzniká požadovaná zpětná vazba, díky ní si může ten, co informace sděluje ověřit, že příjemce správně porozuměl jeho sdělení a vyhnout se tak nedorozuměním, které by mohly vést k negativním následkům.</a:t>
            </a:r>
          </a:p>
        </p:txBody>
      </p:sp>
      <p:sp>
        <p:nvSpPr>
          <p:cNvPr id="4" name="Zástupný symbol pro číslo snímku 3"/>
          <p:cNvSpPr>
            <a:spLocks noGrp="1"/>
          </p:cNvSpPr>
          <p:nvPr>
            <p:ph type="sldNum" sz="quarter" idx="10"/>
          </p:nvPr>
        </p:nvSpPr>
        <p:spPr/>
        <p:txBody>
          <a:bodyPr/>
          <a:lstStyle/>
          <a:p>
            <a:fld id="{C557D956-91F0-4D0E-9757-711D0E98FF7F}" type="slidenum">
              <a:rPr lang="cs-CZ" smtClean="0"/>
              <a:pPr/>
              <a:t>15</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Ukázka z</a:t>
            </a:r>
            <a:r>
              <a:rPr lang="cs-CZ" baseline="0" dirty="0"/>
              <a:t> dopisu zaslaného pacientem ošetřujícímu lékaři </a:t>
            </a:r>
            <a:endParaRPr lang="cs-CZ" dirty="0"/>
          </a:p>
        </p:txBody>
      </p:sp>
      <p:sp>
        <p:nvSpPr>
          <p:cNvPr id="4" name="Zástupný symbol pro číslo snímku 3"/>
          <p:cNvSpPr>
            <a:spLocks noGrp="1"/>
          </p:cNvSpPr>
          <p:nvPr>
            <p:ph type="sldNum" sz="quarter" idx="10"/>
          </p:nvPr>
        </p:nvSpPr>
        <p:spPr/>
        <p:txBody>
          <a:bodyPr/>
          <a:lstStyle/>
          <a:p>
            <a:fld id="{C557D956-91F0-4D0E-9757-711D0E98FF7F}" type="slidenum">
              <a:rPr lang="cs-CZ" smtClean="0"/>
              <a:pPr/>
              <a:t>21</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Proto nelze uvést všechny kodexy a charty, pouze zmíníme důležité etické dokumenty.</a:t>
            </a:r>
          </a:p>
        </p:txBody>
      </p:sp>
      <p:sp>
        <p:nvSpPr>
          <p:cNvPr id="4" name="Zástupný symbol pro číslo snímku 3"/>
          <p:cNvSpPr>
            <a:spLocks noGrp="1"/>
          </p:cNvSpPr>
          <p:nvPr>
            <p:ph type="sldNum" sz="quarter" idx="10"/>
          </p:nvPr>
        </p:nvSpPr>
        <p:spPr/>
        <p:txBody>
          <a:bodyPr/>
          <a:lstStyle/>
          <a:p>
            <a:fld id="{C557D956-91F0-4D0E-9757-711D0E98FF7F}" type="slidenum">
              <a:rPr lang="cs-CZ" smtClean="0"/>
              <a:pPr/>
              <a:t>24</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85000" lnSpcReduction="20000"/>
          </a:bodyPr>
          <a:lstStyle/>
          <a:p>
            <a:r>
              <a:rPr lang="cs-CZ" sz="1200" b="0" i="0" kern="1200" dirty="0">
                <a:solidFill>
                  <a:schemeClr val="tx1"/>
                </a:solidFill>
                <a:latin typeface="+mn-lt"/>
                <a:ea typeface="+mn-ea"/>
                <a:cs typeface="+mn-cs"/>
              </a:rPr>
              <a:t>Úkolem lékaře je péče o zdraví a život pacienta, mírnit jeho utrpení, a to bez ohledu na národnost, rasu, barvu pleti, náboženské vyznání, politickou příslušnost, sociální postavení, sexuální orientaci, věk a pověst pacienta a osobní pocity lékaře.</a:t>
            </a:r>
          </a:p>
          <a:p>
            <a:r>
              <a:rPr lang="cs-CZ" sz="1200" b="0" i="0" kern="1200" dirty="0">
                <a:solidFill>
                  <a:schemeClr val="tx1"/>
                </a:solidFill>
                <a:latin typeface="+mn-lt"/>
                <a:ea typeface="+mn-ea"/>
                <a:cs typeface="+mn-cs"/>
              </a:rPr>
              <a:t>Lékař má znát zákony a závazné předpisy platné pro výkon povolání a dodržovat je.</a:t>
            </a:r>
          </a:p>
          <a:p>
            <a:r>
              <a:rPr lang="cs-CZ" sz="1200" b="0" i="0" kern="1200" dirty="0">
                <a:solidFill>
                  <a:schemeClr val="tx1"/>
                </a:solidFill>
                <a:latin typeface="+mn-lt"/>
                <a:ea typeface="+mn-ea"/>
                <a:cs typeface="+mn-cs"/>
              </a:rPr>
              <a:t>Lékař je povinen být za všech okolností ve svých profesionálních rozhodnutích nezávislý a odpovědný.</a:t>
            </a:r>
          </a:p>
          <a:p>
            <a:r>
              <a:rPr lang="cs-CZ" sz="1200" b="0" i="0" kern="1200" dirty="0">
                <a:solidFill>
                  <a:schemeClr val="tx1"/>
                </a:solidFill>
                <a:latin typeface="+mn-lt"/>
                <a:ea typeface="+mn-ea"/>
                <a:cs typeface="+mn-cs"/>
              </a:rPr>
              <a:t>Lékař uznává právo každého člověka na svobodnou volbu lékaře.</a:t>
            </a:r>
          </a:p>
          <a:p>
            <a:r>
              <a:rPr lang="cs-CZ" sz="1200" b="0" i="0" kern="1200" dirty="0">
                <a:solidFill>
                  <a:schemeClr val="tx1"/>
                </a:solidFill>
                <a:latin typeface="+mn-lt"/>
                <a:ea typeface="+mn-ea"/>
                <a:cs typeface="+mn-cs"/>
              </a:rPr>
              <a:t>Lékař provádí ty preventivní, diagnostické a léčebné úkony odpovídající současnému stavu lékařské vědy a jež jsou prakticky dostupné, a které považuje pro nemocného za nejvýhodnější.</a:t>
            </a:r>
          </a:p>
          <a:p>
            <a:r>
              <a:rPr lang="cs-CZ" sz="1200" b="0" i="0" kern="1200" dirty="0">
                <a:solidFill>
                  <a:schemeClr val="tx1"/>
                </a:solidFill>
                <a:latin typeface="+mn-lt"/>
                <a:ea typeface="+mn-ea"/>
                <a:cs typeface="+mn-cs"/>
              </a:rPr>
              <a:t>Lékař je povinen v případech ohrožení života a bezprostředního vážného ohrožení zdraví neodkladně poskytnout lékařskou pomoc.</a:t>
            </a:r>
          </a:p>
          <a:p>
            <a:r>
              <a:rPr lang="cs-CZ" sz="1200" b="0" i="0" kern="1200" dirty="0">
                <a:solidFill>
                  <a:schemeClr val="tx1"/>
                </a:solidFill>
                <a:latin typeface="+mn-lt"/>
                <a:ea typeface="+mn-ea"/>
                <a:cs typeface="+mn-cs"/>
              </a:rPr>
              <a:t>Lékař nemůže být donucen k takovému výkonu, který odporuje jeho svědomí.</a:t>
            </a:r>
          </a:p>
          <a:p>
            <a:r>
              <a:rPr lang="cs-CZ" sz="1200" b="0" i="0" kern="1200" dirty="0">
                <a:solidFill>
                  <a:schemeClr val="tx1"/>
                </a:solidFill>
                <a:latin typeface="+mn-lt"/>
                <a:ea typeface="+mn-ea"/>
                <a:cs typeface="+mn-cs"/>
              </a:rPr>
              <a:t>Lékař nesmí předpisovat léky, na něž vzniká závislost nebo které vykazují účinky dopingového typu, k jiným než léčebným účelům.</a:t>
            </a:r>
          </a:p>
          <a:p>
            <a:r>
              <a:rPr lang="cs-CZ" sz="1200" b="0" i="0" kern="1200" dirty="0">
                <a:solidFill>
                  <a:schemeClr val="tx1"/>
                </a:solidFill>
                <a:latin typeface="+mn-lt"/>
                <a:ea typeface="+mn-ea"/>
                <a:cs typeface="+mn-cs"/>
              </a:rPr>
              <a:t>Lékař u nevyléčitelných nemocných a umírajících lidí účinně tiší bolest, šetří lidskou důstojnost a mírní utrpení.</a:t>
            </a:r>
          </a:p>
          <a:p>
            <a:r>
              <a:rPr lang="cs-CZ" sz="1200" b="0" i="0" kern="1200" dirty="0">
                <a:solidFill>
                  <a:schemeClr val="tx1"/>
                </a:solidFill>
                <a:latin typeface="+mn-lt"/>
                <a:ea typeface="+mn-ea"/>
                <a:cs typeface="+mn-cs"/>
              </a:rPr>
              <a:t>Lékař nesmí zneužít odběr tkání a orgánů ke komerčním účelům.</a:t>
            </a:r>
          </a:p>
          <a:p>
            <a:r>
              <a:rPr lang="cs-CZ" sz="1200" b="0" i="0" kern="1200" dirty="0">
                <a:solidFill>
                  <a:schemeClr val="tx1"/>
                </a:solidFill>
                <a:latin typeface="+mn-lt"/>
                <a:ea typeface="+mn-ea"/>
                <a:cs typeface="+mn-cs"/>
              </a:rPr>
              <a:t>Lékař je povinen důsledně zachovávat lékařské tajemství, pokud pacient písemně neurčí jinak.</a:t>
            </a:r>
          </a:p>
          <a:p>
            <a:r>
              <a:rPr lang="cs-CZ" sz="1200" b="0" i="0" kern="1200" dirty="0">
                <a:solidFill>
                  <a:schemeClr val="tx1"/>
                </a:solidFill>
                <a:latin typeface="+mn-lt"/>
                <a:ea typeface="+mn-ea"/>
                <a:cs typeface="+mn-cs"/>
              </a:rPr>
              <a:t>Lékař je povinen se odborně vzdělávat.</a:t>
            </a:r>
          </a:p>
          <a:p>
            <a:r>
              <a:rPr lang="cs-CZ" sz="1200" b="0" i="0" kern="1200" dirty="0">
                <a:solidFill>
                  <a:schemeClr val="tx1"/>
                </a:solidFill>
                <a:latin typeface="+mn-lt"/>
                <a:ea typeface="+mn-ea"/>
                <a:cs typeface="+mn-cs"/>
              </a:rPr>
              <a:t>Lékař je povinen při výkonu povolání vést řádnou a úplnou dokumentaci písemnou nebo jinou formou.</a:t>
            </a:r>
          </a:p>
          <a:p>
            <a:r>
              <a:rPr lang="cs-CZ" sz="1200" b="0" i="0" kern="1200" dirty="0">
                <a:solidFill>
                  <a:schemeClr val="tx1"/>
                </a:solidFill>
                <a:latin typeface="+mn-lt"/>
                <a:ea typeface="+mn-ea"/>
                <a:cs typeface="+mn-cs"/>
              </a:rPr>
              <a:t>Lékař nesmí sám nebo po dohodě s jinými ordinovat neúčelné diagnostické, léčebné a jiné úkony ze zištných motivů.</a:t>
            </a:r>
          </a:p>
          <a:p>
            <a:r>
              <a:rPr lang="cs-CZ" sz="1200" b="0" i="0" kern="1200" dirty="0">
                <a:solidFill>
                  <a:schemeClr val="tx1"/>
                </a:solidFill>
                <a:latin typeface="+mn-lt"/>
                <a:ea typeface="+mn-ea"/>
                <a:cs typeface="+mn-cs"/>
              </a:rPr>
              <a:t>Lékař se k nemocnému chová korektně, s pochopením a trpělivostí.</a:t>
            </a:r>
          </a:p>
          <a:p>
            <a:r>
              <a:rPr lang="cs-CZ" sz="1200" b="0" i="0" kern="1200" dirty="0">
                <a:solidFill>
                  <a:schemeClr val="tx1"/>
                </a:solidFill>
                <a:latin typeface="+mn-lt"/>
                <a:ea typeface="+mn-ea"/>
                <a:cs typeface="+mn-cs"/>
              </a:rPr>
              <a:t>Lékař je povinen nemocného nebo jeho zákonné zástupce odpovědně a srozumitelným způsobem informovat o charakteru onemocnění, zamýšlených diagnostických a léčebných postupech včetně rizik, o uvažované prognóze a o dalších důležitých okolnostech, které mohou během léčby nastat.</a:t>
            </a:r>
          </a:p>
          <a:p>
            <a:r>
              <a:rPr lang="cs-CZ" sz="1200" b="0" i="0" kern="1200" dirty="0">
                <a:solidFill>
                  <a:schemeClr val="tx1"/>
                </a:solidFill>
                <a:latin typeface="+mn-lt"/>
                <a:ea typeface="+mn-ea"/>
                <a:cs typeface="+mn-cs"/>
              </a:rPr>
              <a:t>Lékař nesmí zneužít ve vztahu k nemocnému jeho důvěru.</a:t>
            </a:r>
          </a:p>
          <a:p>
            <a:r>
              <a:rPr lang="cs-CZ" sz="1200" b="0" i="0" kern="1200" dirty="0">
                <a:solidFill>
                  <a:schemeClr val="tx1"/>
                </a:solidFill>
                <a:latin typeface="+mn-lt"/>
                <a:ea typeface="+mn-ea"/>
                <a:cs typeface="+mn-cs"/>
              </a:rPr>
              <a:t>Základem vztahů mezi lékaři je vzájemně čestné, slušné a společensky korektní chování spolu s kritickou náročností, respektováním kompetence, přiznáním práva na odlišný názor.</a:t>
            </a:r>
          </a:p>
          <a:p>
            <a:r>
              <a:rPr lang="cs-CZ" sz="1200" b="0" i="0" kern="1200" dirty="0">
                <a:solidFill>
                  <a:schemeClr val="tx1"/>
                </a:solidFill>
                <a:latin typeface="+mn-lt"/>
                <a:ea typeface="+mn-ea"/>
                <a:cs typeface="+mn-cs"/>
              </a:rPr>
              <a:t>Lékař je povinen požádat dalšího nebo další lékaře o konzilium vždy, když si to vyžádají okolnosti a nemocný souhlasí.</a:t>
            </a:r>
          </a:p>
          <a:p>
            <a:r>
              <a:rPr lang="cs-CZ" sz="1200" b="0" i="0" kern="1200" dirty="0">
                <a:solidFill>
                  <a:schemeClr val="tx1"/>
                </a:solidFill>
                <a:latin typeface="+mn-lt"/>
                <a:ea typeface="+mn-ea"/>
                <a:cs typeface="+mn-cs"/>
              </a:rPr>
              <a:t>Lékař musí svou praxi vykonávat zásadně osobně. Zastupován může být dočasně, a to lékařem vedeným v seznamu Lékařské komory.</a:t>
            </a:r>
          </a:p>
          <a:p>
            <a:endParaRPr lang="cs-CZ" dirty="0"/>
          </a:p>
        </p:txBody>
      </p:sp>
      <p:sp>
        <p:nvSpPr>
          <p:cNvPr id="4" name="Zástupný symbol pro číslo snímku 3"/>
          <p:cNvSpPr>
            <a:spLocks noGrp="1"/>
          </p:cNvSpPr>
          <p:nvPr>
            <p:ph type="sldNum" sz="quarter" idx="10"/>
          </p:nvPr>
        </p:nvSpPr>
        <p:spPr/>
        <p:txBody>
          <a:bodyPr/>
          <a:lstStyle/>
          <a:p>
            <a:fld id="{C557D956-91F0-4D0E-9757-711D0E98FF7F}" type="slidenum">
              <a:rPr lang="cs-CZ" smtClean="0"/>
              <a:pPr/>
              <a:t>27</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29E69F66-9530-4598-8E07-871FB099FE6F}" type="datetimeFigureOut">
              <a:rPr lang="cs-CZ" smtClean="0"/>
              <a:pPr/>
              <a:t>23.02.2022</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FFF2DA95-FD79-4F44-BBE0-9BBD6A5A824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29E69F66-9530-4598-8E07-871FB099FE6F}" type="datetimeFigureOut">
              <a:rPr lang="cs-CZ" smtClean="0"/>
              <a:pPr/>
              <a:t>23.02.2022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FF2DA95-FD79-4F44-BBE0-9BBD6A5A824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29E69F66-9530-4598-8E07-871FB099FE6F}" type="datetimeFigureOut">
              <a:rPr lang="cs-CZ" smtClean="0"/>
              <a:pPr/>
              <a:t>23.02.2022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FF2DA95-FD79-4F44-BBE0-9BBD6A5A8241}"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4"/>
          </p:nvPr>
        </p:nvSpPr>
        <p:spPr/>
        <p:txBody>
          <a:bodyPr rtlCol="0"/>
          <a:lstStyle/>
          <a:p>
            <a:fld id="{29E69F66-9530-4598-8E07-871FB099FE6F}" type="datetimeFigureOut">
              <a:rPr lang="cs-CZ" smtClean="0"/>
              <a:pPr/>
              <a:t>23.02.2022</a:t>
            </a:fld>
            <a:endParaRPr lang="cs-CZ"/>
          </a:p>
        </p:txBody>
      </p:sp>
      <p:sp>
        <p:nvSpPr>
          <p:cNvPr id="9" name="Zástupný symbol pro číslo snímku 8"/>
          <p:cNvSpPr>
            <a:spLocks noGrp="1"/>
          </p:cNvSpPr>
          <p:nvPr>
            <p:ph type="sldNum" sz="quarter" idx="15"/>
          </p:nvPr>
        </p:nvSpPr>
        <p:spPr/>
        <p:txBody>
          <a:bodyPr rtlCol="0"/>
          <a:lstStyle/>
          <a:p>
            <a:fld id="{FFF2DA95-FD79-4F44-BBE0-9BBD6A5A8241}"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29E69F66-9530-4598-8E07-871FB099FE6F}" type="datetimeFigureOut">
              <a:rPr lang="cs-CZ" smtClean="0"/>
              <a:pPr/>
              <a:t>23.02.2022</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FFF2DA95-FD79-4F44-BBE0-9BBD6A5A8241}"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5" name="Zástupný symbol pro datum 4"/>
          <p:cNvSpPr>
            <a:spLocks noGrp="1"/>
          </p:cNvSpPr>
          <p:nvPr>
            <p:ph type="dt" sz="half" idx="10"/>
          </p:nvPr>
        </p:nvSpPr>
        <p:spPr/>
        <p:txBody>
          <a:bodyPr/>
          <a:lstStyle/>
          <a:p>
            <a:fld id="{29E69F66-9530-4598-8E07-871FB099FE6F}" type="datetimeFigureOut">
              <a:rPr lang="cs-CZ" smtClean="0"/>
              <a:pPr/>
              <a:t>23.02.2022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FF2DA95-FD79-4F44-BBE0-9BBD6A5A8241}"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a:t>Klepnutím lze upravit styl předlohy nadpisů.</a:t>
            </a:r>
            <a:endParaRPr kumimoji="0" lang="en-US"/>
          </a:p>
        </p:txBody>
      </p:sp>
      <p:sp>
        <p:nvSpPr>
          <p:cNvPr id="7" name="Zástupný symbol pro datum 6"/>
          <p:cNvSpPr>
            <a:spLocks noGrp="1"/>
          </p:cNvSpPr>
          <p:nvPr>
            <p:ph type="dt" sz="half" idx="10"/>
          </p:nvPr>
        </p:nvSpPr>
        <p:spPr/>
        <p:txBody>
          <a:bodyPr/>
          <a:lstStyle/>
          <a:p>
            <a:fld id="{29E69F66-9530-4598-8E07-871FB099FE6F}" type="datetimeFigureOut">
              <a:rPr lang="cs-CZ" smtClean="0"/>
              <a:pPr/>
              <a:t>23.02.2022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FF2DA95-FD79-4F44-BBE0-9BBD6A5A8241}"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29E69F66-9530-4598-8E07-871FB099FE6F}" type="datetimeFigureOut">
              <a:rPr lang="cs-CZ" smtClean="0"/>
              <a:pPr/>
              <a:t>23.02.2022</a:t>
            </a:fld>
            <a:endParaRPr lang="cs-CZ"/>
          </a:p>
        </p:txBody>
      </p:sp>
      <p:sp>
        <p:nvSpPr>
          <p:cNvPr id="7" name="Zástupný symbol pro číslo snímku 6"/>
          <p:cNvSpPr>
            <a:spLocks noGrp="1"/>
          </p:cNvSpPr>
          <p:nvPr>
            <p:ph type="sldNum" sz="quarter" idx="11"/>
          </p:nvPr>
        </p:nvSpPr>
        <p:spPr/>
        <p:txBody>
          <a:bodyPr rtlCol="0"/>
          <a:lstStyle/>
          <a:p>
            <a:fld id="{FFF2DA95-FD79-4F44-BBE0-9BBD6A5A8241}"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9E69F66-9530-4598-8E07-871FB099FE6F}" type="datetimeFigureOut">
              <a:rPr lang="cs-CZ" smtClean="0"/>
              <a:pPr/>
              <a:t>23.02.2022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FF2DA95-FD79-4F44-BBE0-9BBD6A5A824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1" name="Zástupný symbol pro datum 20"/>
          <p:cNvSpPr>
            <a:spLocks noGrp="1"/>
          </p:cNvSpPr>
          <p:nvPr>
            <p:ph type="dt" sz="half" idx="14"/>
          </p:nvPr>
        </p:nvSpPr>
        <p:spPr/>
        <p:txBody>
          <a:bodyPr rtlCol="0"/>
          <a:lstStyle/>
          <a:p>
            <a:fld id="{29E69F66-9530-4598-8E07-871FB099FE6F}" type="datetimeFigureOut">
              <a:rPr lang="cs-CZ" smtClean="0"/>
              <a:pPr/>
              <a:t>23.02.2022</a:t>
            </a:fld>
            <a:endParaRPr lang="cs-CZ"/>
          </a:p>
        </p:txBody>
      </p:sp>
      <p:sp>
        <p:nvSpPr>
          <p:cNvPr id="22" name="Zástupný symbol pro číslo snímku 21"/>
          <p:cNvSpPr>
            <a:spLocks noGrp="1"/>
          </p:cNvSpPr>
          <p:nvPr>
            <p:ph type="sldNum" sz="quarter" idx="15"/>
          </p:nvPr>
        </p:nvSpPr>
        <p:spPr/>
        <p:txBody>
          <a:bodyPr rtlCol="0"/>
          <a:lstStyle/>
          <a:p>
            <a:fld id="{FFF2DA95-FD79-4F44-BBE0-9BBD6A5A8241}"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29E69F66-9530-4598-8E07-871FB099FE6F}" type="datetimeFigureOut">
              <a:rPr lang="cs-CZ" smtClean="0"/>
              <a:pPr/>
              <a:t>23.02.2022</a:t>
            </a:fld>
            <a:endParaRPr lang="cs-CZ"/>
          </a:p>
        </p:txBody>
      </p:sp>
      <p:sp>
        <p:nvSpPr>
          <p:cNvPr id="18" name="Zástupný symbol pro číslo snímku 17"/>
          <p:cNvSpPr>
            <a:spLocks noGrp="1"/>
          </p:cNvSpPr>
          <p:nvPr>
            <p:ph type="sldNum" sz="quarter" idx="11"/>
          </p:nvPr>
        </p:nvSpPr>
        <p:spPr/>
        <p:txBody>
          <a:bodyPr rtlCol="0"/>
          <a:lstStyle/>
          <a:p>
            <a:fld id="{FFF2DA95-FD79-4F44-BBE0-9BBD6A5A8241}"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9E69F66-9530-4598-8E07-871FB099FE6F}" type="datetimeFigureOut">
              <a:rPr lang="cs-CZ" smtClean="0"/>
              <a:pPr/>
              <a:t>23.02.2022</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FF2DA95-FD79-4F44-BBE0-9BBD6A5A824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267744" y="2636912"/>
            <a:ext cx="6172200" cy="1894362"/>
          </a:xfrm>
        </p:spPr>
        <p:txBody>
          <a:bodyPr>
            <a:normAutofit fontScale="90000"/>
          </a:bodyPr>
          <a:lstStyle/>
          <a:p>
            <a:r>
              <a:rPr lang="cs-CZ" dirty="0"/>
              <a:t>ETICKÉ ASPEKTY PRENATÁLNÍ DIAGNOSTIKY</a:t>
            </a:r>
            <a:br>
              <a:rPr lang="cs-CZ" dirty="0"/>
            </a:br>
            <a:r>
              <a:rPr lang="cs-CZ" dirty="0"/>
              <a:t>ÚSKALÍ KOMUNIKACE LÉKAŘ – TĚHOTNÁ PACIENTKA</a:t>
            </a:r>
            <a:br>
              <a:rPr lang="cs-CZ" dirty="0"/>
            </a:br>
            <a:r>
              <a:rPr lang="cs-CZ" sz="2000" dirty="0"/>
              <a:t>PhDr. Markéta </a:t>
            </a:r>
            <a:r>
              <a:rPr lang="cs-CZ" sz="2000" dirty="0" err="1"/>
              <a:t>školoudová</a:t>
            </a:r>
            <a:endParaRPr lang="cs-CZ" sz="2000" dirty="0"/>
          </a:p>
        </p:txBody>
      </p:sp>
      <p:sp>
        <p:nvSpPr>
          <p:cNvPr id="3" name="Podnadpis 2"/>
          <p:cNvSpPr>
            <a:spLocks noGrp="1"/>
          </p:cNvSpPr>
          <p:nvPr>
            <p:ph type="subTitle" idx="1"/>
          </p:nvPr>
        </p:nvSpPr>
        <p:spPr>
          <a:xfrm>
            <a:off x="2267744" y="4581128"/>
            <a:ext cx="6172200" cy="1584176"/>
          </a:xfrm>
        </p:spPr>
        <p:txBody>
          <a:bodyPr>
            <a:normAutofit/>
          </a:bodyPr>
          <a:lstStyle/>
          <a:p>
            <a:endParaRPr lang="cs-CZ" dirty="0"/>
          </a:p>
          <a:p>
            <a:endParaRPr lang="cs-CZ" sz="5600" dirty="0"/>
          </a:p>
        </p:txBody>
      </p:sp>
      <p:pic>
        <p:nvPicPr>
          <p:cNvPr id="5" name="Obrázek 4">
            <a:extLst>
              <a:ext uri="{FF2B5EF4-FFF2-40B4-BE49-F238E27FC236}">
                <a16:creationId xmlns:a16="http://schemas.microsoft.com/office/drawing/2014/main" id="{65487216-2B14-404F-8E25-E6BA04470384}"/>
              </a:ext>
            </a:extLst>
          </p:cNvPr>
          <p:cNvPicPr>
            <a:picLocks noChangeAspect="1"/>
          </p:cNvPicPr>
          <p:nvPr/>
        </p:nvPicPr>
        <p:blipFill>
          <a:blip r:embed="rId2"/>
          <a:stretch>
            <a:fillRect/>
          </a:stretch>
        </p:blipFill>
        <p:spPr>
          <a:xfrm>
            <a:off x="7293386" y="44624"/>
            <a:ext cx="1133341" cy="94659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VÝVOJ VZTAHU LÉKAŘ - PACIENT</a:t>
            </a:r>
          </a:p>
        </p:txBody>
      </p:sp>
      <p:sp>
        <p:nvSpPr>
          <p:cNvPr id="3" name="Zástupný symbol pro obsah 2"/>
          <p:cNvSpPr>
            <a:spLocks noGrp="1"/>
          </p:cNvSpPr>
          <p:nvPr>
            <p:ph sz="quarter" idx="1"/>
          </p:nvPr>
        </p:nvSpPr>
        <p:spPr/>
        <p:txBody>
          <a:bodyPr>
            <a:normAutofit/>
          </a:bodyPr>
          <a:lstStyle/>
          <a:p>
            <a:r>
              <a:rPr lang="cs-CZ" dirty="0"/>
              <a:t>V roce 1970 vznikl ve světě první kodex práv pacientů, jenže u nás vzhledem k tzv. normalizaci v letech 1970 – 1989 došlo k časovému posunu. </a:t>
            </a:r>
          </a:p>
          <a:p>
            <a:endParaRPr lang="cs-CZ" dirty="0"/>
          </a:p>
          <a:p>
            <a:r>
              <a:rPr lang="cs-CZ" dirty="0"/>
              <a:t>Až v </a:t>
            </a:r>
            <a:r>
              <a:rPr lang="cs-CZ" b="1" dirty="0"/>
              <a:t>roce 1992 </a:t>
            </a:r>
            <a:r>
              <a:rPr lang="cs-CZ" dirty="0"/>
              <a:t>byl u nás formulován a zveřejněn </a:t>
            </a:r>
            <a:r>
              <a:rPr lang="cs-CZ" b="1" dirty="0"/>
              <a:t>první kodex </a:t>
            </a:r>
            <a:r>
              <a:rPr lang="cs-CZ" b="1" i="1" dirty="0"/>
              <a:t>Práv pacientů</a:t>
            </a:r>
            <a:r>
              <a:rPr lang="cs-CZ" b="1" dirty="0"/>
              <a:t>. </a:t>
            </a:r>
            <a:r>
              <a:rPr lang="cs-CZ" dirty="0"/>
              <a:t>V roce </a:t>
            </a:r>
            <a:r>
              <a:rPr lang="cs-CZ" b="1" dirty="0"/>
              <a:t>2001 </a:t>
            </a:r>
            <a:r>
              <a:rPr lang="cs-CZ" dirty="0"/>
              <a:t>Parlament České republiky ratifikoval mezinárodní smlouvu </a:t>
            </a:r>
            <a:r>
              <a:rPr lang="cs-CZ" i="1" dirty="0"/>
              <a:t>Úmluva na</a:t>
            </a:r>
            <a:r>
              <a:rPr lang="cs-CZ" dirty="0"/>
              <a:t> </a:t>
            </a:r>
            <a:r>
              <a:rPr lang="cs-CZ" i="1" dirty="0"/>
              <a:t>ochranu lidských práv a důstojnost lidské bytosti v souvislosti s aplikací biologie a medicíny</a:t>
            </a:r>
            <a:r>
              <a:rPr lang="cs-CZ" dirty="0"/>
              <a:t> (stručně nazývána </a:t>
            </a:r>
            <a:r>
              <a:rPr lang="cs-CZ" i="1" dirty="0"/>
              <a:t>Úmluva o biomedicíně</a:t>
            </a:r>
            <a:r>
              <a:rPr lang="cs-CZ" dirty="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VÝVOJ VZTAHU LÉKAŘ -PACIENT</a:t>
            </a:r>
          </a:p>
        </p:txBody>
      </p:sp>
      <p:sp>
        <p:nvSpPr>
          <p:cNvPr id="3" name="Zástupný symbol pro obsah 2"/>
          <p:cNvSpPr>
            <a:spLocks noGrp="1"/>
          </p:cNvSpPr>
          <p:nvPr>
            <p:ph sz="quarter" idx="1"/>
          </p:nvPr>
        </p:nvSpPr>
        <p:spPr/>
        <p:txBody>
          <a:bodyPr/>
          <a:lstStyle/>
          <a:p>
            <a:r>
              <a:rPr lang="cs-CZ" dirty="0"/>
              <a:t>V kapitole III., čl. 10 této úmluvy je napsáno, že je „</a:t>
            </a:r>
            <a:r>
              <a:rPr lang="cs-CZ" i="1" dirty="0"/>
              <a:t>každý oprávněn znát veškeré informace shromažďované o jeho zdravotním stavu. Nicméně přání každého nebýt takto informován je nutné respektovat</a:t>
            </a:r>
            <a:r>
              <a:rPr lang="cs-CZ" dirty="0"/>
              <a:t>.“ </a:t>
            </a:r>
          </a:p>
          <a:p>
            <a:endParaRPr lang="cs-CZ" dirty="0"/>
          </a:p>
          <a:p>
            <a:r>
              <a:rPr lang="cs-CZ" dirty="0"/>
              <a:t>To znamená, že </a:t>
            </a:r>
            <a:r>
              <a:rPr lang="cs-CZ" b="1" dirty="0"/>
              <a:t>pacient sám rozhoduje o tom, zda a v jakém rozsahu bude informován, nikoli lékař</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INFORMOVANÝ SOUHLAS</a:t>
            </a:r>
          </a:p>
        </p:txBody>
      </p:sp>
      <p:sp>
        <p:nvSpPr>
          <p:cNvPr id="3" name="Zástupný symbol pro obsah 2"/>
          <p:cNvSpPr>
            <a:spLocks noGrp="1"/>
          </p:cNvSpPr>
          <p:nvPr>
            <p:ph sz="quarter" idx="1"/>
          </p:nvPr>
        </p:nvSpPr>
        <p:spPr/>
        <p:txBody>
          <a:bodyPr/>
          <a:lstStyle/>
          <a:p>
            <a:r>
              <a:rPr lang="cs-CZ" dirty="0"/>
              <a:t>Je zřejmé, jak důležitou roli hraje komunikace, a prostředkem komunikace mezi lékařem a pacientem je od ratifikace Úmluvy o biomedicíně </a:t>
            </a:r>
            <a:r>
              <a:rPr lang="cs-CZ" b="1" dirty="0"/>
              <a:t>informovaný souhlas, </a:t>
            </a:r>
            <a:r>
              <a:rPr lang="cs-CZ" dirty="0"/>
              <a:t>který má tři formy – ústní, konkludentní (vyplývají z okolností) a písemnou.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INFORMOVANÝ SOUHLAS</a:t>
            </a:r>
          </a:p>
        </p:txBody>
      </p:sp>
      <p:sp>
        <p:nvSpPr>
          <p:cNvPr id="3" name="Zástupný symbol pro obsah 2"/>
          <p:cNvSpPr>
            <a:spLocks noGrp="1"/>
          </p:cNvSpPr>
          <p:nvPr>
            <p:ph sz="quarter" idx="1"/>
          </p:nvPr>
        </p:nvSpPr>
        <p:spPr/>
        <p:txBody>
          <a:bodyPr>
            <a:normAutofit/>
          </a:bodyPr>
          <a:lstStyle/>
          <a:p>
            <a:r>
              <a:rPr lang="cs-CZ" dirty="0"/>
              <a:t>Mohlo by se zdát, že </a:t>
            </a:r>
            <a:r>
              <a:rPr lang="cs-CZ" b="1" dirty="0"/>
              <a:t>problematika informovaného souhlasu je problematikou právní, </a:t>
            </a:r>
            <a:r>
              <a:rPr lang="cs-CZ" dirty="0"/>
              <a:t>aby bylo možné s odstupem času prokázat případnou vinu či nevinu v léčebném postupu. Nicméně </a:t>
            </a:r>
            <a:r>
              <a:rPr lang="cs-CZ" b="1" dirty="0"/>
              <a:t>je nutné situaci posuzovat z morálního a etického hlediska</a:t>
            </a:r>
            <a:r>
              <a:rPr lang="cs-CZ" dirty="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KOMUNIKACE </a:t>
            </a:r>
          </a:p>
        </p:txBody>
      </p:sp>
      <p:sp>
        <p:nvSpPr>
          <p:cNvPr id="3" name="Zástupný symbol pro obsah 2"/>
          <p:cNvSpPr>
            <a:spLocks noGrp="1"/>
          </p:cNvSpPr>
          <p:nvPr>
            <p:ph sz="quarter" idx="1"/>
          </p:nvPr>
        </p:nvSpPr>
        <p:spPr/>
        <p:txBody>
          <a:bodyPr>
            <a:normAutofit/>
          </a:bodyPr>
          <a:lstStyle/>
          <a:p>
            <a:r>
              <a:rPr lang="cs-CZ" dirty="0"/>
              <a:t>rozhovor jako základ psychosociální komunikace, význam individuálního přístupu, úcta k pacientovi a jeho rodině</a:t>
            </a:r>
          </a:p>
          <a:p>
            <a:endParaRPr lang="cs-CZ" dirty="0"/>
          </a:p>
          <a:p>
            <a:r>
              <a:rPr lang="cs-CZ" dirty="0"/>
              <a:t> Původní význam latinského slova </a:t>
            </a:r>
            <a:r>
              <a:rPr lang="cs-CZ" b="1" i="1" dirty="0" err="1"/>
              <a:t>communicare</a:t>
            </a:r>
            <a:r>
              <a:rPr lang="cs-CZ" dirty="0"/>
              <a:t> – komunikace znamenalo činit něco společným, společně </a:t>
            </a:r>
            <a:r>
              <a:rPr lang="cs-CZ"/>
              <a:t>sdílet </a:t>
            </a:r>
          </a:p>
          <a:p>
            <a:endParaRPr lang="cs-CZ" dirty="0"/>
          </a:p>
          <a:p>
            <a:r>
              <a:rPr lang="cs-CZ" dirty="0"/>
              <a:t>Dnes definici tohoto slova nalézáme v mnohem širším významu, např. „</a:t>
            </a:r>
            <a:r>
              <a:rPr lang="cs-CZ" i="1" dirty="0"/>
              <a:t>komunikace je proces, jímž lidé předávají informaci, ideje, postoje a emoce jiným lidem</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KOMUNIKACE</a:t>
            </a:r>
          </a:p>
        </p:txBody>
      </p:sp>
      <p:sp>
        <p:nvSpPr>
          <p:cNvPr id="3" name="Zástupný symbol pro obsah 2"/>
          <p:cNvSpPr>
            <a:spLocks noGrp="1"/>
          </p:cNvSpPr>
          <p:nvPr>
            <p:ph sz="quarter" idx="1"/>
          </p:nvPr>
        </p:nvSpPr>
        <p:spPr/>
        <p:txBody>
          <a:bodyPr>
            <a:normAutofit/>
          </a:bodyPr>
          <a:lstStyle/>
          <a:p>
            <a:pPr>
              <a:buFontTx/>
              <a:buChar char="-"/>
            </a:pPr>
            <a:r>
              <a:rPr lang="cs-CZ" dirty="0"/>
              <a:t>Co je tedy komunikace, kterou uplatňujeme v každodenním životě a nejen v medicíně? </a:t>
            </a:r>
          </a:p>
          <a:p>
            <a:pPr>
              <a:buFontTx/>
              <a:buChar char="-"/>
            </a:pPr>
            <a:endParaRPr lang="cs-CZ" dirty="0"/>
          </a:p>
          <a:p>
            <a:pPr>
              <a:buFontTx/>
              <a:buChar char="-"/>
            </a:pPr>
            <a:r>
              <a:rPr lang="cs-CZ" dirty="0"/>
              <a:t>- předávání a sdílení informací</a:t>
            </a:r>
          </a:p>
          <a:p>
            <a:pPr>
              <a:buFontTx/>
              <a:buChar char="-"/>
            </a:pPr>
            <a:r>
              <a:rPr lang="cs-CZ" dirty="0"/>
              <a:t>- umění hovořit jeden s druhým</a:t>
            </a:r>
          </a:p>
          <a:p>
            <a:pPr>
              <a:buFontTx/>
              <a:buChar char="-"/>
            </a:pPr>
            <a:r>
              <a:rPr lang="cs-CZ" dirty="0"/>
              <a:t>- umění naslouchat</a:t>
            </a:r>
          </a:p>
          <a:p>
            <a:pPr>
              <a:buFontTx/>
              <a:buChar char="-"/>
            </a:pPr>
            <a:r>
              <a:rPr lang="cs-CZ" dirty="0"/>
              <a:t>- zpětná vazba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KOMUNIKACE</a:t>
            </a:r>
          </a:p>
        </p:txBody>
      </p:sp>
      <p:sp>
        <p:nvSpPr>
          <p:cNvPr id="3" name="Zástupný symbol pro obsah 2"/>
          <p:cNvSpPr>
            <a:spLocks noGrp="1"/>
          </p:cNvSpPr>
          <p:nvPr>
            <p:ph sz="quarter" idx="1"/>
          </p:nvPr>
        </p:nvSpPr>
        <p:spPr/>
        <p:txBody>
          <a:bodyPr/>
          <a:lstStyle/>
          <a:p>
            <a:r>
              <a:rPr lang="cs-CZ" dirty="0"/>
              <a:t>„Lékař je člověk, který podává léky, o kterých ví jen velmi málo k léčbě nemocí, o nichž ví ještě méně, </a:t>
            </a:r>
            <a:r>
              <a:rPr lang="cs-CZ" b="1" dirty="0"/>
              <a:t>lidem, o nichž neví vůbec nic</a:t>
            </a:r>
            <a:r>
              <a:rPr lang="cs-CZ" dirty="0"/>
              <a:t>.“</a:t>
            </a:r>
          </a:p>
          <a:p>
            <a:endParaRPr lang="cs-CZ" dirty="0"/>
          </a:p>
          <a:p>
            <a:r>
              <a:rPr lang="cs-CZ" b="1" dirty="0"/>
              <a:t>Vztah zdravotník – pacient</a:t>
            </a:r>
          </a:p>
          <a:p>
            <a:endParaRPr lang="cs-CZ" dirty="0"/>
          </a:p>
          <a:p>
            <a:endParaRPr lang="cs-CZ" dirty="0"/>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DRUHY SOCIÁLNÍ KOMUNIKACE</a:t>
            </a:r>
          </a:p>
        </p:txBody>
      </p:sp>
      <p:sp>
        <p:nvSpPr>
          <p:cNvPr id="3" name="Zástupný symbol pro obsah 2"/>
          <p:cNvSpPr>
            <a:spLocks noGrp="1"/>
          </p:cNvSpPr>
          <p:nvPr>
            <p:ph sz="quarter" idx="1"/>
          </p:nvPr>
        </p:nvSpPr>
        <p:spPr/>
        <p:txBody>
          <a:bodyPr/>
          <a:lstStyle/>
          <a:p>
            <a:r>
              <a:rPr lang="cs-CZ" dirty="0"/>
              <a:t>Sociální komunikaci můžeme rozdělit do dvou skupin, kdy obě skupiny se vzájemně doplňují. Podle charakteru prostředků způsobu zprostředkování dělíme komunikaci na: </a:t>
            </a:r>
          </a:p>
          <a:p>
            <a:endParaRPr lang="cs-CZ" dirty="0"/>
          </a:p>
          <a:p>
            <a:r>
              <a:rPr lang="cs-CZ" b="1" dirty="0"/>
              <a:t>neverbální (nonverbální)  </a:t>
            </a:r>
          </a:p>
          <a:p>
            <a:r>
              <a:rPr lang="cs-CZ" b="1" dirty="0"/>
              <a:t>verbální</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KOMUNIKACE</a:t>
            </a:r>
          </a:p>
        </p:txBody>
      </p:sp>
      <p:sp>
        <p:nvSpPr>
          <p:cNvPr id="3" name="Zástupný symbol pro obsah 2"/>
          <p:cNvSpPr>
            <a:spLocks noGrp="1"/>
          </p:cNvSpPr>
          <p:nvPr>
            <p:ph sz="quarter" idx="1"/>
          </p:nvPr>
        </p:nvSpPr>
        <p:spPr/>
        <p:txBody>
          <a:bodyPr/>
          <a:lstStyle/>
          <a:p>
            <a:r>
              <a:rPr lang="cs-CZ" b="1" dirty="0"/>
              <a:t>NONVERBÁLNÍ</a:t>
            </a:r>
            <a:r>
              <a:rPr lang="cs-CZ" dirty="0"/>
              <a:t> (mimika tváře, </a:t>
            </a:r>
            <a:r>
              <a:rPr lang="cs-CZ" dirty="0" err="1"/>
              <a:t>proxemika</a:t>
            </a:r>
            <a:r>
              <a:rPr lang="cs-CZ" dirty="0"/>
              <a:t>,</a:t>
            </a:r>
            <a:r>
              <a:rPr lang="cs-CZ" dirty="0" err="1"/>
              <a:t>haptika</a:t>
            </a:r>
            <a:r>
              <a:rPr lang="cs-CZ" dirty="0"/>
              <a:t>, gestikulace, </a:t>
            </a:r>
            <a:r>
              <a:rPr lang="cs-CZ" dirty="0" err="1"/>
              <a:t>kinezika</a:t>
            </a:r>
            <a:r>
              <a:rPr lang="cs-CZ" dirty="0"/>
              <a:t>, pohledy očí, </a:t>
            </a:r>
            <a:r>
              <a:rPr lang="cs-CZ" dirty="0" err="1"/>
              <a:t>parajazykové</a:t>
            </a:r>
            <a:r>
              <a:rPr lang="cs-CZ" dirty="0"/>
              <a:t> komunikační projevy)</a:t>
            </a:r>
          </a:p>
          <a:p>
            <a:r>
              <a:rPr lang="cs-CZ" i="1" dirty="0"/>
              <a:t>Reakce na neverbální signály jsou někdy dokonce silnější než slova</a:t>
            </a:r>
            <a:r>
              <a:rPr lang="cs-CZ" dirty="0"/>
              <a:t>“</a:t>
            </a:r>
          </a:p>
          <a:p>
            <a:endParaRPr lang="cs-CZ" dirty="0"/>
          </a:p>
          <a:p>
            <a:r>
              <a:rPr lang="cs-CZ" b="1" dirty="0"/>
              <a:t>VERBÁLNÍ </a:t>
            </a:r>
            <a:r>
              <a:rPr lang="cs-CZ" dirty="0"/>
              <a:t>(situační kontext, vnitřní dispozice, motivace komunikovat)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VÝZNAM KOMUNIKACE</a:t>
            </a:r>
          </a:p>
        </p:txBody>
      </p:sp>
      <p:sp>
        <p:nvSpPr>
          <p:cNvPr id="3" name="Zástupný symbol pro obsah 2"/>
          <p:cNvSpPr>
            <a:spLocks noGrp="1"/>
          </p:cNvSpPr>
          <p:nvPr>
            <p:ph sz="quarter" idx="1"/>
          </p:nvPr>
        </p:nvSpPr>
        <p:spPr/>
        <p:txBody>
          <a:bodyPr>
            <a:normAutofit/>
          </a:bodyPr>
          <a:lstStyle/>
          <a:p>
            <a:r>
              <a:rPr lang="cs-CZ" dirty="0"/>
              <a:t>zdravotník by měl umět správně hovořit s pacientem a rozvíjet své komunikační schopnosti na profesionální úrovni, protože na základě řady novodobých studií byla potvrzena skutečnost, že </a:t>
            </a:r>
            <a:r>
              <a:rPr lang="cs-CZ" b="1" dirty="0"/>
              <a:t>efektivní komunikace přímo ovlivňuje spokojenost, pochopení a efektivitu léčby</a:t>
            </a:r>
          </a:p>
          <a:p>
            <a:endParaRPr lang="cs-CZ" dirty="0"/>
          </a:p>
          <a:p>
            <a:r>
              <a:rPr lang="cs-CZ" i="1" dirty="0"/>
              <a:t>     „Umění komunikovat má dvě stránky. Jen jednou z nich je však „umění mluvit“. Druhou – a neméně důležitou – je „umění naslouchat</a:t>
            </a:r>
            <a:r>
              <a:rPr lang="cs-CZ" dirty="0"/>
              <a:t>“ (</a:t>
            </a:r>
            <a:r>
              <a:rPr lang="cs-CZ" dirty="0" err="1"/>
              <a:t>Křivohlavý</a:t>
            </a:r>
            <a:r>
              <a:rPr lang="cs-CZ" dirty="0"/>
              <a:t>, 1993)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 prenatální diagnostiky</a:t>
            </a:r>
          </a:p>
        </p:txBody>
      </p:sp>
      <p:sp>
        <p:nvSpPr>
          <p:cNvPr id="3" name="Zástupný symbol pro obsah 2"/>
          <p:cNvSpPr>
            <a:spLocks noGrp="1"/>
          </p:cNvSpPr>
          <p:nvPr>
            <p:ph sz="quarter" idx="1"/>
          </p:nvPr>
        </p:nvSpPr>
        <p:spPr/>
        <p:txBody>
          <a:bodyPr>
            <a:normAutofit lnSpcReduction="10000"/>
          </a:bodyPr>
          <a:lstStyle/>
          <a:p>
            <a:r>
              <a:rPr lang="cs-CZ" dirty="0"/>
              <a:t>Pomáhá nalézat onemocnění a zjišťovat stav fétu či embrya ještě před narozením</a:t>
            </a:r>
          </a:p>
          <a:p>
            <a:endParaRPr lang="cs-CZ" dirty="0"/>
          </a:p>
          <a:p>
            <a:r>
              <a:rPr lang="cs-CZ" dirty="0" err="1"/>
              <a:t>Screening</a:t>
            </a:r>
            <a:r>
              <a:rPr lang="cs-CZ" dirty="0"/>
              <a:t> I. trimestru umožní zjistit riziko chromozomální aberace a velké VVV plodu již mezi 11.-13.týdnem gravidity</a:t>
            </a:r>
          </a:p>
          <a:p>
            <a:endParaRPr lang="cs-CZ" dirty="0"/>
          </a:p>
          <a:p>
            <a:r>
              <a:rPr lang="cs-CZ" dirty="0"/>
              <a:t>V případě pozitivního výsledku, tzn. při zjištění chromozomální vady nebo vážné VVV plodu lze přistoupit k UPT</a:t>
            </a:r>
          </a:p>
          <a:p>
            <a:endParaRPr lang="cs-CZ" dirty="0"/>
          </a:p>
          <a:p>
            <a:r>
              <a:rPr lang="cs-CZ" dirty="0"/>
              <a:t>Postup musí být akceptovaný těhotnou</a:t>
            </a:r>
          </a:p>
          <a:p>
            <a:endParaRPr lang="cs-CZ" dirty="0"/>
          </a:p>
          <a:p>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PROBLÉMOVÍ PACIENTI</a:t>
            </a:r>
          </a:p>
        </p:txBody>
      </p:sp>
      <p:sp>
        <p:nvSpPr>
          <p:cNvPr id="3" name="Zástupný symbol pro obsah 2"/>
          <p:cNvSpPr>
            <a:spLocks noGrp="1"/>
          </p:cNvSpPr>
          <p:nvPr>
            <p:ph sz="quarter" idx="1"/>
          </p:nvPr>
        </p:nvSpPr>
        <p:spPr/>
        <p:txBody>
          <a:bodyPr>
            <a:normAutofit fontScale="92500" lnSpcReduction="10000"/>
          </a:bodyPr>
          <a:lstStyle/>
          <a:p>
            <a:r>
              <a:rPr lang="cs-CZ" dirty="0"/>
              <a:t>Nikdo není dokonalý</a:t>
            </a:r>
          </a:p>
          <a:p>
            <a:pPr lvl="1"/>
            <a:r>
              <a:rPr lang="cs-CZ" dirty="0"/>
              <a:t>Ani lékař – ani pacient – ani zdravotnický personál</a:t>
            </a:r>
          </a:p>
          <a:p>
            <a:pPr lvl="1"/>
            <a:endParaRPr lang="cs-CZ" dirty="0"/>
          </a:p>
          <a:p>
            <a:r>
              <a:rPr lang="cs-CZ" dirty="0"/>
              <a:t>Každý vystupuje v různých dobách a různých situacích více méně nekonzistentně</a:t>
            </a:r>
          </a:p>
          <a:p>
            <a:endParaRPr lang="cs-CZ" dirty="0"/>
          </a:p>
          <a:p>
            <a:r>
              <a:rPr lang="cs-CZ" dirty="0"/>
              <a:t>Každý si občas myslí něco jiného, něco jiného říká, dělá,  něco jiného chce a nezřídka něco zcela jiného potřebuje</a:t>
            </a:r>
          </a:p>
          <a:p>
            <a:endParaRPr lang="cs-CZ" dirty="0"/>
          </a:p>
          <a:p>
            <a:r>
              <a:rPr lang="cs-CZ" dirty="0"/>
              <a:t>Oboustranná ochota tolerovat  mírné odchylky</a:t>
            </a:r>
          </a:p>
          <a:p>
            <a:endParaRPr lang="cs-CZ" dirty="0"/>
          </a:p>
          <a:p>
            <a:r>
              <a:rPr lang="cs-CZ" dirty="0"/>
              <a:t>Při sporu se dohodnout na kompromisu</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PROBLÉMOVÍ PACIENTI</a:t>
            </a:r>
          </a:p>
        </p:txBody>
      </p:sp>
      <p:pic>
        <p:nvPicPr>
          <p:cNvPr id="4" name="Zástupný symbol pro obsah 3" descr="Výsledek obrázku pro komunikace lékař pacient"/>
          <p:cNvPicPr>
            <a:picLocks noGrp="1"/>
          </p:cNvPicPr>
          <p:nvPr>
            <p:ph sz="quarter" idx="1"/>
          </p:nvPr>
        </p:nvPicPr>
        <p:blipFill>
          <a:blip r:embed="rId3" cstate="print"/>
          <a:srcRect/>
          <a:stretch>
            <a:fillRect/>
          </a:stretch>
        </p:blipFill>
        <p:spPr bwMode="auto">
          <a:xfrm>
            <a:off x="2195736" y="1700808"/>
            <a:ext cx="4730972" cy="4525963"/>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ETIKA, ETICKÉ NORMY</a:t>
            </a:r>
          </a:p>
        </p:txBody>
      </p:sp>
      <p:sp>
        <p:nvSpPr>
          <p:cNvPr id="3" name="Zástupný symbol pro obsah 2"/>
          <p:cNvSpPr>
            <a:spLocks noGrp="1"/>
          </p:cNvSpPr>
          <p:nvPr>
            <p:ph sz="quarter" idx="1"/>
          </p:nvPr>
        </p:nvSpPr>
        <p:spPr/>
        <p:txBody>
          <a:bodyPr/>
          <a:lstStyle/>
          <a:p>
            <a:r>
              <a:rPr lang="cs-CZ" dirty="0"/>
              <a:t> Nedílnou součástí při správné komunikaci je v pomáhající profesi také</a:t>
            </a:r>
            <a:r>
              <a:rPr lang="cs-CZ" b="1" dirty="0"/>
              <a:t> dodržování etických norem</a:t>
            </a:r>
          </a:p>
          <a:p>
            <a:endParaRPr lang="cs-CZ" b="1" dirty="0"/>
          </a:p>
          <a:p>
            <a:r>
              <a:rPr lang="cs-CZ" dirty="0"/>
              <a:t>Dodržování etických pravidel je zásadním předpokladem pro existenci vztahu důvěry mezi pacientem na straně jedné a zdravotníkem na straně druhé</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ETIKA, ETICKÉ NORMY</a:t>
            </a:r>
          </a:p>
        </p:txBody>
      </p:sp>
      <p:sp>
        <p:nvSpPr>
          <p:cNvPr id="3" name="Zástupný symbol pro obsah 2"/>
          <p:cNvSpPr>
            <a:spLocks noGrp="1"/>
          </p:cNvSpPr>
          <p:nvPr>
            <p:ph sz="quarter" idx="1"/>
          </p:nvPr>
        </p:nvSpPr>
        <p:spPr/>
        <p:txBody>
          <a:bodyPr/>
          <a:lstStyle/>
          <a:p>
            <a:r>
              <a:rPr lang="cs-CZ" dirty="0"/>
              <a:t>každý obor lidské činnosti má svá vlastní pravidla a normy </a:t>
            </a:r>
          </a:p>
          <a:p>
            <a:endParaRPr lang="cs-CZ" dirty="0"/>
          </a:p>
          <a:p>
            <a:r>
              <a:rPr lang="cs-CZ" dirty="0"/>
              <a:t>Zdravotnický pracovník je vázán profesionální povinností dodržovat normy a zákonná ustanovené, což do jisté míry ztěžuje jeho vztah k pacientům</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ETICKÉ KODEXY VE ZDRAVOTNICTVÍ</a:t>
            </a:r>
          </a:p>
        </p:txBody>
      </p:sp>
      <p:sp>
        <p:nvSpPr>
          <p:cNvPr id="3" name="Zástupný symbol pro obsah 2"/>
          <p:cNvSpPr>
            <a:spLocks noGrp="1"/>
          </p:cNvSpPr>
          <p:nvPr>
            <p:ph sz="quarter" idx="1"/>
          </p:nvPr>
        </p:nvSpPr>
        <p:spPr/>
        <p:txBody>
          <a:bodyPr/>
          <a:lstStyle/>
          <a:p>
            <a:r>
              <a:rPr lang="cs-CZ" dirty="0"/>
              <a:t>Vzhledem k tomu, že stále přibývají dilematické situace při poskytování zdravotní péče, úměrně s tím </a:t>
            </a:r>
            <a:r>
              <a:rPr lang="cs-CZ" b="1" dirty="0"/>
              <a:t>vznikají nové etické kodexy a doporučení</a:t>
            </a:r>
            <a:r>
              <a:rPr lang="cs-CZ" dirty="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ETICKÉ KODEXY VE ZDRAVOTNICTVÍ</a:t>
            </a:r>
          </a:p>
        </p:txBody>
      </p:sp>
      <p:sp>
        <p:nvSpPr>
          <p:cNvPr id="3" name="Zástupný symbol pro obsah 2"/>
          <p:cNvSpPr>
            <a:spLocks noGrp="1"/>
          </p:cNvSpPr>
          <p:nvPr>
            <p:ph sz="quarter" idx="1"/>
          </p:nvPr>
        </p:nvSpPr>
        <p:spPr/>
        <p:txBody>
          <a:bodyPr/>
          <a:lstStyle/>
          <a:p>
            <a:r>
              <a:rPr lang="cs-CZ" dirty="0"/>
              <a:t>Etické kodexy lze rozdělit na</a:t>
            </a:r>
            <a:r>
              <a:rPr lang="cs-CZ" b="1" dirty="0"/>
              <a:t> národní a mezinárodní</a:t>
            </a:r>
            <a:r>
              <a:rPr lang="cs-CZ" dirty="0"/>
              <a:t>. Kodex poskytuje základní rámec, v němž by se profesionálové měli pohybovat, jinými slovy v souladu s ním by měli činit svá vlastní etická rozhodnutí. Společným znakem etických kodexů je jejich univerzalistický charakter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ETICKÉ KODEXY VE ZDRAVOTNICTVÍ</a:t>
            </a:r>
          </a:p>
        </p:txBody>
      </p:sp>
      <p:sp>
        <p:nvSpPr>
          <p:cNvPr id="3" name="Zástupný symbol pro obsah 2"/>
          <p:cNvSpPr>
            <a:spLocks noGrp="1"/>
          </p:cNvSpPr>
          <p:nvPr>
            <p:ph sz="quarter" idx="1"/>
          </p:nvPr>
        </p:nvSpPr>
        <p:spPr/>
        <p:txBody>
          <a:bodyPr>
            <a:normAutofit lnSpcReduction="10000"/>
          </a:bodyPr>
          <a:lstStyle/>
          <a:p>
            <a:r>
              <a:rPr lang="cs-CZ" b="1" dirty="0"/>
              <a:t>Význam etického kodexu: </a:t>
            </a:r>
          </a:p>
          <a:p>
            <a:r>
              <a:rPr lang="cs-CZ" dirty="0"/>
              <a:t>vyjadřuje poslání profese </a:t>
            </a:r>
          </a:p>
          <a:p>
            <a:r>
              <a:rPr lang="cs-CZ" dirty="0"/>
              <a:t>vymezuje základní cíl profese</a:t>
            </a:r>
          </a:p>
          <a:p>
            <a:r>
              <a:rPr lang="cs-CZ" dirty="0"/>
              <a:t> utváří a udržuje profesní identity </a:t>
            </a:r>
          </a:p>
          <a:p>
            <a:r>
              <a:rPr lang="cs-CZ" dirty="0"/>
              <a:t>vymezuje dodržování základní etických principů a způsobů jednání </a:t>
            </a:r>
          </a:p>
          <a:p>
            <a:r>
              <a:rPr lang="cs-CZ" dirty="0"/>
              <a:t>přispívají k zdůraznění statutu profese </a:t>
            </a:r>
          </a:p>
          <a:p>
            <a:r>
              <a:rPr lang="cs-CZ" dirty="0"/>
              <a:t>slouží jako měřítko hodnocení aktuální praxe, příp. jako podklad pro posouzení stížností a profesionálního pochybení</a:t>
            </a:r>
          </a:p>
          <a:p>
            <a:r>
              <a:rPr lang="cs-CZ" dirty="0"/>
              <a:t>chrání klienty před zneužitím úřední moci anebo před zanedbáním péče.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ETICKÝ KODEX VE ZDRAVOTNICTVÍ</a:t>
            </a:r>
          </a:p>
        </p:txBody>
      </p:sp>
      <p:sp>
        <p:nvSpPr>
          <p:cNvPr id="3" name="Zástupný symbol pro obsah 2"/>
          <p:cNvSpPr>
            <a:spLocks noGrp="1"/>
          </p:cNvSpPr>
          <p:nvPr>
            <p:ph sz="quarter" idx="1"/>
          </p:nvPr>
        </p:nvSpPr>
        <p:spPr/>
        <p:txBody>
          <a:bodyPr>
            <a:normAutofit fontScale="92500"/>
          </a:bodyPr>
          <a:lstStyle/>
          <a:p>
            <a:r>
              <a:rPr lang="cs-CZ" b="1" dirty="0"/>
              <a:t>Etický kodex České lékařské komory </a:t>
            </a:r>
            <a:r>
              <a:rPr lang="cs-CZ" dirty="0"/>
              <a:t>(nabyl účinnost dne 1.1.1996)</a:t>
            </a:r>
          </a:p>
          <a:p>
            <a:r>
              <a:rPr lang="cs-CZ" dirty="0"/>
              <a:t>Etický kodex Mezinárodní rady sester (ICN), který byl projednán sněmem předsedkyň a předsedů sekcí a regionů ČAS, přijat Etickou komisí a Prezidiem </a:t>
            </a:r>
            <a:r>
              <a:rPr lang="cs-CZ" b="1" dirty="0"/>
              <a:t>ČAS</a:t>
            </a:r>
            <a:r>
              <a:rPr lang="cs-CZ" dirty="0"/>
              <a:t> (platný od 29. března 2003)</a:t>
            </a:r>
          </a:p>
          <a:p>
            <a:r>
              <a:rPr lang="cs-CZ" b="1" dirty="0"/>
              <a:t>Společnosti sociálních pracovníků (</a:t>
            </a:r>
            <a:r>
              <a:rPr lang="cs-CZ" dirty="0"/>
              <a:t>účinnosti nabyl 20.5.2006)</a:t>
            </a:r>
          </a:p>
          <a:p>
            <a:r>
              <a:rPr lang="cs-CZ" dirty="0"/>
              <a:t>"Etickým kodexem" WCPT a byly schváleny výkonným výborem Unie rehabilitačních pracovníků dne 12.6.1992. Přepracovány a schváleny Sjezdem Unie fyzioterapeutů ČR dne 26.1.2002 jako "</a:t>
            </a:r>
            <a:r>
              <a:rPr lang="cs-CZ" b="1" dirty="0"/>
              <a:t>Etický kodex fyzioterapeuta</a:t>
            </a:r>
            <a:r>
              <a:rPr lang="cs-CZ" dirty="0"/>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ETICKÝ KODEX VE ZDRAVOTNICTVÍ</a:t>
            </a:r>
          </a:p>
        </p:txBody>
      </p:sp>
      <p:sp>
        <p:nvSpPr>
          <p:cNvPr id="3" name="Zástupný symbol pro obsah 2"/>
          <p:cNvSpPr>
            <a:spLocks noGrp="1"/>
          </p:cNvSpPr>
          <p:nvPr>
            <p:ph sz="quarter" idx="1"/>
          </p:nvPr>
        </p:nvSpPr>
        <p:spPr/>
        <p:txBody>
          <a:bodyPr>
            <a:normAutofit/>
          </a:bodyPr>
          <a:lstStyle/>
          <a:p>
            <a:r>
              <a:rPr lang="cs-CZ" b="1" dirty="0"/>
              <a:t>CÍL:</a:t>
            </a:r>
          </a:p>
          <a:p>
            <a:r>
              <a:rPr lang="cs-CZ" dirty="0"/>
              <a:t>skloubení odborných znalostí s lidským přístupem v součinnosti s platnými právními normami a etickými principy. </a:t>
            </a:r>
          </a:p>
          <a:p>
            <a:r>
              <a:rPr lang="cs-CZ" dirty="0"/>
              <a:t>Pacient, jeho rodinný příslušníci by si měli z komunikace s odborníkem odnést nejen </a:t>
            </a:r>
            <a:r>
              <a:rPr lang="cs-CZ" b="1" dirty="0"/>
              <a:t>dostatek potřebných informací </a:t>
            </a:r>
            <a:r>
              <a:rPr lang="cs-CZ" dirty="0"/>
              <a:t>(spokojenost pacienta je přímo úměrná množství informací, které obdržel), ale i </a:t>
            </a:r>
            <a:r>
              <a:rPr lang="cs-CZ" b="1" dirty="0"/>
              <a:t>pocit důvěry a vlastní odpovědnosti </a:t>
            </a:r>
            <a:r>
              <a:rPr lang="cs-CZ" dirty="0"/>
              <a:t>při řešení problémů týkajících se dalších oblastí jeho života.</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ROZHOVOR</a:t>
            </a:r>
          </a:p>
        </p:txBody>
      </p:sp>
      <p:sp>
        <p:nvSpPr>
          <p:cNvPr id="3" name="Zástupný symbol pro obsah 2"/>
          <p:cNvSpPr>
            <a:spLocks noGrp="1"/>
          </p:cNvSpPr>
          <p:nvPr>
            <p:ph sz="quarter" idx="1"/>
          </p:nvPr>
        </p:nvSpPr>
        <p:spPr/>
        <p:txBody>
          <a:bodyPr/>
          <a:lstStyle/>
          <a:p>
            <a:r>
              <a:rPr lang="cs-CZ" dirty="0"/>
              <a:t>Rozhovor je každodenní součástí komunikace, v praxi pomáhajících profesí patří k nejsilnějšímu a zároveň k nejcitlivějšímu nástroji. Rozhovorem si vytváříme vztah (hovořící – naslouchající, aktér – posluchač) a vytváříme tím „pracovní společenství“, ovlivňujeme pacienta, zároveň poskytujeme i získáváme potřebné informace.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Počet diagnostikovaných </a:t>
            </a:r>
            <a:r>
              <a:rPr lang="cs-CZ" dirty="0" err="1"/>
              <a:t>chromosomálních</a:t>
            </a:r>
            <a:r>
              <a:rPr lang="cs-CZ" dirty="0"/>
              <a:t> aberací 2014</a:t>
            </a:r>
          </a:p>
        </p:txBody>
      </p:sp>
      <p:sp>
        <p:nvSpPr>
          <p:cNvPr id="4" name="Zástupný symbol pro obsah 3"/>
          <p:cNvSpPr>
            <a:spLocks noGrp="1"/>
          </p:cNvSpPr>
          <p:nvPr>
            <p:ph sz="quarter" idx="1"/>
          </p:nvPr>
        </p:nvSpPr>
        <p:spPr/>
        <p:txBody>
          <a:bodyPr/>
          <a:lstStyle/>
          <a:p>
            <a:pPr>
              <a:buNone/>
            </a:pPr>
            <a:endParaRPr lang="cs-CZ" dirty="0"/>
          </a:p>
        </p:txBody>
      </p:sp>
      <p:pic>
        <p:nvPicPr>
          <p:cNvPr id="71681" name="Picture 1" descr="C:\Users\Markéta\Desktop\2.png"/>
          <p:cNvPicPr>
            <a:picLocks noChangeAspect="1" noChangeArrowheads="1"/>
          </p:cNvPicPr>
          <p:nvPr/>
        </p:nvPicPr>
        <p:blipFill>
          <a:blip r:embed="rId3" cstate="print"/>
          <a:srcRect/>
          <a:stretch>
            <a:fillRect/>
          </a:stretch>
        </p:blipFill>
        <p:spPr bwMode="auto">
          <a:xfrm>
            <a:off x="457200" y="1600200"/>
            <a:ext cx="7355160" cy="4853136"/>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ROZHOVOR</a:t>
            </a:r>
          </a:p>
        </p:txBody>
      </p:sp>
      <p:sp>
        <p:nvSpPr>
          <p:cNvPr id="3" name="Zástupný symbol pro obsah 2"/>
          <p:cNvSpPr>
            <a:spLocks noGrp="1"/>
          </p:cNvSpPr>
          <p:nvPr>
            <p:ph sz="quarter" idx="1"/>
          </p:nvPr>
        </p:nvSpPr>
        <p:spPr/>
        <p:txBody>
          <a:bodyPr>
            <a:normAutofit/>
          </a:bodyPr>
          <a:lstStyle/>
          <a:p>
            <a:r>
              <a:rPr lang="cs-CZ" dirty="0"/>
              <a:t>V  práci zdravotníka s pacientem platí </a:t>
            </a:r>
            <a:r>
              <a:rPr lang="cs-CZ" b="1" dirty="0"/>
              <a:t>obecné zásady pro správné vedení rozhoru</a:t>
            </a:r>
          </a:p>
          <a:p>
            <a:endParaRPr lang="cs-CZ" b="1" dirty="0"/>
          </a:p>
          <a:p>
            <a:r>
              <a:rPr lang="cs-CZ" dirty="0"/>
              <a:t>To, co říkáme, by mělo mít určitý</a:t>
            </a:r>
            <a:r>
              <a:rPr lang="cs-CZ" b="1" dirty="0"/>
              <a:t> záměr. </a:t>
            </a:r>
          </a:p>
          <a:p>
            <a:endParaRPr lang="cs-CZ" b="1" dirty="0"/>
          </a:p>
          <a:p>
            <a:r>
              <a:rPr lang="cs-CZ" dirty="0"/>
              <a:t>V klinické praxi lze rozeznávat několik druhů rozhovorů, a to především podle jejich účelu a cíle, kterého chceme dosáhnout. Obecně ale platí, že každý rozhovor má své </a:t>
            </a:r>
            <a:r>
              <a:rPr lang="cs-CZ" b="1" dirty="0"/>
              <a:t>zahájení</a:t>
            </a:r>
            <a:r>
              <a:rPr lang="cs-CZ" dirty="0"/>
              <a:t>, průběh rozhovoru (také se používá termín </a:t>
            </a:r>
            <a:r>
              <a:rPr lang="cs-CZ" b="1" dirty="0"/>
              <a:t>jádro</a:t>
            </a:r>
            <a:r>
              <a:rPr lang="cs-CZ" dirty="0"/>
              <a:t> rozhovoru) a </a:t>
            </a:r>
            <a:r>
              <a:rPr lang="cs-CZ" b="1" dirty="0"/>
              <a:t>ukončení</a:t>
            </a:r>
            <a:r>
              <a:rPr lang="cs-CZ" dirty="0"/>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ROZHOVOR</a:t>
            </a:r>
          </a:p>
        </p:txBody>
      </p:sp>
      <p:sp>
        <p:nvSpPr>
          <p:cNvPr id="3" name="Zástupný symbol pro obsah 2"/>
          <p:cNvSpPr>
            <a:spLocks noGrp="1"/>
          </p:cNvSpPr>
          <p:nvPr>
            <p:ph sz="quarter" idx="1"/>
          </p:nvPr>
        </p:nvSpPr>
        <p:spPr/>
        <p:txBody>
          <a:bodyPr>
            <a:normAutofit/>
          </a:bodyPr>
          <a:lstStyle/>
          <a:p>
            <a:r>
              <a:rPr lang="cs-CZ" b="1" dirty="0"/>
              <a:t>Dle účelu a cíle dělíme rozhovor:</a:t>
            </a:r>
          </a:p>
          <a:p>
            <a:endParaRPr lang="cs-CZ" b="1" dirty="0"/>
          </a:p>
          <a:p>
            <a:pPr lvl="0"/>
            <a:r>
              <a:rPr lang="cs-CZ" b="1" dirty="0"/>
              <a:t>Zaměřený na získávání informací od pacienta </a:t>
            </a:r>
            <a:r>
              <a:rPr lang="cs-CZ" dirty="0"/>
              <a:t>(anamnestický, diagnostický rozhovor, explorace)</a:t>
            </a:r>
          </a:p>
          <a:p>
            <a:pPr lvl="0"/>
            <a:r>
              <a:rPr lang="cs-CZ" b="1" dirty="0"/>
              <a:t>Předávání informací nemocnému </a:t>
            </a:r>
            <a:r>
              <a:rPr lang="cs-CZ" dirty="0"/>
              <a:t>(objasnění diagnózy, předání informací, alternativ v léčbě) </a:t>
            </a:r>
          </a:p>
          <a:p>
            <a:pPr lvl="0"/>
            <a:r>
              <a:rPr lang="cs-CZ" b="1" dirty="0"/>
              <a:t>Rozhovory sloužící k ovlivnění psychického stavu, k motivaci, ke změně chování.  </a:t>
            </a:r>
            <a:r>
              <a:rPr lang="cs-CZ" dirty="0"/>
              <a:t>Tento rozhovor zahrnuje prvky psychoterapie (nedirektivní empatický rozhovor, podpůrný rozhovor, přesvědčující rozhovor).</a:t>
            </a:r>
          </a:p>
          <a:p>
            <a:endParaRPr 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ZAHÁJENÍ ROZHOVORU</a:t>
            </a:r>
          </a:p>
        </p:txBody>
      </p:sp>
      <p:sp>
        <p:nvSpPr>
          <p:cNvPr id="3" name="Zástupný symbol pro obsah 2"/>
          <p:cNvSpPr>
            <a:spLocks noGrp="1"/>
          </p:cNvSpPr>
          <p:nvPr>
            <p:ph sz="quarter" idx="1"/>
          </p:nvPr>
        </p:nvSpPr>
        <p:spPr/>
        <p:txBody>
          <a:bodyPr>
            <a:normAutofit lnSpcReduction="10000"/>
          </a:bodyPr>
          <a:lstStyle/>
          <a:p>
            <a:r>
              <a:rPr lang="cs-CZ" dirty="0"/>
              <a:t> Důležitou roli hraje </a:t>
            </a:r>
            <a:r>
              <a:rPr lang="cs-CZ" b="1" dirty="0"/>
              <a:t>lidský faktor</a:t>
            </a:r>
            <a:r>
              <a:rPr lang="cs-CZ" dirty="0"/>
              <a:t>, a to jak </a:t>
            </a:r>
            <a:r>
              <a:rPr lang="cs-CZ" b="1" dirty="0"/>
              <a:t>ze strany zdravotníka </a:t>
            </a:r>
            <a:r>
              <a:rPr lang="cs-CZ" dirty="0"/>
              <a:t>(koncentrace na danou problematiku, tělesná a duševní pohoda), tak </a:t>
            </a:r>
            <a:r>
              <a:rPr lang="cs-CZ" b="1" dirty="0"/>
              <a:t>ze strany pacienta</a:t>
            </a:r>
            <a:r>
              <a:rPr lang="cs-CZ" dirty="0"/>
              <a:t>, který novou situaci vnímá jako náročnou, spojenou se všemi důsledky. </a:t>
            </a:r>
          </a:p>
          <a:p>
            <a:r>
              <a:rPr lang="cs-CZ" dirty="0"/>
              <a:t>Průběh a výsledek rozhovoru často ovlivňuje </a:t>
            </a:r>
            <a:r>
              <a:rPr lang="cs-CZ" b="1" dirty="0"/>
              <a:t>první dojem </a:t>
            </a:r>
          </a:p>
          <a:p>
            <a:r>
              <a:rPr lang="cs-CZ" b="1" dirty="0"/>
              <a:t>správné oslovení pacienta</a:t>
            </a:r>
          </a:p>
          <a:p>
            <a:r>
              <a:rPr lang="cs-CZ" b="1" dirty="0"/>
              <a:t>nastíněním hlavního tématu </a:t>
            </a:r>
            <a:r>
              <a:rPr lang="cs-CZ" dirty="0"/>
              <a:t>rozhovoru</a:t>
            </a:r>
          </a:p>
          <a:p>
            <a:r>
              <a:rPr lang="cs-CZ" dirty="0"/>
              <a:t>vhodné upozornit na </a:t>
            </a:r>
            <a:r>
              <a:rPr lang="cs-CZ" b="1" dirty="0"/>
              <a:t>čas, který máme vyhrazený pro vzájemnou komunikaci</a:t>
            </a:r>
          </a:p>
          <a:p>
            <a:r>
              <a:rPr lang="cs-CZ" dirty="0"/>
              <a:t>ten, kdo vede rozhovor, by neměl nad ním ztrácet kontrolu </a:t>
            </a:r>
          </a:p>
          <a:p>
            <a:endParaRPr lang="cs-CZ"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JÁDRO ROZHOVORU</a:t>
            </a:r>
          </a:p>
        </p:txBody>
      </p:sp>
      <p:sp>
        <p:nvSpPr>
          <p:cNvPr id="3" name="Zástupný symbol pro obsah 2"/>
          <p:cNvSpPr>
            <a:spLocks noGrp="1"/>
          </p:cNvSpPr>
          <p:nvPr>
            <p:ph sz="quarter" idx="1"/>
          </p:nvPr>
        </p:nvSpPr>
        <p:spPr/>
        <p:txBody>
          <a:bodyPr>
            <a:normAutofit lnSpcReduction="10000"/>
          </a:bodyPr>
          <a:lstStyle/>
          <a:p>
            <a:r>
              <a:rPr lang="cs-CZ" dirty="0"/>
              <a:t> Pro průběh rozhovoru jsou nesmírně důležité </a:t>
            </a:r>
            <a:r>
              <a:rPr lang="cs-CZ" b="1" dirty="0"/>
              <a:t>otázky a způsob jejich kladení</a:t>
            </a:r>
            <a:r>
              <a:rPr lang="cs-CZ" dirty="0"/>
              <a:t>, jsou základním, i když ne jediným nástrojem správně vedeného rozhovoru zdravotníka s pacientem. Odpovědí na správně položenou otázku získáváme nové, důležité informace potřebné k diagnóze, ale zároveň můžeme zlepšit psychický stav pacienta.</a:t>
            </a:r>
          </a:p>
          <a:p>
            <a:endParaRPr lang="cs-CZ" dirty="0"/>
          </a:p>
          <a:p>
            <a:r>
              <a:rPr lang="cs-CZ" dirty="0"/>
              <a:t> Pro klinickou praxi je doporučována </a:t>
            </a:r>
            <a:r>
              <a:rPr lang="cs-CZ" b="1" dirty="0"/>
              <a:t>„strategie trychtýře</a:t>
            </a:r>
            <a:r>
              <a:rPr lang="cs-CZ" dirty="0"/>
              <a:t>“, kdy se nejdříve kladou otázky obecnější (otevřené) a postupně se přechází k upřesňování důležitých detailů</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UKONČENÍ ROZHOVORU</a:t>
            </a:r>
          </a:p>
        </p:txBody>
      </p:sp>
      <p:sp>
        <p:nvSpPr>
          <p:cNvPr id="3" name="Zástupný symbol pro obsah 2"/>
          <p:cNvSpPr>
            <a:spLocks noGrp="1"/>
          </p:cNvSpPr>
          <p:nvPr>
            <p:ph sz="quarter" idx="1"/>
          </p:nvPr>
        </p:nvSpPr>
        <p:spPr/>
        <p:txBody>
          <a:bodyPr>
            <a:normAutofit/>
          </a:bodyPr>
          <a:lstStyle/>
          <a:p>
            <a:r>
              <a:rPr lang="cs-CZ" b="1" dirty="0"/>
              <a:t>stručné shrnutí </a:t>
            </a:r>
            <a:r>
              <a:rPr lang="cs-CZ" dirty="0"/>
              <a:t>(o čem jsme hovořili)</a:t>
            </a:r>
          </a:p>
          <a:p>
            <a:endParaRPr lang="cs-CZ" dirty="0"/>
          </a:p>
          <a:p>
            <a:r>
              <a:rPr lang="cs-CZ" dirty="0"/>
              <a:t>doporučuje se </a:t>
            </a:r>
            <a:r>
              <a:rPr lang="cs-CZ" b="1" dirty="0"/>
              <a:t>zopakovat a zdůraznit </a:t>
            </a:r>
            <a:r>
              <a:rPr lang="cs-CZ" dirty="0"/>
              <a:t>to, co považujeme za relevantní z hlediska pochopení situace pacienta, jeho problému (je důležité, aby pacient porozuměl souvislostem)</a:t>
            </a:r>
          </a:p>
          <a:p>
            <a:endParaRPr lang="cs-CZ" dirty="0"/>
          </a:p>
          <a:p>
            <a:r>
              <a:rPr lang="cs-CZ" dirty="0"/>
              <a:t>rozhovor by se měl </a:t>
            </a:r>
            <a:r>
              <a:rPr lang="cs-CZ" b="1" dirty="0"/>
              <a:t>ukončovat pozvolna, signalizovat časový limit</a:t>
            </a:r>
            <a:r>
              <a:rPr lang="cs-CZ" dirty="0"/>
              <a:t>, který byl na rozhovor vyčleněn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ČASOVÉ VLIVY</a:t>
            </a:r>
          </a:p>
        </p:txBody>
      </p:sp>
      <p:sp>
        <p:nvSpPr>
          <p:cNvPr id="3" name="Zástupný symbol pro obsah 2"/>
          <p:cNvSpPr>
            <a:spLocks noGrp="1"/>
          </p:cNvSpPr>
          <p:nvPr>
            <p:ph sz="quarter" idx="1"/>
          </p:nvPr>
        </p:nvSpPr>
        <p:spPr/>
        <p:txBody>
          <a:bodyPr>
            <a:normAutofit lnSpcReduction="10000"/>
          </a:bodyPr>
          <a:lstStyle/>
          <a:p>
            <a:r>
              <a:rPr lang="cs-CZ" dirty="0"/>
              <a:t>Nejen </a:t>
            </a:r>
            <a:r>
              <a:rPr lang="cs-CZ" b="1" dirty="0"/>
              <a:t>čas</a:t>
            </a:r>
            <a:r>
              <a:rPr lang="cs-CZ" dirty="0"/>
              <a:t> je důležitý</a:t>
            </a:r>
          </a:p>
          <a:p>
            <a:endParaRPr lang="cs-CZ" dirty="0"/>
          </a:p>
          <a:p>
            <a:r>
              <a:rPr lang="cs-CZ" dirty="0"/>
              <a:t>Více důležitý je </a:t>
            </a:r>
            <a:r>
              <a:rPr lang="cs-CZ" b="1" dirty="0"/>
              <a:t>typ komunikace</a:t>
            </a:r>
          </a:p>
          <a:p>
            <a:endParaRPr lang="cs-CZ" b="1" dirty="0"/>
          </a:p>
          <a:p>
            <a:r>
              <a:rPr lang="cs-CZ" b="1" dirty="0"/>
              <a:t>Navýšení doby strávené s pacientem nijak významně styl komunikace lékaře a pacienta neovlivňuje</a:t>
            </a:r>
          </a:p>
          <a:p>
            <a:endParaRPr lang="cs-CZ" b="1" dirty="0"/>
          </a:p>
          <a:p>
            <a:r>
              <a:rPr lang="cs-CZ" b="1" dirty="0"/>
              <a:t>Na pacienta zaměřená konzultace více času nevyžaduje</a:t>
            </a:r>
            <a:r>
              <a:rPr lang="cs-CZ" dirty="0"/>
              <a:t>, vyžaduje však aktivně naslouchat pacientovým steskům (to může snížit množství návštěv pacienta u lékaře a tak zároveň šetřit celkový čas)</a:t>
            </a:r>
          </a:p>
          <a:p>
            <a:endParaRPr lang="cs-CZ"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SDĚLOVÁNÍ ŠPATNÝCH ZPRÁV</a:t>
            </a:r>
          </a:p>
        </p:txBody>
      </p:sp>
      <p:sp>
        <p:nvSpPr>
          <p:cNvPr id="3" name="Zástupný symbol pro obsah 2"/>
          <p:cNvSpPr>
            <a:spLocks noGrp="1"/>
          </p:cNvSpPr>
          <p:nvPr>
            <p:ph sz="quarter" idx="1"/>
          </p:nvPr>
        </p:nvSpPr>
        <p:spPr/>
        <p:txBody>
          <a:bodyPr/>
          <a:lstStyle/>
          <a:p>
            <a:r>
              <a:rPr lang="cs-CZ" b="1" dirty="0"/>
              <a:t>sdělení nepříznivé zprávy není pro lékaře snadnou záležitostí</a:t>
            </a:r>
          </a:p>
          <a:p>
            <a:endParaRPr lang="cs-CZ" dirty="0"/>
          </a:p>
          <a:p>
            <a:r>
              <a:rPr lang="cs-CZ" dirty="0"/>
              <a:t>špatné zprávy lze na pomyslné škále rozdělit na </a:t>
            </a:r>
            <a:r>
              <a:rPr lang="cs-CZ" b="1" dirty="0"/>
              <a:t>zprávy spíše nepříjemné až po zprávy týkající se závažné prognózy</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NEPŘÍZNIVÉ ZPRÁVY</a:t>
            </a:r>
          </a:p>
        </p:txBody>
      </p:sp>
      <p:sp>
        <p:nvSpPr>
          <p:cNvPr id="3" name="Zástupný symbol pro obsah 2"/>
          <p:cNvSpPr>
            <a:spLocks noGrp="1"/>
          </p:cNvSpPr>
          <p:nvPr>
            <p:ph sz="quarter" idx="1"/>
          </p:nvPr>
        </p:nvSpPr>
        <p:spPr/>
        <p:txBody>
          <a:bodyPr/>
          <a:lstStyle/>
          <a:p>
            <a:r>
              <a:rPr lang="cs-CZ" dirty="0"/>
              <a:t>Informace, které spíše souvisejí s </a:t>
            </a:r>
            <a:r>
              <a:rPr lang="cs-CZ" dirty="0" err="1"/>
              <a:t>dyskomfortem</a:t>
            </a:r>
            <a:r>
              <a:rPr lang="cs-CZ" dirty="0"/>
              <a:t> pacienta, jako jsou např. další diagnostické výkony</a:t>
            </a:r>
          </a:p>
          <a:p>
            <a:endParaRPr lang="cs-CZ"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Doporučený postup při sdělování nepříznivých zpráv:</a:t>
            </a:r>
            <a:br>
              <a:rPr lang="cs-CZ" dirty="0"/>
            </a:br>
            <a:endParaRPr lang="cs-CZ" dirty="0"/>
          </a:p>
        </p:txBody>
      </p:sp>
      <p:sp>
        <p:nvSpPr>
          <p:cNvPr id="3" name="Zástupný symbol pro obsah 2"/>
          <p:cNvSpPr>
            <a:spLocks noGrp="1"/>
          </p:cNvSpPr>
          <p:nvPr>
            <p:ph sz="quarter" idx="1"/>
          </p:nvPr>
        </p:nvSpPr>
        <p:spPr/>
        <p:txBody>
          <a:bodyPr>
            <a:normAutofit fontScale="92500" lnSpcReduction="20000"/>
          </a:bodyPr>
          <a:lstStyle/>
          <a:p>
            <a:pPr lvl="0"/>
            <a:r>
              <a:rPr lang="cs-CZ" dirty="0"/>
              <a:t>Sdělit informaci </a:t>
            </a:r>
            <a:r>
              <a:rPr lang="cs-CZ" b="1" dirty="0"/>
              <a:t>bez oklik. </a:t>
            </a:r>
            <a:r>
              <a:rPr lang="cs-CZ" dirty="0"/>
              <a:t>Doporučuje se vyjádřit lítost a pochopení pro obtíže, které pramení z nové situace a vysvětlíme důsledky,  které pro pacienta z této informace vyplývají.</a:t>
            </a:r>
          </a:p>
          <a:p>
            <a:pPr lvl="0"/>
            <a:r>
              <a:rPr lang="cs-CZ" b="1" dirty="0"/>
              <a:t>Pomáháme nemocnému vyrovnat se se stresující  informací, </a:t>
            </a:r>
            <a:r>
              <a:rPr lang="cs-CZ" dirty="0"/>
              <a:t>tzn. že mu umožníme, aby např. odreagoval  negativní emoce, hledáme možnosti, jak nejlépe zvládnout situaci</a:t>
            </a:r>
          </a:p>
          <a:p>
            <a:r>
              <a:rPr lang="cs-CZ" b="1" dirty="0"/>
              <a:t>Přistupujeme ke konkrétním plánům následných kroků. </a:t>
            </a:r>
            <a:r>
              <a:rPr lang="cs-CZ" dirty="0"/>
              <a:t>Někdy se doporučuje tuto třetí fázi odložit na pozdější dobu, a umožnit tím pacientovi probrat situaci se svými blízkými, dalšími zdravotníky. Zde je velmi důležitá klidná reakce těch, na které se pacient obrací, protože jejich klidná reakce pomáhá nemocnému lépe přijmout skutečnost, která je neměnná</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ZÁVAŽNÉ NEPŘÍZNIVÉ ZPRÁVY</a:t>
            </a:r>
          </a:p>
        </p:txBody>
      </p:sp>
      <p:sp>
        <p:nvSpPr>
          <p:cNvPr id="3" name="Zástupný symbol pro obsah 2"/>
          <p:cNvSpPr>
            <a:spLocks noGrp="1"/>
          </p:cNvSpPr>
          <p:nvPr>
            <p:ph sz="quarter" idx="1"/>
          </p:nvPr>
        </p:nvSpPr>
        <p:spPr/>
        <p:txBody>
          <a:bodyPr>
            <a:normAutofit lnSpcReduction="10000"/>
          </a:bodyPr>
          <a:lstStyle/>
          <a:p>
            <a:pPr>
              <a:buNone/>
            </a:pPr>
            <a:r>
              <a:rPr lang="cs-CZ" b="1" dirty="0"/>
              <a:t>zprávy o trvalých následcích, nevyléčitelném onemocnění a o invaliditě</a:t>
            </a:r>
          </a:p>
          <a:p>
            <a:pPr>
              <a:buNone/>
            </a:pPr>
            <a:endParaRPr lang="cs-CZ" b="1" dirty="0"/>
          </a:p>
          <a:p>
            <a:pPr>
              <a:buNone/>
            </a:pPr>
            <a:r>
              <a:rPr lang="cs-CZ" dirty="0"/>
              <a:t>měl by vždy sdělovat lékař </a:t>
            </a:r>
          </a:p>
          <a:p>
            <a:pPr>
              <a:buNone/>
            </a:pPr>
            <a:endParaRPr lang="cs-CZ" dirty="0"/>
          </a:p>
          <a:p>
            <a:pPr>
              <a:buNone/>
            </a:pPr>
            <a:r>
              <a:rPr lang="cs-CZ" dirty="0"/>
              <a:t>situaci by měl řešit individuálně (s ohledem na to, jak obrovskou psychickou zátěž způsobí)</a:t>
            </a:r>
          </a:p>
          <a:p>
            <a:pPr>
              <a:buNone/>
            </a:pPr>
            <a:endParaRPr lang="cs-CZ" dirty="0"/>
          </a:p>
          <a:p>
            <a:pPr>
              <a:buNone/>
            </a:pPr>
            <a:r>
              <a:rPr lang="cs-CZ" dirty="0"/>
              <a:t>právo pacienta na úplné a pravdivé informace, právo rozhodnout, komu z jeho příbuzných mohou být informace podány (jeho přání musí být vždy respektováno)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Statistický podíl VVV celkem za rok 2014</a:t>
            </a:r>
          </a:p>
        </p:txBody>
      </p:sp>
      <p:sp>
        <p:nvSpPr>
          <p:cNvPr id="4" name="Zástupný symbol pro obsah 3"/>
          <p:cNvSpPr>
            <a:spLocks noGrp="1"/>
          </p:cNvSpPr>
          <p:nvPr>
            <p:ph sz="quarter" idx="1"/>
          </p:nvPr>
        </p:nvSpPr>
        <p:spPr/>
        <p:txBody>
          <a:bodyPr/>
          <a:lstStyle/>
          <a:p>
            <a:pPr>
              <a:buNone/>
            </a:pPr>
            <a:endParaRPr lang="cs-CZ" dirty="0"/>
          </a:p>
        </p:txBody>
      </p:sp>
      <p:pic>
        <p:nvPicPr>
          <p:cNvPr id="69633" name="Picture 1" descr="C:\Users\Markéta\Desktop\1.png"/>
          <p:cNvPicPr>
            <a:picLocks noChangeAspect="1" noChangeArrowheads="1"/>
          </p:cNvPicPr>
          <p:nvPr/>
        </p:nvPicPr>
        <p:blipFill>
          <a:blip r:embed="rId3" cstate="print"/>
          <a:srcRect/>
          <a:stretch>
            <a:fillRect/>
          </a:stretch>
        </p:blipFill>
        <p:spPr bwMode="auto">
          <a:xfrm>
            <a:off x="457200" y="1600200"/>
            <a:ext cx="7467600" cy="4983162"/>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SDĚLENÍ ZÁVAŽNÉ NEPŘÍZNIVÉ ZPRÁVY</a:t>
            </a:r>
          </a:p>
        </p:txBody>
      </p:sp>
      <p:sp>
        <p:nvSpPr>
          <p:cNvPr id="3" name="Zástupný symbol pro obsah 2"/>
          <p:cNvSpPr>
            <a:spLocks noGrp="1"/>
          </p:cNvSpPr>
          <p:nvPr>
            <p:ph sz="quarter" idx="1"/>
          </p:nvPr>
        </p:nvSpPr>
        <p:spPr/>
        <p:txBody>
          <a:bodyPr>
            <a:normAutofit fontScale="92500" lnSpcReduction="10000"/>
          </a:bodyPr>
          <a:lstStyle/>
          <a:p>
            <a:pPr lvl="0"/>
            <a:r>
              <a:rPr lang="cs-CZ" b="1" dirty="0"/>
              <a:t>Výběr nositele špatných zpráv </a:t>
            </a:r>
            <a:r>
              <a:rPr lang="cs-CZ" dirty="0"/>
              <a:t>– rozhovoru se bude účastnit zdravotník a nemocný, někdy členové rodiny. </a:t>
            </a:r>
          </a:p>
          <a:p>
            <a:pPr lvl="0"/>
            <a:r>
              <a:rPr lang="cs-CZ" b="1" dirty="0"/>
              <a:t>Vnitřní příprava </a:t>
            </a:r>
            <a:r>
              <a:rPr lang="cs-CZ" dirty="0"/>
              <a:t>– doporučuje se připravit si body, které sdělíme nemocnému hned při prvním setkání a </a:t>
            </a:r>
            <a:r>
              <a:rPr lang="cs-CZ" dirty="0" err="1"/>
              <a:t>vyselektovat</a:t>
            </a:r>
            <a:r>
              <a:rPr lang="cs-CZ" dirty="0"/>
              <a:t> informace na ty, které počkají.  Důležité je promyslet vhodnou formu a používání odborných termínů vzhledem k osobnosti nemocného a jeho sociální situaci.</a:t>
            </a:r>
          </a:p>
          <a:p>
            <a:pPr lvl="0"/>
            <a:r>
              <a:rPr lang="cs-CZ" b="1" dirty="0"/>
              <a:t>Zvážíme následky sdělení pro nemocného</a:t>
            </a:r>
            <a:r>
              <a:rPr lang="cs-CZ" dirty="0"/>
              <a:t>. Pokud máme být empatičtí, musíme přemýšlet např. o rodinné situaci nemocného, dosavadním způsobu jeho života, o změnách, které mu nyní nastanou. To nám pomůže lépe pochopit reakce pacienta a umožní komunikovat s ním partnerským způsobem.</a:t>
            </a:r>
          </a:p>
          <a:p>
            <a:endParaRPr lang="cs-CZ"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OBECNÁ PRAVIDLA PRO PRŮBĚH SDĚLENÍ ZÁVAŽNÉNEPŘÍZNIVÉ ZPRÁVY</a:t>
            </a:r>
          </a:p>
        </p:txBody>
      </p:sp>
      <p:sp>
        <p:nvSpPr>
          <p:cNvPr id="3" name="Zástupný symbol pro obsah 2"/>
          <p:cNvSpPr>
            <a:spLocks noGrp="1"/>
          </p:cNvSpPr>
          <p:nvPr>
            <p:ph sz="quarter" idx="1"/>
          </p:nvPr>
        </p:nvSpPr>
        <p:spPr/>
        <p:txBody>
          <a:bodyPr>
            <a:normAutofit fontScale="92500" lnSpcReduction="10000"/>
          </a:bodyPr>
          <a:lstStyle/>
          <a:p>
            <a:pPr lvl="0"/>
            <a:r>
              <a:rPr lang="cs-CZ" b="1" dirty="0"/>
              <a:t>Podání informací </a:t>
            </a:r>
            <a:r>
              <a:rPr lang="cs-CZ" dirty="0"/>
              <a:t>– srozumitelně, ujistit se, zda pacient rozumí, ponecháváme čas na pochopení sdělení. </a:t>
            </a:r>
            <a:r>
              <a:rPr lang="cs-CZ" b="1" dirty="0"/>
              <a:t>Při prvním sdělení podáváme jen základní informace</a:t>
            </a:r>
            <a:r>
              <a:rPr lang="cs-CZ" dirty="0"/>
              <a:t>, příčiny a souvislosti onemocnění by měl lékař objasnit jen stručně a načrtne linii léčby. </a:t>
            </a:r>
            <a:r>
              <a:rPr lang="cs-CZ" b="1" dirty="0"/>
              <a:t>Velmi důležitá je volba prvního slova</a:t>
            </a:r>
          </a:p>
          <a:p>
            <a:pPr lvl="0"/>
            <a:r>
              <a:rPr lang="cs-CZ" b="1" dirty="0"/>
              <a:t>Umožníme proběhnutí negativních reakcí</a:t>
            </a:r>
            <a:r>
              <a:rPr lang="cs-CZ" dirty="0"/>
              <a:t>, hněvu, pláče. Možnost prožití emocí v přátelském prostředí je nenahraditelná</a:t>
            </a:r>
          </a:p>
          <a:p>
            <a:pPr lvl="0"/>
            <a:r>
              <a:rPr lang="cs-CZ" b="1" dirty="0"/>
              <a:t>Zjištění největších obav pacienta</a:t>
            </a:r>
            <a:endParaRPr lang="cs-CZ" dirty="0"/>
          </a:p>
          <a:p>
            <a:pPr lvl="0"/>
            <a:r>
              <a:rPr lang="cs-CZ" b="1" dirty="0"/>
              <a:t>Zjištění, jak je pacient situaci schopen zvládnout a za všech okolností ponecháváme naději, snažíme se dát realistické naděje, hledat krátkodobé cíle</a:t>
            </a:r>
            <a:r>
              <a:rPr lang="cs-CZ" dirty="0"/>
              <a:t>.</a:t>
            </a:r>
          </a:p>
          <a:p>
            <a:endParaRPr lang="cs-CZ"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CHYBY!</a:t>
            </a:r>
          </a:p>
        </p:txBody>
      </p:sp>
      <p:sp>
        <p:nvSpPr>
          <p:cNvPr id="3" name="Zástupný symbol pro obsah 2"/>
          <p:cNvSpPr>
            <a:spLocks noGrp="1"/>
          </p:cNvSpPr>
          <p:nvPr>
            <p:ph sz="quarter" idx="1"/>
          </p:nvPr>
        </p:nvSpPr>
        <p:spPr/>
        <p:txBody>
          <a:bodyPr>
            <a:normAutofit/>
          </a:bodyPr>
          <a:lstStyle/>
          <a:p>
            <a:r>
              <a:rPr lang="cs-CZ" dirty="0"/>
              <a:t>Nedoporučuje se podávat informace telefonicky, na chodbě, v rušivém prostředí</a:t>
            </a:r>
          </a:p>
          <a:p>
            <a:r>
              <a:rPr lang="cs-CZ" dirty="0"/>
              <a:t>Není vhodné snažit se tlumit emoční projevy pacientů tišícími léky</a:t>
            </a:r>
          </a:p>
          <a:p>
            <a:r>
              <a:rPr lang="cs-CZ" dirty="0"/>
              <a:t>Není vhodné rychle sdělit informace a odejít</a:t>
            </a:r>
          </a:p>
          <a:p>
            <a:r>
              <a:rPr lang="cs-CZ" dirty="0"/>
              <a:t>Není vhodné hovor přerušovat či být v časovém tlaku</a:t>
            </a:r>
          </a:p>
          <a:p>
            <a:r>
              <a:rPr lang="cs-CZ" dirty="0"/>
              <a:t>Není vhodné provádět nebo sledovat jiné aktivity</a:t>
            </a:r>
          </a:p>
          <a:p>
            <a:r>
              <a:rPr lang="cs-CZ" dirty="0"/>
              <a:t>Není vhodné odmítat další setkání</a:t>
            </a:r>
          </a:p>
          <a:p>
            <a:endParaRPr lang="cs-CZ"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pic>
        <p:nvPicPr>
          <p:cNvPr id="4" name="Zástupný symbol pro obsah 3" descr="Výsledek obrázku pro komunikace lékař pacient"/>
          <p:cNvPicPr>
            <a:picLocks noGrp="1"/>
          </p:cNvPicPr>
          <p:nvPr>
            <p:ph sz="quarter" idx="1"/>
          </p:nvPr>
        </p:nvPicPr>
        <p:blipFill>
          <a:blip r:embed="rId2" cstate="print"/>
          <a:srcRect/>
          <a:stretch>
            <a:fillRect/>
          </a:stretch>
        </p:blipFill>
        <p:spPr bwMode="auto">
          <a:xfrm>
            <a:off x="539552" y="620688"/>
            <a:ext cx="7776864" cy="5793507"/>
          </a:xfrm>
          <a:prstGeom prst="rect">
            <a:avLst/>
          </a:prstGeom>
          <a:noFill/>
          <a:ln w="9525">
            <a:noFill/>
            <a:miter lim="800000"/>
            <a:headEnd/>
            <a:tailEnd/>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SDĚLOVÁNÍ NEPŘÍZNIVÉ DIAGNÓZY TĚHOTNÉ ŽENĚ</a:t>
            </a:r>
          </a:p>
        </p:txBody>
      </p:sp>
      <p:sp>
        <p:nvSpPr>
          <p:cNvPr id="3" name="Zástupný symbol pro obsah 2"/>
          <p:cNvSpPr>
            <a:spLocks noGrp="1"/>
          </p:cNvSpPr>
          <p:nvPr>
            <p:ph sz="quarter" idx="1"/>
          </p:nvPr>
        </p:nvSpPr>
        <p:spPr/>
        <p:txBody>
          <a:bodyPr>
            <a:normAutofit/>
          </a:bodyPr>
          <a:lstStyle/>
          <a:p>
            <a:r>
              <a:rPr lang="cs-CZ" dirty="0"/>
              <a:t>velmi záleží na profesionalitě lékaře, který musí vyslovit vysoký stupeň pravděpodobnosti postižení plodu</a:t>
            </a:r>
          </a:p>
          <a:p>
            <a:endParaRPr lang="cs-CZ" dirty="0"/>
          </a:p>
          <a:p>
            <a:r>
              <a:rPr lang="cs-CZ" dirty="0"/>
              <a:t>sdělování závažné diagnózy těhotné ženě je etický, lidský a následně i právní problém</a:t>
            </a:r>
          </a:p>
          <a:p>
            <a:endParaRPr lang="cs-CZ" dirty="0"/>
          </a:p>
          <a:p>
            <a:r>
              <a:rPr lang="cs-CZ" dirty="0"/>
              <a:t>I když je současná medicína na velmi dobré úrovni, neumí prozatím vývojové vady plodu napravit a řešením bývá buď ukončení těhotenství anebo smíření se s faktem, že se narodí dítě s postižením</a:t>
            </a:r>
          </a:p>
          <a:p>
            <a:pPr>
              <a:buNone/>
            </a:pPr>
            <a:endParaRPr lang="cs-CZ"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REAKCE RODINY NA DG.POSTIŽENÍ</a:t>
            </a:r>
          </a:p>
        </p:txBody>
      </p:sp>
      <p:sp>
        <p:nvSpPr>
          <p:cNvPr id="3" name="Zástupný symbol pro obsah 2"/>
          <p:cNvSpPr>
            <a:spLocks noGrp="1"/>
          </p:cNvSpPr>
          <p:nvPr>
            <p:ph sz="quarter" idx="1"/>
          </p:nvPr>
        </p:nvSpPr>
        <p:spPr/>
        <p:txBody>
          <a:bodyPr>
            <a:normAutofit lnSpcReduction="10000"/>
          </a:bodyPr>
          <a:lstStyle/>
          <a:p>
            <a:r>
              <a:rPr lang="cs-CZ" b="1" dirty="0"/>
              <a:t>Sdělení závažné diagnózy dítěte znamená pro rodiče hluboký otřes a patří mezi nejzávažnější spouštěče traumatické krize</a:t>
            </a:r>
          </a:p>
          <a:p>
            <a:endParaRPr lang="cs-CZ" b="1" dirty="0"/>
          </a:p>
          <a:p>
            <a:r>
              <a:rPr lang="cs-CZ" b="1" dirty="0"/>
              <a:t>Vyvolává u rodičů šok, smutek úzkost</a:t>
            </a:r>
            <a:r>
              <a:rPr lang="cs-CZ" dirty="0"/>
              <a:t>, vede k rychlému rozvoji obranných mechanismů. Rodiče jsou </a:t>
            </a:r>
            <a:r>
              <a:rPr lang="cs-CZ" b="1" dirty="0"/>
              <a:t>zdrceni, vystrašeni, cítí hněv a nespravedlnost </a:t>
            </a:r>
            <a:r>
              <a:rPr lang="cs-CZ" dirty="0"/>
              <a:t>(„Proč zrovna my?“), </a:t>
            </a:r>
            <a:r>
              <a:rPr lang="cs-CZ" b="1" dirty="0"/>
              <a:t>hledají viníka</a:t>
            </a:r>
            <a:r>
              <a:rPr lang="cs-CZ" dirty="0"/>
              <a:t>. Obvyklými projevy krize jsou i deprese, vegetativní symptomy a také výrazně snížená schopnost přijímání a zapamatování si nových informací (uvádí se, že v situaci šoku si pamatujeme méně než 10% informací). </a:t>
            </a:r>
            <a:endParaRPr lang="cs-CZ" b="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p:txBody>
          <a:bodyPr>
            <a:normAutofit/>
          </a:bodyPr>
          <a:lstStyle/>
          <a:p>
            <a:r>
              <a:rPr lang="cs-CZ" dirty="0"/>
              <a:t>REAKCE RODINY NA DG.POSTIŽENÍ</a:t>
            </a:r>
          </a:p>
        </p:txBody>
      </p:sp>
      <p:sp>
        <p:nvSpPr>
          <p:cNvPr id="3" name="Zástupný symbol pro obsah 2"/>
          <p:cNvSpPr>
            <a:spLocks noGrp="1"/>
          </p:cNvSpPr>
          <p:nvPr>
            <p:ph sz="quarter" idx="1"/>
          </p:nvPr>
        </p:nvSpPr>
        <p:spPr/>
        <p:txBody>
          <a:bodyPr/>
          <a:lstStyle/>
          <a:p>
            <a:r>
              <a:rPr lang="cs-CZ" b="1" dirty="0"/>
              <a:t>Reakce rodiny na dg. závažného postižení plodu (dítěte) má svůj typický průběh, je do značné míry univerzální </a:t>
            </a:r>
          </a:p>
          <a:p>
            <a:endParaRPr lang="cs-CZ"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PRŮBĚH REAKCE RODINY NA SDĚLENÍ NEPŘÍZNIVÉ DG.</a:t>
            </a:r>
          </a:p>
        </p:txBody>
      </p:sp>
      <p:sp>
        <p:nvSpPr>
          <p:cNvPr id="3" name="Zástupný symbol pro obsah 2"/>
          <p:cNvSpPr>
            <a:spLocks noGrp="1"/>
          </p:cNvSpPr>
          <p:nvPr>
            <p:ph sz="quarter" idx="1"/>
          </p:nvPr>
        </p:nvSpPr>
        <p:spPr/>
        <p:txBody>
          <a:bodyPr>
            <a:normAutofit/>
          </a:bodyPr>
          <a:lstStyle/>
          <a:p>
            <a:pPr lvl="0"/>
            <a:r>
              <a:rPr lang="cs-CZ" b="1" dirty="0"/>
              <a:t>šok </a:t>
            </a:r>
            <a:r>
              <a:rPr lang="cs-CZ" dirty="0"/>
              <a:t> - rodiče často prožívají pocity derealizace a zmatku, mohou reagovat neadekvátně, iracionálně myslet a cítit</a:t>
            </a:r>
          </a:p>
          <a:p>
            <a:pPr lvl="0"/>
            <a:endParaRPr lang="cs-CZ" dirty="0"/>
          </a:p>
          <a:p>
            <a:r>
              <a:rPr lang="cs-CZ" b="1" dirty="0"/>
              <a:t>popření – </a:t>
            </a:r>
            <a:r>
              <a:rPr lang="cs-CZ" dirty="0"/>
              <a:t>neboli útěk ze situace, „není to pravda“, „ musí přeci existovat zázračný lék“, případně rodiče vytěsní informaci „lékaři mi nic neřekli“. Na přechodu k další fázi se někdy uvádí stadium kompenzace. U rodičů se v tomto období projevuje mystické anebo magické zaměření, rodiče smlouvají s Bohem apod.</a:t>
            </a:r>
          </a:p>
          <a:p>
            <a:pPr lvl="0"/>
            <a:endParaRPr lang="cs-CZ"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PRŮBĚH REAKCE RODINY NA SDĚLENÍ NEPŘÍZNIVÉ DG.</a:t>
            </a:r>
          </a:p>
        </p:txBody>
      </p:sp>
      <p:sp>
        <p:nvSpPr>
          <p:cNvPr id="3" name="Zástupný symbol pro obsah 2"/>
          <p:cNvSpPr>
            <a:spLocks noGrp="1"/>
          </p:cNvSpPr>
          <p:nvPr>
            <p:ph sz="quarter" idx="1"/>
          </p:nvPr>
        </p:nvSpPr>
        <p:spPr/>
        <p:txBody>
          <a:bodyPr>
            <a:normAutofit fontScale="92500"/>
          </a:bodyPr>
          <a:lstStyle/>
          <a:p>
            <a:r>
              <a:rPr lang="cs-CZ" b="1" dirty="0"/>
              <a:t>smutek, zlost, úzkost, pocit viny </a:t>
            </a:r>
            <a:r>
              <a:rPr lang="cs-CZ" dirty="0"/>
              <a:t>– typické bývá hledání viny u druhých, vztek na celý svět, na sebe sama, agresivní pocity, které se nejčastěji vztahují na partnera, anebo na zdravotnický personál. Nevhodnou poznámkou mohou ještě sílit</a:t>
            </a:r>
          </a:p>
          <a:p>
            <a:pPr lvl="0"/>
            <a:r>
              <a:rPr lang="cs-CZ" b="1" dirty="0"/>
              <a:t>rovnováha – </a:t>
            </a:r>
            <a:r>
              <a:rPr lang="cs-CZ" dirty="0"/>
              <a:t>v tomto stadiu dochází ke snižování úzkostných stavů, deprese, a současně narůstá přijetí situace a roste snaha rodičů aktivně řešit</a:t>
            </a:r>
          </a:p>
          <a:p>
            <a:pPr lvl="0"/>
            <a:r>
              <a:rPr lang="cs-CZ" b="1" dirty="0"/>
              <a:t>reorganizace – </a:t>
            </a:r>
            <a:r>
              <a:rPr lang="cs-CZ" dirty="0"/>
              <a:t>je posledním stadiem, kdy je situace rodiči plně akceptován, přijímána a rodiče se vyrovnávají s faktem nemoci, hledají optimální řešení.  Tohoto stadia však nemusí dosáhnout všichni rodiče.</a:t>
            </a:r>
          </a:p>
          <a:p>
            <a:endParaRPr lang="cs-CZ"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PRŮBĚH REAKCE RODINY NA SDĚLENÍ NEPŘÍZNIVÉ DG.</a:t>
            </a:r>
          </a:p>
        </p:txBody>
      </p:sp>
      <p:sp>
        <p:nvSpPr>
          <p:cNvPr id="3" name="Zástupný symbol pro obsah 2"/>
          <p:cNvSpPr>
            <a:spLocks noGrp="1"/>
          </p:cNvSpPr>
          <p:nvPr>
            <p:ph sz="quarter" idx="1"/>
          </p:nvPr>
        </p:nvSpPr>
        <p:spPr/>
        <p:txBody>
          <a:bodyPr>
            <a:normAutofit/>
          </a:bodyPr>
          <a:lstStyle/>
          <a:p>
            <a:pPr lvl="0"/>
            <a:r>
              <a:rPr lang="cs-CZ" b="1" dirty="0"/>
              <a:t>otřes a šok</a:t>
            </a:r>
            <a:endParaRPr lang="cs-CZ" dirty="0"/>
          </a:p>
          <a:p>
            <a:pPr lvl="0"/>
            <a:r>
              <a:rPr lang="cs-CZ" b="1" dirty="0"/>
              <a:t>výrazné emoční reakce jako obrana proti úzkosti</a:t>
            </a:r>
            <a:endParaRPr lang="cs-CZ" dirty="0"/>
          </a:p>
          <a:p>
            <a:r>
              <a:rPr lang="cs-CZ" b="1" dirty="0"/>
              <a:t>smíření, vyrovnání  </a:t>
            </a:r>
            <a:r>
              <a:rPr lang="cs-CZ" dirty="0"/>
              <a:t>(Matoušek, Matějíček)</a:t>
            </a:r>
          </a:p>
          <a:p>
            <a:pPr lvl="0">
              <a:buNone/>
            </a:pPr>
            <a:endParaRPr lang="cs-CZ" dirty="0"/>
          </a:p>
          <a:p>
            <a:pPr lvl="0">
              <a:buNone/>
            </a:pPr>
            <a:r>
              <a:rPr lang="cs-CZ" i="1" dirty="0"/>
              <a:t>Faktem zůstává, že každá rodina reaguje svým jedinečným způsobem, který je třeba respektovat. První pocity jsou úměrné tomu, jak zjevné je postižení dítěte a jak dalece jsou rodiče schopni si uvědomit dosah postižení pro budoucnost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Incidence VVV dle ÚZIS</a:t>
            </a:r>
          </a:p>
        </p:txBody>
      </p:sp>
      <p:sp>
        <p:nvSpPr>
          <p:cNvPr id="3" name="Zástupný symbol pro obsah 2"/>
          <p:cNvSpPr>
            <a:spLocks noGrp="1"/>
          </p:cNvSpPr>
          <p:nvPr>
            <p:ph sz="quarter" idx="1"/>
          </p:nvPr>
        </p:nvSpPr>
        <p:spPr/>
        <p:txBody>
          <a:bodyPr/>
          <a:lstStyle/>
          <a:p>
            <a:r>
              <a:rPr lang="cs-CZ" dirty="0"/>
              <a:t>Celková incidence byla v roce 2010 </a:t>
            </a:r>
            <a:r>
              <a:rPr lang="cs-CZ" b="1" dirty="0"/>
              <a:t>432,94</a:t>
            </a:r>
            <a:r>
              <a:rPr lang="cs-CZ" dirty="0"/>
              <a:t> na 10 000 živě narozených. V posledních deseti letech se tato incidence významně nemění. </a:t>
            </a:r>
          </a:p>
          <a:p>
            <a:pPr>
              <a:buNone/>
            </a:pPr>
            <a:r>
              <a:rPr lang="cs-CZ" dirty="0"/>
              <a:t>    </a:t>
            </a:r>
            <a:r>
              <a:rPr lang="cs-CZ" i="1" dirty="0"/>
              <a:t>(zdroj ÚZIS, NRVV, http://www.</a:t>
            </a:r>
            <a:r>
              <a:rPr lang="cs-CZ" i="1" dirty="0" err="1"/>
              <a:t>uzis.cz</a:t>
            </a:r>
            <a:r>
              <a:rPr lang="cs-CZ" i="1" dirty="0"/>
              <a:t>/registry-</a:t>
            </a:r>
            <a:r>
              <a:rPr lang="cs-CZ" i="1" dirty="0" err="1"/>
              <a:t>nzis</a:t>
            </a:r>
            <a:r>
              <a:rPr lang="cs-CZ" i="1" dirty="0"/>
              <a:t>/</a:t>
            </a:r>
            <a:r>
              <a:rPr lang="cs-CZ" i="1" dirty="0" err="1"/>
              <a:t>nrvv</a:t>
            </a:r>
            <a:r>
              <a:rPr lang="cs-CZ" i="1" dirty="0"/>
              <a:t>)</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KRIZOVÁ INTERVENCE – POMOC RODINĚ</a:t>
            </a:r>
          </a:p>
        </p:txBody>
      </p:sp>
      <p:sp>
        <p:nvSpPr>
          <p:cNvPr id="3" name="Zástupný symbol pro obsah 2"/>
          <p:cNvSpPr>
            <a:spLocks noGrp="1"/>
          </p:cNvSpPr>
          <p:nvPr>
            <p:ph sz="quarter" idx="1"/>
          </p:nvPr>
        </p:nvSpPr>
        <p:spPr/>
        <p:txBody>
          <a:bodyPr>
            <a:normAutofit/>
          </a:bodyPr>
          <a:lstStyle/>
          <a:p>
            <a:r>
              <a:rPr lang="cs-CZ" dirty="0"/>
              <a:t> Prvním, základním a nejdůležitějším cílem krizové intervence je pomoci rodičům, rodině </a:t>
            </a:r>
            <a:r>
              <a:rPr lang="cs-CZ" b="1" dirty="0"/>
              <a:t>realisticky přijmout situaci tak</a:t>
            </a:r>
            <a:r>
              <a:rPr lang="cs-CZ" dirty="0"/>
              <a:t>, aby znali všechna omezení, které postižení jejich dítěte představuje, ale zároveň aby znali své možnosti, chtěli je využít a rozvíjet</a:t>
            </a:r>
          </a:p>
          <a:p>
            <a:r>
              <a:rPr lang="cs-CZ" dirty="0"/>
              <a:t>To, jak zvládnou se s takovouto situací vyrovnat, záleží na mnoho faktorech – typ a rozsah postižení, hodnotová hierarchie rodiny, přizpůsobivost rodiny, odolnost rodiny, zkušenosti s překonáváním krize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STRUČNÉ ZÁSADY KRIZOVÉ INTERVENCE</a:t>
            </a:r>
          </a:p>
        </p:txBody>
      </p:sp>
      <p:sp>
        <p:nvSpPr>
          <p:cNvPr id="3" name="Zástupný symbol pro obsah 2"/>
          <p:cNvSpPr>
            <a:spLocks noGrp="1"/>
          </p:cNvSpPr>
          <p:nvPr>
            <p:ph sz="quarter" idx="1"/>
          </p:nvPr>
        </p:nvSpPr>
        <p:spPr/>
        <p:txBody>
          <a:bodyPr/>
          <a:lstStyle/>
          <a:p>
            <a:pPr lvl="0"/>
            <a:r>
              <a:rPr lang="cs-CZ" dirty="0"/>
              <a:t>Prakticky poradit, dát konkrétní informace, vyvarovat se akademické diskusi</a:t>
            </a:r>
          </a:p>
          <a:p>
            <a:pPr lvl="0"/>
            <a:endParaRPr lang="cs-CZ" dirty="0"/>
          </a:p>
          <a:p>
            <a:pPr lvl="0"/>
            <a:r>
              <a:rPr lang="cs-CZ" dirty="0"/>
              <a:t>Diagnózu pojmenovat a „nešetřit rodiče“ co se týká diagnózy, prognózy, aby se neoddaloval přístup rodiny k odborným službám, k další pomoci</a:t>
            </a:r>
          </a:p>
          <a:p>
            <a:pPr lvl="0"/>
            <a:endParaRPr lang="cs-CZ" dirty="0"/>
          </a:p>
          <a:p>
            <a:pPr lvl="0"/>
            <a:r>
              <a:rPr lang="cs-CZ" dirty="0"/>
              <a:t>Nebagatelizovat situaci</a:t>
            </a:r>
          </a:p>
          <a:p>
            <a:endParaRPr lang="cs-CZ"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STRUČNÉ ZÁSADY KRIZOVÉ INTERVENCE</a:t>
            </a:r>
          </a:p>
        </p:txBody>
      </p:sp>
      <p:sp>
        <p:nvSpPr>
          <p:cNvPr id="3" name="Zástupný symbol pro obsah 2"/>
          <p:cNvSpPr>
            <a:spLocks noGrp="1"/>
          </p:cNvSpPr>
          <p:nvPr>
            <p:ph sz="quarter" idx="1"/>
          </p:nvPr>
        </p:nvSpPr>
        <p:spPr/>
        <p:txBody>
          <a:bodyPr>
            <a:normAutofit lnSpcReduction="10000"/>
          </a:bodyPr>
          <a:lstStyle/>
          <a:p>
            <a:pPr lvl="0"/>
            <a:r>
              <a:rPr lang="cs-CZ" b="1" dirty="0"/>
              <a:t>Včasnost</a:t>
            </a:r>
            <a:r>
              <a:rPr lang="cs-CZ" dirty="0"/>
              <a:t> – důležité je předejít rozvoji </a:t>
            </a:r>
            <a:r>
              <a:rPr lang="cs-CZ" dirty="0" err="1"/>
              <a:t>maladaptivních</a:t>
            </a:r>
            <a:r>
              <a:rPr lang="cs-CZ" dirty="0"/>
              <a:t> vzorců fungování v rodině</a:t>
            </a:r>
          </a:p>
          <a:p>
            <a:pPr lvl="0"/>
            <a:endParaRPr lang="cs-CZ" dirty="0"/>
          </a:p>
          <a:p>
            <a:pPr lvl="0"/>
            <a:r>
              <a:rPr lang="cs-CZ" b="1" dirty="0"/>
              <a:t>Potřeba někoho, kdo rodiče vyslechne </a:t>
            </a:r>
            <a:r>
              <a:rPr lang="cs-CZ" dirty="0"/>
              <a:t>– obzvláště na začátku rodiče potřebují pomoc od někoho, kdo jim pomůže verbalizovat pocity, utřídit zmatek v myšlenkách</a:t>
            </a:r>
          </a:p>
          <a:p>
            <a:pPr lvl="0"/>
            <a:endParaRPr lang="cs-CZ" b="1" dirty="0"/>
          </a:p>
          <a:p>
            <a:pPr lvl="0"/>
            <a:r>
              <a:rPr lang="cs-CZ" b="1" dirty="0"/>
              <a:t>Koordinovaná práce odborníků s rodinou </a:t>
            </a:r>
            <a:r>
              <a:rPr lang="cs-CZ" dirty="0"/>
              <a:t>– informace, které rodiče dostávají od nejrůznějších odborníků, by měly dávat dohromady srozumitelný obraz, nikoli nejasný či rozporuplný obraz</a:t>
            </a:r>
          </a:p>
          <a:p>
            <a:endParaRPr lang="cs-CZ"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STRUČNÉ ZÁSADY KRIZOVÉ INTERVENCE</a:t>
            </a:r>
          </a:p>
        </p:txBody>
      </p:sp>
      <p:sp>
        <p:nvSpPr>
          <p:cNvPr id="3" name="Zástupný symbol pro obsah 2"/>
          <p:cNvSpPr>
            <a:spLocks noGrp="1"/>
          </p:cNvSpPr>
          <p:nvPr>
            <p:ph sz="quarter" idx="1"/>
          </p:nvPr>
        </p:nvSpPr>
        <p:spPr/>
        <p:txBody>
          <a:bodyPr>
            <a:normAutofit/>
          </a:bodyPr>
          <a:lstStyle/>
          <a:p>
            <a:pPr lvl="0"/>
            <a:r>
              <a:rPr lang="cs-CZ" b="1" dirty="0"/>
              <a:t>Pomoci rodičům navázat k postiženému dítěti vztah </a:t>
            </a:r>
            <a:r>
              <a:rPr lang="cs-CZ" dirty="0"/>
              <a:t>– obzvláště pokud se jedná o předčasně narozené dítě, </a:t>
            </a:r>
            <a:r>
              <a:rPr lang="cs-CZ" dirty="0" err="1"/>
              <a:t>dítě</a:t>
            </a:r>
            <a:r>
              <a:rPr lang="cs-CZ" dirty="0"/>
              <a:t> na „přístrojích“ je potřeba ukázat a pomoci rodičům naučit je např. dítě si pochovat, dotýkat se ho</a:t>
            </a:r>
          </a:p>
          <a:p>
            <a:pPr lvl="0"/>
            <a:endParaRPr lang="cs-CZ" dirty="0"/>
          </a:p>
          <a:p>
            <a:pPr lvl="0"/>
            <a:r>
              <a:rPr lang="cs-CZ" b="1" dirty="0"/>
              <a:t>Užívat věcný, srozumitelný jazyk, opakovat důležité věci </a:t>
            </a:r>
            <a:r>
              <a:rPr lang="cs-CZ" dirty="0"/>
              <a:t>– zpočátku rodiče vnímají některé informace nepřesně, je důležité pomoci rodičům naučit se mluvit o postižení dítěte, porozumět mu</a:t>
            </a:r>
          </a:p>
          <a:p>
            <a:endParaRPr lang="cs-CZ"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STRUČNÉ ZÁSADY KRIZOVÉ INTERVENCE</a:t>
            </a:r>
          </a:p>
        </p:txBody>
      </p:sp>
      <p:sp>
        <p:nvSpPr>
          <p:cNvPr id="3" name="Zástupný symbol pro obsah 2"/>
          <p:cNvSpPr>
            <a:spLocks noGrp="1"/>
          </p:cNvSpPr>
          <p:nvPr>
            <p:ph sz="quarter" idx="1"/>
          </p:nvPr>
        </p:nvSpPr>
        <p:spPr/>
        <p:txBody>
          <a:bodyPr>
            <a:normAutofit fontScale="92500"/>
          </a:bodyPr>
          <a:lstStyle/>
          <a:p>
            <a:pPr lvl="0"/>
            <a:r>
              <a:rPr lang="cs-CZ" b="1" dirty="0"/>
              <a:t>Rodiče by měli být informováni společně</a:t>
            </a:r>
            <a:r>
              <a:rPr lang="cs-CZ" dirty="0"/>
              <a:t>, pro matku je často velice obtížné sdělit zprávu manželovi, krizový intervent by měl případně promluvit, je-li to žádoucí, se sourozenci, prarodiči a nacvičit s rodiči, jak se vyjadřovat o postižení v zaměstnání, se sousedy, se známými (věcně, otevřeně)</a:t>
            </a:r>
          </a:p>
          <a:p>
            <a:pPr lvl="0"/>
            <a:r>
              <a:rPr lang="cs-CZ" b="1" dirty="0"/>
              <a:t>Poskytnout rodičům informace o možných zdrojích pomoci </a:t>
            </a:r>
            <a:r>
              <a:rPr lang="cs-CZ" dirty="0"/>
              <a:t>– rodiče potřebují ujištění, že nejsou v takovéto situaci sami, je vhodné dát jim kontakty na rodiny, kde se vyskytuje podobné postižení, kontakty na různá sdružení rodičů dětí se stejným postižením, poradit jim o dostupných sociálních službách, včetně upozornění na nový zákon č. 108/2006 Sb. o sociálních službách</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STRUČNÉ ZÁSADY KRIZOVÉ INTERVENCE</a:t>
            </a:r>
          </a:p>
        </p:txBody>
      </p:sp>
      <p:sp>
        <p:nvSpPr>
          <p:cNvPr id="3" name="Zástupný symbol pro obsah 2"/>
          <p:cNvSpPr>
            <a:spLocks noGrp="1"/>
          </p:cNvSpPr>
          <p:nvPr>
            <p:ph sz="quarter" idx="1"/>
          </p:nvPr>
        </p:nvSpPr>
        <p:spPr/>
        <p:txBody>
          <a:bodyPr/>
          <a:lstStyle/>
          <a:p>
            <a:pPr lvl="0"/>
            <a:r>
              <a:rPr lang="cs-CZ" b="1" dirty="0"/>
              <a:t>Aktivovat rodiče</a:t>
            </a:r>
            <a:r>
              <a:rPr lang="cs-CZ" dirty="0"/>
              <a:t>, klást důraz i na alternativní možnosti tak, aby se odpoutali od úvah nad příčinou postižení</a:t>
            </a:r>
          </a:p>
          <a:p>
            <a:pPr lvl="0"/>
            <a:endParaRPr lang="cs-CZ" dirty="0"/>
          </a:p>
          <a:p>
            <a:pPr lvl="0"/>
            <a:r>
              <a:rPr lang="cs-CZ" b="1" dirty="0"/>
              <a:t>Zvyšovat schopnosti všech členů rodiny pozitivně komunikovat, </a:t>
            </a:r>
            <a:r>
              <a:rPr lang="cs-CZ" dirty="0"/>
              <a:t>sdílet pocity, pomáhat si, vzájemně se o sebe zajímat</a:t>
            </a:r>
          </a:p>
          <a:p>
            <a:pPr lvl="0"/>
            <a:endParaRPr lang="cs-CZ" dirty="0"/>
          </a:p>
          <a:p>
            <a:r>
              <a:rPr lang="cs-CZ" b="1" dirty="0"/>
              <a:t>Brát v úvahu individuálnost každé rodiny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DOPORUČENÍ PRO PRAXI</a:t>
            </a:r>
          </a:p>
        </p:txBody>
      </p:sp>
      <p:sp>
        <p:nvSpPr>
          <p:cNvPr id="3" name="Zástupný symbol pro obsah 2"/>
          <p:cNvSpPr>
            <a:spLocks noGrp="1"/>
          </p:cNvSpPr>
          <p:nvPr>
            <p:ph sz="quarter" idx="1"/>
          </p:nvPr>
        </p:nvSpPr>
        <p:spPr/>
        <p:txBody>
          <a:bodyPr>
            <a:normAutofit fontScale="92500"/>
          </a:bodyPr>
          <a:lstStyle/>
          <a:p>
            <a:pPr lvl="0"/>
            <a:r>
              <a:rPr lang="cs-CZ" b="1" dirty="0"/>
              <a:t>Sdělit diagnózu úplně, pravdivě a včas</a:t>
            </a:r>
          </a:p>
          <a:p>
            <a:pPr lvl="0"/>
            <a:endParaRPr lang="cs-CZ" b="1" dirty="0"/>
          </a:p>
          <a:p>
            <a:pPr lvl="0"/>
            <a:r>
              <a:rPr lang="cs-CZ" b="1" dirty="0"/>
              <a:t>Důkladně přemýšlet nad volbou prvních slov</a:t>
            </a:r>
          </a:p>
          <a:p>
            <a:pPr lvl="0"/>
            <a:endParaRPr lang="cs-CZ" b="1" dirty="0"/>
          </a:p>
          <a:p>
            <a:pPr lvl="0"/>
            <a:r>
              <a:rPr lang="cs-CZ" b="1" dirty="0"/>
              <a:t>Individuální přístup</a:t>
            </a:r>
          </a:p>
          <a:p>
            <a:pPr lvl="0"/>
            <a:endParaRPr lang="cs-CZ" dirty="0"/>
          </a:p>
          <a:p>
            <a:pPr lvl="0"/>
            <a:r>
              <a:rPr lang="cs-CZ" b="1" dirty="0"/>
              <a:t>Diagnózu sdělit laskavým, empatickým, ale přitom profesionálním způsobem</a:t>
            </a:r>
            <a:r>
              <a:rPr lang="cs-CZ" dirty="0"/>
              <a:t>, tzn.  vysvětlit diagnózu tak, aby byla pochopena vzhledem k šoku a individuálním možnostem vnímání, nebýt v časovém stresu (nesdělovat rychle diagnózu), a ujistit se o pochopení  obsahu sdělení</a:t>
            </a:r>
          </a:p>
          <a:p>
            <a:endParaRPr lang="cs-CZ"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DOPORUČENÍ PRO PRAXI</a:t>
            </a:r>
          </a:p>
        </p:txBody>
      </p:sp>
      <p:sp>
        <p:nvSpPr>
          <p:cNvPr id="3" name="Zástupný symbol pro obsah 2"/>
          <p:cNvSpPr>
            <a:spLocks noGrp="1"/>
          </p:cNvSpPr>
          <p:nvPr>
            <p:ph sz="quarter" idx="1"/>
          </p:nvPr>
        </p:nvSpPr>
        <p:spPr/>
        <p:txBody>
          <a:bodyPr>
            <a:normAutofit lnSpcReduction="10000"/>
          </a:bodyPr>
          <a:lstStyle/>
          <a:p>
            <a:pPr lvl="0"/>
            <a:r>
              <a:rPr lang="cs-CZ" b="1" dirty="0"/>
              <a:t>Diagnózu sdělit v ideálním případě partnerům</a:t>
            </a:r>
            <a:r>
              <a:rPr lang="cs-CZ" dirty="0"/>
              <a:t>, pokud je žena sama, pomoct ji připravit se na sdělení závažných informací partnerovi</a:t>
            </a:r>
          </a:p>
          <a:p>
            <a:pPr lvl="0"/>
            <a:endParaRPr lang="cs-CZ" dirty="0"/>
          </a:p>
          <a:p>
            <a:pPr lvl="0"/>
            <a:r>
              <a:rPr lang="cs-CZ" b="1" dirty="0"/>
              <a:t>Ujistit ženu, že nenese vinu za vrozenou vadu jejich plodu</a:t>
            </a:r>
          </a:p>
          <a:p>
            <a:pPr lvl="0"/>
            <a:endParaRPr lang="cs-CZ" dirty="0"/>
          </a:p>
          <a:p>
            <a:pPr lvl="0"/>
            <a:r>
              <a:rPr lang="cs-CZ" b="1" dirty="0"/>
              <a:t>Respektovat názor a rozhodnutí pacientky</a:t>
            </a:r>
          </a:p>
          <a:p>
            <a:pPr lvl="0"/>
            <a:endParaRPr lang="cs-CZ" dirty="0"/>
          </a:p>
          <a:p>
            <a:pPr lvl="0"/>
            <a:r>
              <a:rPr lang="cs-CZ" b="1" dirty="0"/>
              <a:t>Ponechat rodičům čas na rozmyšlení dalšího postupu</a:t>
            </a:r>
            <a:r>
              <a:rPr lang="cs-CZ" dirty="0"/>
              <a:t>, nabídnout možnost konzultace další den po odeznění šoku</a:t>
            </a:r>
          </a:p>
          <a:p>
            <a:endParaRPr lang="cs-CZ"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DOPORUČENÍ PRO PRAXI</a:t>
            </a:r>
          </a:p>
        </p:txBody>
      </p:sp>
      <p:sp>
        <p:nvSpPr>
          <p:cNvPr id="3" name="Zástupný symbol pro obsah 2"/>
          <p:cNvSpPr>
            <a:spLocks noGrp="1"/>
          </p:cNvSpPr>
          <p:nvPr>
            <p:ph sz="quarter" idx="1"/>
          </p:nvPr>
        </p:nvSpPr>
        <p:spPr/>
        <p:txBody>
          <a:bodyPr>
            <a:normAutofit/>
          </a:bodyPr>
          <a:lstStyle/>
          <a:p>
            <a:pPr lvl="0"/>
            <a:r>
              <a:rPr lang="cs-CZ" b="1" dirty="0"/>
              <a:t>Není vhodné sdělit diagnózu a odejít</a:t>
            </a:r>
            <a:r>
              <a:rPr lang="cs-CZ" dirty="0"/>
              <a:t>, doporučuje se domluvit se na dalším termínu vyšetření, konzultaci, ať je rozhodnutí ženy jakékoliv</a:t>
            </a:r>
          </a:p>
          <a:p>
            <a:pPr lvl="0"/>
            <a:endParaRPr lang="cs-CZ" dirty="0"/>
          </a:p>
          <a:p>
            <a:pPr lvl="0"/>
            <a:r>
              <a:rPr lang="cs-CZ" b="1" dirty="0"/>
              <a:t>Spolupráce lékaře a psychologa by měla být pravidlem</a:t>
            </a:r>
          </a:p>
          <a:p>
            <a:pPr lvl="0"/>
            <a:endParaRPr lang="cs-CZ" dirty="0"/>
          </a:p>
          <a:p>
            <a:pPr lvl="0"/>
            <a:r>
              <a:rPr lang="cs-CZ" b="1" dirty="0"/>
              <a:t>Nabídnout psychickou pomoc, kontaktní osobu</a:t>
            </a:r>
            <a:r>
              <a:rPr lang="cs-CZ" dirty="0"/>
              <a:t>, na kterou se žena, partner, rodina mohou v návalu rozbouřených emocí obrátit</a:t>
            </a:r>
          </a:p>
          <a:p>
            <a:endParaRPr lang="cs-CZ"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DOPORUČENÍ PRO PRAXI</a:t>
            </a:r>
          </a:p>
        </p:txBody>
      </p:sp>
      <p:sp>
        <p:nvSpPr>
          <p:cNvPr id="3" name="Zástupný symbol pro obsah 2"/>
          <p:cNvSpPr>
            <a:spLocks noGrp="1"/>
          </p:cNvSpPr>
          <p:nvPr>
            <p:ph sz="quarter" idx="1"/>
          </p:nvPr>
        </p:nvSpPr>
        <p:spPr/>
        <p:txBody>
          <a:bodyPr/>
          <a:lstStyle/>
          <a:p>
            <a:pPr lvl="0"/>
            <a:r>
              <a:rPr lang="cs-CZ" b="1" dirty="0"/>
              <a:t>Do profylaktických kurzů pro těhotné zařadit poučení o možnosti komplikací v těhotenství, při porodu</a:t>
            </a:r>
            <a:r>
              <a:rPr lang="cs-CZ" dirty="0"/>
              <a:t>, aby byla těhotná alespoň částečně informována a připravena, pokud by nastala nějaká nepředvídatelná událost, protože i mladá zdravá žena by si měla být vědoma možného rizika v těhotenství a v průběhu porodu.</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SDĚLOVÁNÍ NEPŘÍZNIVÉ DIAGNÓZY TĚHOTNÉ</a:t>
            </a:r>
          </a:p>
        </p:txBody>
      </p:sp>
      <p:sp>
        <p:nvSpPr>
          <p:cNvPr id="3" name="Zástupný symbol pro obsah 2"/>
          <p:cNvSpPr>
            <a:spLocks noGrp="1"/>
          </p:cNvSpPr>
          <p:nvPr>
            <p:ph sz="quarter" idx="1"/>
          </p:nvPr>
        </p:nvSpPr>
        <p:spPr/>
        <p:txBody>
          <a:bodyPr>
            <a:normAutofit/>
          </a:bodyPr>
          <a:lstStyle/>
          <a:p>
            <a:r>
              <a:rPr lang="cs-CZ" dirty="0"/>
              <a:t>Rodiče očekávají narození </a:t>
            </a:r>
            <a:r>
              <a:rPr lang="cs-CZ" b="1" dirty="0"/>
              <a:t>zdravého dítěte</a:t>
            </a:r>
          </a:p>
          <a:p>
            <a:endParaRPr lang="cs-CZ" b="1" dirty="0"/>
          </a:p>
          <a:p>
            <a:r>
              <a:rPr lang="cs-CZ" b="1" dirty="0"/>
              <a:t>Sdělením nepříznivé diagnózy utrpí </a:t>
            </a:r>
            <a:r>
              <a:rPr lang="cs-CZ" b="1" dirty="0" err="1"/>
              <a:t>multiztrátu</a:t>
            </a:r>
            <a:r>
              <a:rPr lang="cs-CZ" b="1" dirty="0"/>
              <a:t>:</a:t>
            </a:r>
          </a:p>
          <a:p>
            <a:endParaRPr lang="cs-CZ" dirty="0"/>
          </a:p>
          <a:p>
            <a:r>
              <a:rPr lang="cs-CZ" b="1" dirty="0"/>
              <a:t>1.- rodiče utrpí ztrátu okamžitou</a:t>
            </a:r>
          </a:p>
          <a:p>
            <a:endParaRPr lang="cs-CZ" dirty="0"/>
          </a:p>
          <a:p>
            <a:r>
              <a:rPr lang="cs-CZ" b="1" dirty="0"/>
              <a:t>2-ztrátu přesahující daleko do budoucnosti</a:t>
            </a:r>
            <a:endParaRPr lang="cs-CZ" dirty="0"/>
          </a:p>
          <a:p>
            <a:endParaRPr lang="cs-CZ" b="1"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ZÁVĚREM</a:t>
            </a:r>
          </a:p>
        </p:txBody>
      </p:sp>
      <p:sp>
        <p:nvSpPr>
          <p:cNvPr id="3" name="Zástupný symbol pro obsah 2"/>
          <p:cNvSpPr>
            <a:spLocks noGrp="1"/>
          </p:cNvSpPr>
          <p:nvPr>
            <p:ph sz="quarter" idx="1"/>
          </p:nvPr>
        </p:nvSpPr>
        <p:spPr/>
        <p:txBody>
          <a:bodyPr/>
          <a:lstStyle/>
          <a:p>
            <a:r>
              <a:rPr lang="cs-CZ" b="1" dirty="0"/>
              <a:t>Prof. MUDr. Bohuslav </a:t>
            </a:r>
            <a:r>
              <a:rPr lang="cs-CZ" b="1" dirty="0" err="1"/>
              <a:t>Niederle</a:t>
            </a:r>
            <a:r>
              <a:rPr lang="cs-CZ" dirty="0"/>
              <a:t>: </a:t>
            </a:r>
            <a:r>
              <a:rPr lang="cs-CZ" i="1" dirty="0"/>
              <a:t>„když se o někom řekne, že je dobrý doktor, je to hodnocení mravní“</a:t>
            </a:r>
          </a:p>
          <a:p>
            <a:endParaRPr lang="cs-CZ" i="1" dirty="0"/>
          </a:p>
          <a:p>
            <a:r>
              <a:rPr lang="cs-CZ" b="1" dirty="0"/>
              <a:t>Prof. MUDr. Josef </a:t>
            </a:r>
            <a:r>
              <a:rPr lang="cs-CZ" b="1" dirty="0" err="1"/>
              <a:t>Koutecký</a:t>
            </a:r>
            <a:r>
              <a:rPr lang="cs-CZ" b="1" dirty="0"/>
              <a:t>: </a:t>
            </a:r>
            <a:r>
              <a:rPr lang="cs-CZ" dirty="0"/>
              <a:t>„…</a:t>
            </a:r>
            <a:r>
              <a:rPr lang="cs-CZ" i="1" dirty="0"/>
              <a:t>dnes se počítá, kolik lékař napsal prací, kolik má citací. Prý je to měřítko. To přeci nestačí. Důležité je věnovat pozornost a čas také duši pacienta, kterého netrápí pouze nemocný orgán, ale sužují ho i obavy…“</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POUŽITÁ LITERATURA</a:t>
            </a:r>
          </a:p>
        </p:txBody>
      </p:sp>
      <p:sp>
        <p:nvSpPr>
          <p:cNvPr id="3" name="Zástupný symbol pro obsah 2"/>
          <p:cNvSpPr>
            <a:spLocks noGrp="1"/>
          </p:cNvSpPr>
          <p:nvPr>
            <p:ph sz="quarter" idx="1"/>
          </p:nvPr>
        </p:nvSpPr>
        <p:spPr/>
        <p:txBody>
          <a:bodyPr>
            <a:normAutofit fontScale="32500" lnSpcReduction="20000"/>
          </a:bodyPr>
          <a:lstStyle/>
          <a:p>
            <a:r>
              <a:rPr lang="cs-CZ" dirty="0"/>
              <a:t>ČEPICKÝ, Pavel, 1994. </a:t>
            </a:r>
            <a:r>
              <a:rPr lang="cs-CZ" i="1" dirty="0"/>
              <a:t>Etické problémy v těhotenství.</a:t>
            </a:r>
            <a:r>
              <a:rPr lang="cs-CZ" dirty="0"/>
              <a:t> Moderní gynekologie a porodnictví č. 1, s. 71 – 81, ISSN 1211 – 1058.</a:t>
            </a:r>
          </a:p>
          <a:p>
            <a:r>
              <a:rPr lang="cs-CZ" dirty="0"/>
              <a:t>FITZNEROVÁ, Ivana. 2010. </a:t>
            </a:r>
            <a:r>
              <a:rPr lang="cs-CZ" i="1" dirty="0"/>
              <a:t>Máme dítě s handicapem. </a:t>
            </a:r>
            <a:r>
              <a:rPr lang="cs-CZ" dirty="0"/>
              <a:t>Praha: Portál.160s. ISBN 978-80-7367-663-6.</a:t>
            </a:r>
          </a:p>
          <a:p>
            <a:r>
              <a:rPr lang="cs-CZ" dirty="0"/>
              <a:t>GREGOR, V., A. ŠÍPEK </a:t>
            </a:r>
            <a:r>
              <a:rPr lang="cs-CZ" dirty="0" err="1"/>
              <a:t>jr</a:t>
            </a:r>
            <a:r>
              <a:rPr lang="cs-CZ" dirty="0"/>
              <a:t>. a J. HORÁČEK, A. ŠÍPEK a P. LANGHAMMER, 2012. </a:t>
            </a:r>
            <a:r>
              <a:rPr lang="cs-CZ" i="1" dirty="0"/>
              <a:t>Prenatální diagnostika vrozených vad v ČR – patnáctileté období.</a:t>
            </a:r>
            <a:r>
              <a:rPr lang="cs-CZ" dirty="0"/>
              <a:t> Česká gynekologie č. 5, s. 437 – 444, ISSN 1803-6597.</a:t>
            </a:r>
          </a:p>
          <a:p>
            <a:r>
              <a:rPr lang="cs-CZ" dirty="0"/>
              <a:t>HÁJEK, Zdeněk a kol., 2004. </a:t>
            </a:r>
            <a:r>
              <a:rPr lang="cs-CZ" i="1" dirty="0"/>
              <a:t>Rizikové a patologické těhotenství. </a:t>
            </a:r>
            <a:r>
              <a:rPr lang="cs-CZ" dirty="0"/>
              <a:t>Praha: </a:t>
            </a:r>
            <a:r>
              <a:rPr lang="cs-CZ" dirty="0" err="1"/>
              <a:t>Grada</a:t>
            </a:r>
            <a:r>
              <a:rPr lang="cs-CZ" dirty="0"/>
              <a:t>. 444 s. ISBN 80-247-0418-8.</a:t>
            </a:r>
          </a:p>
          <a:p>
            <a:r>
              <a:rPr lang="cs-CZ" dirty="0"/>
              <a:t>HAYESOVÁ, Nicky, 2000</a:t>
            </a:r>
            <a:r>
              <a:rPr lang="cs-CZ" i="1" dirty="0"/>
              <a:t>. Základy sociální psychologie.</a:t>
            </a:r>
            <a:r>
              <a:rPr lang="cs-CZ" dirty="0"/>
              <a:t> </a:t>
            </a:r>
            <a:r>
              <a:rPr lang="cs-CZ" dirty="0" err="1"/>
              <a:t>Vyd</a:t>
            </a:r>
            <a:r>
              <a:rPr lang="cs-CZ" dirty="0"/>
              <a:t>. 2. Praha: Portál. 165 s. ISBN 80-7178-415-X.</a:t>
            </a:r>
          </a:p>
          <a:p>
            <a:r>
              <a:rPr lang="cs-CZ" dirty="0"/>
              <a:t>KŘIVOHLAVÝ, Jaro, 2002. </a:t>
            </a:r>
            <a:r>
              <a:rPr lang="cs-CZ" i="1" dirty="0"/>
              <a:t>Psychologie nemoci.</a:t>
            </a:r>
            <a:r>
              <a:rPr lang="cs-CZ" dirty="0"/>
              <a:t> Praha: </a:t>
            </a:r>
            <a:r>
              <a:rPr lang="cs-CZ" dirty="0" err="1"/>
              <a:t>Grada</a:t>
            </a:r>
            <a:r>
              <a:rPr lang="cs-CZ" dirty="0"/>
              <a:t>. 200 s. ISBN 80-247-0179-0</a:t>
            </a:r>
          </a:p>
          <a:p>
            <a:r>
              <a:rPr lang="cs-CZ" dirty="0"/>
              <a:t>KUTNOHORSKÁ, J., M. CICHÁ a R. </a:t>
            </a:r>
            <a:r>
              <a:rPr lang="cs-CZ" dirty="0" err="1"/>
              <a:t>Goldmann</a:t>
            </a:r>
            <a:r>
              <a:rPr lang="cs-CZ" dirty="0"/>
              <a:t>, 2011. </a:t>
            </a:r>
            <a:r>
              <a:rPr lang="cs-CZ" i="1" dirty="0"/>
              <a:t>Etika pro zdravotně sociální pracovníky. </a:t>
            </a:r>
            <a:r>
              <a:rPr lang="cs-CZ" dirty="0"/>
              <a:t>192 s. Praha: </a:t>
            </a:r>
            <a:r>
              <a:rPr lang="cs-CZ" dirty="0" err="1"/>
              <a:t>Grada</a:t>
            </a:r>
            <a:r>
              <a:rPr lang="cs-CZ" dirty="0"/>
              <a:t>. ISBN 978-80-247-3843-7.</a:t>
            </a:r>
          </a:p>
          <a:p>
            <a:r>
              <a:rPr lang="cs-CZ" dirty="0"/>
              <a:t>KUTNOHORSKÁ, Jana, 2007. </a:t>
            </a:r>
            <a:r>
              <a:rPr lang="cs-CZ" i="1" dirty="0"/>
              <a:t>Etika v ošetřovatelství.</a:t>
            </a:r>
            <a:r>
              <a:rPr lang="cs-CZ" dirty="0"/>
              <a:t> Praha: </a:t>
            </a:r>
            <a:r>
              <a:rPr lang="cs-CZ" dirty="0" err="1"/>
              <a:t>Grada</a:t>
            </a:r>
            <a:r>
              <a:rPr lang="cs-CZ" dirty="0"/>
              <a:t>. 164 s. ISBN 978-80-247-6568-6.</a:t>
            </a:r>
          </a:p>
          <a:p>
            <a:r>
              <a:rPr lang="cs-CZ" dirty="0"/>
              <a:t>MATOUŠEK, Oldřich, 1993. </a:t>
            </a:r>
            <a:r>
              <a:rPr lang="cs-CZ" i="1" dirty="0"/>
              <a:t>Rodina jako instituce a vztahová síť.</a:t>
            </a:r>
            <a:r>
              <a:rPr lang="cs-CZ" dirty="0"/>
              <a:t> Praha: Sociologické nakladatelství. 124 s. ISBN 80-901424-7-8</a:t>
            </a:r>
          </a:p>
          <a:p>
            <a:r>
              <a:rPr lang="cs-CZ" dirty="0"/>
              <a:t>NAKONEČNÝ, Milan, 2009. </a:t>
            </a:r>
            <a:r>
              <a:rPr lang="cs-CZ" i="1" dirty="0"/>
              <a:t>Sociální psychologie. </a:t>
            </a:r>
            <a:r>
              <a:rPr lang="cs-CZ" dirty="0"/>
              <a:t>Praha: Academia. 498 s. ISBN 978-80-200-1979-9.</a:t>
            </a:r>
          </a:p>
          <a:p>
            <a:r>
              <a:rPr lang="cs-CZ" dirty="0"/>
              <a:t>PLHÁKOVÁ, Alena, 2003. </a:t>
            </a:r>
            <a:r>
              <a:rPr lang="cs-CZ" i="1" dirty="0"/>
              <a:t>Učebnice obecné psychologie.</a:t>
            </a:r>
            <a:r>
              <a:rPr lang="cs-CZ" dirty="0"/>
              <a:t> Praha: Academia nakladatelství Akademie věd České republiky. 472 s. ISBN 80-200-1086-6.</a:t>
            </a:r>
          </a:p>
          <a:p>
            <a:r>
              <a:rPr lang="cs-CZ" dirty="0"/>
              <a:t>PTÁČEK, R., P. BARTUNĚK a kol., 2011. </a:t>
            </a:r>
            <a:r>
              <a:rPr lang="cs-CZ" i="1" dirty="0"/>
              <a:t>Etika a komunikace v medicíně.</a:t>
            </a:r>
            <a:r>
              <a:rPr lang="cs-CZ" dirty="0"/>
              <a:t> Praha: </a:t>
            </a:r>
            <a:r>
              <a:rPr lang="cs-CZ" dirty="0" err="1"/>
              <a:t>Grada</a:t>
            </a:r>
            <a:r>
              <a:rPr lang="cs-CZ" dirty="0"/>
              <a:t>. 528 s. ISBN 978-80-247-3976-2.</a:t>
            </a:r>
          </a:p>
          <a:p>
            <a:r>
              <a:rPr lang="cs-CZ" dirty="0"/>
              <a:t>ŘÍČAN, P., KREJČÍŘOVÁ D. a kol., 2006. </a:t>
            </a:r>
            <a:r>
              <a:rPr lang="cs-CZ" i="1" dirty="0"/>
              <a:t>Dětská klinická psychologie.</a:t>
            </a:r>
            <a:r>
              <a:rPr lang="cs-CZ" dirty="0"/>
              <a:t> </a:t>
            </a:r>
            <a:r>
              <a:rPr lang="cs-CZ" dirty="0" err="1"/>
              <a:t>Vyd</a:t>
            </a:r>
            <a:r>
              <a:rPr lang="cs-CZ" dirty="0"/>
              <a:t>. 4. Praha: </a:t>
            </a:r>
            <a:r>
              <a:rPr lang="cs-CZ" dirty="0" err="1"/>
              <a:t>Grada</a:t>
            </a:r>
            <a:r>
              <a:rPr lang="cs-CZ" dirty="0"/>
              <a:t>. 604 s. ISBN 80-247-1049-8.</a:t>
            </a:r>
          </a:p>
          <a:p>
            <a:r>
              <a:rPr lang="cs-CZ" dirty="0"/>
              <a:t>TRPIŠOVÁ, Dobromila a kol., 2000. </a:t>
            </a:r>
            <a:r>
              <a:rPr lang="cs-CZ" i="1" dirty="0"/>
              <a:t>Kapitoly ze sociální psychologie.</a:t>
            </a:r>
            <a:r>
              <a:rPr lang="cs-CZ" dirty="0"/>
              <a:t> Ústí nad Labem: Univerzita Jana Evangelisty </a:t>
            </a:r>
            <a:r>
              <a:rPr lang="cs-CZ" dirty="0" err="1"/>
              <a:t>Purkyně</a:t>
            </a:r>
            <a:r>
              <a:rPr lang="cs-CZ" dirty="0"/>
              <a:t> v Ústí nad Labem, pedagogická fakulta. 124s. ISBN 80-7044-304-9.</a:t>
            </a:r>
          </a:p>
          <a:p>
            <a:r>
              <a:rPr lang="cs-CZ" dirty="0"/>
              <a:t>VÁGNEROVÁ, Marie, 2008. </a:t>
            </a:r>
            <a:r>
              <a:rPr lang="cs-CZ" i="1" dirty="0"/>
              <a:t>Psychopatologie pro pomáhající profese. </a:t>
            </a:r>
            <a:r>
              <a:rPr lang="cs-CZ" dirty="0" err="1"/>
              <a:t>Vyd</a:t>
            </a:r>
            <a:r>
              <a:rPr lang="cs-CZ" dirty="0"/>
              <a:t>. 4. Praha: Portál. 872 s. ISBN 978-80-7367-414-4.</a:t>
            </a:r>
          </a:p>
          <a:p>
            <a:r>
              <a:rPr lang="cs-CZ" dirty="0"/>
              <a:t>VENGLÁŘOVÁ M. a G. MAHROVÁ, 2006. </a:t>
            </a:r>
            <a:r>
              <a:rPr lang="cs-CZ" i="1" dirty="0"/>
              <a:t>Komunikace pro zdravotní sestry.</a:t>
            </a:r>
            <a:r>
              <a:rPr lang="cs-CZ" dirty="0"/>
              <a:t> Praha:</a:t>
            </a:r>
            <a:r>
              <a:rPr lang="cs-CZ" dirty="0" err="1"/>
              <a:t>Grada</a:t>
            </a:r>
            <a:r>
              <a:rPr lang="cs-CZ" dirty="0"/>
              <a:t>. 144 s. ISBN 80-247-1262-8.</a:t>
            </a:r>
          </a:p>
          <a:p>
            <a:r>
              <a:rPr lang="cs-CZ" dirty="0"/>
              <a:t>VYBÍRAL, Zbyněk, 2005. </a:t>
            </a:r>
            <a:r>
              <a:rPr lang="cs-CZ" i="1" dirty="0"/>
              <a:t>Psychologie komunikace</a:t>
            </a:r>
            <a:r>
              <a:rPr lang="cs-CZ" dirty="0"/>
              <a:t>. Praha: Portál. 320s. ISBN 978-80-7367-378-1.</a:t>
            </a:r>
          </a:p>
          <a:p>
            <a:r>
              <a:rPr lang="cs-CZ" dirty="0"/>
              <a:t>VYBÍRAL, Zbyněk. 2000. </a:t>
            </a:r>
            <a:r>
              <a:rPr lang="cs-CZ" i="1" dirty="0"/>
              <a:t>Psychologie lidské komunikace.</a:t>
            </a:r>
            <a:r>
              <a:rPr lang="cs-CZ" dirty="0"/>
              <a:t> Praha: Portál. 264 s. ISBN 80-7178-291-2.</a:t>
            </a:r>
          </a:p>
          <a:p>
            <a:r>
              <a:rPr lang="cs-CZ" dirty="0"/>
              <a:t>VYMĚTAL, Jan, 2003</a:t>
            </a:r>
            <a:r>
              <a:rPr lang="cs-CZ" i="1" dirty="0"/>
              <a:t>. Lékařská psychologie.</a:t>
            </a:r>
            <a:r>
              <a:rPr lang="cs-CZ" dirty="0"/>
              <a:t> </a:t>
            </a:r>
            <a:r>
              <a:rPr lang="cs-CZ" dirty="0" err="1"/>
              <a:t>Vyd</a:t>
            </a:r>
            <a:r>
              <a:rPr lang="cs-CZ" dirty="0"/>
              <a:t>. 3. Praha: Portál. 400 s. ISBN 80-7178-740-X.</a:t>
            </a:r>
          </a:p>
          <a:p>
            <a:r>
              <a:rPr lang="cs-CZ" dirty="0"/>
              <a:t>VÝROST, J. a I. SLAMĚNÍK, 1997. </a:t>
            </a:r>
            <a:r>
              <a:rPr lang="cs-CZ" i="1" dirty="0"/>
              <a:t>Sociální psychologie / Sociálna </a:t>
            </a:r>
            <a:r>
              <a:rPr lang="cs-CZ" i="1" dirty="0" err="1"/>
              <a:t>psychológia</a:t>
            </a:r>
            <a:r>
              <a:rPr lang="cs-CZ" i="1" dirty="0"/>
              <a:t>.</a:t>
            </a:r>
            <a:r>
              <a:rPr lang="cs-CZ" dirty="0"/>
              <a:t> Praha: ISV – nakladatelství. 453 s. ISBN 80-85866-20-X.</a:t>
            </a:r>
          </a:p>
          <a:p>
            <a:r>
              <a:rPr lang="cs-CZ" dirty="0"/>
              <a:t>ZACHAROVÁ, E., J. ŠIMÍČKOVÁ – ČÍŽKOVÁ a V. LITTVA, 2010. </a:t>
            </a:r>
            <a:r>
              <a:rPr lang="cs-CZ" i="1" dirty="0"/>
              <a:t>Aplikovaná psychologie ve zdravotnické praxi. </a:t>
            </a:r>
            <a:r>
              <a:rPr lang="cs-CZ" dirty="0"/>
              <a:t>Ostrava: Ostravská univerzita v Ostravě, Lékařská fakulta. 224 s. ISBN 978-80-7368-703-8.</a:t>
            </a:r>
          </a:p>
          <a:p>
            <a:endParaRPr lang="cs-CZ"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67544" y="980728"/>
            <a:ext cx="7467600" cy="4873752"/>
          </a:xfrm>
        </p:spPr>
        <p:txBody>
          <a:bodyPr/>
          <a:lstStyle/>
          <a:p>
            <a:pPr>
              <a:buNone/>
            </a:pPr>
            <a:endParaRPr lang="cs-CZ" dirty="0"/>
          </a:p>
          <a:p>
            <a:pPr>
              <a:buNone/>
            </a:pPr>
            <a:endParaRPr lang="cs-CZ" dirty="0"/>
          </a:p>
          <a:p>
            <a:pPr>
              <a:buNone/>
            </a:pPr>
            <a:endParaRPr lang="cs-CZ" dirty="0"/>
          </a:p>
          <a:p>
            <a:pPr>
              <a:buNone/>
            </a:pPr>
            <a:endParaRPr lang="cs-CZ" dirty="0"/>
          </a:p>
          <a:p>
            <a:pPr algn="ctr">
              <a:buNone/>
            </a:pPr>
            <a:endParaRPr lang="cs-CZ" dirty="0"/>
          </a:p>
          <a:p>
            <a:pPr algn="ctr">
              <a:buNone/>
            </a:pPr>
            <a:r>
              <a:rPr lang="cs-CZ" dirty="0"/>
              <a:t>DĚKUJI ZA POZORNOST</a:t>
            </a:r>
          </a:p>
          <a:p>
            <a:endParaRPr lang="cs-CZ" dirty="0"/>
          </a:p>
          <a:p>
            <a:pPr>
              <a:buNone/>
            </a:pPr>
            <a:r>
              <a:rPr lang="cs-CZ"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SDĚLOVÁNÍ NEPŘÍZNOVÉ DIAGNÓZY TĚHOTNÉ</a:t>
            </a:r>
          </a:p>
        </p:txBody>
      </p:sp>
      <p:sp>
        <p:nvSpPr>
          <p:cNvPr id="3" name="Zástupný symbol pro obsah 2"/>
          <p:cNvSpPr>
            <a:spLocks noGrp="1"/>
          </p:cNvSpPr>
          <p:nvPr>
            <p:ph sz="quarter" idx="1"/>
          </p:nvPr>
        </p:nvSpPr>
        <p:spPr/>
        <p:txBody>
          <a:bodyPr>
            <a:normAutofit/>
          </a:bodyPr>
          <a:lstStyle/>
          <a:p>
            <a:r>
              <a:rPr lang="cs-CZ" dirty="0"/>
              <a:t>3- </a:t>
            </a:r>
            <a:r>
              <a:rPr lang="cs-CZ" b="1" dirty="0"/>
              <a:t>anticipační ztrátu </a:t>
            </a:r>
            <a:r>
              <a:rPr lang="cs-CZ" dirty="0"/>
              <a:t>(ztrátu očekávanou v budoucnosti)</a:t>
            </a:r>
          </a:p>
          <a:p>
            <a:endParaRPr lang="cs-CZ" dirty="0"/>
          </a:p>
          <a:p>
            <a:r>
              <a:rPr lang="cs-CZ" dirty="0"/>
              <a:t>4- </a:t>
            </a:r>
            <a:r>
              <a:rPr lang="cs-CZ" b="1" dirty="0"/>
              <a:t>ztráta role rodiče zdravého dítěte</a:t>
            </a:r>
          </a:p>
          <a:p>
            <a:endParaRPr lang="cs-CZ" b="1" dirty="0"/>
          </a:p>
          <a:p>
            <a:r>
              <a:rPr lang="cs-CZ" b="1" dirty="0"/>
              <a:t>5- </a:t>
            </a:r>
            <a:r>
              <a:rPr lang="cs-CZ" dirty="0"/>
              <a:t>někdy se může objevit i</a:t>
            </a:r>
            <a:r>
              <a:rPr lang="cs-CZ" b="1" dirty="0"/>
              <a:t> ztráta důvěry v partnera, v lékaře</a:t>
            </a:r>
            <a:r>
              <a:rPr lang="cs-CZ" dirty="0"/>
              <a:t>. </a:t>
            </a:r>
          </a:p>
          <a:p>
            <a:endParaRPr lang="cs-CZ" b="1" dirty="0"/>
          </a:p>
          <a:p>
            <a:r>
              <a:rPr lang="cs-CZ" b="1" i="1" dirty="0"/>
              <a:t>(</a:t>
            </a:r>
            <a:r>
              <a:rPr lang="cs-CZ" i="1" dirty="0"/>
              <a:t>Bez nadsázky lze konstatovat, že dochází k devastaci sebevědomí a ke krizi jak osobní, tak i rodičovské identity)</a:t>
            </a:r>
            <a:endParaRPr lang="cs-CZ" b="1"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VÝVOJ VZTAHU LÉKAŘ - PACIENT</a:t>
            </a:r>
          </a:p>
        </p:txBody>
      </p:sp>
      <p:sp>
        <p:nvSpPr>
          <p:cNvPr id="3" name="Zástupný symbol pro obsah 2"/>
          <p:cNvSpPr>
            <a:spLocks noGrp="1"/>
          </p:cNvSpPr>
          <p:nvPr>
            <p:ph sz="quarter" idx="1"/>
          </p:nvPr>
        </p:nvSpPr>
        <p:spPr/>
        <p:txBody>
          <a:bodyPr>
            <a:normAutofit/>
          </a:bodyPr>
          <a:lstStyle/>
          <a:p>
            <a:r>
              <a:rPr lang="cs-CZ" dirty="0"/>
              <a:t>Po staletí se vytvářel model vztahu mezi lékařem a pacientem</a:t>
            </a:r>
          </a:p>
          <a:p>
            <a:endParaRPr lang="cs-CZ" dirty="0"/>
          </a:p>
          <a:p>
            <a:r>
              <a:rPr lang="cs-CZ" dirty="0"/>
              <a:t>Vzhledem k vzdělanostní asymetrii mezi nimi určoval právě proto vždy lékař základní rámec vzájemné komunikace a ve shodě po staletí převažujícím odborným názorem</a:t>
            </a:r>
            <a:r>
              <a:rPr lang="cs-CZ" b="1" dirty="0"/>
              <a:t> volil v případě závažné diagnózy milosrdnou lež (</a:t>
            </a:r>
            <a:r>
              <a:rPr lang="cs-CZ" b="1" i="1" dirty="0" err="1"/>
              <a:t>pia</a:t>
            </a:r>
            <a:r>
              <a:rPr lang="cs-CZ" b="1" i="1" dirty="0"/>
              <a:t> </a:t>
            </a:r>
            <a:r>
              <a:rPr lang="cs-CZ" b="1" i="1" dirty="0" err="1"/>
              <a:t>fraus</a:t>
            </a:r>
            <a:r>
              <a:rPr lang="cs-CZ" b="1" i="1" dirty="0"/>
              <a:t>).</a:t>
            </a:r>
            <a:r>
              <a:rPr lang="cs-CZ" b="1" dirty="0"/>
              <a:t> </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VÝVOJ VZTAHU LÉKAŘ - PACIENT</a:t>
            </a:r>
          </a:p>
        </p:txBody>
      </p:sp>
      <p:sp>
        <p:nvSpPr>
          <p:cNvPr id="3" name="Zástupný symbol pro obsah 2"/>
          <p:cNvSpPr>
            <a:spLocks noGrp="1"/>
          </p:cNvSpPr>
          <p:nvPr>
            <p:ph sz="quarter" idx="1"/>
          </p:nvPr>
        </p:nvSpPr>
        <p:spPr/>
        <p:txBody>
          <a:bodyPr/>
          <a:lstStyle/>
          <a:p>
            <a:r>
              <a:rPr lang="cs-CZ" dirty="0"/>
              <a:t>Po 2. světové válce dochází postupně k rozvolnění tohoto paternalistického vztahu lékař – pacient, což změnilo jejich vzájemnou komunikaci a jak </a:t>
            </a:r>
            <a:r>
              <a:rPr lang="cs-CZ" b="1" dirty="0"/>
              <a:t>postupně zaniká paternalistický vztah, tak postupně vzniká tzv. partnerský vztah</a:t>
            </a:r>
            <a:r>
              <a:rPr lang="cs-CZ" dirty="0"/>
              <a:t>, který si řada lékařů i pacientů osvojila pouze na racionální, nikoli praktické úrovni.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886</TotalTime>
  <Words>4894</Words>
  <Application>Microsoft Office PowerPoint</Application>
  <PresentationFormat>Předvádění na obrazovce (4:3)</PresentationFormat>
  <Paragraphs>352</Paragraphs>
  <Slides>62</Slides>
  <Notes>13</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62</vt:i4>
      </vt:variant>
    </vt:vector>
  </HeadingPairs>
  <TitlesOfParts>
    <vt:vector size="67" baseType="lpstr">
      <vt:lpstr>Calibri</vt:lpstr>
      <vt:lpstr>Century Schoolbook</vt:lpstr>
      <vt:lpstr>Wingdings</vt:lpstr>
      <vt:lpstr>Wingdings 2</vt:lpstr>
      <vt:lpstr>Arkýř</vt:lpstr>
      <vt:lpstr>ETICKÉ ASPEKTY PRENATÁLNÍ DIAGNOSTIKY ÚSKALÍ KOMUNIKACE LÉKAŘ – TĚHOTNÁ PACIENTKA PhDr. Markéta školoudová</vt:lpstr>
      <vt:lpstr>Cíl prenatální diagnostiky</vt:lpstr>
      <vt:lpstr>Počet diagnostikovaných chromosomálních aberací 2014</vt:lpstr>
      <vt:lpstr>Statistický podíl VVV celkem za rok 2014</vt:lpstr>
      <vt:lpstr>Incidence VVV dle ÚZIS</vt:lpstr>
      <vt:lpstr>SDĚLOVÁNÍ NEPŘÍZNIVÉ DIAGNÓZY TĚHOTNÉ</vt:lpstr>
      <vt:lpstr>SDĚLOVÁNÍ NEPŘÍZNOVÉ DIAGNÓZY TĚHOTNÉ</vt:lpstr>
      <vt:lpstr>VÝVOJ VZTAHU LÉKAŘ - PACIENT</vt:lpstr>
      <vt:lpstr>VÝVOJ VZTAHU LÉKAŘ - PACIENT</vt:lpstr>
      <vt:lpstr>VÝVOJ VZTAHU LÉKAŘ - PACIENT</vt:lpstr>
      <vt:lpstr>VÝVOJ VZTAHU LÉKAŘ -PACIENT</vt:lpstr>
      <vt:lpstr>INFORMOVANÝ SOUHLAS</vt:lpstr>
      <vt:lpstr>INFORMOVANÝ SOUHLAS</vt:lpstr>
      <vt:lpstr>KOMUNIKACE </vt:lpstr>
      <vt:lpstr>KOMUNIKACE</vt:lpstr>
      <vt:lpstr>KOMUNIKACE</vt:lpstr>
      <vt:lpstr>DRUHY SOCIÁLNÍ KOMUNIKACE</vt:lpstr>
      <vt:lpstr>KOMUNIKACE</vt:lpstr>
      <vt:lpstr>VÝZNAM KOMUNIKACE</vt:lpstr>
      <vt:lpstr>PROBLÉMOVÍ PACIENTI</vt:lpstr>
      <vt:lpstr>PROBLÉMOVÍ PACIENTI</vt:lpstr>
      <vt:lpstr>ETIKA, ETICKÉ NORMY</vt:lpstr>
      <vt:lpstr>ETIKA, ETICKÉ NORMY</vt:lpstr>
      <vt:lpstr>ETICKÉ KODEXY VE ZDRAVOTNICTVÍ</vt:lpstr>
      <vt:lpstr>ETICKÉ KODEXY VE ZDRAVOTNICTVÍ</vt:lpstr>
      <vt:lpstr>ETICKÉ KODEXY VE ZDRAVOTNICTVÍ</vt:lpstr>
      <vt:lpstr>ETICKÝ KODEX VE ZDRAVOTNICTVÍ</vt:lpstr>
      <vt:lpstr>ETICKÝ KODEX VE ZDRAVOTNICTVÍ</vt:lpstr>
      <vt:lpstr>ROZHOVOR</vt:lpstr>
      <vt:lpstr>ROZHOVOR</vt:lpstr>
      <vt:lpstr>ROZHOVOR</vt:lpstr>
      <vt:lpstr>ZAHÁJENÍ ROZHOVORU</vt:lpstr>
      <vt:lpstr>JÁDRO ROZHOVORU</vt:lpstr>
      <vt:lpstr>UKONČENÍ ROZHOVORU</vt:lpstr>
      <vt:lpstr>ČASOVÉ VLIVY</vt:lpstr>
      <vt:lpstr>SDĚLOVÁNÍ ŠPATNÝCH ZPRÁV</vt:lpstr>
      <vt:lpstr>NEPŘÍZNIVÉ ZPRÁVY</vt:lpstr>
      <vt:lpstr>Doporučený postup při sdělování nepříznivých zpráv: </vt:lpstr>
      <vt:lpstr>ZÁVAŽNÉ NEPŘÍZNIVÉ ZPRÁVY</vt:lpstr>
      <vt:lpstr>SDĚLENÍ ZÁVAŽNÉ NEPŘÍZNIVÉ ZPRÁVY</vt:lpstr>
      <vt:lpstr>OBECNÁ PRAVIDLA PRO PRŮBĚH SDĚLENÍ ZÁVAŽNÉNEPŘÍZNIVÉ ZPRÁVY</vt:lpstr>
      <vt:lpstr>CHYBY!</vt:lpstr>
      <vt:lpstr>Prezentace aplikace PowerPoint</vt:lpstr>
      <vt:lpstr>SDĚLOVÁNÍ NEPŘÍZNIVÉ DIAGNÓZY TĚHOTNÉ ŽENĚ</vt:lpstr>
      <vt:lpstr>REAKCE RODINY NA DG.POSTIŽENÍ</vt:lpstr>
      <vt:lpstr>REAKCE RODINY NA DG.POSTIŽENÍ</vt:lpstr>
      <vt:lpstr>PRŮBĚH REAKCE RODINY NA SDĚLENÍ NEPŘÍZNIVÉ DG.</vt:lpstr>
      <vt:lpstr>PRŮBĚH REAKCE RODINY NA SDĚLENÍ NEPŘÍZNIVÉ DG.</vt:lpstr>
      <vt:lpstr>PRŮBĚH REAKCE RODINY NA SDĚLENÍ NEPŘÍZNIVÉ DG.</vt:lpstr>
      <vt:lpstr>KRIZOVÁ INTERVENCE – POMOC RODINĚ</vt:lpstr>
      <vt:lpstr>STRUČNÉ ZÁSADY KRIZOVÉ INTERVENCE</vt:lpstr>
      <vt:lpstr>STRUČNÉ ZÁSADY KRIZOVÉ INTERVENCE</vt:lpstr>
      <vt:lpstr>STRUČNÉ ZÁSADY KRIZOVÉ INTERVENCE</vt:lpstr>
      <vt:lpstr>STRUČNÉ ZÁSADY KRIZOVÉ INTERVENCE</vt:lpstr>
      <vt:lpstr>STRUČNÉ ZÁSADY KRIZOVÉ INTERVENCE</vt:lpstr>
      <vt:lpstr>DOPORUČENÍ PRO PRAXI</vt:lpstr>
      <vt:lpstr>DOPORUČENÍ PRO PRAXI</vt:lpstr>
      <vt:lpstr>DOPORUČENÍ PRO PRAXI</vt:lpstr>
      <vt:lpstr>DOPORUČENÍ PRO PRAXI</vt:lpstr>
      <vt:lpstr>ZÁVĚREM</vt:lpstr>
      <vt:lpstr>POUŽITÁ LITERATURA</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ETICKÉ ASPEKTY PRENATÁLNÍ DIAGNOSTIKY ÚSKALÍ KOMUNIKACE LÉKAŘ – TĚHOTNÁ PACIENTKA</dc:title>
  <dc:creator>Markéta</dc:creator>
  <cp:lastModifiedBy>Školoudová Markéta</cp:lastModifiedBy>
  <cp:revision>79</cp:revision>
  <dcterms:created xsi:type="dcterms:W3CDTF">2016-08-11T16:38:48Z</dcterms:created>
  <dcterms:modified xsi:type="dcterms:W3CDTF">2022-02-23T08:28:39Z</dcterms:modified>
</cp:coreProperties>
</file>