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1" r:id="rId15"/>
    <p:sldId id="272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4"/>
  </p:normalViewPr>
  <p:slideViewPr>
    <p:cSldViewPr snapToGrid="0" snapToObjects="1">
      <p:cViewPr varScale="1">
        <p:scale>
          <a:sx n="90" d="100"/>
          <a:sy n="90" d="100"/>
        </p:scale>
        <p:origin x="232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307C6A-F877-49D8-A06B-991CFBFE2C70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8ECE628-B40E-4195-8A02-81D97B835868}">
      <dgm:prSet/>
      <dgm:spPr/>
      <dgm:t>
        <a:bodyPr/>
        <a:lstStyle/>
        <a:p>
          <a:r>
            <a:rPr lang="cs-CZ"/>
            <a:t>Osobou</a:t>
          </a:r>
          <a:endParaRPr lang="en-US"/>
        </a:p>
      </dgm:t>
    </dgm:pt>
    <dgm:pt modelId="{ABDA24AB-7A68-456F-AEC0-4C4F59B55DC0}" type="parTrans" cxnId="{4AC3D5C7-3DEF-4280-B8A4-1EA41B8AD607}">
      <dgm:prSet/>
      <dgm:spPr/>
      <dgm:t>
        <a:bodyPr/>
        <a:lstStyle/>
        <a:p>
          <a:endParaRPr lang="en-US"/>
        </a:p>
      </dgm:t>
    </dgm:pt>
    <dgm:pt modelId="{EF9706E1-C05B-4EF9-AB3A-DBAB7FC26BA1}" type="sibTrans" cxnId="{4AC3D5C7-3DEF-4280-B8A4-1EA41B8AD607}">
      <dgm:prSet/>
      <dgm:spPr/>
      <dgm:t>
        <a:bodyPr/>
        <a:lstStyle/>
        <a:p>
          <a:endParaRPr lang="en-US"/>
        </a:p>
      </dgm:t>
    </dgm:pt>
    <dgm:pt modelId="{78BAC818-A36D-4299-8E70-E5CBED4BA573}">
      <dgm:prSet/>
      <dgm:spPr/>
      <dgm:t>
        <a:bodyPr/>
        <a:lstStyle/>
        <a:p>
          <a:r>
            <a:rPr lang="cs-CZ"/>
            <a:t>Místem</a:t>
          </a:r>
          <a:endParaRPr lang="en-US"/>
        </a:p>
      </dgm:t>
    </dgm:pt>
    <dgm:pt modelId="{A631E482-35B0-41BF-92CE-978CF07E8892}" type="parTrans" cxnId="{103E6E9E-790E-4B7B-91CA-D1A051BCB801}">
      <dgm:prSet/>
      <dgm:spPr/>
      <dgm:t>
        <a:bodyPr/>
        <a:lstStyle/>
        <a:p>
          <a:endParaRPr lang="en-US"/>
        </a:p>
      </dgm:t>
    </dgm:pt>
    <dgm:pt modelId="{E12B59C8-F692-4DB3-822D-948449D27893}" type="sibTrans" cxnId="{103E6E9E-790E-4B7B-91CA-D1A051BCB801}">
      <dgm:prSet/>
      <dgm:spPr/>
      <dgm:t>
        <a:bodyPr/>
        <a:lstStyle/>
        <a:p>
          <a:endParaRPr lang="en-US"/>
        </a:p>
      </dgm:t>
    </dgm:pt>
    <dgm:pt modelId="{A8E1BB15-5222-4DC1-9EC2-C0A57F2F8201}">
      <dgm:prSet/>
      <dgm:spPr/>
      <dgm:t>
        <a:bodyPr/>
        <a:lstStyle/>
        <a:p>
          <a:r>
            <a:rPr lang="cs-CZ"/>
            <a:t>Časem </a:t>
          </a:r>
          <a:endParaRPr lang="en-US"/>
        </a:p>
      </dgm:t>
    </dgm:pt>
    <dgm:pt modelId="{261897CD-D931-4F89-A510-70FD96B90D2F}" type="parTrans" cxnId="{C664AD96-33F6-4A75-AA1B-C877EFCC3A89}">
      <dgm:prSet/>
      <dgm:spPr/>
      <dgm:t>
        <a:bodyPr/>
        <a:lstStyle/>
        <a:p>
          <a:endParaRPr lang="en-US"/>
        </a:p>
      </dgm:t>
    </dgm:pt>
    <dgm:pt modelId="{92C726B8-AE4C-4A36-A3C5-36270B50D0A8}" type="sibTrans" cxnId="{C664AD96-33F6-4A75-AA1B-C877EFCC3A89}">
      <dgm:prSet/>
      <dgm:spPr/>
      <dgm:t>
        <a:bodyPr/>
        <a:lstStyle/>
        <a:p>
          <a:endParaRPr lang="en-US"/>
        </a:p>
      </dgm:t>
    </dgm:pt>
    <dgm:pt modelId="{DF5CCCC5-37C1-4548-B5B9-F30EF226828B}" type="pres">
      <dgm:prSet presAssocID="{BB307C6A-F877-49D8-A06B-991CFBFE2C70}" presName="linear" presStyleCnt="0">
        <dgm:presLayoutVars>
          <dgm:dir/>
          <dgm:animLvl val="lvl"/>
          <dgm:resizeHandles val="exact"/>
        </dgm:presLayoutVars>
      </dgm:prSet>
      <dgm:spPr/>
    </dgm:pt>
    <dgm:pt modelId="{02C6E3FA-5F08-2A45-BF36-6AEC7051B237}" type="pres">
      <dgm:prSet presAssocID="{A8ECE628-B40E-4195-8A02-81D97B835868}" presName="parentLin" presStyleCnt="0"/>
      <dgm:spPr/>
    </dgm:pt>
    <dgm:pt modelId="{83472EE1-A28C-C843-9AA8-92BB07E510E8}" type="pres">
      <dgm:prSet presAssocID="{A8ECE628-B40E-4195-8A02-81D97B835868}" presName="parentLeftMargin" presStyleLbl="node1" presStyleIdx="0" presStyleCnt="3"/>
      <dgm:spPr/>
    </dgm:pt>
    <dgm:pt modelId="{290D66C1-2048-1543-AD72-3C7B0C3FFDE9}" type="pres">
      <dgm:prSet presAssocID="{A8ECE628-B40E-4195-8A02-81D97B83586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F020D53-228A-384F-A761-6BBEE5C59DBE}" type="pres">
      <dgm:prSet presAssocID="{A8ECE628-B40E-4195-8A02-81D97B835868}" presName="negativeSpace" presStyleCnt="0"/>
      <dgm:spPr/>
    </dgm:pt>
    <dgm:pt modelId="{7CF89BE2-3310-1B40-BA49-9FBA486A7609}" type="pres">
      <dgm:prSet presAssocID="{A8ECE628-B40E-4195-8A02-81D97B835868}" presName="childText" presStyleLbl="conFgAcc1" presStyleIdx="0" presStyleCnt="3">
        <dgm:presLayoutVars>
          <dgm:bulletEnabled val="1"/>
        </dgm:presLayoutVars>
      </dgm:prSet>
      <dgm:spPr/>
    </dgm:pt>
    <dgm:pt modelId="{E607E626-1CC0-2C43-9FDD-70A7B45EA78A}" type="pres">
      <dgm:prSet presAssocID="{EF9706E1-C05B-4EF9-AB3A-DBAB7FC26BA1}" presName="spaceBetweenRectangles" presStyleCnt="0"/>
      <dgm:spPr/>
    </dgm:pt>
    <dgm:pt modelId="{6299B78A-2DC8-3C4A-9F87-AF1BC0D079DE}" type="pres">
      <dgm:prSet presAssocID="{78BAC818-A36D-4299-8E70-E5CBED4BA573}" presName="parentLin" presStyleCnt="0"/>
      <dgm:spPr/>
    </dgm:pt>
    <dgm:pt modelId="{3D679D5C-3E8D-E841-BDE6-7E3EBE1987B7}" type="pres">
      <dgm:prSet presAssocID="{78BAC818-A36D-4299-8E70-E5CBED4BA573}" presName="parentLeftMargin" presStyleLbl="node1" presStyleIdx="0" presStyleCnt="3"/>
      <dgm:spPr/>
    </dgm:pt>
    <dgm:pt modelId="{4FB3578E-9171-0E4C-AB87-6640F01EB475}" type="pres">
      <dgm:prSet presAssocID="{78BAC818-A36D-4299-8E70-E5CBED4BA57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AF67002-27B2-164A-B1EB-12E7FF19D550}" type="pres">
      <dgm:prSet presAssocID="{78BAC818-A36D-4299-8E70-E5CBED4BA573}" presName="negativeSpace" presStyleCnt="0"/>
      <dgm:spPr/>
    </dgm:pt>
    <dgm:pt modelId="{A6C6E3B5-0300-6E49-8557-4668668347A2}" type="pres">
      <dgm:prSet presAssocID="{78BAC818-A36D-4299-8E70-E5CBED4BA573}" presName="childText" presStyleLbl="conFgAcc1" presStyleIdx="1" presStyleCnt="3">
        <dgm:presLayoutVars>
          <dgm:bulletEnabled val="1"/>
        </dgm:presLayoutVars>
      </dgm:prSet>
      <dgm:spPr/>
    </dgm:pt>
    <dgm:pt modelId="{631B875E-8102-DE45-A6B5-DA3BC546C8E6}" type="pres">
      <dgm:prSet presAssocID="{E12B59C8-F692-4DB3-822D-948449D27893}" presName="spaceBetweenRectangles" presStyleCnt="0"/>
      <dgm:spPr/>
    </dgm:pt>
    <dgm:pt modelId="{6CE62B6C-E26C-D844-BD51-2A32118BDEB0}" type="pres">
      <dgm:prSet presAssocID="{A8E1BB15-5222-4DC1-9EC2-C0A57F2F8201}" presName="parentLin" presStyleCnt="0"/>
      <dgm:spPr/>
    </dgm:pt>
    <dgm:pt modelId="{E027D9E2-0C1D-D744-9ED9-649046BB0A3E}" type="pres">
      <dgm:prSet presAssocID="{A8E1BB15-5222-4DC1-9EC2-C0A57F2F8201}" presName="parentLeftMargin" presStyleLbl="node1" presStyleIdx="1" presStyleCnt="3"/>
      <dgm:spPr/>
    </dgm:pt>
    <dgm:pt modelId="{D4116EAE-AD97-0347-96D8-408EE52B43D6}" type="pres">
      <dgm:prSet presAssocID="{A8E1BB15-5222-4DC1-9EC2-C0A57F2F820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56BBD59-6078-1F49-A8F7-BD82A5EC948D}" type="pres">
      <dgm:prSet presAssocID="{A8E1BB15-5222-4DC1-9EC2-C0A57F2F8201}" presName="negativeSpace" presStyleCnt="0"/>
      <dgm:spPr/>
    </dgm:pt>
    <dgm:pt modelId="{9702A746-36D3-7346-9421-8A0056AC70A0}" type="pres">
      <dgm:prSet presAssocID="{A8E1BB15-5222-4DC1-9EC2-C0A57F2F820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D8FD13B-ACFD-C741-875B-0086BEF1DF74}" type="presOf" srcId="{78BAC818-A36D-4299-8E70-E5CBED4BA573}" destId="{4FB3578E-9171-0E4C-AB87-6640F01EB475}" srcOrd="1" destOrd="0" presId="urn:microsoft.com/office/officeart/2005/8/layout/list1"/>
    <dgm:cxn modelId="{3C3EAC74-88B1-8944-91F6-54BD7EA403A1}" type="presOf" srcId="{A8ECE628-B40E-4195-8A02-81D97B835868}" destId="{290D66C1-2048-1543-AD72-3C7B0C3FFDE9}" srcOrd="1" destOrd="0" presId="urn:microsoft.com/office/officeart/2005/8/layout/list1"/>
    <dgm:cxn modelId="{72C17478-DA36-B942-B44B-AC2698F3BE3D}" type="presOf" srcId="{A8E1BB15-5222-4DC1-9EC2-C0A57F2F8201}" destId="{D4116EAE-AD97-0347-96D8-408EE52B43D6}" srcOrd="1" destOrd="0" presId="urn:microsoft.com/office/officeart/2005/8/layout/list1"/>
    <dgm:cxn modelId="{8412EC7C-C449-9946-BBB0-6750E62D9D6B}" type="presOf" srcId="{78BAC818-A36D-4299-8E70-E5CBED4BA573}" destId="{3D679D5C-3E8D-E841-BDE6-7E3EBE1987B7}" srcOrd="0" destOrd="0" presId="urn:microsoft.com/office/officeart/2005/8/layout/list1"/>
    <dgm:cxn modelId="{86C4AE91-E8D3-5D4D-BA08-EF1A6953A10C}" type="presOf" srcId="{A8ECE628-B40E-4195-8A02-81D97B835868}" destId="{83472EE1-A28C-C843-9AA8-92BB07E510E8}" srcOrd="0" destOrd="0" presId="urn:microsoft.com/office/officeart/2005/8/layout/list1"/>
    <dgm:cxn modelId="{C664AD96-33F6-4A75-AA1B-C877EFCC3A89}" srcId="{BB307C6A-F877-49D8-A06B-991CFBFE2C70}" destId="{A8E1BB15-5222-4DC1-9EC2-C0A57F2F8201}" srcOrd="2" destOrd="0" parTransId="{261897CD-D931-4F89-A510-70FD96B90D2F}" sibTransId="{92C726B8-AE4C-4A36-A3C5-36270B50D0A8}"/>
    <dgm:cxn modelId="{103E6E9E-790E-4B7B-91CA-D1A051BCB801}" srcId="{BB307C6A-F877-49D8-A06B-991CFBFE2C70}" destId="{78BAC818-A36D-4299-8E70-E5CBED4BA573}" srcOrd="1" destOrd="0" parTransId="{A631E482-35B0-41BF-92CE-978CF07E8892}" sibTransId="{E12B59C8-F692-4DB3-822D-948449D27893}"/>
    <dgm:cxn modelId="{4AC3D5C7-3DEF-4280-B8A4-1EA41B8AD607}" srcId="{BB307C6A-F877-49D8-A06B-991CFBFE2C70}" destId="{A8ECE628-B40E-4195-8A02-81D97B835868}" srcOrd="0" destOrd="0" parTransId="{ABDA24AB-7A68-456F-AEC0-4C4F59B55DC0}" sibTransId="{EF9706E1-C05B-4EF9-AB3A-DBAB7FC26BA1}"/>
    <dgm:cxn modelId="{9EA81BE1-CA4A-A64B-AAFE-51215BF326AE}" type="presOf" srcId="{A8E1BB15-5222-4DC1-9EC2-C0A57F2F8201}" destId="{E027D9E2-0C1D-D744-9ED9-649046BB0A3E}" srcOrd="0" destOrd="0" presId="urn:microsoft.com/office/officeart/2005/8/layout/list1"/>
    <dgm:cxn modelId="{0ADC9CF3-2470-644C-8B24-4DC135C1CB54}" type="presOf" srcId="{BB307C6A-F877-49D8-A06B-991CFBFE2C70}" destId="{DF5CCCC5-37C1-4548-B5B9-F30EF226828B}" srcOrd="0" destOrd="0" presId="urn:microsoft.com/office/officeart/2005/8/layout/list1"/>
    <dgm:cxn modelId="{8BEC8CD6-F5F0-0C4E-9AF4-21994F059B78}" type="presParOf" srcId="{DF5CCCC5-37C1-4548-B5B9-F30EF226828B}" destId="{02C6E3FA-5F08-2A45-BF36-6AEC7051B237}" srcOrd="0" destOrd="0" presId="urn:microsoft.com/office/officeart/2005/8/layout/list1"/>
    <dgm:cxn modelId="{FA28FEEC-092E-9244-A86B-274684B17539}" type="presParOf" srcId="{02C6E3FA-5F08-2A45-BF36-6AEC7051B237}" destId="{83472EE1-A28C-C843-9AA8-92BB07E510E8}" srcOrd="0" destOrd="0" presId="urn:microsoft.com/office/officeart/2005/8/layout/list1"/>
    <dgm:cxn modelId="{F423D3F2-461B-5F4D-8E0B-DA778A5C65DD}" type="presParOf" srcId="{02C6E3FA-5F08-2A45-BF36-6AEC7051B237}" destId="{290D66C1-2048-1543-AD72-3C7B0C3FFDE9}" srcOrd="1" destOrd="0" presId="urn:microsoft.com/office/officeart/2005/8/layout/list1"/>
    <dgm:cxn modelId="{376082E7-E265-6B4E-A0ED-BD4EE8A50281}" type="presParOf" srcId="{DF5CCCC5-37C1-4548-B5B9-F30EF226828B}" destId="{EF020D53-228A-384F-A761-6BBEE5C59DBE}" srcOrd="1" destOrd="0" presId="urn:microsoft.com/office/officeart/2005/8/layout/list1"/>
    <dgm:cxn modelId="{82742BF5-0B13-DE4F-A3DC-E9F2A97D71B4}" type="presParOf" srcId="{DF5CCCC5-37C1-4548-B5B9-F30EF226828B}" destId="{7CF89BE2-3310-1B40-BA49-9FBA486A7609}" srcOrd="2" destOrd="0" presId="urn:microsoft.com/office/officeart/2005/8/layout/list1"/>
    <dgm:cxn modelId="{625A2649-D187-4F4C-9238-CA76B4B3D08A}" type="presParOf" srcId="{DF5CCCC5-37C1-4548-B5B9-F30EF226828B}" destId="{E607E626-1CC0-2C43-9FDD-70A7B45EA78A}" srcOrd="3" destOrd="0" presId="urn:microsoft.com/office/officeart/2005/8/layout/list1"/>
    <dgm:cxn modelId="{4372D9B8-5718-DF4E-BBB7-DE4BF0AF3C3D}" type="presParOf" srcId="{DF5CCCC5-37C1-4548-B5B9-F30EF226828B}" destId="{6299B78A-2DC8-3C4A-9F87-AF1BC0D079DE}" srcOrd="4" destOrd="0" presId="urn:microsoft.com/office/officeart/2005/8/layout/list1"/>
    <dgm:cxn modelId="{607B4097-D668-1645-BAC9-5A87A83DA56E}" type="presParOf" srcId="{6299B78A-2DC8-3C4A-9F87-AF1BC0D079DE}" destId="{3D679D5C-3E8D-E841-BDE6-7E3EBE1987B7}" srcOrd="0" destOrd="0" presId="urn:microsoft.com/office/officeart/2005/8/layout/list1"/>
    <dgm:cxn modelId="{D163E037-15A1-9445-994D-905B4B233246}" type="presParOf" srcId="{6299B78A-2DC8-3C4A-9F87-AF1BC0D079DE}" destId="{4FB3578E-9171-0E4C-AB87-6640F01EB475}" srcOrd="1" destOrd="0" presId="urn:microsoft.com/office/officeart/2005/8/layout/list1"/>
    <dgm:cxn modelId="{7F850DE5-D708-504D-AB75-31EE310D93FE}" type="presParOf" srcId="{DF5CCCC5-37C1-4548-B5B9-F30EF226828B}" destId="{6AF67002-27B2-164A-B1EB-12E7FF19D550}" srcOrd="5" destOrd="0" presId="urn:microsoft.com/office/officeart/2005/8/layout/list1"/>
    <dgm:cxn modelId="{DB303817-FFAC-494B-A89C-7541ACBB4F28}" type="presParOf" srcId="{DF5CCCC5-37C1-4548-B5B9-F30EF226828B}" destId="{A6C6E3B5-0300-6E49-8557-4668668347A2}" srcOrd="6" destOrd="0" presId="urn:microsoft.com/office/officeart/2005/8/layout/list1"/>
    <dgm:cxn modelId="{FE5CAF6A-C09C-1A42-83B7-BFE4AFCFFD16}" type="presParOf" srcId="{DF5CCCC5-37C1-4548-B5B9-F30EF226828B}" destId="{631B875E-8102-DE45-A6B5-DA3BC546C8E6}" srcOrd="7" destOrd="0" presId="urn:microsoft.com/office/officeart/2005/8/layout/list1"/>
    <dgm:cxn modelId="{B00D8003-5624-FD45-B579-264664F8C795}" type="presParOf" srcId="{DF5CCCC5-37C1-4548-B5B9-F30EF226828B}" destId="{6CE62B6C-E26C-D844-BD51-2A32118BDEB0}" srcOrd="8" destOrd="0" presId="urn:microsoft.com/office/officeart/2005/8/layout/list1"/>
    <dgm:cxn modelId="{57C0E654-DAA4-D240-BFE6-7C928EB7E62D}" type="presParOf" srcId="{6CE62B6C-E26C-D844-BD51-2A32118BDEB0}" destId="{E027D9E2-0C1D-D744-9ED9-649046BB0A3E}" srcOrd="0" destOrd="0" presId="urn:microsoft.com/office/officeart/2005/8/layout/list1"/>
    <dgm:cxn modelId="{D93C159D-A613-554B-84B2-8E37CA54D4BB}" type="presParOf" srcId="{6CE62B6C-E26C-D844-BD51-2A32118BDEB0}" destId="{D4116EAE-AD97-0347-96D8-408EE52B43D6}" srcOrd="1" destOrd="0" presId="urn:microsoft.com/office/officeart/2005/8/layout/list1"/>
    <dgm:cxn modelId="{793AA3AB-10C6-1348-850F-AD265437E9AE}" type="presParOf" srcId="{DF5CCCC5-37C1-4548-B5B9-F30EF226828B}" destId="{056BBD59-6078-1F49-A8F7-BD82A5EC948D}" srcOrd="9" destOrd="0" presId="urn:microsoft.com/office/officeart/2005/8/layout/list1"/>
    <dgm:cxn modelId="{8D690181-A9CC-5944-A87F-403FBA5E86AB}" type="presParOf" srcId="{DF5CCCC5-37C1-4548-B5B9-F30EF226828B}" destId="{9702A746-36D3-7346-9421-8A0056AC70A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89BE2-3310-1B40-BA49-9FBA486A7609}">
      <dsp:nvSpPr>
        <dsp:cNvPr id="0" name=""/>
        <dsp:cNvSpPr/>
      </dsp:nvSpPr>
      <dsp:spPr>
        <a:xfrm>
          <a:off x="0" y="65318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0D66C1-2048-1543-AD72-3C7B0C3FFDE9}">
      <dsp:nvSpPr>
        <dsp:cNvPr id="0" name=""/>
        <dsp:cNvSpPr/>
      </dsp:nvSpPr>
      <dsp:spPr>
        <a:xfrm>
          <a:off x="333341" y="48020"/>
          <a:ext cx="4666783" cy="12103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100" kern="1200"/>
            <a:t>Osobou</a:t>
          </a:r>
          <a:endParaRPr lang="en-US" sz="4100" kern="1200"/>
        </a:p>
      </dsp:txBody>
      <dsp:txXfrm>
        <a:off x="392424" y="107103"/>
        <a:ext cx="4548617" cy="1092154"/>
      </dsp:txXfrm>
    </dsp:sp>
    <dsp:sp modelId="{A6C6E3B5-0300-6E49-8557-4668668347A2}">
      <dsp:nvSpPr>
        <dsp:cNvPr id="0" name=""/>
        <dsp:cNvSpPr/>
      </dsp:nvSpPr>
      <dsp:spPr>
        <a:xfrm>
          <a:off x="0" y="251294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B3578E-9171-0E4C-AB87-6640F01EB475}">
      <dsp:nvSpPr>
        <dsp:cNvPr id="0" name=""/>
        <dsp:cNvSpPr/>
      </dsp:nvSpPr>
      <dsp:spPr>
        <a:xfrm>
          <a:off x="333341" y="1907780"/>
          <a:ext cx="4666783" cy="121032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100" kern="1200"/>
            <a:t>Místem</a:t>
          </a:r>
          <a:endParaRPr lang="en-US" sz="4100" kern="1200"/>
        </a:p>
      </dsp:txBody>
      <dsp:txXfrm>
        <a:off x="392424" y="1966863"/>
        <a:ext cx="4548617" cy="1092154"/>
      </dsp:txXfrm>
    </dsp:sp>
    <dsp:sp modelId="{9702A746-36D3-7346-9421-8A0056AC70A0}">
      <dsp:nvSpPr>
        <dsp:cNvPr id="0" name=""/>
        <dsp:cNvSpPr/>
      </dsp:nvSpPr>
      <dsp:spPr>
        <a:xfrm>
          <a:off x="0" y="437270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116EAE-AD97-0347-96D8-408EE52B43D6}">
      <dsp:nvSpPr>
        <dsp:cNvPr id="0" name=""/>
        <dsp:cNvSpPr/>
      </dsp:nvSpPr>
      <dsp:spPr>
        <a:xfrm>
          <a:off x="333341" y="3767540"/>
          <a:ext cx="4666783" cy="121032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100" kern="1200"/>
            <a:t>Časem </a:t>
          </a:r>
          <a:endParaRPr lang="en-US" sz="4100" kern="1200"/>
        </a:p>
      </dsp:txBody>
      <dsp:txXfrm>
        <a:off x="392424" y="3826623"/>
        <a:ext cx="4548617" cy="1092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1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437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4796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200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65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85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69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225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66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634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11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55BDF-6FCC-5147-BBBB-9F2BE3C9D0E0}" type="datetimeFigureOut">
              <a:rPr lang="cs-CZ" smtClean="0"/>
              <a:t>09.03.2022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31E68-F1E7-954B-9DF3-72F0871463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3917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cs-CZ" sz="4800">
                <a:solidFill>
                  <a:srgbClr val="FFFFFF"/>
                </a:solidFill>
              </a:rPr>
              <a:t>Celkové vyšetření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cs-CZ" dirty="0"/>
              <a:t>MUDr. Jindřich Mareš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164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cs-CZ" b="1" dirty="0"/>
              <a:t>Habitus</a:t>
            </a:r>
          </a:p>
          <a:p>
            <a:pPr lvl="1" fontAlgn="base"/>
            <a:r>
              <a:rPr lang="cs-CZ" b="1" dirty="0" err="1"/>
              <a:t>normostenický</a:t>
            </a:r>
            <a:r>
              <a:rPr lang="cs-CZ" dirty="0"/>
              <a:t> </a:t>
            </a:r>
          </a:p>
          <a:p>
            <a:pPr lvl="1" fontAlgn="base"/>
            <a:r>
              <a:rPr lang="cs-CZ" b="1" dirty="0"/>
              <a:t>astenický</a:t>
            </a:r>
            <a:r>
              <a:rPr lang="cs-CZ" dirty="0"/>
              <a:t> - štíhlý, gracilní, malá muskulatura</a:t>
            </a:r>
          </a:p>
          <a:p>
            <a:pPr lvl="1" fontAlgn="base"/>
            <a:r>
              <a:rPr lang="cs-CZ" b="1" dirty="0" err="1"/>
              <a:t>hyperstenický</a:t>
            </a:r>
            <a:r>
              <a:rPr lang="cs-CZ" dirty="0"/>
              <a:t> - silnější kostra, menší vzrůst, výraznější muskulatura</a:t>
            </a:r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494" y="4001294"/>
            <a:ext cx="63500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309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Odchylky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cs-CZ" sz="2000" dirty="0"/>
              <a:t>Obezita </a:t>
            </a:r>
            <a:r>
              <a:rPr lang="cs-CZ" sz="2000" dirty="0" err="1"/>
              <a:t>x</a:t>
            </a:r>
            <a:r>
              <a:rPr lang="cs-CZ" sz="2000" dirty="0"/>
              <a:t> kachexie</a:t>
            </a:r>
          </a:p>
          <a:p>
            <a:r>
              <a:rPr lang="cs-CZ" sz="2000" dirty="0"/>
              <a:t>Obezita</a:t>
            </a:r>
          </a:p>
          <a:p>
            <a:pPr lvl="1"/>
            <a:r>
              <a:rPr lang="cs-CZ" sz="2000" dirty="0"/>
              <a:t>Androidní – maximum v abdominální oblasti</a:t>
            </a:r>
          </a:p>
          <a:p>
            <a:pPr lvl="1"/>
            <a:r>
              <a:rPr lang="cs-CZ" sz="2000" dirty="0" err="1"/>
              <a:t>Gynoidní</a:t>
            </a:r>
            <a:r>
              <a:rPr lang="cs-CZ" sz="2000" dirty="0"/>
              <a:t> – maximum v oblasti stehen a hýždí</a:t>
            </a:r>
          </a:p>
          <a:p>
            <a:endParaRPr lang="cs-CZ" sz="2000" dirty="0"/>
          </a:p>
          <a:p>
            <a:pPr fontAlgn="base"/>
            <a:r>
              <a:rPr lang="cs-CZ" sz="2000" dirty="0"/>
              <a:t> </a:t>
            </a:r>
            <a:r>
              <a:rPr lang="cs-CZ" sz="2000" b="1" i="1" dirty="0"/>
              <a:t>BMI (body </a:t>
            </a:r>
            <a:r>
              <a:rPr lang="cs-CZ" sz="2000" b="1" i="1" dirty="0" err="1"/>
              <a:t>mass</a:t>
            </a:r>
            <a:r>
              <a:rPr lang="cs-CZ" sz="2000" b="1" i="1" dirty="0"/>
              <a:t> index)</a:t>
            </a:r>
            <a:r>
              <a:rPr lang="cs-CZ" sz="2000" dirty="0"/>
              <a:t>: hmotnost v kg / povrch těla v m2. ( 20 – 25 norma,25-30 nadváha, 30 – 40 obezita, více než 40 těžká obezita, méně něž 20 podváha)</a:t>
            </a:r>
          </a:p>
          <a:p>
            <a:pPr fontAlgn="base"/>
            <a:r>
              <a:rPr lang="cs-CZ" sz="2000" b="1" i="1" dirty="0"/>
              <a:t>měření podkožní vrstvy </a:t>
            </a:r>
            <a:r>
              <a:rPr lang="cs-CZ" sz="2000" b="1" i="1" dirty="0" err="1"/>
              <a:t>kaliperem</a:t>
            </a:r>
            <a:r>
              <a:rPr lang="cs-CZ" sz="2000" dirty="0"/>
              <a:t> ( muži do 1,5 cm; ženy do 2,2 cm (normální hodnoty)</a:t>
            </a:r>
          </a:p>
          <a:p>
            <a:pPr fontAlgn="base"/>
            <a:r>
              <a:rPr lang="cs-CZ" sz="2000" b="1" i="1" dirty="0" err="1"/>
              <a:t>Brockův</a:t>
            </a:r>
            <a:r>
              <a:rPr lang="cs-CZ" sz="2000" b="1" i="1" dirty="0"/>
              <a:t> vzorec:</a:t>
            </a:r>
            <a:r>
              <a:rPr lang="cs-CZ" sz="2000" i="1" dirty="0"/>
              <a:t> </a:t>
            </a:r>
            <a:r>
              <a:rPr lang="cs-CZ" sz="2000" dirty="0"/>
              <a:t>                        </a:t>
            </a:r>
            <a:r>
              <a:rPr lang="cs-CZ" sz="2000" i="1" dirty="0"/>
              <a:t> </a:t>
            </a:r>
          </a:p>
          <a:p>
            <a:pPr marL="0" indent="0" fontAlgn="base">
              <a:buNone/>
            </a:pPr>
            <a:r>
              <a:rPr lang="cs-CZ" sz="2000" i="1" dirty="0"/>
              <a:t> hmotnost v kg (± 10%) = výška v cm – 100</a:t>
            </a:r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45781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Stoj a chůze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cs-CZ" sz="2000"/>
              <a:t>Postoj zdravého člověka je vzpřímený, chůze pružná, volné souhyby končetin</a:t>
            </a:r>
          </a:p>
          <a:p>
            <a:r>
              <a:rPr lang="cs-CZ" sz="2000"/>
              <a:t>Poruchy se projevují u neurologických a svalových postiženích</a:t>
            </a:r>
          </a:p>
          <a:p>
            <a:r>
              <a:rPr lang="cs-CZ" sz="2000"/>
              <a:t>Příklady:</a:t>
            </a:r>
          </a:p>
          <a:p>
            <a:pPr lvl="1"/>
            <a:r>
              <a:rPr lang="cs-CZ" sz="2000"/>
              <a:t>Parézy, plegie</a:t>
            </a:r>
          </a:p>
          <a:p>
            <a:pPr lvl="1"/>
            <a:r>
              <a:rPr lang="cs-CZ" sz="2000"/>
              <a:t>Ataxie</a:t>
            </a:r>
          </a:p>
          <a:p>
            <a:pPr lvl="1"/>
            <a:r>
              <a:rPr lang="cs-CZ" sz="2000"/>
              <a:t>Kachní chůze</a:t>
            </a:r>
          </a:p>
        </p:txBody>
      </p:sp>
    </p:spTree>
    <p:extLst>
      <p:ext uri="{BB962C8B-B14F-4D97-AF65-F5344CB8AC3E}">
        <p14:creationId xmlns:p14="http://schemas.microsoft.com/office/powerpoint/2010/main" val="1622035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Abnormální pohyby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cs-CZ" sz="2000"/>
              <a:t>Třes</a:t>
            </a:r>
          </a:p>
          <a:p>
            <a:r>
              <a:rPr lang="cs-CZ" sz="2000"/>
              <a:t>Choreatické pohyby</a:t>
            </a:r>
          </a:p>
          <a:p>
            <a:pPr lvl="1"/>
            <a:r>
              <a:rPr lang="cs-CZ" sz="2000"/>
              <a:t>bezděčné, cloumavé nepravidelné pohyby, projevující se v obličeji, na hlavě, na rukách</a:t>
            </a:r>
          </a:p>
          <a:p>
            <a:r>
              <a:rPr lang="cs-CZ" sz="2000"/>
              <a:t>Atetoidní pohyby</a:t>
            </a:r>
          </a:p>
          <a:p>
            <a:pPr lvl="1"/>
            <a:r>
              <a:rPr lang="cs-CZ" sz="2000"/>
              <a:t>kroutivé pomalé, až bizarními pohyby s velkou amplitudou</a:t>
            </a:r>
          </a:p>
          <a:p>
            <a:r>
              <a:rPr lang="cs-CZ" sz="2000"/>
              <a:t>Tiky</a:t>
            </a:r>
          </a:p>
          <a:p>
            <a:pPr lvl="1"/>
            <a:r>
              <a:rPr lang="cs-CZ" sz="2000"/>
              <a:t>rychlé, opakované, stereotypní krátkodobé svalové stahy projevující se obvykle v obličeji </a:t>
            </a:r>
          </a:p>
          <a:p>
            <a:r>
              <a:rPr lang="cs-CZ" sz="2000"/>
              <a:t>Křeče</a:t>
            </a:r>
          </a:p>
          <a:p>
            <a:pPr lvl="1"/>
            <a:r>
              <a:rPr lang="cs-CZ" sz="2000" b="1"/>
              <a:t>tonické</a:t>
            </a:r>
            <a:r>
              <a:rPr lang="cs-CZ" sz="2000"/>
              <a:t> (spínavé) - vyznačují se zvýšeným svalovým napětím (tetanie, tetanus),</a:t>
            </a:r>
          </a:p>
          <a:p>
            <a:pPr lvl="1" fontAlgn="base"/>
            <a:r>
              <a:rPr lang="cs-CZ" sz="2000" b="1"/>
              <a:t>klonické</a:t>
            </a:r>
            <a:r>
              <a:rPr lang="cs-CZ" sz="2000"/>
              <a:t> (škubavé) - s patrnými svalovými záškuby,</a:t>
            </a:r>
          </a:p>
          <a:p>
            <a:pPr lvl="1" fontAlgn="base"/>
            <a:r>
              <a:rPr lang="cs-CZ" sz="2000" b="1"/>
              <a:t>tonicko – klonické</a:t>
            </a:r>
            <a:r>
              <a:rPr lang="cs-CZ" sz="2000"/>
              <a:t> generalizované, provázené bezvědomím</a:t>
            </a:r>
          </a:p>
          <a:p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535457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Řeč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fontAlgn="base"/>
            <a:r>
              <a:rPr lang="cs-CZ" sz="2000"/>
              <a:t>Fyziologicky je plynulá, srozumitelná, pro jednotlivce charakteristická</a:t>
            </a:r>
          </a:p>
          <a:p>
            <a:pPr fontAlgn="base"/>
            <a:r>
              <a:rPr lang="cs-CZ" sz="2000" b="1"/>
              <a:t>skandovaná</a:t>
            </a:r>
            <a:r>
              <a:rPr lang="cs-CZ" sz="2000"/>
              <a:t> řeč se projevuje u roztroušené sklerózy</a:t>
            </a:r>
          </a:p>
          <a:p>
            <a:pPr fontAlgn="base"/>
            <a:r>
              <a:rPr lang="cs-CZ" sz="2000" b="1"/>
              <a:t>dysartrie, anartrie</a:t>
            </a:r>
            <a:r>
              <a:rPr lang="cs-CZ" sz="2000"/>
              <a:t> - znamená poruchy výslovnosti, vynechávání a přehazování hlásek</a:t>
            </a:r>
          </a:p>
          <a:p>
            <a:pPr fontAlgn="base"/>
            <a:r>
              <a:rPr lang="cs-CZ" sz="2000" b="1"/>
              <a:t>afázie</a:t>
            </a:r>
            <a:r>
              <a:rPr lang="cs-CZ" sz="2000"/>
              <a:t> - představuje neschopnost řeči u závažných poškození řečového centra</a:t>
            </a:r>
          </a:p>
          <a:p>
            <a:pPr lvl="1" fontAlgn="base"/>
            <a:r>
              <a:rPr lang="cs-CZ" sz="2000" i="1"/>
              <a:t>expresivní</a:t>
            </a:r>
            <a:r>
              <a:rPr lang="cs-CZ" sz="2000"/>
              <a:t> se vyznačuje neschopností mluvit, při zachované schopnosti porozumět řeči i psanému slovu</a:t>
            </a:r>
          </a:p>
          <a:p>
            <a:pPr lvl="1" fontAlgn="base"/>
            <a:r>
              <a:rPr lang="cs-CZ" sz="2000" i="1"/>
              <a:t>sensorická</a:t>
            </a:r>
            <a:r>
              <a:rPr lang="cs-CZ" sz="2000"/>
              <a:t> se projevuje neschopností porozumět řeči a písmu, mluva je zachována</a:t>
            </a:r>
          </a:p>
          <a:p>
            <a:pPr lvl="1" fontAlgn="base"/>
            <a:r>
              <a:rPr lang="cs-CZ" sz="2000" i="1"/>
              <a:t>smíšená</a:t>
            </a:r>
            <a:r>
              <a:rPr lang="cs-CZ" sz="2000"/>
              <a:t> odpovídá kombinaci předchozích.</a:t>
            </a:r>
          </a:p>
          <a:p>
            <a:pPr fontAlgn="base"/>
            <a:r>
              <a:rPr lang="cs-CZ" sz="2000" b="1"/>
              <a:t>afonie</a:t>
            </a:r>
            <a:r>
              <a:rPr lang="cs-CZ" sz="2000"/>
              <a:t> - ztráta hlasu</a:t>
            </a:r>
          </a:p>
          <a:p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1304838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Hlas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fontAlgn="base"/>
            <a:r>
              <a:rPr lang="cs-CZ" sz="2000" b="1"/>
              <a:t>drsný, hluboký</a:t>
            </a:r>
            <a:r>
              <a:rPr lang="cs-CZ" sz="2000"/>
              <a:t> hlas se zpomalenou řečí - je přítomen při hypotyreóze u obou pohlaví a u akromegalie</a:t>
            </a:r>
          </a:p>
          <a:p>
            <a:pPr fontAlgn="base"/>
            <a:r>
              <a:rPr lang="cs-CZ" sz="2000" b="1"/>
              <a:t>chraptivý hlas</a:t>
            </a:r>
            <a:r>
              <a:rPr lang="cs-CZ" sz="2000"/>
              <a:t> (dysfonie) - vzniká při paréze n. recurrens u aneurysmatu aorty, nádorů mediastina a bronchů nebo při postižení hlasivek záněty a nádory</a:t>
            </a:r>
          </a:p>
          <a:p>
            <a:pPr fontAlgn="base"/>
            <a:r>
              <a:rPr lang="cs-CZ" sz="2000" b="1"/>
              <a:t>oslabený až neslyšný</a:t>
            </a:r>
            <a:r>
              <a:rPr lang="cs-CZ" sz="2000"/>
              <a:t> hlas - se projevuje při dehydrataci, u závažných klinických stavů, např. při pokročilém parkinsonizmu</a:t>
            </a:r>
          </a:p>
          <a:p>
            <a:pPr fontAlgn="base"/>
            <a:r>
              <a:rPr lang="cs-CZ" sz="2000" b="1"/>
              <a:t>huhňavý hlas</a:t>
            </a:r>
            <a:r>
              <a:rPr lang="cs-CZ" sz="2000"/>
              <a:t> (nazolalie) - je typický pro vrozené rozštěpy a obrnu měkkého patra</a:t>
            </a:r>
          </a:p>
          <a:p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1686273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endParaRPr lang="cs-CZ" sz="4000">
              <a:solidFill>
                <a:srgbClr val="FFFF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cs-CZ" sz="2000"/>
              <a:t>Předchází vyšetření jednotlivých orgánových systémů</a:t>
            </a:r>
          </a:p>
          <a:p>
            <a:r>
              <a:rPr lang="cs-CZ" sz="2000"/>
              <a:t>Začíná při vstupu pacienta do ordinace</a:t>
            </a:r>
          </a:p>
          <a:p>
            <a:r>
              <a:rPr lang="cs-CZ" sz="2000"/>
              <a:t>Posuzujeme psychický stav, růst, stav výživy, stoj a chůzi, hlas a řeč </a:t>
            </a:r>
          </a:p>
        </p:txBody>
      </p:sp>
    </p:spTree>
    <p:extLst>
      <p:ext uri="{BB962C8B-B14F-4D97-AF65-F5344CB8AC3E}">
        <p14:creationId xmlns:p14="http://schemas.microsoft.com/office/powerpoint/2010/main" val="96662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Psychický stav pacienta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cs-CZ" sz="2000"/>
              <a:t>Vědomí</a:t>
            </a:r>
          </a:p>
          <a:p>
            <a:pPr lvl="1"/>
            <a:r>
              <a:rPr lang="cs-CZ" sz="2000"/>
              <a:t>Známkou fyziologického vědomí je bdělost (vigilita) = optimální stav CNS umožňující jedinci adekvátně reagovat na podněty z vnějšího prostředí</a:t>
            </a:r>
          </a:p>
          <a:p>
            <a:pPr lvl="1"/>
            <a:r>
              <a:rPr lang="cs-CZ" sz="2000"/>
              <a:t>Za normálních okolností je bdělé, jasné</a:t>
            </a:r>
          </a:p>
          <a:p>
            <a:pPr lvl="1"/>
            <a:r>
              <a:rPr lang="cs-CZ" sz="2000"/>
              <a:t>Zhoršení se projevuje </a:t>
            </a:r>
            <a:r>
              <a:rPr lang="cs-CZ" sz="2000" b="1"/>
              <a:t>kvalitativními</a:t>
            </a:r>
            <a:r>
              <a:rPr lang="cs-CZ" sz="2000"/>
              <a:t> a </a:t>
            </a:r>
            <a:r>
              <a:rPr lang="cs-CZ" sz="2000" b="1"/>
              <a:t>kvantitativními</a:t>
            </a:r>
            <a:r>
              <a:rPr lang="cs-CZ" sz="2000"/>
              <a:t> poruchami vědomí</a:t>
            </a:r>
          </a:p>
          <a:p>
            <a:pPr lvl="1"/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163323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Kvantitativní poruchy vědomí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fontAlgn="base"/>
            <a:r>
              <a:rPr lang="cs-CZ" sz="1700" b="1"/>
              <a:t>somnolence </a:t>
            </a:r>
            <a:endParaRPr lang="cs-CZ" sz="1700"/>
          </a:p>
          <a:p>
            <a:pPr lvl="1" fontAlgn="base"/>
            <a:r>
              <a:rPr lang="cs-CZ" sz="1700"/>
              <a:t>je lehčí porucha vědomí</a:t>
            </a:r>
          </a:p>
          <a:p>
            <a:pPr lvl="1" fontAlgn="base"/>
            <a:r>
              <a:rPr lang="cs-CZ" sz="1700"/>
              <a:t>dominuje spavost pacienta, kterého oslovením nebo dotekem probudíme</a:t>
            </a:r>
          </a:p>
          <a:p>
            <a:pPr fontAlgn="base"/>
            <a:r>
              <a:rPr lang="cs-CZ" sz="1700" b="1"/>
              <a:t>sopor </a:t>
            </a:r>
            <a:endParaRPr lang="cs-CZ" sz="1700"/>
          </a:p>
          <a:p>
            <a:pPr lvl="1" fontAlgn="base"/>
            <a:r>
              <a:rPr lang="cs-CZ" sz="1700"/>
              <a:t>je závažnější porucha vědomí</a:t>
            </a:r>
          </a:p>
          <a:p>
            <a:pPr lvl="1" fontAlgn="base"/>
            <a:r>
              <a:rPr lang="cs-CZ" sz="1700"/>
              <a:t>pacient je v bezvědomí, na oslovení nereaguje </a:t>
            </a:r>
          </a:p>
          <a:p>
            <a:pPr lvl="1" fontAlgn="base"/>
            <a:r>
              <a:rPr lang="cs-CZ" sz="1700"/>
              <a:t>bolestivý (nociceptivní) podnět vyvolá obrannou motorickou reakci</a:t>
            </a:r>
          </a:p>
          <a:p>
            <a:pPr lvl="1" fontAlgn="base"/>
            <a:r>
              <a:rPr lang="cs-CZ" sz="1700"/>
              <a:t>slovního(verbálního) kontaktu není pacient schopen</a:t>
            </a:r>
          </a:p>
          <a:p>
            <a:pPr fontAlgn="base"/>
            <a:r>
              <a:rPr lang="cs-CZ" sz="1700" b="1"/>
              <a:t>kóma</a:t>
            </a:r>
            <a:r>
              <a:rPr lang="cs-CZ" sz="1700"/>
              <a:t> </a:t>
            </a:r>
          </a:p>
          <a:p>
            <a:pPr lvl="1" fontAlgn="base"/>
            <a:r>
              <a:rPr lang="cs-CZ" sz="1700"/>
              <a:t>nejzávažnější porucha vědomí</a:t>
            </a:r>
          </a:p>
          <a:p>
            <a:pPr lvl="1" fontAlgn="base"/>
            <a:r>
              <a:rPr lang="cs-CZ" sz="1700"/>
              <a:t>není přítomna reakce na verbální ani na nociceptivní podněty</a:t>
            </a:r>
          </a:p>
          <a:p>
            <a:pPr lvl="1" fontAlgn="base"/>
            <a:r>
              <a:rPr lang="cs-CZ" sz="1700"/>
              <a:t>u těžkého kómatu dochází až ke ztrátě spontánní dechové aktivity</a:t>
            </a:r>
          </a:p>
          <a:p>
            <a:pPr fontAlgn="base"/>
            <a:r>
              <a:rPr lang="cs-CZ" sz="1700" b="1"/>
              <a:t>synkopa </a:t>
            </a:r>
            <a:r>
              <a:rPr lang="cs-CZ" sz="1700"/>
              <a:t>(mdloba) je krátkodobá ztráta vědomí způsobená poruchou prokrvení centrálního nervového systému</a:t>
            </a:r>
          </a:p>
          <a:p>
            <a:pPr fontAlgn="base"/>
            <a:r>
              <a:rPr lang="cs-CZ" sz="1700" b="1"/>
              <a:t>mozková smrt</a:t>
            </a:r>
            <a:r>
              <a:rPr lang="cs-CZ" sz="1700"/>
              <a:t>  znamená zástavu veškeré cirkulace v mozku</a:t>
            </a:r>
          </a:p>
        </p:txBody>
      </p:sp>
    </p:spTree>
    <p:extLst>
      <p:ext uri="{BB962C8B-B14F-4D97-AF65-F5344CB8AC3E}">
        <p14:creationId xmlns:p14="http://schemas.microsoft.com/office/powerpoint/2010/main" val="998122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Kvalitativní poruchy vědomí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fontAlgn="base"/>
            <a:r>
              <a:rPr lang="cs-CZ" sz="2000"/>
              <a:t>Jsou charakterizovány dezorientací místem, časem a osobou.</a:t>
            </a:r>
          </a:p>
          <a:p>
            <a:pPr fontAlgn="base"/>
            <a:r>
              <a:rPr lang="cs-CZ" sz="2000" b="1"/>
              <a:t>amence</a:t>
            </a:r>
            <a:r>
              <a:rPr lang="cs-CZ" sz="2000"/>
              <a:t> (zmatenost) je kvalitativní porucha vědomí, při níž je nemocný dezorientovaný (neví kde je, proč tady je), je bezradný, zmatený a neklidný.</a:t>
            </a:r>
          </a:p>
          <a:p>
            <a:pPr fontAlgn="base"/>
            <a:r>
              <a:rPr lang="cs-CZ" sz="2000" b="1"/>
              <a:t>delirium</a:t>
            </a:r>
            <a:r>
              <a:rPr lang="cs-CZ" sz="2000"/>
              <a:t> je závažný stav s dominujícími vizuálními halucinacemi (klamný vjem bez reálného podkladu, který nemocný považuje za realitu, typické „bílé myšky“). Dále do obrazu deliria patří poruchy paměti, změny nálad a psychomotorický neklid.</a:t>
            </a:r>
          </a:p>
          <a:p>
            <a:pPr fontAlgn="base"/>
            <a:r>
              <a:rPr lang="cs-CZ" sz="2000" b="1"/>
              <a:t>obnubilace </a:t>
            </a:r>
            <a:r>
              <a:rPr lang="cs-CZ" sz="2000"/>
              <a:t>(mrákotný stav) se projevuje neuvědomělou činností postiženého jedince (pacient si nepamatuje co dělal). Např. při hypoglykémii.</a:t>
            </a:r>
          </a:p>
          <a:p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529683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Nejčastější příčiny poruch vědomí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cs-CZ" sz="2000" b="1" i="1"/>
              <a:t>příčiny oběhové</a:t>
            </a:r>
            <a:r>
              <a:rPr lang="cs-CZ" sz="2000"/>
              <a:t> (primárně při ischemii, hemoragii či embolii do CNS, nebo sekundárně na podkladě srdečního selhání nebo arytmií)</a:t>
            </a:r>
          </a:p>
          <a:p>
            <a:r>
              <a:rPr lang="cs-CZ" sz="2000" b="1" i="1"/>
              <a:t>záněty</a:t>
            </a:r>
            <a:r>
              <a:rPr lang="cs-CZ" sz="2000"/>
              <a:t> (meningitida, meningoencefalitida, absces mozku)</a:t>
            </a:r>
          </a:p>
          <a:p>
            <a:r>
              <a:rPr lang="cs-CZ" sz="2000" b="1" i="1"/>
              <a:t>metabolické poruchy</a:t>
            </a:r>
            <a:r>
              <a:rPr lang="cs-CZ" sz="2000"/>
              <a:t> (hyperglykémie, hypoglykémie, jaterní nebo renální selhání, poruchy hydratace, zejména dehydratace)</a:t>
            </a:r>
          </a:p>
          <a:p>
            <a:r>
              <a:rPr lang="cs-CZ" sz="2000"/>
              <a:t> </a:t>
            </a:r>
            <a:r>
              <a:rPr lang="cs-CZ" sz="2000" b="1" i="1"/>
              <a:t>intoxikace</a:t>
            </a:r>
            <a:r>
              <a:rPr lang="cs-CZ" sz="2000"/>
              <a:t> (abúzus alkoholu, drogy, léky)</a:t>
            </a:r>
          </a:p>
          <a:p>
            <a:r>
              <a:rPr lang="cs-CZ" sz="2000" b="1" i="1"/>
              <a:t>psychiatrická onemocnění</a:t>
            </a:r>
            <a:endParaRPr lang="cs-CZ" sz="2000"/>
          </a:p>
          <a:p>
            <a:r>
              <a:rPr lang="cs-CZ" sz="2000"/>
              <a:t>v souvislosti s </a:t>
            </a:r>
            <a:r>
              <a:rPr lang="cs-CZ" sz="2000" b="1" i="1"/>
              <a:t>úrazy, nádory a epilepsií</a:t>
            </a:r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20933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Glasgowská stupnice (Glasgow </a:t>
            </a:r>
            <a:r>
              <a:rPr lang="cs-CZ" b="1" dirty="0" err="1"/>
              <a:t>coma</a:t>
            </a:r>
            <a:r>
              <a:rPr lang="cs-CZ" b="1" dirty="0"/>
              <a:t> </a:t>
            </a:r>
            <a:r>
              <a:rPr lang="cs-CZ" b="1" dirty="0" err="1"/>
              <a:t>scale</a:t>
            </a:r>
            <a:r>
              <a:rPr lang="cs-CZ" b="1" dirty="0"/>
              <a:t> – GCS)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6428874" cy="4351338"/>
          </a:xfrm>
        </p:spPr>
        <p:txBody>
          <a:bodyPr/>
          <a:lstStyle/>
          <a:p>
            <a:r>
              <a:rPr lang="cs-CZ" dirty="0"/>
              <a:t>slouží k posouzení stavu vědomí a sledování jeho změn během péče o pacienta</a:t>
            </a:r>
          </a:p>
          <a:p>
            <a:r>
              <a:rPr lang="cs-CZ" dirty="0"/>
              <a:t>hodnocení </a:t>
            </a:r>
          </a:p>
          <a:p>
            <a:pPr lvl="1"/>
            <a:r>
              <a:rPr lang="cs-CZ" dirty="0"/>
              <a:t>15-13b - lehká porucha vědomí</a:t>
            </a:r>
          </a:p>
          <a:p>
            <a:pPr lvl="1"/>
            <a:r>
              <a:rPr lang="cs-CZ" dirty="0"/>
              <a:t>12- 9b - středně závažná porucha</a:t>
            </a:r>
          </a:p>
          <a:p>
            <a:pPr lvl="1"/>
            <a:r>
              <a:rPr lang="cs-CZ" dirty="0"/>
              <a:t>8 – 3b - těžká porucha vědomí</a:t>
            </a:r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0" y="1729581"/>
            <a:ext cx="3724275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293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Orientace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4A4CD411-EB66-4482-827C-3D68C783F8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751132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654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 fontAlgn="base"/>
            <a:br>
              <a:rPr lang="cs-CZ" sz="4000">
                <a:solidFill>
                  <a:srgbClr val="FFFFFF"/>
                </a:solidFill>
              </a:rPr>
            </a:br>
            <a:r>
              <a:rPr lang="cs-CZ" sz="4000">
                <a:solidFill>
                  <a:srgbClr val="FFFFFF"/>
                </a:solidFill>
              </a:rPr>
              <a:t>VÝVOJ A RŮST</a:t>
            </a:r>
            <a:br>
              <a:rPr lang="cs-CZ" sz="4000">
                <a:solidFill>
                  <a:srgbClr val="FFFFFF"/>
                </a:solidFill>
              </a:rPr>
            </a:br>
            <a:endParaRPr lang="cs-CZ" sz="4000">
              <a:solidFill>
                <a:srgbClr val="FFFF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cs-CZ" sz="2000"/>
              <a:t>Gigantismus</a:t>
            </a:r>
          </a:p>
          <a:p>
            <a:pPr lvl="1"/>
            <a:r>
              <a:rPr lang="cs-CZ" sz="2000"/>
              <a:t>Nadměrně velký vzrůst</a:t>
            </a:r>
          </a:p>
          <a:p>
            <a:r>
              <a:rPr lang="cs-CZ" sz="2000"/>
              <a:t>Nanismus</a:t>
            </a:r>
          </a:p>
          <a:p>
            <a:pPr lvl="1" fontAlgn="base"/>
            <a:r>
              <a:rPr lang="cs-CZ" sz="2000"/>
              <a:t>nanizmus znamená </a:t>
            </a:r>
            <a:r>
              <a:rPr lang="cs-CZ" sz="2000" b="1" i="1"/>
              <a:t>proporcionální malý vzrůst</a:t>
            </a:r>
            <a:endParaRPr lang="cs-CZ" sz="2000"/>
          </a:p>
          <a:p>
            <a:pPr lvl="1" fontAlgn="base"/>
            <a:r>
              <a:rPr lang="cs-CZ" sz="2000"/>
              <a:t>hranice tělesné výšky dosahuje u mužů 145 cm, u žen 135cm</a:t>
            </a:r>
          </a:p>
          <a:p>
            <a:pPr lvl="1" fontAlgn="base"/>
            <a:r>
              <a:rPr lang="cs-CZ" sz="2000"/>
              <a:t>vyskytuje se u hormonálních, genetických chromozomálních poruch (Turnerův syndrom, u ovariální dysgeneze) nebo u vrozených metabolických poruch</a:t>
            </a:r>
          </a:p>
          <a:p>
            <a:pPr lvl="1"/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7962021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818</Words>
  <Application>Microsoft Macintosh PowerPoint</Application>
  <PresentationFormat>Širokoúhlá obrazovka</PresentationFormat>
  <Paragraphs>102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Motiv Office</vt:lpstr>
      <vt:lpstr>Celkové vyšetření</vt:lpstr>
      <vt:lpstr>Prezentace aplikace PowerPoint</vt:lpstr>
      <vt:lpstr>Psychický stav pacienta</vt:lpstr>
      <vt:lpstr>Kvantitativní poruchy vědomí</vt:lpstr>
      <vt:lpstr>Kvalitativní poruchy vědomí</vt:lpstr>
      <vt:lpstr>Nejčastější příčiny poruch vědomí</vt:lpstr>
      <vt:lpstr>Glasgowská stupnice (Glasgow coma scale – GCS)</vt:lpstr>
      <vt:lpstr>Orientace</vt:lpstr>
      <vt:lpstr> VÝVOJ A RŮST </vt:lpstr>
      <vt:lpstr>Stav výživy</vt:lpstr>
      <vt:lpstr>Odchylky výživy</vt:lpstr>
      <vt:lpstr>Stoj a chůze</vt:lpstr>
      <vt:lpstr>Abnormální pohyby</vt:lpstr>
      <vt:lpstr>Řeč</vt:lpstr>
      <vt:lpstr>Hlas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fyzikální vyšetření</dc:title>
  <dc:creator>Uživatel Microsoft Office</dc:creator>
  <cp:lastModifiedBy>Jindřich Mareš</cp:lastModifiedBy>
  <cp:revision>10</cp:revision>
  <dcterms:created xsi:type="dcterms:W3CDTF">2021-03-22T14:51:32Z</dcterms:created>
  <dcterms:modified xsi:type="dcterms:W3CDTF">2022-03-09T08:01:43Z</dcterms:modified>
</cp:coreProperties>
</file>