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6085FB-E1BC-476C-9EBF-67E2527C2A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AF89312-6F4F-4C1F-80D0-7DB6E5D383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BAC9029-DBDA-4C4B-8B12-1B230DBB7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647F-A427-4E1A-BDF6-4665E6E8B5CD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3A9ACE-D24A-4D7F-A101-FF2C94221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64C9D1-D37D-4E25-8D5B-1AAAB874F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08947-9179-453C-8F7B-878EFE7D0E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2719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CAF692-8F6E-4EBB-A1C2-52C88B2A0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F24EBDE-C50E-4C1C-AA08-1EE8879FDF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B8375E8-B9DB-46FF-9413-7C6FFAE23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647F-A427-4E1A-BDF6-4665E6E8B5CD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98D79E-BE13-4A4F-8EA1-42BAA308F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930B9E2-2E02-45D0-A81B-CA03691D1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08947-9179-453C-8F7B-878EFE7D0E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8901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E2A992E-D2FD-44A8-AE3A-6A264243E3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1DA26D0-CBD0-41F1-BB35-B9F7E8CFF6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6BBE79-97FD-4A2B-A047-C47EBBFBE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647F-A427-4E1A-BDF6-4665E6E8B5CD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36E6BF-90AB-439B-B604-9A30CD0CF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980C4EA-2B81-4072-B6F9-EEC98E508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08947-9179-453C-8F7B-878EFE7D0E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972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00A255-1C6B-4B4E-9A39-6E070362C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202625-8AF8-421D-ADF2-5880E69EE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126421-2ACF-4C32-9DE7-46F85D9CD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647F-A427-4E1A-BDF6-4665E6E8B5CD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D3A1AA7-49A1-4A52-89E1-1AD9BC4B8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258672D-3760-48AB-B2D3-7CAF61FF2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08947-9179-453C-8F7B-878EFE7D0E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0160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98D68-A892-4574-ADEC-4CCCA4334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DB3C223-00A6-4879-9742-6BE64751C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3B51385-3358-4272-B2C2-80ACC4AAD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647F-A427-4E1A-BDF6-4665E6E8B5CD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B6DF43A-3836-424F-8E95-3465D1D4A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F09314-B923-4F69-ADA8-12CB87169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08947-9179-453C-8F7B-878EFE7D0E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0215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CD5866-12C6-4A1E-90AB-E17F5CB46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F0A265-3A8F-48B6-97F9-6295C6DB78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3492289-3F13-4B2A-A999-F22432AD8A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3C888AF-DC35-4160-B648-F2534DAC4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647F-A427-4E1A-BDF6-4665E6E8B5CD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BE086DD-1F3E-4EB8-BB48-69B502DFC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9838197-A8BA-4C77-9564-9FD38E35F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08947-9179-453C-8F7B-878EFE7D0E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370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A3B6A8-AA13-44EB-B0C8-B6811B500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261BEFB-6285-4089-B31F-A498036DC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C12293E-3213-46BE-A96F-EC3E3806C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33AB5F5-7AEB-43AC-8650-5DB9B4A93A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3872958-ABA4-44EF-B29C-1EF0F977E8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02DF777-36B3-4B14-8C60-22A733A9D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647F-A427-4E1A-BDF6-4665E6E8B5CD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5DD8D32-FFB7-4058-BB7B-006B75FC3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A4E163A-B29E-4C81-BEDA-0E85E3CA5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08947-9179-453C-8F7B-878EFE7D0E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9900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C55516-0C05-4CE1-8BD7-67D387751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76E47A4-D8FE-41C1-9FDA-AC6B9B5DD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647F-A427-4E1A-BDF6-4665E6E8B5CD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002E0D3-3C32-40C7-BB0C-48BA5843C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D89AEDF-39FA-438A-9836-9FF4A3B5B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08947-9179-453C-8F7B-878EFE7D0E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0439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DAE1678-E0DB-41EB-866C-CCDB78811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647F-A427-4E1A-BDF6-4665E6E8B5CD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914D8A9-65C0-41EE-B35F-1F008866B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910016A-7A5E-431B-A254-51D5FA73E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08947-9179-453C-8F7B-878EFE7D0E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5432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6023E6-CFA7-4C6D-99BC-C9DF22335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A5E56C-B30A-4909-813A-D39DF3064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C88F49C-D33C-491B-9051-079B0E9EE2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AE441C7-49DD-4FF6-BC82-076F323D9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647F-A427-4E1A-BDF6-4665E6E8B5CD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A5D53C-AE34-4A92-94E6-FB9641B2B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38A7B8E-D2E1-4BD3-9572-45AD77C5C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08947-9179-453C-8F7B-878EFE7D0E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675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AA82B6-F95C-4651-BB23-AC5F25DE8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C7AF6FC-FCE3-440F-B4D6-90B8FBECC2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97E1840-2764-4C68-9D32-9FECDAB2DE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C30B439-D564-4647-9FB0-351A5E5CE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647F-A427-4E1A-BDF6-4665E6E8B5CD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10CE7C8-8FC5-41D1-A413-96298F53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3E9A0AD-D44D-41D8-B8C5-2E43E07E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08947-9179-453C-8F7B-878EFE7D0E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2897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859C761-75B0-445C-B9E9-596568997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5457326-CFF1-46BE-A601-BF2044067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78449-C45D-42E6-8C07-D4C45D06C7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C647F-A427-4E1A-BDF6-4665E6E8B5CD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FDCB4D9-E6AC-4DF9-B662-C86DEDCEB3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9DE668-54DC-4778-B72E-C8442A032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08947-9179-453C-8F7B-878EFE7D0E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951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E5D88E-BF9E-46CE-94E3-3DB344C712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Legislativa týkající se oboru porodnictví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D246BB5-2105-4367-81DB-09E3714E86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MUDr. Jindřich Mareš</a:t>
            </a:r>
          </a:p>
        </p:txBody>
      </p:sp>
    </p:spTree>
    <p:extLst>
      <p:ext uri="{BB962C8B-B14F-4D97-AF65-F5344CB8AC3E}">
        <p14:creationId xmlns:p14="http://schemas.microsoft.com/office/powerpoint/2010/main" val="73309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987047-5A27-4201-A873-C8A2212CB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Zákon č. 372/2011 Sb.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E5B567-840B-4235-A17A-79A3B1560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Zákon o zdravotních službách a podmínkách jejich poskytování</a:t>
            </a:r>
          </a:p>
          <a:p>
            <a:r>
              <a:rPr lang="cs-CZ" dirty="0"/>
              <a:t>Pacient má právo na poskytnutí zdravotních služeb na náležité odborné úrovni</a:t>
            </a:r>
          </a:p>
        </p:txBody>
      </p:sp>
    </p:spTree>
    <p:extLst>
      <p:ext uri="{BB962C8B-B14F-4D97-AF65-F5344CB8AC3E}">
        <p14:creationId xmlns:p14="http://schemas.microsoft.com/office/powerpoint/2010/main" val="1621551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0BC56A-6847-4501-B019-1E8A1EE4C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</a:t>
            </a:r>
            <a:r>
              <a:rPr lang="cs-CZ" i="1" dirty="0"/>
              <a:t>„lege </a:t>
            </a:r>
            <a:r>
              <a:rPr lang="cs-CZ" i="1" dirty="0" err="1"/>
              <a:t>artis</a:t>
            </a:r>
            <a:r>
              <a:rPr lang="cs-CZ" i="1" dirty="0"/>
              <a:t>“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432447-4805-4FD9-A3D3-D091FAD52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= podle zákona řemesla</a:t>
            </a:r>
          </a:p>
          <a:p>
            <a:r>
              <a:rPr lang="cs-CZ" dirty="0"/>
              <a:t>Takový postup, který odpovídá nejvyššímu dosaženému vědeckému poznání</a:t>
            </a:r>
          </a:p>
          <a:p>
            <a:r>
              <a:rPr lang="cs-CZ" dirty="0"/>
              <a:t>Popsán v doporučení ČGPS, ČLK, neformálních pracovních skupin</a:t>
            </a:r>
          </a:p>
          <a:p>
            <a:r>
              <a:rPr lang="cs-CZ" dirty="0"/>
              <a:t>Lékař/sestra neodpovídá za výsledek léčby, ale za dodržení postupů lege </a:t>
            </a:r>
            <a:r>
              <a:rPr lang="cs-CZ" dirty="0" err="1"/>
              <a:t>artis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6814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675291-307F-40BB-8390-450809768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Informovaný souhlas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D11B02-A01D-4EA6-8F08-BC628D9FB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Žádný zdravotnický zásah nelze provést bez informování a souhlasu osoby, které se týká</a:t>
            </a:r>
          </a:p>
          <a:p>
            <a:r>
              <a:rPr lang="cs-CZ" dirty="0"/>
              <a:t>Musí být svobodný, srozumitelný</a:t>
            </a:r>
          </a:p>
          <a:p>
            <a:r>
              <a:rPr lang="cs-CZ" dirty="0"/>
              <a:t>Pacient musí mít možnost položit doplňující otázky</a:t>
            </a:r>
          </a:p>
          <a:p>
            <a:r>
              <a:rPr lang="cs-CZ" dirty="0"/>
              <a:t>Písemná forma je vyžadována pouze u souhlasu s hospitalizací, tam, kde jí vyžaduje jiný právní předpis (sterilizace) nebo kde to stanoví poskytovatel</a:t>
            </a:r>
          </a:p>
          <a:p>
            <a:r>
              <a:rPr lang="cs-CZ" dirty="0"/>
              <a:t>Nesmí být starší 30 dnů</a:t>
            </a:r>
          </a:p>
          <a:p>
            <a:r>
              <a:rPr lang="cs-CZ" dirty="0"/>
              <a:t>Lze ho kdykoli odvolat</a:t>
            </a:r>
          </a:p>
          <a:p>
            <a:r>
              <a:rPr lang="cs-CZ" dirty="0"/>
              <a:t>Ústní souhlas musí být zaznamenán v dokumentaci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0430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A41528-3C67-48E5-A04D-115BECA71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E29A91-9FF4-447E-BF27-11153EA28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400" dirty="0"/>
              <a:t>Pacient má právo:</a:t>
            </a:r>
          </a:p>
          <a:p>
            <a:pPr lvl="2"/>
            <a:r>
              <a:rPr lang="cs-CZ" dirty="0"/>
              <a:t>Nebýt informován</a:t>
            </a:r>
          </a:p>
          <a:p>
            <a:pPr lvl="2"/>
            <a:r>
              <a:rPr lang="cs-CZ" dirty="0"/>
              <a:t>Zakázat podávání informací jiným osobám</a:t>
            </a:r>
          </a:p>
          <a:p>
            <a:pPr lvl="2"/>
            <a:r>
              <a:rPr lang="cs-CZ" dirty="0"/>
              <a:t>Určit si, kdo smí informace dostat</a:t>
            </a:r>
          </a:p>
          <a:p>
            <a:r>
              <a:rPr lang="cs-CZ" sz="2400" dirty="0"/>
              <a:t>Pokud pacientka není ve stavu, kdy může podat uvědomělý souhlas, je nutné získat souhlas (pokud se nejedná o neodkladný výkon) :</a:t>
            </a:r>
          </a:p>
          <a:p>
            <a:pPr lvl="2"/>
            <a:r>
              <a:rPr lang="cs-CZ" sz="1600" dirty="0"/>
              <a:t>Osoby určené pacientkou</a:t>
            </a:r>
          </a:p>
          <a:p>
            <a:pPr lvl="2"/>
            <a:r>
              <a:rPr lang="cs-CZ" sz="1600" dirty="0"/>
              <a:t>Manžela nebo registrované partnerky</a:t>
            </a:r>
          </a:p>
          <a:p>
            <a:pPr lvl="2"/>
            <a:r>
              <a:rPr lang="cs-CZ" sz="1600" dirty="0"/>
              <a:t>Rodiče</a:t>
            </a:r>
          </a:p>
          <a:p>
            <a:pPr lvl="2"/>
            <a:r>
              <a:rPr lang="cs-CZ" sz="1600" dirty="0"/>
              <a:t>Osoby blízké</a:t>
            </a:r>
          </a:p>
          <a:p>
            <a:r>
              <a:rPr lang="cs-CZ" sz="2400" dirty="0"/>
              <a:t>V případě osoby zbavené právní způsobilosti, poskytuje souhlas zákonný zástupce</a:t>
            </a:r>
          </a:p>
          <a:p>
            <a:r>
              <a:rPr lang="cs-CZ" sz="2400" dirty="0"/>
              <a:t>Dívka v 15-18 letech může rozhodovat o výkonech, které odpovídají její rozumové vyspělosti</a:t>
            </a:r>
          </a:p>
          <a:p>
            <a:r>
              <a:rPr lang="cs-CZ" sz="2400" dirty="0"/>
              <a:t>Výjimka UPT- dívka rozhoduje sama, nutnost informovat zákonného zástupce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93100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39871D-6E57-426B-8D94-183E05021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Negativní revers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BE06CF-0CB3-474D-B216-82EAA3F90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Pouze písemný</a:t>
            </a:r>
          </a:p>
          <a:p>
            <a:r>
              <a:rPr lang="cs-CZ" dirty="0"/>
              <a:t>Při odmítnutí podpisu je nutný záznam se svědkem</a:t>
            </a:r>
          </a:p>
        </p:txBody>
      </p:sp>
    </p:spTree>
    <p:extLst>
      <p:ext uri="{BB962C8B-B14F-4D97-AF65-F5344CB8AC3E}">
        <p14:creationId xmlns:p14="http://schemas.microsoft.com/office/powerpoint/2010/main" val="2970476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F4BBF7-8153-4C8A-9BF2-36A35BB70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Povinná mlčenlivost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1FE12B-7C2F-4E48-AF93-3504D0770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Zdravotnický pracovník je povinen mlčet o všech skutečnostech, které se dozvěděl v souvislosti s poskytováním zdravotních služeb</a:t>
            </a:r>
          </a:p>
          <a:p>
            <a:r>
              <a:rPr lang="cs-CZ" dirty="0"/>
              <a:t>Výjimky:</a:t>
            </a:r>
          </a:p>
          <a:p>
            <a:pPr lvl="1"/>
            <a:r>
              <a:rPr lang="cs-CZ" dirty="0"/>
              <a:t>Informování osob, které pacientka určí</a:t>
            </a:r>
          </a:p>
          <a:p>
            <a:pPr lvl="1"/>
            <a:r>
              <a:rPr lang="cs-CZ" dirty="0"/>
              <a:t>Oznamovací povinnost (aborty, porody, VVV…)</a:t>
            </a:r>
          </a:p>
          <a:p>
            <a:pPr lvl="1"/>
            <a:r>
              <a:rPr lang="cs-CZ" dirty="0"/>
              <a:t>Sdělování skutečností pro potřeby trestního řízení, kdy zákon ukládá povinnost překazit nebo oznámit trestný čin</a:t>
            </a:r>
          </a:p>
        </p:txBody>
      </p:sp>
    </p:spTree>
    <p:extLst>
      <p:ext uri="{BB962C8B-B14F-4D97-AF65-F5344CB8AC3E}">
        <p14:creationId xmlns:p14="http://schemas.microsoft.com/office/powerpoint/2010/main" val="9742428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299</Words>
  <Application>Microsoft Macintosh PowerPoint</Application>
  <PresentationFormat>Širokoúhlá obrazovka</PresentationFormat>
  <Paragraphs>39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Legislativa týkající se oboru porodnictví</vt:lpstr>
      <vt:lpstr>Zákon č. 372/2011 Sb.</vt:lpstr>
      <vt:lpstr>Postup „lege artis“</vt:lpstr>
      <vt:lpstr>Informovaný souhlas</vt:lpstr>
      <vt:lpstr>Prezentace aplikace PowerPoint</vt:lpstr>
      <vt:lpstr>Negativní revers</vt:lpstr>
      <vt:lpstr>Povinná mlčenlivost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Legislativa týkající se oboru porodnictví</dc:title>
  <dc:creator>Antonín Mareš</dc:creator>
  <cp:lastModifiedBy>Jindřich Mareš</cp:lastModifiedBy>
  <cp:revision>5</cp:revision>
  <dcterms:created xsi:type="dcterms:W3CDTF">2021-03-15T07:39:36Z</dcterms:created>
  <dcterms:modified xsi:type="dcterms:W3CDTF">2022-03-09T10:24:33Z</dcterms:modified>
</cp:coreProperties>
</file>