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72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32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D22A6E-939B-4B3E-B663-6E1E66F899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CA5BCB9-AF2A-4577-BFE4-735EF3280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67B20B-E26D-4CE9-83E7-01F80F1F0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C0F159-4D93-412F-9DB6-747EE9522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542598-E340-4522-AEEC-D0B50ED5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001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2DA87A-33F6-47CC-A4B7-A26A8794F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7A45BEC-E4BF-400A-9239-8C1D5F685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0F4AFC-CBF5-4028-AEAB-7B5C46566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A2F234-4ECB-481B-81BA-5C3752D53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0D806A-BC97-4374-9375-FA06EB6AE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92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8795AB7-9AFC-4ED8-879C-385F1050FE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7FB9E94-6C19-4005-B9C4-E2DE2272D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AC963F-0B1C-43AA-85E5-1A9D11932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F7C5CF-7EEB-4A46-A53D-3E546E125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E0C44A-3970-47F6-AF0A-DAFF03D64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477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279D6A-2F08-4614-98D4-AFC459AD6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DD068A-1FC4-4FD5-95B8-4DADEC88C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80AA8F4-2CAB-4E94-B0C3-EDA597B9D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A8DF18-2417-49C3-9315-A2DBCE7A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E04430-8310-4253-B802-256EA3D4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000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8D16A2-C4BF-4518-AE51-77AB14741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4D7BA3D-A0AA-43C4-B9F5-A49DECBF3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F64354-F0DE-4E54-8F65-95787862C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5BA292-CD11-4912-96C2-DB2754ADE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7D94E42-73D8-40F9-AD32-8E1098ABB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565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84945F-18B8-4BBC-8CD5-8E2961597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0F799F-0E14-4667-82B6-1F76ED348F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E533DF0-197D-420A-AD73-629B70737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5398389-B36E-4D63-9995-78E9C0243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CA6A39-7755-486F-92B6-58B7E6C29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0592430-5091-487E-A4F9-50C11BFF0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40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72429-F202-4FB6-804C-EDDA810B4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D79FB93-081A-43E0-8132-D77513A48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C0D1BED-5015-44E7-9336-5FF4D8606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E3298FC-6DDF-4714-8889-46135CD740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6D90E5F0-72D5-4277-83DE-C44DA9E10B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0F0EFD5-B589-4482-8065-617EE7684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8B69A1A-5132-4F51-86D3-37EF8260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797D008-2A2F-4564-9904-DCB2C8AF4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37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73D9E1-D8E1-4C59-A17E-1F6C617A5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18E865C-718F-460D-9D10-65E594B13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71DC74-5423-4104-8DAE-87FF98FB2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7828C52-B7DD-43B6-91EB-ACE766D6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169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7496CDC-1A48-42D5-94DD-CA0239881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D7344B1-DBF1-4D6A-94F1-A4651514C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371AA67-AF83-470E-A1E8-1FC251256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992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E08D02-09A9-4B4C-8857-6BDE42EFE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646008D-E665-4047-BB5E-979FEE0D8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071B67F-2B58-4AF5-AD2B-22482E0A5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C69B4C4-50FA-4CFA-8F21-927B9046B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7A6945E-BA9D-4384-BF9D-D06EF6412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7D1CCEA-D612-436E-BC0A-3F22DC086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58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E31238-EBD9-4FD3-B599-C456DD793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2222057-4295-4F19-9B8B-1DADDE680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5BD4EB63-23BE-4726-BDEF-FE9B1BDBA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4835E7E-C9A9-469C-B22E-AF11289A4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DACD074-9E79-4FA6-A7DE-083F90A29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6DFDC8C-E88C-4958-B801-29980D302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23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102F653-EBCD-4410-A4FC-7AA758EEE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E9259BE-1225-47CE-AFB7-31A987D81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A5CA29-3350-4834-8BF5-FC9AF56157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374CC-24EB-4C89-BAF6-0EC62A1468CA}" type="datetimeFigureOut">
              <a:rPr lang="cs-CZ" smtClean="0"/>
              <a:t>24.02.2022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C45665-D84E-47B7-B2C2-EEFAA757E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AFA550-646B-4F03-81BE-BD72D52912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3EB70-0EA3-4CA6-B774-447062586C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89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C37FFE-0F03-4711-86C0-D5723DA944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Nádorové onemocnění prsu</a:t>
            </a:r>
            <a:br>
              <a:rPr lang="cs-CZ" dirty="0"/>
            </a:br>
            <a:r>
              <a:rPr lang="cs-CZ" dirty="0"/>
              <a:t>Samovyšetření prsní žlázy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0CE9711-CB85-4179-B622-D8A6C68189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Markéta Školoudová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C5A72FC-23D3-466B-ABFF-1ABBFCB325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1013" y="4373089"/>
            <a:ext cx="1133341" cy="94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109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атрофия яичка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739" y="236793"/>
            <a:ext cx="7307981" cy="508549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7642459" y="2464067"/>
            <a:ext cx="607585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Rakovina varlat bývá hodně </a:t>
            </a:r>
          </a:p>
          <a:p>
            <a:r>
              <a:rPr lang="cs-CZ" sz="2800" dirty="0"/>
              <a:t>agresivní. </a:t>
            </a:r>
          </a:p>
          <a:p>
            <a:r>
              <a:rPr lang="cs-CZ" sz="3200" dirty="0">
                <a:solidFill>
                  <a:schemeClr val="accent1"/>
                </a:solidFill>
              </a:rPr>
              <a:t>Vytváří metastázy už do</a:t>
            </a:r>
          </a:p>
          <a:p>
            <a:r>
              <a:rPr lang="cs-CZ" sz="3200" dirty="0">
                <a:solidFill>
                  <a:schemeClr val="accent1"/>
                </a:solidFill>
              </a:rPr>
              <a:t>čtyřiceti </a:t>
            </a:r>
            <a:r>
              <a:rPr lang="cs-CZ" sz="2800" dirty="0">
                <a:solidFill>
                  <a:schemeClr val="accent1"/>
                </a:solidFill>
              </a:rPr>
              <a:t> </a:t>
            </a:r>
            <a:r>
              <a:rPr lang="cs-CZ" sz="2800" dirty="0"/>
              <a:t>dnů od vzniku! </a:t>
            </a:r>
          </a:p>
          <a:p>
            <a:r>
              <a:rPr lang="cs-CZ" sz="2800" dirty="0"/>
              <a:t>Proto je důležitý její </a:t>
            </a:r>
          </a:p>
          <a:p>
            <a:r>
              <a:rPr lang="cs-CZ" sz="2800" dirty="0"/>
              <a:t>včasný záchyt – </a:t>
            </a:r>
          </a:p>
          <a:p>
            <a:r>
              <a:rPr lang="cs-CZ" sz="2800" dirty="0"/>
              <a:t>samovyšetřením.</a:t>
            </a:r>
          </a:p>
          <a:p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3398999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/>
                </a:solidFill>
              </a:rPr>
              <a:t>Příznaky onemocnění</a:t>
            </a:r>
            <a:br>
              <a:rPr lang="cs-CZ" b="1" dirty="0">
                <a:solidFill>
                  <a:srgbClr val="FF0000"/>
                </a:solidFill>
              </a:rPr>
            </a:b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sz="3200" i="1" dirty="0">
                <a:solidFill>
                  <a:schemeClr val="accent1"/>
                </a:solidFill>
              </a:rPr>
              <a:t>Změna velikosti či objemu varlete </a:t>
            </a:r>
            <a:r>
              <a:rPr lang="cs-CZ" sz="3200" dirty="0"/>
              <a:t>– většinou zvětšení, ale výrazné zmenšení je také vždy podezřelé</a:t>
            </a:r>
          </a:p>
          <a:p>
            <a:pPr lvl="0"/>
            <a:endParaRPr lang="cs-CZ" sz="3200" dirty="0"/>
          </a:p>
          <a:p>
            <a:pPr lvl="0"/>
            <a:r>
              <a:rPr lang="cs-CZ" sz="3200" i="1" dirty="0">
                <a:solidFill>
                  <a:schemeClr val="accent1"/>
                </a:solidFill>
              </a:rPr>
              <a:t>Hmatná bulka, hrbolek</a:t>
            </a:r>
            <a:r>
              <a:rPr lang="cs-CZ" sz="3200" dirty="0"/>
              <a:t>, zatvrdnutí či jakákoli nepravidelnost varlete</a:t>
            </a:r>
          </a:p>
          <a:p>
            <a:pPr marL="0" lvl="0" indent="0">
              <a:buNone/>
            </a:pPr>
            <a:endParaRPr lang="cs-CZ" sz="3200" dirty="0"/>
          </a:p>
          <a:p>
            <a:pPr lvl="0"/>
            <a:r>
              <a:rPr lang="cs-CZ" sz="3200" i="1" dirty="0">
                <a:solidFill>
                  <a:schemeClr val="accent1"/>
                </a:solidFill>
              </a:rPr>
              <a:t>Bolestivost varlete </a:t>
            </a:r>
            <a:r>
              <a:rPr lang="cs-CZ" sz="3200" dirty="0"/>
              <a:t>– postupně vznikající pocit tíhy, tupá bolest (náhlá ostrá bolest ukazuje spíše na akutní onemocnění varlat)</a:t>
            </a:r>
          </a:p>
          <a:p>
            <a:pPr marL="0" indent="0">
              <a:buNone/>
            </a:pPr>
            <a:br>
              <a:rPr lang="cs-CZ" sz="3200" dirty="0"/>
            </a:b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1759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cs-CZ" b="1" dirty="0">
                <a:solidFill>
                  <a:schemeClr val="accent1"/>
                </a:solidFill>
              </a:rPr>
              <a:t>Výskyt onemocnění v populaci a mortalita </a:t>
            </a:r>
            <a:endParaRPr lang="cs-CZ" dirty="0">
              <a:solidFill>
                <a:schemeClr val="accent1"/>
              </a:solidFill>
            </a:endParaRPr>
          </a:p>
        </p:txBody>
      </p:sp>
      <p:pic>
        <p:nvPicPr>
          <p:cNvPr id="4" name="Zástupný symbol pro obsah 3" descr="Graph .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4717"/>
            <a:ext cx="6987940" cy="5292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 descr="Graph ..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0439" y="1273364"/>
            <a:ext cx="5204060" cy="52924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52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Samovyšetření varlat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1"/>
                </a:solidFill>
              </a:rPr>
              <a:t>pohledem</a:t>
            </a:r>
          </a:p>
          <a:p>
            <a:pPr marL="0" indent="0">
              <a:buNone/>
            </a:pPr>
            <a:r>
              <a:rPr lang="cs-CZ" dirty="0"/>
              <a:t>při samovyšetření pohledem je třeba zaměřit se na </a:t>
            </a:r>
            <a:r>
              <a:rPr lang="cs-CZ" dirty="0">
                <a:solidFill>
                  <a:schemeClr val="accent1"/>
                </a:solidFill>
              </a:rPr>
              <a:t>tvar a velikost šourku </a:t>
            </a:r>
            <a:r>
              <a:rPr lang="cs-CZ" dirty="0"/>
              <a:t>– jestli není jedno varle výrazně oteklé nebo zvětšené oproti normálu</a:t>
            </a:r>
          </a:p>
          <a:p>
            <a:pPr marL="0" indent="0">
              <a:buNone/>
            </a:pPr>
            <a:r>
              <a:rPr lang="cs-CZ" dirty="0"/>
              <a:t>hodnotí se barva a struktura kůže – začervenání, ztmavnutí, napětí atd.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accent1"/>
                </a:solidFill>
              </a:rPr>
              <a:t>pohmatem</a:t>
            </a:r>
          </a:p>
          <a:p>
            <a:pPr marL="0" indent="0">
              <a:buNone/>
            </a:pPr>
            <a:r>
              <a:rPr lang="cs-CZ" dirty="0"/>
              <a:t>vyšetření se provádí na každém varleti zvlášť</a:t>
            </a:r>
          </a:p>
          <a:p>
            <a:pPr marL="0" indent="0">
              <a:buNone/>
            </a:pPr>
            <a:r>
              <a:rPr lang="cs-CZ" dirty="0"/>
              <a:t>vyšetření se provádí oběma rukama</a:t>
            </a:r>
          </a:p>
          <a:p>
            <a:pPr marL="0" indent="0">
              <a:buNone/>
            </a:pPr>
            <a:r>
              <a:rPr lang="cs-CZ" dirty="0"/>
              <a:t>ze zadní strany šourku se za varle podstrčí oba ukazováky a prostředníky, palce vyšetřují varle ze předu</a:t>
            </a:r>
          </a:p>
          <a:p>
            <a:pPr marL="0" indent="0">
              <a:buNone/>
            </a:pPr>
            <a:r>
              <a:rPr lang="cs-CZ" dirty="0"/>
              <a:t>rolováním směrem dolů se vyšetří celé varle</a:t>
            </a:r>
          </a:p>
          <a:p>
            <a:pPr marL="0" indent="0">
              <a:buNone/>
            </a:pPr>
            <a:r>
              <a:rPr lang="cs-CZ" dirty="0"/>
              <a:t>je třeba si všímat nepravidelností, hrbolků, zatvrdnutí atd.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065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3996919"/>
              </p:ext>
            </p:extLst>
          </p:nvPr>
        </p:nvGraphicFramePr>
        <p:xfrm>
          <a:off x="33688" y="365125"/>
          <a:ext cx="12124623" cy="530206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54908">
                  <a:extLst>
                    <a:ext uri="{9D8B030D-6E8A-4147-A177-3AD203B41FA5}">
                      <a16:colId xmlns:a16="http://schemas.microsoft.com/office/drawing/2014/main" val="1596545903"/>
                    </a:ext>
                  </a:extLst>
                </a:gridCol>
                <a:gridCol w="5969715">
                  <a:extLst>
                    <a:ext uri="{9D8B030D-6E8A-4147-A177-3AD203B41FA5}">
                      <a16:colId xmlns:a16="http://schemas.microsoft.com/office/drawing/2014/main" val="2093429376"/>
                    </a:ext>
                  </a:extLst>
                </a:gridCol>
              </a:tblGrid>
              <a:tr h="8017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b="0" dirty="0">
                          <a:solidFill>
                            <a:schemeClr val="tx1"/>
                          </a:solidFill>
                          <a:effectLst/>
                        </a:rPr>
                        <a:t>Normální je</a:t>
                      </a:r>
                      <a:endParaRPr lang="cs-CZ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FF0000"/>
                          </a:solidFill>
                          <a:effectLst/>
                        </a:rPr>
                        <a:t>Normální není</a:t>
                      </a:r>
                      <a:endParaRPr lang="cs-CZ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0855340"/>
                  </a:ext>
                </a:extLst>
              </a:tr>
              <a:tr h="1150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Jedno varle větší než druhé – pokud jde o stálý neměnící se stav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Hmatný útvar, který tam dříve nebyl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9319843"/>
                  </a:ext>
                </a:extLst>
              </a:tr>
              <a:tr h="1221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Zvýšená citlivost při prudkém dotyku 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Bolestivost nebo pocit tíhy či tlaku v šourku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2820813"/>
                  </a:ext>
                </a:extLst>
              </a:tr>
              <a:tr h="101034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Změna „výšky“ závěsu varlat – většinou souvisí se změnou okolní teploty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Změna barvy kůže šourku – ztmavnutí, zčervenání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6287697"/>
                  </a:ext>
                </a:extLst>
              </a:tr>
              <a:tr h="111763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Vtažení kůže, které tam předtím nebylo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79767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9236530" y="-263241"/>
            <a:ext cx="3043877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266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623968-177F-4F5A-904E-B7AE2F4AF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Rady, odpovědi a doporučení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D1657F-3842-43B0-B2C8-AEE276373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www.mamo.cz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C9C2E45-734F-4FDE-8E11-CFEAAC1CF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789" y="1954851"/>
            <a:ext cx="7334250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42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1006" y="365125"/>
            <a:ext cx="11122794" cy="1325563"/>
          </a:xfrm>
        </p:spPr>
        <p:txBody>
          <a:bodyPr/>
          <a:lstStyle/>
          <a:p>
            <a:r>
              <a:rPr lang="cs-CZ" b="1" dirty="0">
                <a:solidFill>
                  <a:schemeClr val="accent1"/>
                </a:solidFill>
              </a:rPr>
              <a:t>Výskyt rakoviny prsu v ČR</a:t>
            </a:r>
            <a:br>
              <a:rPr lang="cs-CZ" b="1" dirty="0">
                <a:solidFill>
                  <a:srgbClr val="FF0000"/>
                </a:solidFill>
              </a:rPr>
            </a:b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4" name="Zástupný symbol pro obsah 3" descr="http://www.mamo.cz/res/image/photogallery/2017/obr3-incidence-mortalita-C50-v-CR-pocet-na-100-000-zen.png"/>
          <p:cNvPicPr>
            <a:picLocks noGrp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8" b="20072"/>
          <a:stretch/>
        </p:blipFill>
        <p:spPr bwMode="auto">
          <a:xfrm>
            <a:off x="625643" y="1690688"/>
            <a:ext cx="10828420" cy="51673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930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/>
                </a:solidFill>
              </a:rPr>
              <a:t>Kdy hrozí zvýšené riziko rakoviny prsu?</a:t>
            </a:r>
            <a:br>
              <a:rPr lang="cs-CZ" b="1" dirty="0">
                <a:solidFill>
                  <a:srgbClr val="FF0000"/>
                </a:solidFill>
              </a:rPr>
            </a:b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5 – 10% genetická zátěž – u přímé linie (matka, sestry)</a:t>
            </a:r>
          </a:p>
          <a:p>
            <a:pPr lvl="0"/>
            <a:r>
              <a:rPr lang="cs-CZ" dirty="0"/>
              <a:t>Ženy, které nikdy nerodily nebo rodily po 30. roce věku</a:t>
            </a:r>
          </a:p>
          <a:p>
            <a:pPr lvl="0"/>
            <a:r>
              <a:rPr lang="cs-CZ" dirty="0"/>
              <a:t>Předčasný nástup menstruace</a:t>
            </a:r>
          </a:p>
          <a:p>
            <a:pPr lvl="0"/>
            <a:r>
              <a:rPr lang="cs-CZ" dirty="0"/>
              <a:t>Pozdní nástup menopauzy</a:t>
            </a:r>
          </a:p>
          <a:p>
            <a:pPr lvl="0"/>
            <a:r>
              <a:rPr lang="cs-CZ" dirty="0"/>
              <a:t>Životní styl – zejména kouření, alkohol, životní prostředí, obezita</a:t>
            </a:r>
          </a:p>
          <a:p>
            <a:pPr lvl="0"/>
            <a:r>
              <a:rPr lang="cs-CZ" dirty="0"/>
              <a:t>Vysoká životní úroveň = vyšší riziko vzniku rakoviny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416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/>
                </a:solidFill>
              </a:rPr>
              <a:t>Jak snížit riziko vzniku rakoviny?</a:t>
            </a:r>
            <a:br>
              <a:rPr lang="cs-CZ" dirty="0">
                <a:solidFill>
                  <a:srgbClr val="FF0000"/>
                </a:solidFill>
              </a:rPr>
            </a:b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2880" y="1825625"/>
            <a:ext cx="11170920" cy="4931310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/>
              <a:t>Udržujte si svou hmotnost. Pokud máte nadváhu, snažte se o nápravu</a:t>
            </a:r>
          </a:p>
          <a:p>
            <a:pPr lvl="0"/>
            <a:r>
              <a:rPr lang="cs-CZ" dirty="0"/>
              <a:t>Důležitý je také dostatečný pohyb</a:t>
            </a:r>
          </a:p>
          <a:p>
            <a:pPr lvl="0"/>
            <a:r>
              <a:rPr lang="cs-CZ" dirty="0">
                <a:solidFill>
                  <a:schemeClr val="accent1"/>
                </a:solidFill>
              </a:rPr>
              <a:t>Zdravá výživa </a:t>
            </a:r>
            <a:r>
              <a:rPr lang="cs-CZ" dirty="0"/>
              <a:t>hraje v prevenci nádorových onemocnění nezastupitelnou roli</a:t>
            </a:r>
          </a:p>
          <a:p>
            <a:pPr lvl="0"/>
            <a:r>
              <a:rPr lang="cs-CZ" dirty="0"/>
              <a:t>Omezte konzumaci masa a uzenin</a:t>
            </a:r>
          </a:p>
          <a:p>
            <a:pPr lvl="0"/>
            <a:r>
              <a:rPr lang="cs-CZ" dirty="0"/>
              <a:t>Omezte konzumaci alkoholu, pokud si jej pravidelně dopřáváte</a:t>
            </a:r>
          </a:p>
          <a:p>
            <a:pPr lvl="0"/>
            <a:r>
              <a:rPr lang="cs-CZ" dirty="0"/>
              <a:t>Omezte konzumaci potravinových dochucovadel, </a:t>
            </a:r>
            <a:r>
              <a:rPr lang="cs-CZ" dirty="0" err="1"/>
              <a:t>konzervantů</a:t>
            </a:r>
            <a:r>
              <a:rPr lang="cs-CZ" dirty="0"/>
              <a:t> a barviv</a:t>
            </a:r>
          </a:p>
          <a:p>
            <a:pPr lvl="0"/>
            <a:r>
              <a:rPr lang="cs-CZ" dirty="0">
                <a:solidFill>
                  <a:schemeClr val="accent1"/>
                </a:solidFill>
              </a:rPr>
              <a:t>Dlouhodobé kojení prokazatelně snižuje riziko vzniku rakoviny </a:t>
            </a:r>
            <a:r>
              <a:rPr lang="cs-CZ" dirty="0"/>
              <a:t>–  WHO doporučuje kojení až do dvou let věku dítěte</a:t>
            </a:r>
          </a:p>
          <a:p>
            <a:pPr lvl="0"/>
            <a:r>
              <a:rPr lang="cs-CZ" dirty="0">
                <a:solidFill>
                  <a:schemeClr val="accent1"/>
                </a:solidFill>
              </a:rPr>
              <a:t>Provádějte pravidelně samovyšetření prsů</a:t>
            </a:r>
          </a:p>
          <a:p>
            <a:pPr lvl="0"/>
            <a:r>
              <a:rPr lang="cs-CZ" dirty="0">
                <a:solidFill>
                  <a:schemeClr val="accent1"/>
                </a:solidFill>
              </a:rPr>
              <a:t>Informujte svého lékaře, pokud se Vám na Vašich prsech něco nezdá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714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1353800" cy="1325563"/>
          </a:xfrm>
        </p:spPr>
        <p:txBody>
          <a:bodyPr/>
          <a:lstStyle/>
          <a:p>
            <a:r>
              <a:rPr lang="cs-CZ" b="1" dirty="0">
                <a:solidFill>
                  <a:schemeClr val="accent1"/>
                </a:solidFill>
              </a:rPr>
              <a:t>Samovyšetření</a:t>
            </a:r>
            <a:br>
              <a:rPr lang="cs-CZ" b="1" dirty="0">
                <a:solidFill>
                  <a:srgbClr val="FF0000"/>
                </a:solidFill>
              </a:rPr>
            </a:b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4" name="Zástupný symbol pro obsah 3" descr="http://ose.zshk.cz/media/S4012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9292"/>
            <a:ext cx="5255394" cy="48992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 descr="http://ose.zshk.cz/media/S401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09676" y="1559293"/>
            <a:ext cx="45719" cy="263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ázek 7" descr="http://ose.zshk.cz/media/S4013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947" y="1559291"/>
            <a:ext cx="6185853" cy="48992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26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AE0C72-5164-4399-9DE0-4DE6E35FE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Technika samovyšetření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EBB819C-3690-4DC3-8658-DB830C198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Vyšetření provádět pravidelně</a:t>
            </a:r>
          </a:p>
          <a:p>
            <a:r>
              <a:rPr lang="cs-CZ" dirty="0"/>
              <a:t>Ideální doba je 5.–8. den od prvního dne měsíčků</a:t>
            </a:r>
          </a:p>
          <a:p>
            <a:r>
              <a:rPr lang="cs-CZ" dirty="0"/>
              <a:t>Ženy, které již nemenstruují, by si měly určit jeden den – jedno datum v měsíci, které si dobře pamatují</a:t>
            </a:r>
          </a:p>
          <a:p>
            <a:endParaRPr lang="cs-CZ" dirty="0"/>
          </a:p>
          <a:p>
            <a:pPr marL="514350" indent="-514350">
              <a:buAutoNum type="arabicPeriod"/>
            </a:pPr>
            <a:r>
              <a:rPr lang="cs-CZ" dirty="0"/>
              <a:t>prohlédnutí si prsů v zrcadle s rukama svěšenýma podél těla, posléze se ruce pomalu zdvíhají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cs-CZ" dirty="0"/>
              <a:t>2. druhá část samovyšetření se provádí vleže na zádech - technika vyšetření jsou krouživé pohyby, které provádíme třemi prsty naplocho. Na každém místě se provedou tři kroužky (pravý prs vyšetřuje levá ruka, levý prs pravá ruka)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 při </a:t>
            </a:r>
            <a:r>
              <a:rPr lang="cs-CZ" dirty="0" err="1"/>
              <a:t>samovyšetřování</a:t>
            </a:r>
            <a:r>
              <a:rPr lang="cs-CZ" dirty="0"/>
              <a:t> se nesmí vynechat žádná část prsu, je dobré postupovat podle vyšetřovacího vzoru – od podpaží dolů k rýze podprsenky, pak zase nahoru až ke klíční kosti</a:t>
            </a:r>
          </a:p>
        </p:txBody>
      </p:sp>
    </p:spTree>
    <p:extLst>
      <p:ext uri="{BB962C8B-B14F-4D97-AF65-F5344CB8AC3E}">
        <p14:creationId xmlns:p14="http://schemas.microsoft.com/office/powerpoint/2010/main" val="304591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6252"/>
            <a:ext cx="12192000" cy="1068779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1"/>
                </a:solidFill>
              </a:rPr>
              <a:t>Co je a co není normální?</a:t>
            </a:r>
            <a:br>
              <a:rPr lang="cs-CZ" b="1" dirty="0">
                <a:solidFill>
                  <a:srgbClr val="FF0000"/>
                </a:solidFill>
              </a:rPr>
            </a:br>
            <a:endParaRPr lang="cs-CZ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870122"/>
              </p:ext>
            </p:extLst>
          </p:nvPr>
        </p:nvGraphicFramePr>
        <p:xfrm>
          <a:off x="-1" y="1155031"/>
          <a:ext cx="12192001" cy="578767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88766">
                  <a:extLst>
                    <a:ext uri="{9D8B030D-6E8A-4147-A177-3AD203B41FA5}">
                      <a16:colId xmlns:a16="http://schemas.microsoft.com/office/drawing/2014/main" val="3876513209"/>
                    </a:ext>
                  </a:extLst>
                </a:gridCol>
                <a:gridCol w="6003235">
                  <a:extLst>
                    <a:ext uri="{9D8B030D-6E8A-4147-A177-3AD203B41FA5}">
                      <a16:colId xmlns:a16="http://schemas.microsoft.com/office/drawing/2014/main" val="2003345704"/>
                    </a:ext>
                  </a:extLst>
                </a:gridCol>
              </a:tblGrid>
              <a:tr h="384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400" b="1" dirty="0">
                          <a:effectLst/>
                        </a:rPr>
                        <a:t>Normální je</a:t>
                      </a:r>
                      <a:endParaRPr lang="cs-CZ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1" dirty="0">
                          <a:solidFill>
                            <a:srgbClr val="C00000"/>
                          </a:solidFill>
                          <a:effectLst/>
                        </a:rPr>
                        <a:t>Normální není</a:t>
                      </a:r>
                      <a:endParaRPr lang="cs-CZ" sz="24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379386"/>
                  </a:ext>
                </a:extLst>
              </a:tr>
              <a:tr h="701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Občasná bolestivost obou prsů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Hmatný útvar, který tam dříve nebyl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4473442"/>
                  </a:ext>
                </a:extLst>
              </a:tr>
              <a:tr h="792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Zduření obou prsů před menstruací nebo v těhotenství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Náhlé vtažení bradavky, kdy nejde zpět vysunout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1269588"/>
                  </a:ext>
                </a:extLst>
              </a:tr>
              <a:tr h="79223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Čirý nebo i mírně zakalený výtok z prsu ve formě kapičky na obou bradavkách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Náhlé zčervenání jednoho prsu bez známek infekce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0049411"/>
                  </a:ext>
                </a:extLst>
              </a:tr>
              <a:tr h="70198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Vtažení kůže, které tam předtím nebylo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1546314"/>
                  </a:ext>
                </a:extLst>
              </a:tr>
              <a:tr h="3845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>
                          <a:effectLst/>
                        </a:rPr>
                        <a:t>Změna kvality kůže na prsu (pomerančová kůže)</a:t>
                      </a:r>
                      <a:endParaRPr lang="cs-CZ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314192"/>
                  </a:ext>
                </a:extLst>
              </a:tr>
              <a:tr h="75378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Jedno prso je většinou o něco menší než to druhé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372469"/>
                  </a:ext>
                </a:extLst>
              </a:tr>
              <a:tr h="10199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b="0" dirty="0">
                          <a:effectLst/>
                        </a:rPr>
                        <a:t>Změna barvy bradavky, zvýšená zranitelnost, lepivost</a:t>
                      </a:r>
                      <a:endParaRPr lang="cs-CZ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8132672"/>
                  </a:ext>
                </a:extLst>
              </a:tr>
              <a:tr h="51816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839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751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12CF9D-15B1-40D4-A2D6-FE75831F0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Zhoubné nádory prsu u mužů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56DB3E5-1FFF-453E-9649-D015282C4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Nádorové onemocnění prsu se vyskytuje i u mužů, i když podstatně méně často. </a:t>
            </a:r>
          </a:p>
          <a:p>
            <a:pPr marL="0" indent="0">
              <a:buNone/>
            </a:pPr>
            <a:r>
              <a:rPr lang="cs-CZ" dirty="0"/>
              <a:t>Základním příznakem bývá </a:t>
            </a:r>
            <a:r>
              <a:rPr lang="cs-CZ" dirty="0">
                <a:solidFill>
                  <a:schemeClr val="accent1"/>
                </a:solidFill>
              </a:rPr>
              <a:t>nově hmatná bulka nebo zduření</a:t>
            </a:r>
            <a:r>
              <a:rPr lang="cs-CZ" dirty="0"/>
              <a:t>, většinou nebolestivé; vyskytnout se může i vtažení bradavky. </a:t>
            </a:r>
          </a:p>
          <a:p>
            <a:pPr marL="0" indent="0">
              <a:buNone/>
            </a:pPr>
            <a:r>
              <a:rPr lang="cs-CZ" dirty="0"/>
              <a:t>V tomto případě je vhodné navštívit praktického lékaře, který muže vyšetří a odešle k dalšímu vyšetření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Pokud si muži nahmatají bolestivé zduření za bradavkou, většinou se jedná o </a:t>
            </a:r>
            <a:r>
              <a:rPr lang="cs-CZ" dirty="0">
                <a:solidFill>
                  <a:schemeClr val="accent1"/>
                </a:solidFill>
              </a:rPr>
              <a:t>gynekomastii</a:t>
            </a:r>
            <a:r>
              <a:rPr lang="cs-CZ" dirty="0"/>
              <a:t> – zduření mléčné žlázy, což je nijak neohrožuje. Je to však nepříjemné a častou příčinou bývá užívání léků – na tlak, zvětšenou prostatu, podpůrné proteinové přípravky v posilovnách apod. I toto je vhodné konzultovat s lékařem a v případě potřeby změnit léčbu.</a:t>
            </a:r>
          </a:p>
        </p:txBody>
      </p:sp>
    </p:spTree>
    <p:extLst>
      <p:ext uri="{BB962C8B-B14F-4D97-AF65-F5344CB8AC3E}">
        <p14:creationId xmlns:p14="http://schemas.microsoft.com/office/powerpoint/2010/main" val="2352121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1"/>
                </a:solidFill>
              </a:rPr>
              <a:t>Prevence rakoviny varlat</a:t>
            </a:r>
            <a:br>
              <a:rPr lang="cs-CZ" dirty="0"/>
            </a:br>
            <a:endParaRPr lang="cs-CZ" dirty="0"/>
          </a:p>
        </p:txBody>
      </p:sp>
      <p:pic>
        <p:nvPicPr>
          <p:cNvPr id="4" name="Zástupný symbol pro obsah 3" descr="Výsledek obrázku pro varlata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71048"/>
            <a:ext cx="7497278" cy="4995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20185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771</Words>
  <Application>Microsoft Office PowerPoint</Application>
  <PresentationFormat>Širokoúhlá obrazovka</PresentationFormat>
  <Paragraphs>92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Motiv Office</vt:lpstr>
      <vt:lpstr>Nádorové onemocnění prsu Samovyšetření prsní žlázy </vt:lpstr>
      <vt:lpstr>Výskyt rakoviny prsu v ČR </vt:lpstr>
      <vt:lpstr>Kdy hrozí zvýšené riziko rakoviny prsu? </vt:lpstr>
      <vt:lpstr>Jak snížit riziko vzniku rakoviny? </vt:lpstr>
      <vt:lpstr>Samovyšetření </vt:lpstr>
      <vt:lpstr>Technika samovyšetření</vt:lpstr>
      <vt:lpstr>Co je a co není normální? </vt:lpstr>
      <vt:lpstr>Zhoubné nádory prsu u mužů</vt:lpstr>
      <vt:lpstr>Prevence rakoviny varlat </vt:lpstr>
      <vt:lpstr>Prezentace aplikace PowerPoint</vt:lpstr>
      <vt:lpstr>Příznaky onemocnění </vt:lpstr>
      <vt:lpstr>Výskyt onemocnění v populaci a mortalita </vt:lpstr>
      <vt:lpstr>Samovyšetření varlat </vt:lpstr>
      <vt:lpstr>Prezentace aplikace PowerPoint</vt:lpstr>
      <vt:lpstr>Rady, odpovědi a doporučení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Nádorové onemocnění prsu Samovyšetření prsní žlázy</dc:title>
  <dc:creator>Školoudová Markéta</dc:creator>
  <cp:lastModifiedBy>Školoudová Markéta</cp:lastModifiedBy>
  <cp:revision>3</cp:revision>
  <dcterms:created xsi:type="dcterms:W3CDTF">2022-02-24T11:57:10Z</dcterms:created>
  <dcterms:modified xsi:type="dcterms:W3CDTF">2022-02-24T12:17:52Z</dcterms:modified>
</cp:coreProperties>
</file>