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86" r:id="rId6"/>
    <p:sldId id="259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05AF2-AB22-4748-9380-A10E47BBD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0C35B7-E0BE-4074-83B4-C5C9BC95C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D7C0EE-C15E-4031-8078-48316546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9A227B-4F13-4CBE-B246-4902E90B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E6401-F0B9-4929-9ACB-2077DABC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26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346E7-E989-4EE0-85E3-15CC9F05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D20112-21A6-427D-9CC0-5DD75E318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BB0FCB-C6B2-49B3-BC28-C36DD3FC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EB23C9-DD04-4EEF-91F8-9D42DC9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9B087E-F9DE-413D-A363-13A74298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36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95FD5B-4661-4723-A783-E706B3CA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38B932-5225-4FBD-A4DD-1DB45920F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037574-C895-4D63-8106-9331A8F1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242911-340E-42FF-B9FD-40995E23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5222CC-84AF-4E6B-8C52-00D5558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81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C73A4-7D1D-4E81-B2E8-55B70399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814BB2-7B51-4032-AE71-2ED77BB4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76342C-DEFA-4B56-BB5E-085E42AC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62A24C-82F4-4D36-B6DC-FD37E9E4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D161D7-86E9-44AA-BA32-9AB655AC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94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AA360-31EC-4908-B64E-5B2149EE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A32BCC-B20A-41A0-9364-30A2D656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E9697E-EE38-48A8-A33B-2CBFCF5A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4F69B-AFCB-457C-BF0B-427AECF0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EAB15F-4E00-4783-ABB3-C2134347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28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DE2C6-D24C-4B2F-9C14-E73DD383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4465D7-0307-41EA-8DCF-D032CC908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6B57F1-3C35-41B1-81F9-82C951458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16CF1B-E7BE-42B1-A1A8-0510346E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3F05F5-07CC-4F49-B388-34426300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E2FF6E-7993-4700-BB8A-C2BC1842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6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96883-764C-4BA0-AA71-F7417D2A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31A949-04FA-464C-AD8A-E9CE26D5D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8ABE2C-7F33-4E02-8BA3-4ACD448BC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BA54372-109B-4944-A72D-F5E6D96FE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C31F1A1-047A-4B09-819C-FA76BB67B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6F025E-35CF-4D63-96B5-C5732EA0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9EE4DB-8F26-437E-A6EA-AC0DC5FE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D7B6C9-2E2F-4C44-BFE1-1CB24E2F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51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3120C-26EC-4D02-9BD2-BA292882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355039-7EA2-4599-B9A3-A1E87BB5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ADB2E4-FC66-4E39-B717-1058FBCC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F236A1-454C-4A70-8E8D-20B7B464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70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67BAE1-E37A-4B36-BA37-151CF828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084DB3-226D-45BD-AD20-8D51849E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239E88-0649-455B-817F-8912FD72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72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5DADF-C1D4-4E3E-B7E2-C077D318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87D99A-76E9-4AA4-939C-BCF4321B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7E70B67-C966-4659-BCE2-0361CD015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038187-113C-4E5C-B50C-4422FFDC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11EF68-4076-48A1-BB52-EB82CE9C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6F13B2-96D0-4EBD-8E9C-E989CBB8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7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AA697-31D3-464B-AAB3-DB3A9C1A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06338E-4764-4A9C-A5DC-08E6C4569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B648DB-4D2E-487B-B02C-106476C8C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BE9410-E21E-4E84-8E78-BAEE47E1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D6847B-8B1E-42CE-8FEB-755CBB3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16DFA7-7C01-4DDD-B963-B108F144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40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7A1549-F07E-456E-B946-4290A780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EAC009-74FE-41EA-83F2-C4C7327B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50487E-E7AB-4520-A48A-B7D996F09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87FA-9020-4401-ACDD-E20B16580E3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A6FD2-B8C4-4AF0-AF13-C6AE4ED9E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98A77E-69E0-4F0C-B806-FDCE41EAB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95C04-FC81-4187-BA1F-35DCE994C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3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9FF37-FEF6-4EAA-A64D-C9A9D20FD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Porodnická a klinická propedeutika</a:t>
            </a:r>
            <a:br>
              <a:rPr lang="cs-CZ" dirty="0"/>
            </a:br>
            <a:r>
              <a:rPr lang="cs-CZ" dirty="0"/>
              <a:t>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FA1A7D-43AA-4709-8F19-696115437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PhDr. Markéta Školoudová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C58F20-8648-4D74-A26C-2969ABD5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33" y="4789040"/>
            <a:ext cx="1133341" cy="9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9964F-B5D3-4BFD-BA3A-3CBA2279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palpace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8A20-30B1-41DE-8512-A74E88FFA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Základní pravidla palpace: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začínáme vždy palpací povrchovou, až následně přistupujeme k palpaci hluboké</a:t>
            </a:r>
          </a:p>
          <a:p>
            <a:endParaRPr lang="cs-CZ" dirty="0"/>
          </a:p>
          <a:p>
            <a:r>
              <a:rPr lang="cs-CZ" dirty="0"/>
              <a:t>vždy vyšetřujeme od místa nebolestivého k místu udávané bolest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38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290B8-42FD-43DE-BDCB-0686A50B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5E402C-BF40-4137-88FF-D1D9BCC2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Metoda založená na rozdílnosti vzdušnosti jednotlivých tkání (čím více vzduchu tkáň obsahuje, tím poklepem vyvoláme zvučnější a hlubší tón a naopak čím méně vzdušná tkáň je, tím vyvoláme poklepem zvuk kratší a vyšší)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3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8B464-F8C1-464B-84A5-8C71AA1D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5B93B7-023A-4617-97E1-108CDB12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poklep přímý</a:t>
            </a:r>
          </a:p>
          <a:p>
            <a:pPr marL="0" indent="0">
              <a:buNone/>
            </a:pPr>
            <a:r>
              <a:rPr lang="cs-CZ" dirty="0"/>
              <a:t>vyšetření, kde je úder vyšetřujícího prstu veden přímo na povrch těla vyšetřovaného</a:t>
            </a:r>
          </a:p>
          <a:p>
            <a:pPr marL="0" indent="0">
              <a:buNone/>
            </a:pPr>
            <a:r>
              <a:rPr lang="cs-CZ" dirty="0"/>
              <a:t>přímého poklepu využíváme převážně při poklepu na kostěné struktury ( bolestivost nad </a:t>
            </a:r>
            <a:r>
              <a:rPr lang="cs-CZ" dirty="0" err="1"/>
              <a:t>paranasálními</a:t>
            </a:r>
            <a:r>
              <a:rPr lang="cs-CZ" dirty="0"/>
              <a:t> dutinami, poklep </a:t>
            </a:r>
            <a:r>
              <a:rPr lang="cs-CZ" dirty="0" err="1"/>
              <a:t>kalvy</a:t>
            </a:r>
            <a:r>
              <a:rPr lang="cs-CZ" dirty="0"/>
              <a:t> při </a:t>
            </a:r>
            <a:r>
              <a:rPr lang="cs-CZ" dirty="0" err="1"/>
              <a:t>suspekci</a:t>
            </a:r>
            <a:r>
              <a:rPr lang="cs-CZ" dirty="0"/>
              <a:t> na traumatické změny , poklep na klíček při </a:t>
            </a:r>
            <a:r>
              <a:rPr lang="cs-CZ" dirty="0" err="1"/>
              <a:t>suspekci</a:t>
            </a:r>
            <a:r>
              <a:rPr lang="cs-CZ" dirty="0"/>
              <a:t> na frakturu)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výstupem vyšetření je jak vyvolaná změna kvality zvuku, tak poklepová bolestivost nad patologickým procesem (zánět, fraktura)</a:t>
            </a:r>
          </a:p>
        </p:txBody>
      </p:sp>
    </p:spTree>
    <p:extLst>
      <p:ext uri="{BB962C8B-B14F-4D97-AF65-F5344CB8AC3E}">
        <p14:creationId xmlns:p14="http://schemas.microsoft.com/office/powerpoint/2010/main" val="144878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372B6-DD72-44CB-B117-9676F5D9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 přímý na klíček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B27EEA6-F6EC-430A-9D95-4733D2F8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08" y="1825625"/>
            <a:ext cx="5772183" cy="4351338"/>
          </a:xfrm>
        </p:spPr>
      </p:pic>
    </p:spTree>
    <p:extLst>
      <p:ext uri="{BB962C8B-B14F-4D97-AF65-F5344CB8AC3E}">
        <p14:creationId xmlns:p14="http://schemas.microsoft.com/office/powerpoint/2010/main" val="147457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BF897-8545-43D4-8EB0-3271EBE4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 nad </a:t>
            </a:r>
            <a:r>
              <a:rPr lang="cs-CZ" dirty="0" err="1"/>
              <a:t>paranasálními</a:t>
            </a:r>
            <a:r>
              <a:rPr lang="cs-CZ" dirty="0"/>
              <a:t> dutinami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8C94A6C-2B46-4F82-98C9-2F1445B49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08" y="1825625"/>
            <a:ext cx="5772183" cy="4351338"/>
          </a:xfrm>
        </p:spPr>
      </p:pic>
    </p:spTree>
    <p:extLst>
      <p:ext uri="{BB962C8B-B14F-4D97-AF65-F5344CB8AC3E}">
        <p14:creationId xmlns:p14="http://schemas.microsoft.com/office/powerpoint/2010/main" val="392846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30857-4A2B-4E8E-A2C8-68437ED3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1F7572-E453-4962-BBDD-02AEBE70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poklep nepřímý</a:t>
            </a:r>
          </a:p>
          <a:p>
            <a:pPr marL="0" indent="0">
              <a:buNone/>
            </a:pPr>
            <a:r>
              <a:rPr lang="cs-CZ" dirty="0"/>
              <a:t>tento typ poklepu při běžném vyšetření převažuje</a:t>
            </a:r>
          </a:p>
          <a:p>
            <a:pPr marL="0" indent="0">
              <a:buNone/>
            </a:pPr>
            <a:r>
              <a:rPr lang="cs-CZ" dirty="0"/>
              <a:t>klepeme prostředníčkem dominantní ruky na střední článek 2. nebo 3. prstu ruky druhé</a:t>
            </a:r>
          </a:p>
          <a:p>
            <a:pPr marL="0" indent="0">
              <a:buNone/>
            </a:pPr>
            <a:r>
              <a:rPr lang="cs-CZ" dirty="0"/>
              <a:t>ten musí být těsně přiložen k povrchu, aby mezi ním a povrchem pacienta nebyla izolační vrstva vzduchu</a:t>
            </a:r>
          </a:p>
          <a:p>
            <a:pPr marL="0" indent="0">
              <a:buNone/>
            </a:pPr>
            <a:r>
              <a:rPr lang="cs-CZ" dirty="0"/>
              <a:t>ostatní prsty jsou oddáleny, aby nedocházelo k tlumení vyvolaného zvuku</a:t>
            </a:r>
          </a:p>
          <a:p>
            <a:pPr marL="0" indent="0">
              <a:buNone/>
            </a:pPr>
            <a:r>
              <a:rPr lang="cs-CZ" dirty="0"/>
              <a:t>úder musí být rázný, pružný, vedený kolmo na povrch, aby vyšetřovanou tkáň rozezvučel. Limitací vyšetření poklepem může být nadměrná podkožní vrstva tuku nebo prosáknutí podkoží</a:t>
            </a:r>
          </a:p>
        </p:txBody>
      </p:sp>
    </p:spTree>
    <p:extLst>
      <p:ext uri="{BB962C8B-B14F-4D97-AF65-F5344CB8AC3E}">
        <p14:creationId xmlns:p14="http://schemas.microsoft.com/office/powerpoint/2010/main" val="102285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29FAA-3D60-439B-A3C3-250664C5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hrudníku nepřímým poklepem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E0A8CF5-6F6F-48A1-9221-0FB07D60B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75" y="1718915"/>
            <a:ext cx="3637977" cy="307678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4BD7C36-35FA-436E-A1CA-F6884BF67BBF}"/>
              </a:ext>
            </a:extLst>
          </p:cNvPr>
          <p:cNvSpPr/>
          <p:nvPr/>
        </p:nvSpPr>
        <p:spPr>
          <a:xfrm>
            <a:off x="2282729" y="52620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/>
              <a:t>Čím hlouběji uloženou tkáň chceme rozezvučet, tím intenzivněji klepeme. I při maximálním úsilí jsme schopni rozezvučet tkáň maximálně 4-5cm hluboko od povrchu těla. Minimální velikost útvaru detekovatelného poklepem je 3-4cm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57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41CB4-BC75-4F58-BF3A-22688E9D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Poklep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38712A-5B31-453E-8CFE-218107EF0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Podle účelu rozlišujeme poklep: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i="1" dirty="0"/>
              <a:t>poklep srovnávací </a:t>
            </a:r>
            <a:r>
              <a:rPr lang="cs-CZ" dirty="0"/>
              <a:t>- slouží k porovnání symetricky uložených orgánů, zda není jednostranně přítomna změna poklepového tónu, tu může způsobit např. infiltrace, přítomnost tekutiny nebo změna vzdušnosti tkáně</a:t>
            </a:r>
          </a:p>
          <a:p>
            <a:endParaRPr lang="cs-CZ" dirty="0"/>
          </a:p>
          <a:p>
            <a:r>
              <a:rPr lang="cs-CZ" b="1" i="1" dirty="0"/>
              <a:t>poklep topografický</a:t>
            </a:r>
            <a:r>
              <a:rPr lang="cs-CZ" dirty="0"/>
              <a:t> - nás informuje o rozměrech nebo jejich změnách u konkrétního orgánu nebo útvaru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4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3BDE6-1C46-4D9A-BA7F-4BFC79AC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96142B-8FEB-4CFC-B589-9B3C2E42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Typy zvuků vyvolaných poklepem (seřazeny sestupně) :</a:t>
            </a:r>
          </a:p>
          <a:p>
            <a:r>
              <a:rPr lang="cs-CZ" b="1" dirty="0"/>
              <a:t>poklep bubínkový</a:t>
            </a:r>
            <a:r>
              <a:rPr lang="cs-CZ" dirty="0"/>
              <a:t>- fyziologicky nad žaludkem, patologicky </a:t>
            </a:r>
            <a:r>
              <a:rPr lang="cs-CZ" dirty="0" err="1"/>
              <a:t>např.nad</a:t>
            </a:r>
            <a:r>
              <a:rPr lang="cs-CZ" dirty="0"/>
              <a:t> </a:t>
            </a:r>
            <a:r>
              <a:rPr lang="cs-CZ" dirty="0" err="1"/>
              <a:t>pneumothoraxem</a:t>
            </a:r>
            <a:endParaRPr lang="cs-CZ" dirty="0"/>
          </a:p>
          <a:p>
            <a:r>
              <a:rPr lang="cs-CZ" b="1" dirty="0"/>
              <a:t>poklep </a:t>
            </a:r>
            <a:r>
              <a:rPr lang="cs-CZ" b="1" dirty="0" err="1"/>
              <a:t>hypersonorní</a:t>
            </a:r>
            <a:r>
              <a:rPr lang="cs-CZ" dirty="0"/>
              <a:t> </a:t>
            </a:r>
            <a:r>
              <a:rPr lang="cs-CZ" i="1" dirty="0"/>
              <a:t>(škatulový)</a:t>
            </a:r>
            <a:r>
              <a:rPr lang="cs-CZ" dirty="0"/>
              <a:t> - při zvýšené vzdušnosti tkáně(emfyzém, parciální </a:t>
            </a:r>
            <a:r>
              <a:rPr lang="cs-CZ" dirty="0" err="1"/>
              <a:t>pneumothorax</a:t>
            </a:r>
            <a:r>
              <a:rPr lang="cs-CZ" dirty="0"/>
              <a:t>)</a:t>
            </a:r>
          </a:p>
          <a:p>
            <a:r>
              <a:rPr lang="cs-CZ" b="1" dirty="0"/>
              <a:t>poklep jasný</a:t>
            </a:r>
            <a:r>
              <a:rPr lang="cs-CZ" dirty="0"/>
              <a:t>- nad zdravou plicní tkání</a:t>
            </a:r>
          </a:p>
          <a:p>
            <a:r>
              <a:rPr lang="cs-CZ" b="1" dirty="0"/>
              <a:t>poklep ztemnělý (zkrácený)</a:t>
            </a:r>
            <a:r>
              <a:rPr lang="cs-CZ" dirty="0"/>
              <a:t>- </a:t>
            </a:r>
            <a:r>
              <a:rPr lang="cs-CZ" dirty="0" err="1"/>
              <a:t>např.nad</a:t>
            </a:r>
            <a:r>
              <a:rPr lang="cs-CZ" dirty="0"/>
              <a:t> infiltrovanou tkání při pneumonii</a:t>
            </a:r>
          </a:p>
          <a:p>
            <a:r>
              <a:rPr lang="cs-CZ" b="1" dirty="0"/>
              <a:t>poklep temný</a:t>
            </a:r>
            <a:r>
              <a:rPr lang="cs-CZ" dirty="0"/>
              <a:t> - nad solidní, nevzdušnou tkání (játra, slezina, naplněný močový měchýř)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79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091C9-8E14-4690-BAAE-7F196731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A4B708-C4FA-4672-A432-87BC66F2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Poslech je vyšetřovací metoda, která nás prostřednictvím zvukových vjemů informuje o činnosti jednotlivých orgánů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Mezi klinicky nejdůležitější patří vyšetření systému respiračního, kardiovaskulárního a </a:t>
            </a:r>
            <a:r>
              <a:rPr lang="cs-CZ" dirty="0" err="1"/>
              <a:t>gastroinstestinálního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36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90AFD-FA8F-49C9-9226-9D5F5D58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 udělení zápočtu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65E6D-3FF0-4F05-AF03-E44C082AE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28.2. vyšetřovací metody</a:t>
            </a:r>
          </a:p>
          <a:p>
            <a:pPr marL="0" indent="0">
              <a:buNone/>
            </a:pPr>
            <a:r>
              <a:rPr lang="cs-CZ" dirty="0"/>
              <a:t>          vyšetřovací metody v porodnictví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6.4.   vyšetřovací metody v gynekologii</a:t>
            </a:r>
          </a:p>
          <a:p>
            <a:pPr marL="0" indent="0">
              <a:buNone/>
            </a:pPr>
            <a:r>
              <a:rPr lang="cs-CZ" dirty="0"/>
              <a:t>          prevence </a:t>
            </a:r>
            <a:r>
              <a:rPr lang="cs-CZ"/>
              <a:t>nádorového onemocnění </a:t>
            </a:r>
            <a:r>
              <a:rPr lang="cs-CZ" dirty="0"/>
              <a:t>prsu, samovyšetření prsu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27.4. opakování</a:t>
            </a:r>
          </a:p>
          <a:p>
            <a:pPr marL="0" indent="0">
              <a:buNone/>
            </a:pPr>
            <a:r>
              <a:rPr lang="cs-CZ" dirty="0"/>
              <a:t>          Test ze základní terminologie, symptomatologie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16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F8C63-0C03-4E95-9136-5DF95673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ED1EB9-147D-4DDB-82A3-61BCF223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Přímý poslech </a:t>
            </a:r>
            <a:r>
              <a:rPr lang="cs-CZ" dirty="0"/>
              <a:t>(přiložením ucha přímo na pacienta) je využíván zcela raritně a v dnešní době je tato metoda již překonaná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4FD735-CD62-47A2-B71A-A262F563C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78" y="4001294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97D21-0EC2-4E70-8044-D52993AB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C39BCA-7C31-4716-9156-FBA3F8922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Za všeobecně uznávaný a klinicky běžně používaný standard je považován </a:t>
            </a:r>
            <a:r>
              <a:rPr lang="cs-CZ" b="1" dirty="0"/>
              <a:t>poslech nepřímý </a:t>
            </a:r>
            <a:r>
              <a:rPr lang="cs-CZ" dirty="0"/>
              <a:t>pomocí fonendoskopu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Fonendoskop se skládá z:</a:t>
            </a:r>
          </a:p>
          <a:p>
            <a:pPr marL="0" indent="0">
              <a:buNone/>
            </a:pPr>
            <a:r>
              <a:rPr lang="cs-CZ" dirty="0"/>
              <a:t>olivek (musí dobře sedět v uších vyšetřujícího)</a:t>
            </a:r>
          </a:p>
          <a:p>
            <a:pPr marL="0" indent="0">
              <a:buNone/>
            </a:pPr>
            <a:r>
              <a:rPr lang="cs-CZ" dirty="0"/>
              <a:t>kovové duté vidlice</a:t>
            </a:r>
          </a:p>
          <a:p>
            <a:pPr marL="0" indent="0">
              <a:buNone/>
            </a:pPr>
            <a:r>
              <a:rPr lang="cs-CZ" dirty="0"/>
              <a:t>hadic/e (některé fonendoskopy mají hadice dvě) </a:t>
            </a:r>
          </a:p>
          <a:p>
            <a:pPr marL="0" indent="0">
              <a:buNone/>
            </a:pPr>
            <a:r>
              <a:rPr lang="cs-CZ" dirty="0"/>
              <a:t>samotného zakončení, které přikládáme na povrch vyšetřovaného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Běžně jsou k dispozici 2 typy zakončení, mezi kterými lze pootočením volit:</a:t>
            </a:r>
          </a:p>
          <a:p>
            <a:r>
              <a:rPr lang="cs-CZ" b="1" dirty="0" err="1"/>
              <a:t>membranózní</a:t>
            </a:r>
            <a:r>
              <a:rPr lang="cs-CZ" dirty="0"/>
              <a:t>- slouží k poslechu zvuků o vyšší frekvenci (např. 1. a 2. ozva srdeční)</a:t>
            </a:r>
          </a:p>
          <a:p>
            <a:r>
              <a:rPr lang="cs-CZ" b="1" dirty="0"/>
              <a:t>zvonečkové</a:t>
            </a:r>
            <a:r>
              <a:rPr lang="cs-CZ" dirty="0"/>
              <a:t> - slouží k poslechu nízkofrekvenčních zvuků (např. 3. a 4. ozva srdeční)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E7EF17-AF12-4A9F-834B-8C9F6EAA8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6" y="2408977"/>
            <a:ext cx="2619375" cy="20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51DBF-B902-43AF-A62B-CF264EBF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261B029-7A2F-4B68-A735-96F5CBCEB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19" y="2293086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382943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B9D94-AC3D-401B-83D4-BC4CF2AF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 plic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7587C8-1CE1-404C-A674-F057C955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Normální nález označujeme termínem </a:t>
            </a:r>
            <a:r>
              <a:rPr lang="cs-CZ" b="1" dirty="0"/>
              <a:t>sklípkové dýchání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u="sng" dirty="0"/>
              <a:t>Dýchání sklípkové</a:t>
            </a:r>
          </a:p>
          <a:p>
            <a:pPr marL="0" indent="0">
              <a:buNone/>
            </a:pPr>
            <a:r>
              <a:rPr lang="cs-CZ" dirty="0"/>
              <a:t>Základní označení pro zvuk, který vychází z plic zdravého člověka, je podobný jako když slyšíme písmenko „f“</a:t>
            </a:r>
          </a:p>
          <a:p>
            <a:pPr marL="0" indent="0">
              <a:buNone/>
            </a:pPr>
            <a:r>
              <a:rPr lang="cs-CZ" dirty="0"/>
              <a:t>tento zvuk je vyvolán sumací fyziologického proudění vzduchu z bronchiolů do plicních sklípků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518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A79A1-C92E-4BC8-BF74-CDE58724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 plic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A2D22F-3180-4FB8-A62B-88A80C2E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Trubicové dýchání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vzniká v horních cestách dýchacích prouděním vzduchu přes hlasivky, lze přirovnat akusticky k písmenku „ch“</a:t>
            </a:r>
          </a:p>
          <a:p>
            <a:pPr marL="0" indent="0">
              <a:buNone/>
            </a:pPr>
            <a:r>
              <a:rPr lang="cs-CZ" dirty="0"/>
              <a:t>fyziologicky jde o normální poslechový nález nad laryngem a hlasivkami</a:t>
            </a:r>
          </a:p>
          <a:p>
            <a:pPr marL="0" indent="0">
              <a:buNone/>
            </a:pPr>
            <a:r>
              <a:rPr lang="cs-CZ" dirty="0"/>
              <a:t>toto dýchání pokud by bylo slyšet nad plicními laloky je patologickým nálezem, který může být například u těžké pneumonie</a:t>
            </a:r>
          </a:p>
        </p:txBody>
      </p:sp>
    </p:spTree>
    <p:extLst>
      <p:ext uri="{BB962C8B-B14F-4D97-AF65-F5344CB8AC3E}">
        <p14:creationId xmlns:p14="http://schemas.microsoft.com/office/powerpoint/2010/main" val="8214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30CFE-29E8-4BBE-BCE1-2D08A3BD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dechové </a:t>
            </a:r>
            <a:r>
              <a:rPr lang="cs-CZ" dirty="0" err="1"/>
              <a:t>fenomeny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A8CA5-877C-443D-98C2-07EA399A6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patologické nálezy</a:t>
            </a:r>
          </a:p>
          <a:p>
            <a:pPr marL="0" indent="0">
              <a:buNone/>
            </a:pPr>
            <a:r>
              <a:rPr lang="pl-PL" dirty="0"/>
              <a:t>rozdělujeme je na </a:t>
            </a:r>
            <a:r>
              <a:rPr lang="pl-PL" u="sng" dirty="0"/>
              <a:t>suché a vlhké</a:t>
            </a:r>
          </a:p>
          <a:p>
            <a:pPr marL="0" indent="0">
              <a:buNone/>
            </a:pPr>
            <a:endParaRPr lang="pl-PL" b="1" u="sng" dirty="0"/>
          </a:p>
          <a:p>
            <a:pPr marL="0" indent="0">
              <a:buNone/>
            </a:pPr>
            <a:r>
              <a:rPr lang="cs-CZ" sz="2000" b="1" dirty="0"/>
              <a:t>Suché vedlejší dechové fenomény </a:t>
            </a:r>
            <a:r>
              <a:rPr lang="cs-CZ" sz="2000" dirty="0"/>
              <a:t>- způsobené stagnujícím sekretem v bronchiolech a drobných bronchů a spasmem svalstva drobných bronchů, to vše s edémem sliznice vede ke zhoršení výdechu a při prodění vzduchu vzniká zvuk, který označujeme jako </a:t>
            </a:r>
            <a:r>
              <a:rPr lang="cs-CZ" sz="2000" u="sng" dirty="0"/>
              <a:t>pískoty, vrzoty</a:t>
            </a:r>
            <a:r>
              <a:rPr lang="cs-CZ" u="sng" dirty="0"/>
              <a:t> </a:t>
            </a:r>
            <a:r>
              <a:rPr lang="cs-CZ" sz="1800" u="sng" dirty="0"/>
              <a:t>(</a:t>
            </a:r>
            <a:r>
              <a:rPr lang="cs-CZ" sz="1800" dirty="0"/>
              <a:t>obstrukce dýchacích cest -horních dýchacích cest (cizí těleso (zde je pískot v </a:t>
            </a:r>
            <a:r>
              <a:rPr lang="cs-CZ" sz="1800" dirty="0" err="1"/>
              <a:t>inspiriu</a:t>
            </a:r>
            <a:r>
              <a:rPr lang="cs-CZ" sz="1800" dirty="0"/>
              <a:t>) nebo jsou součástí obrazu u astmatického záchvatu, kde pískoty jsou na konci </a:t>
            </a:r>
            <a:r>
              <a:rPr lang="cs-CZ" sz="1800" dirty="0" err="1"/>
              <a:t>expiria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b="1" dirty="0" err="1"/>
              <a:t>Stridor</a:t>
            </a:r>
            <a:r>
              <a:rPr lang="cs-CZ" sz="1800" dirty="0"/>
              <a:t> představuje ostrý pískavý zvuk, který je významně zesílen v </a:t>
            </a:r>
            <a:r>
              <a:rPr lang="cs-CZ" sz="1800" dirty="0" err="1"/>
              <a:t>inspiriu</a:t>
            </a:r>
            <a:r>
              <a:rPr lang="cs-CZ" sz="1800" dirty="0"/>
              <a:t> na rozdíl od astmatických pískotů jde o signál obstrukce velkých dýchacích cest, hlasivek či trachey. Nebezpečný je u malých dětí, u kterých může způsobit otok sliznice v oblasti hlasivek!</a:t>
            </a:r>
          </a:p>
        </p:txBody>
      </p:sp>
    </p:spTree>
    <p:extLst>
      <p:ext uri="{BB962C8B-B14F-4D97-AF65-F5344CB8AC3E}">
        <p14:creationId xmlns:p14="http://schemas.microsoft.com/office/powerpoint/2010/main" val="5487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5A8B9-7C46-4C5F-942C-69947E34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dechové </a:t>
            </a:r>
            <a:r>
              <a:rPr lang="cs-CZ" dirty="0" err="1"/>
              <a:t>fenomeny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9CBB4C-8061-41CD-AA41-DE8E3EA6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Vlhké vedlejší dechové fenomény</a:t>
            </a:r>
          </a:p>
          <a:p>
            <a:pPr marL="0" indent="0">
              <a:buNone/>
            </a:pPr>
            <a:r>
              <a:rPr lang="cs-CZ" dirty="0"/>
              <a:t>zvuk přídatný způsoben tím, že v dechových cestách je tekutý obsah, proto zvuk připomíná praskání bublin na vodní ploše</a:t>
            </a:r>
          </a:p>
          <a:p>
            <a:pPr marL="0" indent="0">
              <a:buNone/>
            </a:pPr>
            <a:r>
              <a:rPr lang="cs-CZ" dirty="0"/>
              <a:t>dělíme je na chropy a </a:t>
            </a:r>
            <a:r>
              <a:rPr lang="cs-CZ" dirty="0" err="1"/>
              <a:t>chrůpky</a:t>
            </a:r>
            <a:r>
              <a:rPr lang="cs-CZ" dirty="0"/>
              <a:t>, když jde o drobnější praskání</a:t>
            </a:r>
          </a:p>
          <a:p>
            <a:pPr marL="0" indent="0">
              <a:buNone/>
            </a:pPr>
            <a:r>
              <a:rPr lang="cs-CZ" dirty="0"/>
              <a:t>navíc je zde i odlišení v intenzitě zvuku na přízvučné, které jsou spíše u pneumonií, a nepřízvučné, které při plicních </a:t>
            </a:r>
            <a:r>
              <a:rPr lang="cs-CZ" dirty="0" err="1"/>
              <a:t>bazích</a:t>
            </a:r>
            <a:r>
              <a:rPr lang="cs-CZ" dirty="0"/>
              <a:t> se nacházejí při levostranné městnavé srdeční slabosti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D32A0-7AB2-4DDA-9236-BDE1A20E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Příklad celkového fyziologického interního nálezu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06DB64-DD08-4E5E-BE3B-93ECC9A2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Celkový nález</a:t>
            </a:r>
            <a:endParaRPr lang="cs-CZ" dirty="0"/>
          </a:p>
          <a:p>
            <a:r>
              <a:rPr lang="cs-CZ" dirty="0"/>
              <a:t>Při vědomí, orientovaný místem, časem, spolupracuje, kontakt dobrý. </a:t>
            </a:r>
            <a:r>
              <a:rPr lang="cs-CZ" dirty="0" err="1"/>
              <a:t>Normostenický</a:t>
            </a:r>
            <a:r>
              <a:rPr lang="cs-CZ" dirty="0"/>
              <a:t>, stav výživy přiměřený. Abnormální pohyby nepřítomné, meningeální příznaky nepřítomné. Řeč jasná. Eupnoe. Poloha aktivní. Postoj vzpřímený, chůze volná. Kůže bez eflorescencí, </a:t>
            </a:r>
            <a:r>
              <a:rPr lang="cs-CZ" dirty="0" err="1"/>
              <a:t>anikterická</a:t>
            </a:r>
            <a:r>
              <a:rPr lang="cs-CZ" dirty="0"/>
              <a:t>, bez cyanózy, kožní adnexa a ochlupení bez odchylek. Napětí svalstva přiměřené, turgor kůže nesnížený, </a:t>
            </a:r>
            <a:r>
              <a:rPr lang="cs-CZ" dirty="0" err="1"/>
              <a:t>akra</a:t>
            </a:r>
            <a:r>
              <a:rPr lang="cs-CZ" dirty="0"/>
              <a:t> teplá. Sliznice vlhké, bez povlaku, bez příznaků krvácení. Výška, hmotnost, počet dechů. TK 120/80, P 78/min, TT 36,4 ˚C, BMI 22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84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D66C-C247-49A8-85DC-B29E501D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celkového fyziologického interního nálezu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D84050-C9A7-4EDF-8BAD-2006B08B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Hlava</a:t>
            </a:r>
            <a:r>
              <a:rPr lang="cs-CZ" dirty="0"/>
              <a:t>: tvar lebky </a:t>
            </a:r>
            <a:r>
              <a:rPr lang="cs-CZ" dirty="0" err="1"/>
              <a:t>mezocefalický</a:t>
            </a:r>
            <a:r>
              <a:rPr lang="cs-CZ" dirty="0"/>
              <a:t>, poklepově nebolestivá, deformity nepřítomné, výstupy hlavových nervů nebolestivé</a:t>
            </a:r>
          </a:p>
          <a:p>
            <a:pPr marL="0" indent="0">
              <a:buNone/>
            </a:pPr>
            <a:r>
              <a:rPr lang="cs-CZ" b="1" dirty="0"/>
              <a:t>Oči</a:t>
            </a:r>
            <a:r>
              <a:rPr lang="cs-CZ" dirty="0"/>
              <a:t>: oční štěrbiny souměrné, bulby ve středním postavení, zornice okrouhlé, </a:t>
            </a:r>
            <a:r>
              <a:rPr lang="cs-CZ" dirty="0" err="1"/>
              <a:t>izokorické</a:t>
            </a:r>
            <a:r>
              <a:rPr lang="cs-CZ" dirty="0"/>
              <a:t>, reakce na osvit výbavná, reakce na konvergenci správná, pohyblivost bulbů neporušená, skléry bílé, spojivky růžové, klidné, nystagmus nepřítomný</a:t>
            </a:r>
          </a:p>
          <a:p>
            <a:pPr marL="0" indent="0">
              <a:buNone/>
            </a:pPr>
            <a:r>
              <a:rPr lang="cs-CZ" b="1" dirty="0"/>
              <a:t>Dutina ústní</a:t>
            </a:r>
            <a:r>
              <a:rPr lang="cs-CZ" dirty="0"/>
              <a:t>: rty souměrné, růžové bez cyanózy, vlhké, bez povlaku. Jazyk plazí ve střední čáře, vlhký bez povlaku. Sliznice vlhké růžové bez povlaku. Chrup: sanován. Oblouky a tonzily klidné, bez známek zánětu, </a:t>
            </a:r>
            <a:r>
              <a:rPr lang="cs-CZ" dirty="0" err="1"/>
              <a:t>orofarynx</a:t>
            </a:r>
            <a:r>
              <a:rPr lang="cs-CZ" dirty="0"/>
              <a:t> klidný, bez zánětu. </a:t>
            </a:r>
          </a:p>
          <a:p>
            <a:pPr marL="0" indent="0">
              <a:buNone/>
            </a:pPr>
            <a:r>
              <a:rPr lang="cs-CZ" b="1" dirty="0"/>
              <a:t>Uši a nos</a:t>
            </a:r>
            <a:r>
              <a:rPr lang="cs-CZ" dirty="0"/>
              <a:t>: bez výtoku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61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31211-E2D7-4A82-92D7-F632378C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celkového fyziologického interního nálezu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171A2F-231A-40C3-9776-69E514B07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Krk</a:t>
            </a:r>
            <a:r>
              <a:rPr lang="cs-CZ" dirty="0"/>
              <a:t>: souměrný, šíje volná. Pulzace karotid, symetrická, bez vírů a šelestů. Náplň krčních žil nezvýšená, štítná žláza na pohled a pohmat nezvětšená. Lymfatické uzliny nezvětšeny.</a:t>
            </a:r>
          </a:p>
          <a:p>
            <a:pPr marL="0" indent="0">
              <a:buNone/>
            </a:pPr>
            <a:r>
              <a:rPr lang="cs-CZ" b="1" dirty="0"/>
              <a:t>Hrudník</a:t>
            </a:r>
            <a:r>
              <a:rPr lang="cs-CZ" dirty="0"/>
              <a:t>: symetrický, klenutý, bez změn tvaru. Axily lymfatické uzliny nehmatné. Dýchací pohyby symetrické. </a:t>
            </a:r>
            <a:r>
              <a:rPr lang="cs-CZ" dirty="0" err="1"/>
              <a:t>Fremitus</a:t>
            </a:r>
            <a:r>
              <a:rPr lang="cs-CZ" dirty="0"/>
              <a:t> </a:t>
            </a:r>
            <a:r>
              <a:rPr lang="cs-CZ" dirty="0" err="1"/>
              <a:t>pectoralis</a:t>
            </a:r>
            <a:r>
              <a:rPr lang="cs-CZ" dirty="0"/>
              <a:t> neoslabený (hrudní chvění). Poklep nad plícemi plný jasný, nezvučný. Poslechově dýchání nad plícemi oboustranně sklípkové, bez vedlejších patologických fenoménů v celém rozsahu, fyziologický poměr trvání </a:t>
            </a:r>
            <a:r>
              <a:rPr lang="cs-CZ" dirty="0" err="1"/>
              <a:t>inspiria</a:t>
            </a:r>
            <a:r>
              <a:rPr lang="cs-CZ" dirty="0"/>
              <a:t> a </a:t>
            </a:r>
            <a:r>
              <a:rPr lang="cs-CZ" dirty="0" err="1"/>
              <a:t>expiria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79E4C-DE0E-437D-B4B9-6050B815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0919A-1B02-4424-B358-69D97D09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Metody základního fyzikálního vyšetření</a:t>
            </a:r>
          </a:p>
          <a:p>
            <a:pPr marL="0" indent="0">
              <a:buNone/>
            </a:pPr>
            <a:r>
              <a:rPr lang="cs-CZ" dirty="0"/>
              <a:t>pohled(</a:t>
            </a:r>
            <a:r>
              <a:rPr lang="cs-CZ" dirty="0">
                <a:solidFill>
                  <a:schemeClr val="accent1"/>
                </a:solidFill>
              </a:rPr>
              <a:t>inspekce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pohmat(</a:t>
            </a:r>
            <a:r>
              <a:rPr lang="cs-CZ" dirty="0">
                <a:solidFill>
                  <a:schemeClr val="accent1"/>
                </a:solidFill>
              </a:rPr>
              <a:t>palpace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poklep(</a:t>
            </a:r>
            <a:r>
              <a:rPr lang="cs-CZ" dirty="0">
                <a:solidFill>
                  <a:schemeClr val="accent1"/>
                </a:solidFill>
              </a:rPr>
              <a:t>perkuse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poslech (</a:t>
            </a:r>
            <a:r>
              <a:rPr lang="cs-CZ" dirty="0">
                <a:solidFill>
                  <a:schemeClr val="accent1"/>
                </a:solidFill>
              </a:rPr>
              <a:t>auskultace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Klinický přínos jednotlivých metod se liší podle vyšetřovaného orgánu. Významným a často limitujícím faktorem jsou anatomicko-patologické poměry vyšetřovaného (např. limitace </a:t>
            </a:r>
            <a:r>
              <a:rPr lang="cs-CZ" i="1" dirty="0" err="1"/>
              <a:t>monstrozní</a:t>
            </a:r>
            <a:r>
              <a:rPr lang="cs-CZ" i="1" dirty="0"/>
              <a:t> obezitou, ascitem atd.)  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4067A5-3277-41B7-BE7A-906C6022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12" y="2385624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9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EC850-5CDF-4855-A6F1-053151AA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celkového fyziologického interního nálezu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C64426-1B03-4CBB-AA48-C814FD9BA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Srdce</a:t>
            </a:r>
            <a:r>
              <a:rPr lang="cs-CZ" dirty="0"/>
              <a:t>: úder hrotu neviditelný, nehmatný. Srdce poklepově nezvětšeno, akce pravidelná, ozvy ohraničené, bez šelestů.</a:t>
            </a:r>
          </a:p>
          <a:p>
            <a:pPr marL="0" indent="0">
              <a:buNone/>
            </a:pPr>
            <a:r>
              <a:rPr lang="cs-CZ" b="1" dirty="0"/>
              <a:t>Břicho</a:t>
            </a:r>
            <a:r>
              <a:rPr lang="cs-CZ" dirty="0"/>
              <a:t>: Souměrné, v nivo, dýchací pohyby viditelné v celém rozsahu. Stěna pevná, bez jizev. Měkké, </a:t>
            </a:r>
            <a:r>
              <a:rPr lang="cs-CZ" dirty="0" err="1"/>
              <a:t>prohmatné</a:t>
            </a:r>
            <a:r>
              <a:rPr lang="cs-CZ" dirty="0"/>
              <a:t>, palpačně nebolestivé, povrchová a hluboká palpace bez resistence, bez známek peritoneálního dráždění. Poklep diferencovaně bubínkový, ascites nepřítomný. Játra palpačně i poklepově nepřesahují žeberní oblouk v </a:t>
            </a:r>
            <a:r>
              <a:rPr lang="cs-CZ" dirty="0" err="1"/>
              <a:t>medioklavikulární</a:t>
            </a:r>
            <a:r>
              <a:rPr lang="cs-CZ" dirty="0"/>
              <a:t> čáře. </a:t>
            </a:r>
          </a:p>
          <a:p>
            <a:pPr marL="0" indent="0">
              <a:buNone/>
            </a:pPr>
            <a:r>
              <a:rPr lang="cs-CZ" dirty="0"/>
              <a:t>Slezina nenaráží. Peristaltika slyšitelná. </a:t>
            </a:r>
            <a:r>
              <a:rPr lang="cs-CZ" dirty="0" err="1"/>
              <a:t>Tapottement</a:t>
            </a:r>
            <a:r>
              <a:rPr lang="cs-CZ" dirty="0"/>
              <a:t> </a:t>
            </a:r>
            <a:r>
              <a:rPr lang="cs-CZ" dirty="0" err="1"/>
              <a:t>bilat</a:t>
            </a:r>
            <a:r>
              <a:rPr lang="cs-CZ" dirty="0"/>
              <a:t>. negativní. </a:t>
            </a:r>
            <a:r>
              <a:rPr lang="cs-CZ" dirty="0" err="1"/>
              <a:t>Inguiny</a:t>
            </a:r>
            <a:r>
              <a:rPr lang="cs-CZ" dirty="0"/>
              <a:t> volné, lymfatické uzliny nehmatné, hernie nepřítomné. Okolí konečníku a per </a:t>
            </a:r>
            <a:r>
              <a:rPr lang="cs-CZ" dirty="0" err="1"/>
              <a:t>rectum</a:t>
            </a:r>
            <a:r>
              <a:rPr lang="cs-CZ" dirty="0"/>
              <a:t> bez odchylek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375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3F629-F060-4297-8A09-C294B545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celkového fyziologického interního nálezu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6B4ACF-7C56-45FF-928E-BD54081A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Horní končetiny</a:t>
            </a:r>
            <a:r>
              <a:rPr lang="cs-CZ" dirty="0"/>
              <a:t>: souměrné, pohyby bez omezení, třes nepřítomný.</a:t>
            </a:r>
          </a:p>
          <a:p>
            <a:pPr marL="0" indent="0">
              <a:buNone/>
            </a:pPr>
            <a:r>
              <a:rPr lang="cs-CZ" b="1" dirty="0"/>
              <a:t>Dolní končetiny</a:t>
            </a:r>
            <a:r>
              <a:rPr lang="cs-CZ" dirty="0"/>
              <a:t>: souměrné bez deformit, pohyby ve fyziologickém rozsahu. Kožní trofické změny nepřítomné. Edémy a varixy nepřítomné. Pulzy na a. </a:t>
            </a:r>
            <a:r>
              <a:rPr lang="cs-CZ" dirty="0" err="1"/>
              <a:t>femoralis</a:t>
            </a:r>
            <a:r>
              <a:rPr lang="cs-CZ" dirty="0"/>
              <a:t>, a. </a:t>
            </a:r>
            <a:r>
              <a:rPr lang="cs-CZ" dirty="0" err="1"/>
              <a:t>poplitea</a:t>
            </a:r>
            <a:r>
              <a:rPr lang="cs-CZ" dirty="0"/>
              <a:t>, a. dorsalis </a:t>
            </a:r>
            <a:r>
              <a:rPr lang="cs-CZ" dirty="0" err="1"/>
              <a:t>pedis</a:t>
            </a:r>
            <a:r>
              <a:rPr lang="cs-CZ" dirty="0"/>
              <a:t> a </a:t>
            </a:r>
            <a:r>
              <a:rPr lang="cs-CZ" dirty="0" err="1"/>
              <a:t>a</a:t>
            </a:r>
            <a:r>
              <a:rPr lang="cs-CZ" dirty="0"/>
              <a:t>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oboustranně hmatné, symetrické. Lýtka měkká, volná, bez zánětu. </a:t>
            </a:r>
            <a:r>
              <a:rPr lang="cs-CZ" dirty="0" err="1"/>
              <a:t>Homansovo</a:t>
            </a:r>
            <a:r>
              <a:rPr lang="cs-CZ" dirty="0"/>
              <a:t> znamení negativní (bolest znemožňující pohyb, u hluboké žilní </a:t>
            </a:r>
            <a:r>
              <a:rPr lang="cs-CZ" dirty="0" err="1"/>
              <a:t>trombozy</a:t>
            </a:r>
            <a:r>
              <a:rPr lang="cs-CZ" dirty="0"/>
              <a:t>). Příčná a podélná klenba neporušená.</a:t>
            </a:r>
          </a:p>
          <a:p>
            <a:pPr marL="0" indent="0">
              <a:buNone/>
            </a:pPr>
            <a:r>
              <a:rPr lang="cs-CZ" b="1" dirty="0"/>
              <a:t>Páteř:</a:t>
            </a:r>
            <a:r>
              <a:rPr lang="cs-CZ" dirty="0"/>
              <a:t> fyziologické zakřivení v bočním i zadním pohledu v celém rozsahu, přiměřeně se rozvíjí, bez deformit. Pohyblivost ve fyziologickém rozmezí zachována. Pohmatem ani poklepem nebolestivá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2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FB6AF-4176-4EA3-B5E9-24D48CAC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783C5-7B16-41A3-ABD7-E815C73CA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konstituční typ</a:t>
            </a:r>
          </a:p>
          <a:p>
            <a:pPr marL="0" indent="0">
              <a:buNone/>
            </a:pPr>
            <a:r>
              <a:rPr lang="cs-CZ" sz="2000" dirty="0"/>
              <a:t>typ chůze</a:t>
            </a:r>
          </a:p>
          <a:p>
            <a:pPr marL="0" indent="0">
              <a:buNone/>
            </a:pPr>
            <a:r>
              <a:rPr lang="cs-CZ" sz="2000" dirty="0"/>
              <a:t>držení těla</a:t>
            </a:r>
          </a:p>
          <a:p>
            <a:pPr marL="0" indent="0">
              <a:buNone/>
            </a:pPr>
            <a:r>
              <a:rPr lang="cs-CZ" sz="2000" dirty="0"/>
              <a:t>stav výživy</a:t>
            </a:r>
          </a:p>
          <a:p>
            <a:pPr marL="0" indent="0">
              <a:buNone/>
            </a:pPr>
            <a:r>
              <a:rPr lang="cs-CZ" sz="2000" dirty="0"/>
              <a:t>výraz obličeje</a:t>
            </a:r>
          </a:p>
          <a:p>
            <a:pPr marL="0" indent="0">
              <a:buNone/>
            </a:pPr>
            <a:r>
              <a:rPr lang="cs-CZ" sz="2000" dirty="0"/>
              <a:t>barva kůže</a:t>
            </a:r>
          </a:p>
          <a:p>
            <a:pPr marL="0" indent="0">
              <a:buNone/>
            </a:pPr>
            <a:r>
              <a:rPr lang="cs-CZ" sz="2000" dirty="0"/>
              <a:t>hybnost, pohyblivost (např. i očního víčka)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800" i="1" dirty="0"/>
              <a:t>Pacienta si všímáme po celou dobu vyšetření (již ode dveří, při sepisování anamnézy)</a:t>
            </a:r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Důležitý je zrak vyšetřujícího a kvalitní světlo (nejlépe denní)</a:t>
            </a: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1029" name="Obrázek 1" descr="http://www.propedeutika.cz/images/zarovka.jpg">
            <a:extLst>
              <a:ext uri="{FF2B5EF4-FFF2-40B4-BE49-F238E27FC236}">
                <a16:creationId xmlns:a16="http://schemas.microsoft.com/office/drawing/2014/main" id="{453BA771-0F62-4E65-BCAD-505E7395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1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65CD0B-95BE-4C68-B37C-C7557FA86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6" y="1198485"/>
            <a:ext cx="4367812" cy="41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BD021-D7B1-4C48-B7B0-C39D7BE9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Pohmat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3E02BC-29C9-4031-9806-1F16C18CB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Zhodnotíme vlastnosti </a:t>
            </a:r>
          </a:p>
          <a:p>
            <a:r>
              <a:rPr lang="cs-CZ" dirty="0"/>
              <a:t>povrchu těla (kůže-teplota, turgor, vlhkost a podkoží)</a:t>
            </a:r>
          </a:p>
          <a:p>
            <a:r>
              <a:rPr lang="cs-CZ" dirty="0"/>
              <a:t>hlouběji uložených orgánů a tkání (játra, </a:t>
            </a:r>
            <a:r>
              <a:rPr lang="cs-CZ" dirty="0" err="1"/>
              <a:t>ledviny,patologické</a:t>
            </a:r>
            <a:r>
              <a:rPr lang="cs-CZ" dirty="0"/>
              <a:t> rezistence…)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/>
              <a:t>Principem vyšetření je rozdílnost fyzikálních vlastností jednotlivých tkání(tuhost, pohyblivost, teplota, povrch atd.)</a:t>
            </a:r>
            <a:br>
              <a:rPr lang="cs-CZ" i="1" dirty="0"/>
            </a:br>
            <a:r>
              <a:rPr lang="cs-CZ" i="1" dirty="0"/>
              <a:t>Při palpaci dbáme, aby ruce byly suché a teplé, nehty krátce zastřižené</a:t>
            </a:r>
          </a:p>
        </p:txBody>
      </p:sp>
    </p:spTree>
    <p:extLst>
      <p:ext uri="{BB962C8B-B14F-4D97-AF65-F5344CB8AC3E}">
        <p14:creationId xmlns:p14="http://schemas.microsoft.com/office/powerpoint/2010/main" val="252404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91BF6-639C-45E8-A58E-3985A929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Pohmat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98A18C-B3FC-49FC-9CEE-A3FFCCEE1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informaci o stavu kůže, i o útvarech uložených pod kůží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lze hodnotit bolestivost, velikost, útvaru, povrch, konzistenci a pohyblivost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pokud pod kůží cítíme tuhý útvar, označujeme nález jako </a:t>
            </a:r>
            <a:r>
              <a:rPr lang="cs-CZ" b="1" dirty="0"/>
              <a:t>hmatná rezistence</a:t>
            </a:r>
          </a:p>
        </p:txBody>
      </p:sp>
    </p:spTree>
    <p:extLst>
      <p:ext uri="{BB962C8B-B14F-4D97-AF65-F5344CB8AC3E}">
        <p14:creationId xmlns:p14="http://schemas.microsoft.com/office/powerpoint/2010/main" val="290019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24168-71B0-43BB-B386-C81C8F06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palpace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123BA-3A8F-4068-959E-3CA4C7DC8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palpace jednou rukou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používáme častěji při povrchové palpaci, </a:t>
            </a:r>
          </a:p>
          <a:p>
            <a:pPr marL="0" indent="0">
              <a:buNone/>
            </a:pPr>
            <a:r>
              <a:rPr lang="cs-CZ" dirty="0"/>
              <a:t>kdy vyšetřující ruka současně vytváří i tlak na povrch těla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FC58E6-EF39-459D-AA28-EF22E274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63" y="3638467"/>
            <a:ext cx="2052331" cy="19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1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8AEE3-DD22-479E-B568-A09F495A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palpace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631435-5D17-43E1-B9FC-34BFE49E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obouručná palpace</a:t>
            </a:r>
            <a:r>
              <a:rPr lang="cs-CZ" b="1" dirty="0"/>
              <a:t> </a:t>
            </a:r>
            <a:r>
              <a:rPr lang="cs-CZ" dirty="0"/>
              <a:t>- je citlivější, bříška prstů vyšetřující ruky jsou volně položené na vyšetřovaném a hloubku palpace určuje ruka druhá tlakem na ruku vyšetřující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pokud tlak vytváříme stejnou rukou, kterou hmatáme, snižujeme tím citlivost hmatových vjemů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0130C6-251F-4D10-BB67-0E7E56FE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07" y="2707881"/>
            <a:ext cx="1965993" cy="17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608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1729</Words>
  <Application>Microsoft Office PowerPoint</Application>
  <PresentationFormat>Širokoúhlá obrazovka</PresentationFormat>
  <Paragraphs>153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Porodnická a klinická propedeutika cvičení</vt:lpstr>
      <vt:lpstr>Podmínky k udělení zápočtu</vt:lpstr>
      <vt:lpstr>Celkové vyšetření</vt:lpstr>
      <vt:lpstr>Pohled </vt:lpstr>
      <vt:lpstr>Prezentace aplikace PowerPoint</vt:lpstr>
      <vt:lpstr>Pohmat</vt:lpstr>
      <vt:lpstr>Pohmat</vt:lpstr>
      <vt:lpstr>Techniky palpace</vt:lpstr>
      <vt:lpstr>Techniky palpace</vt:lpstr>
      <vt:lpstr>Techniky palpace</vt:lpstr>
      <vt:lpstr>Poklep</vt:lpstr>
      <vt:lpstr>Poklep</vt:lpstr>
      <vt:lpstr>Poklep přímý na klíček</vt:lpstr>
      <vt:lpstr>Poklep nad paranasálními dutinami</vt:lpstr>
      <vt:lpstr>Poklep</vt:lpstr>
      <vt:lpstr>Vyšetření hrudníku nepřímým poklepem</vt:lpstr>
      <vt:lpstr> Poklep </vt:lpstr>
      <vt:lpstr>Poklep</vt:lpstr>
      <vt:lpstr>Poslech</vt:lpstr>
      <vt:lpstr>Poslech</vt:lpstr>
      <vt:lpstr>Poslech</vt:lpstr>
      <vt:lpstr>Poslech</vt:lpstr>
      <vt:lpstr>Poslech plic</vt:lpstr>
      <vt:lpstr>Poslech plic</vt:lpstr>
      <vt:lpstr>Vedlejší dechové fenomeny</vt:lpstr>
      <vt:lpstr>Vedlejší dechové fenomeny</vt:lpstr>
      <vt:lpstr>Příklad celkového fyziologického interního nálezu </vt:lpstr>
      <vt:lpstr>Příklad celkového fyziologického interního nálezu</vt:lpstr>
      <vt:lpstr>Příklad celkového fyziologického interního nálezu</vt:lpstr>
      <vt:lpstr>Příklad celkového fyziologického interního nálezu</vt:lpstr>
      <vt:lpstr>Příklad celkového fyziologického interního nálezu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Porodnická a klinická propedeutika cvičení</dc:title>
  <dc:creator>Školoudová Markéta</dc:creator>
  <cp:lastModifiedBy>Školoudová Markéta</cp:lastModifiedBy>
  <cp:revision>12</cp:revision>
  <dcterms:created xsi:type="dcterms:W3CDTF">2021-02-18T12:56:00Z</dcterms:created>
  <dcterms:modified xsi:type="dcterms:W3CDTF">2022-02-24T12:26:04Z</dcterms:modified>
</cp:coreProperties>
</file>