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45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78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9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7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87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44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76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74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3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15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46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EB80D-4C58-5448-8329-F3C623B7B4F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5C42-98F0-7A42-BEA9-6C66E547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3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ikiskripta.eu/w/Poruchy_hemost&#225;z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hemostázy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Jindřich Mareš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Hemostáza</a:t>
            </a:r>
            <a:r>
              <a:rPr lang="cs-CZ" dirty="0"/>
              <a:t> – zástava krvácení, uskutečňuje se na třech úrovních:</a:t>
            </a:r>
          </a:p>
          <a:p>
            <a:pPr lvl="1"/>
            <a:r>
              <a:rPr lang="cs-CZ" dirty="0" smtClean="0"/>
              <a:t>primární hemostáza – vasokonstrikce cévy, agregace trombocytů a </a:t>
            </a:r>
            <a:r>
              <a:rPr lang="cs-CZ" dirty="0" err="1" smtClean="0"/>
              <a:t>degranulace</a:t>
            </a:r>
            <a:r>
              <a:rPr lang="cs-CZ" dirty="0" smtClean="0"/>
              <a:t> trombocytů,</a:t>
            </a:r>
          </a:p>
          <a:p>
            <a:pPr lvl="1"/>
            <a:r>
              <a:rPr lang="cs-CZ" dirty="0" smtClean="0"/>
              <a:t>sekundární hemostáza – </a:t>
            </a:r>
            <a:r>
              <a:rPr lang="cs-CZ" dirty="0" err="1" smtClean="0"/>
              <a:t>hemokoagulace</a:t>
            </a:r>
            <a:r>
              <a:rPr lang="cs-CZ" dirty="0" smtClean="0"/>
              <a:t>,</a:t>
            </a:r>
          </a:p>
          <a:p>
            <a:pPr lvl="1"/>
            <a:r>
              <a:rPr lang="cs-CZ" dirty="0" err="1" smtClean="0"/>
              <a:t>fibrinolýza</a:t>
            </a:r>
            <a:r>
              <a:rPr lang="cs-CZ" dirty="0" smtClean="0"/>
              <a:t> – rozpuštění trombu.</a:t>
            </a:r>
          </a:p>
          <a:p>
            <a:r>
              <a:rPr lang="cs-CZ" b="1" dirty="0" smtClean="0"/>
              <a:t>Poruchy hemostázy jsou důsledkem nerovnováhy mezi pro a </a:t>
            </a:r>
            <a:r>
              <a:rPr lang="cs-CZ" b="1" dirty="0" err="1" smtClean="0"/>
              <a:t>protikoagulačními</a:t>
            </a:r>
            <a:r>
              <a:rPr lang="cs-CZ" b="1" dirty="0" smtClean="0"/>
              <a:t> faktory</a:t>
            </a:r>
            <a:r>
              <a:rPr lang="cs-CZ" dirty="0" smtClean="0"/>
              <a:t>, mohou být dvojí:</a:t>
            </a:r>
          </a:p>
          <a:p>
            <a:pPr lvl="1"/>
            <a:r>
              <a:rPr lang="cs-CZ" dirty="0" err="1" smtClean="0"/>
              <a:t>hemorhagické</a:t>
            </a:r>
            <a:r>
              <a:rPr lang="cs-CZ" dirty="0" smtClean="0"/>
              <a:t> diatézy – krvácivost</a:t>
            </a:r>
          </a:p>
          <a:p>
            <a:pPr lvl="1"/>
            <a:r>
              <a:rPr lang="cs-CZ" dirty="0" err="1" smtClean="0"/>
              <a:t>trombembolická</a:t>
            </a:r>
            <a:r>
              <a:rPr lang="cs-CZ" dirty="0" smtClean="0"/>
              <a:t> nemoc – </a:t>
            </a:r>
            <a:r>
              <a:rPr lang="cs-CZ" dirty="0" err="1" smtClean="0"/>
              <a:t>trombofilní</a:t>
            </a:r>
            <a:r>
              <a:rPr lang="cs-CZ" dirty="0" smtClean="0"/>
              <a:t> stavy (trombózy a embolie)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3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Hemoragické diatézy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cs-CZ" b="1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Poruchy primární hemostázy</a:t>
            </a:r>
            <a:endParaRPr lang="cs-CZ" b="0" i="0" u="none" strike="noStrike" dirty="0" smtClean="0">
              <a:effectLst/>
              <a:latin typeface="Calibri" charset="0"/>
              <a:ea typeface="Calibri" charset="0"/>
              <a:cs typeface="Calibri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vaskulopatie</a:t>
            </a: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 (vaskulitidy, vrozené poruchy pojivové tkáně, nedostatek vitaminu C),</a:t>
            </a:r>
          </a:p>
          <a:p>
            <a:pPr marL="742950" lvl="1" indent="-285750">
              <a:buFont typeface="Arial" charset="0"/>
              <a:buChar char="•"/>
            </a:pP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trombocytopenie (autoimunitní – ITP, TTP, při </a:t>
            </a: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hypersplenismu</a:t>
            </a: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),</a:t>
            </a:r>
          </a:p>
          <a:p>
            <a:pPr marL="742950" lvl="1" indent="-285750">
              <a:buFont typeface="Arial" charset="0"/>
              <a:buChar char="•"/>
            </a:pP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Trombocytopatie</a:t>
            </a: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 (vrozené –Von </a:t>
            </a: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Wilebrandova</a:t>
            </a: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 choroba, získané- </a:t>
            </a: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kys</a:t>
            </a: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Acetylsalicilová</a:t>
            </a: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cs-CZ" b="1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Poruchy sekundární hemostázy</a:t>
            </a:r>
            <a:endParaRPr lang="cs-CZ" dirty="0">
              <a:latin typeface="Calibri" charset="0"/>
              <a:ea typeface="Calibri" charset="0"/>
              <a:cs typeface="Calibri" charset="0"/>
            </a:endParaRPr>
          </a:p>
          <a:p>
            <a:pPr lvl="1">
              <a:buFont typeface="Arial" charset="0"/>
              <a:buChar char="•"/>
            </a:pP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 vrozené (chybění jednoho faktoru) – hemofilie A (VIII), hemofilie B (IX),    </a:t>
            </a:r>
            <a:r>
              <a:rPr lang="cs-CZ" b="0" i="0" u="none" strike="noStrike" dirty="0" err="1" smtClean="0">
                <a:effectLst/>
                <a:latin typeface="Calibri" charset="0"/>
                <a:ea typeface="Calibri" charset="0"/>
                <a:cs typeface="Calibri" charset="0"/>
              </a:rPr>
              <a:t>afibrinogenemie</a:t>
            </a:r>
            <a:endParaRPr lang="cs-CZ" b="0" i="0" u="none" strike="noStrike" dirty="0" smtClean="0">
              <a:effectLst/>
              <a:latin typeface="Calibri" charset="0"/>
              <a:ea typeface="Calibri" charset="0"/>
              <a:cs typeface="Calibri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cs-CZ" b="0" i="0" u="none" strike="noStrike" dirty="0" smtClean="0">
                <a:effectLst/>
                <a:latin typeface="Calibri" charset="0"/>
                <a:ea typeface="Calibri" charset="0"/>
                <a:cs typeface="Calibri" charset="0"/>
              </a:rPr>
              <a:t>získané (většinou chybí více koagulačních faktorů) – hypovitaminosa K, jaterní insuficience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21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Trombofilní</a:t>
            </a:r>
            <a:r>
              <a:rPr lang="cs-CZ" dirty="0" smtClean="0"/>
              <a:t> 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Vrozené</a:t>
            </a:r>
            <a:r>
              <a:rPr lang="cs-CZ" dirty="0"/>
              <a:t> – defektní hemokoagulační nebo fibrinolytické faktory,</a:t>
            </a:r>
          </a:p>
          <a:p>
            <a:pPr lvl="1"/>
            <a:r>
              <a:rPr lang="cs-CZ" b="1" dirty="0"/>
              <a:t>Leidenská mutace</a:t>
            </a:r>
            <a:r>
              <a:rPr lang="cs-CZ" dirty="0"/>
              <a:t> (mutace faktoru V),</a:t>
            </a:r>
          </a:p>
          <a:p>
            <a:pPr lvl="1"/>
            <a:r>
              <a:rPr lang="cs-CZ" dirty="0"/>
              <a:t>mutace faktoru II,</a:t>
            </a:r>
          </a:p>
          <a:p>
            <a:pPr lvl="1"/>
            <a:r>
              <a:rPr lang="cs-CZ" dirty="0"/>
              <a:t>deficit antitrombinu III, proteinů C a S, hyperhomocysteinemie.</a:t>
            </a:r>
          </a:p>
          <a:p>
            <a:r>
              <a:rPr lang="cs-CZ" b="1" dirty="0"/>
              <a:t>Získané</a:t>
            </a:r>
            <a:r>
              <a:rPr lang="cs-CZ" dirty="0"/>
              <a:t> – (</a:t>
            </a:r>
            <a:r>
              <a:rPr lang="cs-CZ" b="1" dirty="0" err="1"/>
              <a:t>Virchowova</a:t>
            </a:r>
            <a:r>
              <a:rPr lang="cs-CZ" b="1" dirty="0"/>
              <a:t> trias</a:t>
            </a:r>
            <a:r>
              <a:rPr lang="cs-CZ" dirty="0"/>
              <a:t>), jde vlastně o rizikové faktory </a:t>
            </a:r>
            <a:r>
              <a:rPr lang="cs-CZ" dirty="0" err="1"/>
              <a:t>flebotrombózy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stáza</a:t>
            </a:r>
            <a:r>
              <a:rPr lang="cs-CZ" dirty="0"/>
              <a:t> (pooperační období, období po porodu, těhotenství),</a:t>
            </a:r>
          </a:p>
          <a:p>
            <a:pPr lvl="1"/>
            <a:r>
              <a:rPr lang="cs-CZ" dirty="0"/>
              <a:t>poškození cévní stěny (úrazy, popáleniny, varikozity, sepse, posttrombotické syndromy),</a:t>
            </a:r>
          </a:p>
          <a:p>
            <a:pPr lvl="1"/>
            <a:r>
              <a:rPr lang="cs-CZ" dirty="0"/>
              <a:t>abnormality krve (těhotenství, orální </a:t>
            </a:r>
            <a:r>
              <a:rPr lang="cs-CZ" dirty="0" err="1"/>
              <a:t>kontraceptiva</a:t>
            </a:r>
            <a:r>
              <a:rPr lang="cs-CZ" dirty="0"/>
              <a:t>, malignity, nefrotický syndrom, traumata, popáleniny, infekce),</a:t>
            </a:r>
          </a:p>
          <a:p>
            <a:pPr lvl="1"/>
            <a:r>
              <a:rPr lang="cs-CZ" dirty="0"/>
              <a:t>hlavními rizikovými faktory jsou věk (nad 40 let) a pohlaví (ženy – estrogeny, </a:t>
            </a:r>
            <a:r>
              <a:rPr lang="cs-CZ" dirty="0" err="1"/>
              <a:t>kontraceptiva</a:t>
            </a:r>
            <a:r>
              <a:rPr lang="cs-CZ" dirty="0"/>
              <a:t>), dále kouření a obezita.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Antikoagulancia</a:t>
            </a:r>
            <a:r>
              <a:rPr lang="cs-CZ" dirty="0"/>
              <a:t> – působí proti vzniku </a:t>
            </a:r>
            <a:r>
              <a:rPr lang="cs-CZ" dirty="0" smtClean="0"/>
              <a:t>trombu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přímá (inaktivují přítomné koagulační faktory) – heparin (UFH), LMWH</a:t>
            </a:r>
          </a:p>
          <a:p>
            <a:pPr lvl="1"/>
            <a:r>
              <a:rPr lang="cs-CZ" dirty="0"/>
              <a:t>nepřímá (působí proti syntéze koagulačních faktorů) – warfarin, </a:t>
            </a:r>
            <a:endParaRPr lang="cs-CZ" dirty="0" smtClean="0"/>
          </a:p>
          <a:p>
            <a:r>
              <a:rPr lang="cs-CZ" b="1" dirty="0" err="1" smtClean="0"/>
              <a:t>Fibrinolytika</a:t>
            </a:r>
            <a:r>
              <a:rPr lang="cs-CZ" dirty="0"/>
              <a:t> – rozpouštějí již vytvořený </a:t>
            </a:r>
            <a:r>
              <a:rPr lang="cs-CZ" dirty="0" smtClean="0"/>
              <a:t>trombus </a:t>
            </a:r>
            <a:r>
              <a:rPr lang="cs-CZ" dirty="0"/>
              <a:t>- žilní i tepenný</a:t>
            </a:r>
          </a:p>
          <a:p>
            <a:pPr lvl="1"/>
            <a:r>
              <a:rPr lang="cs-CZ" dirty="0" err="1"/>
              <a:t>streptokináza</a:t>
            </a:r>
            <a:r>
              <a:rPr lang="cs-CZ" dirty="0"/>
              <a:t>, urokináza,</a:t>
            </a:r>
          </a:p>
          <a:p>
            <a:pPr lvl="1"/>
            <a:r>
              <a:rPr lang="cs-CZ" dirty="0" err="1"/>
              <a:t>r</a:t>
            </a:r>
            <a:r>
              <a:rPr lang="cs-CZ" dirty="0"/>
              <a:t>-t-PA (</a:t>
            </a:r>
            <a:r>
              <a:rPr lang="cs-CZ" dirty="0" err="1"/>
              <a:t>altepláza</a:t>
            </a:r>
            <a:r>
              <a:rPr lang="cs-CZ" dirty="0"/>
              <a:t>)... "</a:t>
            </a:r>
            <a:r>
              <a:rPr lang="cs-CZ" dirty="0" err="1"/>
              <a:t>Actilyse</a:t>
            </a:r>
            <a:r>
              <a:rPr lang="cs-CZ" dirty="0"/>
              <a:t>"</a:t>
            </a:r>
          </a:p>
          <a:p>
            <a:r>
              <a:rPr lang="cs-CZ" b="1" dirty="0" err="1"/>
              <a:t>Antiagregancia</a:t>
            </a:r>
            <a:r>
              <a:rPr lang="cs-CZ" dirty="0"/>
              <a:t> – působí proti shlukování destiček (zamezení vzniku destičkového trombu – hlavně jako prevence tepenných trombóz, ne jako prevence hluboké žilní trombózy)</a:t>
            </a:r>
          </a:p>
          <a:p>
            <a:pPr lvl="1"/>
            <a:r>
              <a:rPr lang="cs-CZ" dirty="0"/>
              <a:t>ASA, </a:t>
            </a:r>
            <a:r>
              <a:rPr lang="cs-CZ" dirty="0" err="1"/>
              <a:t>dipyridamol</a:t>
            </a:r>
            <a:r>
              <a:rPr lang="cs-CZ" dirty="0"/>
              <a:t>, </a:t>
            </a:r>
            <a:r>
              <a:rPr lang="cs-CZ" dirty="0" err="1"/>
              <a:t>tiklopidin</a:t>
            </a:r>
            <a:r>
              <a:rPr lang="cs-CZ" dirty="0"/>
              <a:t>, </a:t>
            </a:r>
            <a:r>
              <a:rPr lang="cs-CZ" dirty="0" err="1"/>
              <a:t>klopidogrel</a:t>
            </a:r>
            <a:r>
              <a:rPr lang="cs-CZ" dirty="0"/>
              <a:t>, </a:t>
            </a:r>
            <a:r>
              <a:rPr lang="cs-CZ" dirty="0" err="1"/>
              <a:t>abciximab</a:t>
            </a:r>
            <a:r>
              <a:rPr lang="cs-CZ" dirty="0"/>
              <a:t>, </a:t>
            </a:r>
            <a:r>
              <a:rPr lang="cs-CZ" dirty="0" err="1"/>
              <a:t>pentoxifylin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8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INR</a:t>
            </a:r>
            <a:r>
              <a:rPr lang="cs-CZ" dirty="0"/>
              <a:t> (dříve </a:t>
            </a:r>
            <a:r>
              <a:rPr lang="cs-CZ" dirty="0" err="1"/>
              <a:t>Quick</a:t>
            </a:r>
            <a:r>
              <a:rPr lang="cs-CZ" dirty="0"/>
              <a:t>, PT) – </a:t>
            </a:r>
            <a:r>
              <a:rPr lang="cs-CZ" b="1" dirty="0"/>
              <a:t>zevní systém</a:t>
            </a:r>
            <a:r>
              <a:rPr lang="cs-CZ" dirty="0"/>
              <a:t>, pro kontrolu </a:t>
            </a:r>
            <a:r>
              <a:rPr lang="cs-CZ" dirty="0" err="1"/>
              <a:t>warfarinizace</a:t>
            </a:r>
            <a:r>
              <a:rPr lang="cs-CZ" dirty="0"/>
              <a:t>, norma 0,8–1,2.</a:t>
            </a:r>
          </a:p>
          <a:p>
            <a:r>
              <a:rPr lang="cs-CZ" b="1" dirty="0"/>
              <a:t>APTT</a:t>
            </a:r>
            <a:r>
              <a:rPr lang="cs-CZ" dirty="0"/>
              <a:t> – </a:t>
            </a:r>
            <a:r>
              <a:rPr lang="cs-CZ" b="1" dirty="0"/>
              <a:t>vnitřní systém</a:t>
            </a:r>
            <a:r>
              <a:rPr lang="cs-CZ" dirty="0"/>
              <a:t>, pro kontrolu </a:t>
            </a:r>
            <a:r>
              <a:rPr lang="cs-CZ" dirty="0" err="1"/>
              <a:t>heparinizace</a:t>
            </a:r>
            <a:r>
              <a:rPr lang="cs-CZ" dirty="0"/>
              <a:t>, norma 30–45 s.</a:t>
            </a:r>
          </a:p>
          <a:p>
            <a:r>
              <a:rPr lang="cs-CZ" b="1" dirty="0"/>
              <a:t>TT</a:t>
            </a:r>
            <a:r>
              <a:rPr lang="cs-CZ" dirty="0"/>
              <a:t> (trombinový čas) – poslední fáze koagulace (trombin katalyzující přeměnu fibrinogenu na fibrin), norma 10–20 s.</a:t>
            </a:r>
          </a:p>
          <a:p>
            <a:r>
              <a:rPr lang="cs-CZ" b="1" dirty="0" smtClean="0"/>
              <a:t>D-dimery</a:t>
            </a:r>
            <a:r>
              <a:rPr lang="cs-CZ" dirty="0"/>
              <a:t>.</a:t>
            </a:r>
          </a:p>
          <a:p>
            <a:r>
              <a:rPr lang="cs-CZ" b="1" dirty="0"/>
              <a:t>Fibrinogen</a:t>
            </a:r>
            <a:r>
              <a:rPr lang="cs-CZ" dirty="0"/>
              <a:t> – norma 2–4 g/l.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1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</a:p>
          <a:p>
            <a:pPr lvl="1"/>
            <a:r>
              <a:rPr lang="cs-CZ" dirty="0" smtClean="0">
                <a:hlinkClick r:id="rId2"/>
              </a:rPr>
              <a:t>https://www.wikiskripta.eu/w/Poruchy_hemostázy</a:t>
            </a:r>
            <a:endParaRPr lang="cs-CZ" dirty="0" smtClean="0"/>
          </a:p>
          <a:p>
            <a:pPr lvl="1"/>
            <a:r>
              <a:rPr lang="cs-CZ" dirty="0" smtClean="0"/>
              <a:t>http://</a:t>
            </a:r>
            <a:r>
              <a:rPr lang="cs-CZ" dirty="0" err="1" smtClean="0"/>
              <a:t>new.propedeutika.cz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59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39</Words>
  <Application>Microsoft Macintosh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Motiv Office</vt:lpstr>
      <vt:lpstr>Poruchy hemostázy</vt:lpstr>
      <vt:lpstr>Prezentace aplikace PowerPoint</vt:lpstr>
      <vt:lpstr>Hemoragické diatézy</vt:lpstr>
      <vt:lpstr>Trombofilní stavy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hemostázy</dc:title>
  <dc:creator>Uživatel Microsoft Office</dc:creator>
  <cp:lastModifiedBy>Uživatel Microsoft Office</cp:lastModifiedBy>
  <cp:revision>5</cp:revision>
  <dcterms:created xsi:type="dcterms:W3CDTF">2021-04-28T07:24:53Z</dcterms:created>
  <dcterms:modified xsi:type="dcterms:W3CDTF">2021-04-28T15:31:53Z</dcterms:modified>
</cp:coreProperties>
</file>