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4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74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02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11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54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86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33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27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9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648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835ED-0189-D242-8D76-20C131E3BA77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40294-07BF-674D-A4A5-23FCBA8A1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72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Vyšetření břicha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MUDr. Jindřich Mareš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9761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Játra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smtClean="0">
                <a:latin typeface="Arial" charset="0"/>
              </a:rPr>
              <a:t>játra </a:t>
            </a:r>
            <a:r>
              <a:rPr lang="cs-CZ" altLang="cs-CZ" sz="1600" dirty="0">
                <a:latin typeface="Arial" charset="0"/>
              </a:rPr>
              <a:t>jsou </a:t>
            </a:r>
            <a:r>
              <a:rPr lang="cs-CZ" altLang="cs-CZ" sz="1600" dirty="0" err="1" smtClean="0">
                <a:latin typeface="Arial" charset="0"/>
              </a:rPr>
              <a:t>parenchymatozní</a:t>
            </a:r>
            <a:r>
              <a:rPr lang="cs-CZ" altLang="cs-CZ" sz="1600" dirty="0" smtClean="0">
                <a:latin typeface="Arial" charset="0"/>
              </a:rPr>
              <a:t> </a:t>
            </a:r>
            <a:r>
              <a:rPr lang="cs-CZ" altLang="cs-CZ" sz="1600" dirty="0">
                <a:latin typeface="Arial" charset="0"/>
              </a:rPr>
              <a:t>orgán uložený v brániční klenbě převážně vpravo, hmotnost je cca 1500g, pravý lalok nepřesahuje oblouk žeberní, levý dosahuje 1/3 – 1/2 vzdálenosti </a:t>
            </a:r>
            <a:r>
              <a:rPr lang="cs-CZ" altLang="cs-CZ" sz="1600" dirty="0" err="1">
                <a:latin typeface="Arial" charset="0"/>
              </a:rPr>
              <a:t>procesus</a:t>
            </a: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 err="1">
                <a:latin typeface="Arial" charset="0"/>
              </a:rPr>
              <a:t>xifoides</a:t>
            </a:r>
            <a:r>
              <a:rPr lang="cs-CZ" altLang="cs-CZ" sz="1600" dirty="0">
                <a:latin typeface="Arial" charset="0"/>
              </a:rPr>
              <a:t> – </a:t>
            </a:r>
            <a:r>
              <a:rPr lang="cs-CZ" altLang="cs-CZ" sz="1600" dirty="0" smtClean="0">
                <a:latin typeface="Arial" charset="0"/>
              </a:rPr>
              <a:t>pupek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1600" dirty="0">
              <a:latin typeface="Arial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1C1C1C"/>
                </a:solidFill>
                <a:latin typeface="Arial" charset="0"/>
              </a:rPr>
              <a:t>f</a:t>
            </a:r>
            <a:r>
              <a:rPr lang="cs-CZ" altLang="cs-CZ" sz="1600" dirty="0" smtClean="0">
                <a:solidFill>
                  <a:srgbClr val="1C1C1C"/>
                </a:solidFill>
                <a:latin typeface="Arial" charset="0"/>
              </a:rPr>
              <a:t>yziologicky </a:t>
            </a:r>
            <a:r>
              <a:rPr lang="cs-CZ" altLang="cs-CZ" sz="1600" dirty="0">
                <a:solidFill>
                  <a:srgbClr val="1C1C1C"/>
                </a:solidFill>
                <a:latin typeface="Arial" charset="0"/>
              </a:rPr>
              <a:t>nejsou viditelná, jeví souhyby s dýcháním, okraj je ostrý, povrch hladký, mají měkkou konzistenci, nejsou bolestivá. Šíře jater poklepem činí v </a:t>
            </a:r>
            <a:r>
              <a:rPr lang="cs-CZ" altLang="cs-CZ" sz="1600" dirty="0" err="1">
                <a:solidFill>
                  <a:srgbClr val="1C1C1C"/>
                </a:solidFill>
                <a:latin typeface="Arial" charset="0"/>
              </a:rPr>
              <a:t>medioclaviculární</a:t>
            </a:r>
            <a:r>
              <a:rPr lang="cs-CZ" altLang="cs-CZ" sz="1600" dirty="0">
                <a:solidFill>
                  <a:srgbClr val="1C1C1C"/>
                </a:solidFill>
                <a:latin typeface="Arial" charset="0"/>
              </a:rPr>
              <a:t> čáře 8 – 12 cm.</a:t>
            </a:r>
          </a:p>
          <a:p>
            <a:r>
              <a:rPr lang="cs-CZ" sz="1600" dirty="0" smtClean="0"/>
              <a:t>hepatomegalie</a:t>
            </a:r>
            <a:r>
              <a:rPr lang="cs-CZ" sz="1600" dirty="0"/>
              <a:t> - při kardiální dekompenzaci, jaterní cirhóze, steatóze, hematologických </a:t>
            </a:r>
            <a:r>
              <a:rPr lang="cs-CZ" sz="1600" dirty="0" smtClean="0"/>
              <a:t>onemocněních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61919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Ledviny fyziologicky nejsou viditelné ani hmatné, nejsou bolestivé. Prázdný močový měchýř je také </a:t>
            </a:r>
            <a:r>
              <a:rPr lang="cs-CZ" sz="2000" dirty="0" smtClean="0"/>
              <a:t>nehmatný</a:t>
            </a:r>
            <a:endParaRPr lang="cs-CZ" sz="2000" dirty="0"/>
          </a:p>
          <a:p>
            <a:r>
              <a:rPr lang="cs-CZ" sz="2000" dirty="0" err="1" smtClean="0"/>
              <a:t>Bimanuální</a:t>
            </a:r>
            <a:r>
              <a:rPr lang="cs-CZ" sz="2000" dirty="0" smtClean="0"/>
              <a:t> palpace (</a:t>
            </a:r>
            <a:r>
              <a:rPr lang="cs-CZ" sz="2000" dirty="0" err="1" smtClean="0"/>
              <a:t>Israeliho</a:t>
            </a:r>
            <a:r>
              <a:rPr lang="cs-CZ" sz="2000" dirty="0" smtClean="0"/>
              <a:t> hmat)</a:t>
            </a:r>
          </a:p>
          <a:p>
            <a:r>
              <a:rPr lang="cs-CZ" sz="2000" dirty="0" err="1" smtClean="0"/>
              <a:t>Tapottement</a:t>
            </a:r>
            <a:endParaRPr lang="cs-CZ" sz="2000" dirty="0" smtClean="0"/>
          </a:p>
          <a:p>
            <a:r>
              <a:rPr lang="cs-CZ" sz="2000" dirty="0" smtClean="0"/>
              <a:t>Palpace uretrálních bodů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3086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21" y="673769"/>
            <a:ext cx="7379957" cy="5563352"/>
          </a:xfrm>
        </p:spPr>
      </p:pic>
    </p:spTree>
    <p:extLst>
      <p:ext uri="{BB962C8B-B14F-4D97-AF65-F5344CB8AC3E}">
        <p14:creationId xmlns:p14="http://schemas.microsoft.com/office/powerpoint/2010/main" val="318125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96" y="365125"/>
            <a:ext cx="4619940" cy="6128493"/>
          </a:xfrm>
        </p:spPr>
      </p:pic>
    </p:spTree>
    <p:extLst>
      <p:ext uri="{BB962C8B-B14F-4D97-AF65-F5344CB8AC3E}">
        <p14:creationId xmlns:p14="http://schemas.microsoft.com/office/powerpoint/2010/main" val="1444764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47" y="581693"/>
            <a:ext cx="7709581" cy="5811838"/>
          </a:xfrm>
        </p:spPr>
      </p:pic>
    </p:spTree>
    <p:extLst>
      <p:ext uri="{BB962C8B-B14F-4D97-AF65-F5344CB8AC3E}">
        <p14:creationId xmlns:p14="http://schemas.microsoft.com/office/powerpoint/2010/main" val="1462135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Orientace na břiše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28" y="1789530"/>
            <a:ext cx="290089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47" y="1789530"/>
            <a:ext cx="2951747" cy="44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15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ohled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0" lang="cs-CZ" altLang="cs-CZ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Pohledem se posuzuje úroveň břicha ve vztahu k hrudníku(nad </a:t>
            </a:r>
            <a:r>
              <a:rPr kumimoji="0" lang="cs-CZ" altLang="cs-CZ" sz="16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niveau</a:t>
            </a:r>
            <a:r>
              <a:rPr kumimoji="0" lang="cs-CZ" altLang="cs-CZ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, v </a:t>
            </a:r>
            <a:r>
              <a:rPr kumimoji="0" lang="cs-CZ" altLang="cs-CZ" sz="16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niveau</a:t>
            </a:r>
            <a:r>
              <a:rPr kumimoji="0" lang="cs-CZ" altLang="cs-CZ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, pod </a:t>
            </a:r>
            <a:r>
              <a:rPr kumimoji="0" lang="cs-CZ" altLang="cs-CZ" sz="16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niveau</a:t>
            </a:r>
            <a:r>
              <a:rPr kumimoji="0" lang="cs-CZ" altLang="cs-CZ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), souměrnost, postup dechové vlny</a:t>
            </a:r>
          </a:p>
          <a:p>
            <a:pPr lvl="0"/>
            <a:r>
              <a:rPr kumimoji="0" lang="cs-CZ" altLang="cs-CZ" sz="160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Nesmíme zapomenout vyšetřit břicho vestoje (např. kýly se mohou manifestovat až po postavení pacienta</a:t>
            </a:r>
          </a:p>
          <a:p>
            <a:pPr lvl="0"/>
            <a:r>
              <a:rPr lang="cs-CZ" altLang="cs-CZ" sz="1600" dirty="0" smtClean="0">
                <a:latin typeface="Arial" charset="0"/>
              </a:rPr>
              <a:t>Barva kůže</a:t>
            </a:r>
          </a:p>
          <a:p>
            <a:pPr lvl="1"/>
            <a:r>
              <a:rPr lang="cs-CZ" altLang="cs-CZ" sz="1400" dirty="0" smtClean="0">
                <a:latin typeface="Arial" charset="0"/>
              </a:rPr>
              <a:t>Žlutá- ikterus</a:t>
            </a:r>
          </a:p>
          <a:p>
            <a:pPr lvl="1"/>
            <a:r>
              <a:rPr lang="cs-CZ" altLang="cs-CZ" sz="1400" dirty="0" smtClean="0">
                <a:latin typeface="Arial" charset="0"/>
              </a:rPr>
              <a:t>Fialová, modrá</a:t>
            </a:r>
          </a:p>
          <a:p>
            <a:pPr lvl="1"/>
            <a:r>
              <a:rPr lang="cs-CZ" altLang="cs-CZ" sz="1400" dirty="0" err="1" smtClean="0">
                <a:latin typeface="Arial" charset="0"/>
              </a:rPr>
              <a:t>Hyperpigmentace</a:t>
            </a:r>
            <a:r>
              <a:rPr lang="cs-CZ" altLang="cs-CZ" sz="1400" dirty="0" smtClean="0">
                <a:latin typeface="Arial" charset="0"/>
              </a:rPr>
              <a:t>      </a:t>
            </a:r>
          </a:p>
          <a:p>
            <a:pPr lvl="1"/>
            <a:endParaRPr lang="cs-CZ" altLang="cs-CZ" sz="1400" dirty="0">
              <a:latin typeface="Arial" charset="0"/>
            </a:endParaRPr>
          </a:p>
          <a:p>
            <a:pPr lvl="1"/>
            <a:endParaRPr lang="cs-CZ" altLang="cs-CZ" sz="1400" dirty="0" smtClean="0">
              <a:latin typeface="Arial" charset="0"/>
            </a:endParaRPr>
          </a:p>
          <a:p>
            <a:pPr lvl="1"/>
            <a:endParaRPr lang="cs-CZ" altLang="cs-CZ" sz="1400" dirty="0">
              <a:latin typeface="Arial" charset="0"/>
            </a:endParaRPr>
          </a:p>
          <a:p>
            <a:pPr lvl="1"/>
            <a:endParaRPr lang="cs-CZ" altLang="cs-CZ" sz="1400" dirty="0" smtClean="0">
              <a:latin typeface="Arial" charset="0"/>
            </a:endParaRPr>
          </a:p>
          <a:p>
            <a:r>
              <a:rPr lang="cs-CZ" altLang="cs-CZ" sz="1800" dirty="0" smtClean="0">
                <a:latin typeface="Arial" charset="0"/>
              </a:rPr>
              <a:t>Strie</a:t>
            </a:r>
          </a:p>
          <a:p>
            <a:pPr lvl="1"/>
            <a:r>
              <a:rPr lang="cs-CZ" altLang="cs-CZ" sz="1400" dirty="0" smtClean="0">
                <a:latin typeface="Arial" charset="0"/>
              </a:rPr>
              <a:t>Perleťové- rychlé </a:t>
            </a:r>
            <a:r>
              <a:rPr lang="cs-CZ" altLang="cs-CZ" sz="1400" dirty="0" err="1" smtClean="0">
                <a:latin typeface="Arial" charset="0"/>
              </a:rPr>
              <a:t>rozepětí</a:t>
            </a:r>
            <a:r>
              <a:rPr lang="cs-CZ" altLang="cs-CZ" sz="1400" dirty="0" smtClean="0">
                <a:latin typeface="Arial" charset="0"/>
              </a:rPr>
              <a:t> břišní stěny</a:t>
            </a:r>
          </a:p>
          <a:p>
            <a:pPr lvl="1"/>
            <a:r>
              <a:rPr lang="cs-CZ" altLang="cs-CZ" sz="1400" dirty="0" smtClean="0">
                <a:latin typeface="Arial" charset="0"/>
              </a:rPr>
              <a:t>Fialové- terapie kortikoidy</a:t>
            </a:r>
            <a:endParaRPr lang="cs-CZ" altLang="cs-CZ" sz="1800" dirty="0" smtClean="0">
              <a:latin typeface="Arial" charset="0"/>
            </a:endParaRPr>
          </a:p>
          <a:p>
            <a:pPr lvl="1"/>
            <a:endParaRPr lang="cs-CZ" altLang="cs-CZ" sz="1000" dirty="0" smtClean="0">
              <a:latin typeface="Arial" charset="0"/>
            </a:endParaRPr>
          </a:p>
          <a:p>
            <a:pPr lvl="1"/>
            <a:endParaRPr kumimoji="0" lang="cs-CZ" altLang="cs-CZ" sz="100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1026" name="Picture 2" descr="http://www.propedeutika.cz/images/zarov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5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6" y="2795829"/>
            <a:ext cx="2935705" cy="389430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94" y="3561347"/>
            <a:ext cx="4085826" cy="312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9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35668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 smtClean="0"/>
              <a:t>Jizvy</a:t>
            </a:r>
          </a:p>
          <a:p>
            <a:pPr fontAlgn="base"/>
            <a:r>
              <a:rPr lang="cs-CZ" sz="2000" dirty="0"/>
              <a:t>po horní střední laparotomii (č.1) (operace žaludku a duodena, žlučníku a žlučových cest)</a:t>
            </a:r>
          </a:p>
          <a:p>
            <a:pPr fontAlgn="base"/>
            <a:r>
              <a:rPr lang="cs-CZ" sz="2000" dirty="0"/>
              <a:t>po dolní střední laparotomii (č.2) (operace gynekologické a porodnické, urologické)</a:t>
            </a:r>
          </a:p>
          <a:p>
            <a:pPr fontAlgn="base"/>
            <a:r>
              <a:rPr lang="cs-CZ" sz="2000" dirty="0"/>
              <a:t>po kombinované laparotomii - rozsáhlé břišní operace)</a:t>
            </a:r>
          </a:p>
          <a:p>
            <a:pPr fontAlgn="base"/>
            <a:r>
              <a:rPr lang="cs-CZ" sz="2000" dirty="0" err="1"/>
              <a:t>subkostálně</a:t>
            </a:r>
            <a:r>
              <a:rPr lang="cs-CZ" sz="2000" dirty="0"/>
              <a:t> vpravo (č.3) -operace žlučníku</a:t>
            </a:r>
          </a:p>
          <a:p>
            <a:pPr fontAlgn="base"/>
            <a:r>
              <a:rPr lang="cs-CZ" sz="2000" dirty="0"/>
              <a:t>v pravém hypogastriu (č.4) -appendektomie</a:t>
            </a:r>
          </a:p>
          <a:p>
            <a:pPr fontAlgn="base"/>
            <a:r>
              <a:rPr lang="cs-CZ" sz="2000" dirty="0" err="1"/>
              <a:t>suprapubicky</a:t>
            </a:r>
            <a:r>
              <a:rPr lang="cs-CZ" sz="2000" dirty="0"/>
              <a:t> (č.5) -operace </a:t>
            </a:r>
            <a:r>
              <a:rPr lang="cs-CZ" sz="2000" dirty="0" smtClean="0"/>
              <a:t>gynekologické</a:t>
            </a:r>
          </a:p>
          <a:p>
            <a:pPr fontAlgn="base"/>
            <a:r>
              <a:rPr lang="cs-CZ" sz="2000" dirty="0" smtClean="0"/>
              <a:t>v </a:t>
            </a:r>
            <a:r>
              <a:rPr lang="cs-CZ" sz="2000" dirty="0"/>
              <a:t>oblasti tříselného vazu (č.6) -operace tříselné kýly</a:t>
            </a:r>
          </a:p>
          <a:p>
            <a:pPr fontAlgn="base"/>
            <a:r>
              <a:rPr lang="cs-CZ" sz="2000" dirty="0"/>
              <a:t>kombinace uvedených jizev s  malými jizvami nepravidelného tvaru (operace spojené s drenáží)</a:t>
            </a:r>
          </a:p>
          <a:p>
            <a:pPr fontAlgn="base"/>
            <a:r>
              <a:rPr lang="cs-CZ" sz="2000" b="1" dirty="0"/>
              <a:t>krátké jizvy</a:t>
            </a:r>
            <a:r>
              <a:rPr lang="cs-CZ" sz="2000" dirty="0"/>
              <a:t> (cca 1-2cm) v různých lokalizacích po diagnostických či terapeutických laparoskopiích.</a:t>
            </a:r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68" y="1967091"/>
            <a:ext cx="2838330" cy="42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2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cs-CZ" sz="1800" b="1" dirty="0"/>
              <a:t>celkové vyklenutí </a:t>
            </a:r>
            <a:r>
              <a:rPr lang="cs-CZ" sz="1800" dirty="0"/>
              <a:t>u </a:t>
            </a:r>
            <a:r>
              <a:rPr lang="cs-CZ" sz="1800" dirty="0" err="1"/>
              <a:t>obezních</a:t>
            </a:r>
            <a:r>
              <a:rPr lang="cs-CZ" sz="1800" dirty="0"/>
              <a:t> osob, při meteorizmu(hromadění plynu v trávicí trubici), ileózním stavu(porucha střevní pasáže) , u ascitu (volná tekutina v peritoneální dutině; břicho se tvarově mění v závislosti na poloze), u žen v </a:t>
            </a:r>
            <a:r>
              <a:rPr lang="cs-CZ" sz="1800" dirty="0" smtClean="0"/>
              <a:t>graviditě</a:t>
            </a:r>
            <a:endParaRPr lang="cs-CZ" sz="1800" dirty="0"/>
          </a:p>
          <a:p>
            <a:pPr fontAlgn="base"/>
            <a:r>
              <a:rPr lang="cs-CZ" sz="1800" b="1" dirty="0"/>
              <a:t>místní vyklenutí</a:t>
            </a:r>
            <a:r>
              <a:rPr lang="cs-CZ" sz="1800" dirty="0"/>
              <a:t> jsou způsobená cystami, kýlami, diastázou přímých břišních svalů, nádory, hepatomegalií, splenomegalií, </a:t>
            </a:r>
            <a:r>
              <a:rPr lang="cs-CZ" sz="1800" dirty="0" err="1"/>
              <a:t>distendovaným</a:t>
            </a:r>
            <a:r>
              <a:rPr lang="cs-CZ" sz="1800" dirty="0"/>
              <a:t> naplněným žaludkem, střevem, močovým </a:t>
            </a:r>
            <a:r>
              <a:rPr lang="cs-CZ" sz="1800" dirty="0" smtClean="0"/>
              <a:t>měchýřem</a:t>
            </a:r>
            <a:endParaRPr lang="cs-CZ" sz="1800" dirty="0"/>
          </a:p>
          <a:p>
            <a:pPr fontAlgn="base"/>
            <a:r>
              <a:rPr lang="cs-CZ" sz="1800" dirty="0"/>
              <a:t>kýly (hernie) nejčastěji vznikají v pupku, tříslech a pooperačních jizvách (velikost kolísá v závislosti na nitrobřišním tlaku, proto je třeba vždy pacienta vyšetřit i vestoje)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32" y="4001294"/>
            <a:ext cx="3480468" cy="26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04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Poklep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21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Poklepem (perkusí) se posuzuje odpor břišní stěny, její bolestivost, obsah břišní dutiny a velikost orgánů.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cs-CZ" altLang="cs-CZ" sz="21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210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U zdravého člověka je stěna břišní nebolestivá, poklep je diferencovaný bubínkový (t.j. nad orgány dutiny břišní má bubínkový poklep různou výšku podle velikosti plynové náplně).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cs-CZ" altLang="cs-CZ" sz="210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2100" i="1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Bolestivost stěny</a:t>
            </a:r>
            <a:r>
              <a:rPr kumimoji="0" lang="cs-CZ" altLang="cs-CZ" sz="210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 – tzv. </a:t>
            </a:r>
            <a:r>
              <a:rPr kumimoji="0" lang="cs-CZ" altLang="cs-CZ" sz="210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Pleniesův</a:t>
            </a:r>
            <a:r>
              <a:rPr kumimoji="0" lang="cs-CZ" altLang="cs-CZ" sz="210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příznak, odpovídá lokalizované peritonitidě.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2100" b="1" i="0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poklep bubínkový vzniká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7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Open Sans" charset="0"/>
              </a:rPr>
              <a:t>při zvýšeném obsahu plynu v trávicí trubici (ileus tenkého a tlustého střeva)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7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Open Sans" charset="0"/>
              </a:rPr>
              <a:t>za přítomnosti volného plynu v peritoneální dutině, (</a:t>
            </a:r>
            <a:r>
              <a:rPr kumimoji="0" lang="cs-CZ" altLang="cs-CZ" sz="17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ea typeface="Open Sans" charset="0"/>
              </a:rPr>
              <a:t>pneumoperitoneum</a:t>
            </a:r>
            <a:r>
              <a:rPr kumimoji="0" lang="cs-CZ" altLang="cs-CZ" sz="17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Open Sans" charset="0"/>
              </a:rPr>
              <a:t>) – perforace žaludku, duodena nebo střeva; </a:t>
            </a:r>
            <a:r>
              <a:rPr kumimoji="0" lang="cs-CZ" altLang="cs-CZ" sz="17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ea typeface="Open Sans" charset="0"/>
              </a:rPr>
              <a:t>arteficielně</a:t>
            </a:r>
            <a:r>
              <a:rPr kumimoji="0" lang="cs-CZ" altLang="cs-CZ" sz="17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Open Sans" charset="0"/>
              </a:rPr>
              <a:t> po laparoskopii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2100" b="1" i="0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poklep zkrácený je způsoben: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7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Open Sans" charset="0"/>
              </a:rPr>
              <a:t>přítomností tekutiny nebo nevzdušné tkáně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7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Open Sans" charset="0"/>
              </a:rPr>
              <a:t>u ascitu (proměnlivá hranice v závislosti na poloze těla)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7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Open Sans" charset="0"/>
              </a:rPr>
              <a:t>nad velkými cystickými a tumorózními útvary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7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Open Sans" charset="0"/>
              </a:rPr>
              <a:t>nad naplněným močovým měchýřem</a:t>
            </a:r>
          </a:p>
          <a:p>
            <a:endParaRPr lang="cs-CZ" dirty="0"/>
          </a:p>
        </p:txBody>
      </p:sp>
      <p:pic>
        <p:nvPicPr>
          <p:cNvPr id="2050" name="Picture 2" descr="http://www.propedeutika.cz/images/ok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454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Palpace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Povrchová (posuzujeme charakteristiku břišní stěny ) </a:t>
            </a:r>
            <a:r>
              <a:rPr lang="cs-CZ" sz="2000" dirty="0"/>
              <a:t>X</a:t>
            </a:r>
            <a:r>
              <a:rPr lang="cs-CZ" sz="2000" dirty="0" smtClean="0"/>
              <a:t> hluboká  (průkaz rezistencí)</a:t>
            </a:r>
          </a:p>
          <a:p>
            <a:r>
              <a:rPr lang="cs-CZ" sz="2000" dirty="0"/>
              <a:t>napjatá, bolestivě stažená (</a:t>
            </a:r>
            <a:r>
              <a:rPr lang="cs-CZ" sz="2000" dirty="0" err="1"/>
              <a:t>défense</a:t>
            </a:r>
            <a:r>
              <a:rPr lang="cs-CZ" sz="2000" dirty="0"/>
              <a:t> </a:t>
            </a:r>
            <a:r>
              <a:rPr lang="cs-CZ" sz="2000" dirty="0" err="1"/>
              <a:t>musculaire</a:t>
            </a:r>
            <a:r>
              <a:rPr lang="cs-CZ" sz="2000" dirty="0"/>
              <a:t>) - podle rozsahu odpovídá ohraničené nebo difúzní peritonitidě</a:t>
            </a:r>
          </a:p>
          <a:p>
            <a:pPr fontAlgn="base"/>
            <a:r>
              <a:rPr lang="cs-CZ" sz="1900" dirty="0" smtClean="0"/>
              <a:t>Charakteristika rezistencí:</a:t>
            </a:r>
            <a:endParaRPr lang="cs-CZ" sz="1900" dirty="0"/>
          </a:p>
          <a:p>
            <a:pPr lvl="1" fontAlgn="base"/>
            <a:r>
              <a:rPr lang="cs-CZ" sz="1500" dirty="0"/>
              <a:t>lokalizace (viz  orientace na břiše)</a:t>
            </a:r>
          </a:p>
          <a:p>
            <a:pPr lvl="1" fontAlgn="base"/>
            <a:r>
              <a:rPr lang="cs-CZ" sz="1500" dirty="0"/>
              <a:t>povrchu (hladký, hrbolatý, …)</a:t>
            </a:r>
          </a:p>
          <a:p>
            <a:pPr lvl="1" fontAlgn="base"/>
            <a:r>
              <a:rPr lang="cs-CZ" sz="1500" dirty="0"/>
              <a:t>velikosti </a:t>
            </a:r>
            <a:r>
              <a:rPr lang="cs-CZ" sz="1500" i="1" dirty="0"/>
              <a:t>Pozn.: vyhýbáme se přirovnání k ovoci nebo jiným předmětům, rozměry se uvádí v centimetrech </a:t>
            </a:r>
            <a:endParaRPr lang="cs-CZ" sz="1500" dirty="0"/>
          </a:p>
          <a:p>
            <a:pPr lvl="1" fontAlgn="base"/>
            <a:r>
              <a:rPr lang="cs-CZ" sz="1500" dirty="0"/>
              <a:t>tvaru (pravidelný, nepravidelný, laločnatý, oválný, kulatý, …)</a:t>
            </a:r>
          </a:p>
          <a:p>
            <a:pPr lvl="1" fontAlgn="base"/>
            <a:r>
              <a:rPr lang="cs-CZ" sz="1500" dirty="0"/>
              <a:t>konzistence (měkký, elastický, tuhý, kamenně tvrdý, …)</a:t>
            </a:r>
          </a:p>
          <a:p>
            <a:pPr lvl="1" fontAlgn="base"/>
            <a:r>
              <a:rPr lang="cs-CZ" sz="1500" dirty="0"/>
              <a:t>vztahu k okolí (pohyblivost, fixace)</a:t>
            </a:r>
          </a:p>
          <a:p>
            <a:pPr lvl="1" fontAlgn="base"/>
            <a:r>
              <a:rPr lang="cs-CZ" sz="1500" dirty="0"/>
              <a:t>pulzace (aorta – aneurysma, 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9387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Orgánová lokalizace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cs-CZ" sz="1900" dirty="0"/>
              <a:t>epigastrium - distální jícen, žaludek, duodenum, žlučové cesty, pankreas</a:t>
            </a:r>
          </a:p>
          <a:p>
            <a:pPr fontAlgn="base"/>
            <a:r>
              <a:rPr lang="cs-CZ" sz="1900" dirty="0"/>
              <a:t>pravé hypochondrium - játra, žlučník, žlučové cesty, </a:t>
            </a:r>
            <a:r>
              <a:rPr lang="cs-CZ" sz="1900" dirty="0" err="1"/>
              <a:t>transverzum</a:t>
            </a:r>
            <a:r>
              <a:rPr lang="cs-CZ" sz="1900" dirty="0"/>
              <a:t> (</a:t>
            </a:r>
            <a:r>
              <a:rPr lang="cs-CZ" sz="1900" dirty="0" err="1"/>
              <a:t>hepatální</a:t>
            </a:r>
            <a:r>
              <a:rPr lang="cs-CZ" sz="1900" dirty="0"/>
              <a:t> ohbí)</a:t>
            </a:r>
          </a:p>
          <a:p>
            <a:pPr fontAlgn="base"/>
            <a:r>
              <a:rPr lang="cs-CZ" sz="1900" dirty="0"/>
              <a:t>levé hypochondrium - slezina, </a:t>
            </a:r>
            <a:r>
              <a:rPr lang="cs-CZ" sz="1900" dirty="0" err="1"/>
              <a:t>transverzum</a:t>
            </a:r>
            <a:r>
              <a:rPr lang="cs-CZ" sz="1900" dirty="0"/>
              <a:t> (</a:t>
            </a:r>
            <a:r>
              <a:rPr lang="cs-CZ" sz="1900" dirty="0" err="1"/>
              <a:t>lienální</a:t>
            </a:r>
            <a:r>
              <a:rPr lang="cs-CZ" sz="1900" dirty="0"/>
              <a:t> ohbí), pankreas, levá ledvina</a:t>
            </a:r>
          </a:p>
          <a:p>
            <a:pPr fontAlgn="base"/>
            <a:r>
              <a:rPr lang="cs-CZ" sz="1900" dirty="0"/>
              <a:t>pravé </a:t>
            </a:r>
            <a:r>
              <a:rPr lang="cs-CZ" sz="1900" dirty="0" err="1"/>
              <a:t>mezogastrium</a:t>
            </a:r>
            <a:r>
              <a:rPr lang="cs-CZ" sz="1900" dirty="0"/>
              <a:t> - pravá ledvina, </a:t>
            </a:r>
            <a:r>
              <a:rPr lang="cs-CZ" sz="1900" dirty="0" err="1"/>
              <a:t>ascendens</a:t>
            </a:r>
            <a:endParaRPr lang="cs-CZ" sz="1900" dirty="0"/>
          </a:p>
          <a:p>
            <a:pPr fontAlgn="base"/>
            <a:r>
              <a:rPr lang="cs-CZ" sz="1900" dirty="0"/>
              <a:t>levé </a:t>
            </a:r>
            <a:r>
              <a:rPr lang="cs-CZ" sz="1900" dirty="0" err="1"/>
              <a:t>mezogastrium</a:t>
            </a:r>
            <a:r>
              <a:rPr lang="cs-CZ" sz="1900" dirty="0"/>
              <a:t> - levá ledvina, </a:t>
            </a:r>
            <a:r>
              <a:rPr lang="cs-CZ" sz="1900" dirty="0" err="1"/>
              <a:t>descendens</a:t>
            </a:r>
            <a:r>
              <a:rPr lang="cs-CZ" sz="1900" dirty="0"/>
              <a:t>-sigma</a:t>
            </a:r>
          </a:p>
          <a:p>
            <a:pPr fontAlgn="base"/>
            <a:r>
              <a:rPr lang="cs-CZ" sz="1900" dirty="0" err="1"/>
              <a:t>periumbilikálně</a:t>
            </a:r>
            <a:r>
              <a:rPr lang="cs-CZ" sz="1900" dirty="0"/>
              <a:t> - tenké střevo, pankreas</a:t>
            </a:r>
          </a:p>
          <a:p>
            <a:pPr fontAlgn="base"/>
            <a:r>
              <a:rPr lang="cs-CZ" sz="1900" dirty="0"/>
              <a:t>pravé hypogastrium - </a:t>
            </a:r>
            <a:r>
              <a:rPr lang="cs-CZ" sz="1900" dirty="0" err="1"/>
              <a:t>appendix</a:t>
            </a:r>
            <a:r>
              <a:rPr lang="cs-CZ" sz="1900" dirty="0"/>
              <a:t>, </a:t>
            </a:r>
            <a:r>
              <a:rPr lang="cs-CZ" sz="1900" dirty="0" err="1"/>
              <a:t>cekum</a:t>
            </a:r>
            <a:r>
              <a:rPr lang="cs-CZ" sz="1900" dirty="0"/>
              <a:t>, terminální ileum, pravé ovarium</a:t>
            </a:r>
          </a:p>
          <a:p>
            <a:pPr fontAlgn="base"/>
            <a:r>
              <a:rPr lang="cs-CZ" sz="1900" dirty="0"/>
              <a:t>levé hypogastrium - rektum, levé ovarium</a:t>
            </a:r>
          </a:p>
          <a:p>
            <a:pPr fontAlgn="base"/>
            <a:r>
              <a:rPr lang="cs-CZ" sz="1900" dirty="0" err="1"/>
              <a:t>suprapubicky</a:t>
            </a:r>
            <a:r>
              <a:rPr lang="cs-CZ" sz="1900" dirty="0"/>
              <a:t> - močový měchýř, děloha</a:t>
            </a:r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28621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Poslech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180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charset="0"/>
              </a:rPr>
              <a:t>U zdravých osob jsou přítomny střevní </a:t>
            </a:r>
            <a:r>
              <a:rPr kumimoji="0" lang="cs-CZ" altLang="cs-CZ" sz="1800" i="0" u="none" strike="noStrike" cap="none" normalizeH="0" baseline="0" dirty="0" err="1" smtClean="0">
                <a:ln>
                  <a:noFill/>
                </a:ln>
                <a:solidFill>
                  <a:srgbClr val="1C1C1C"/>
                </a:solidFill>
                <a:effectLst/>
                <a:latin typeface="Arial" charset="0"/>
              </a:rPr>
              <a:t>fenomeny</a:t>
            </a:r>
            <a:r>
              <a:rPr kumimoji="0" lang="cs-CZ" altLang="cs-CZ" sz="180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charset="0"/>
              </a:rPr>
              <a:t> slyšitelné asi 15x za minutu. Hlasité zvuky mají někdy i distanční charakter.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cs-CZ" altLang="cs-CZ" sz="180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cs-CZ" altLang="cs-CZ" sz="1800" i="0" u="none" strike="noStrike" cap="none" normalizeH="0" baseline="0" dirty="0" smtClean="0">
                <a:ln>
                  <a:noFill/>
                </a:ln>
                <a:solidFill>
                  <a:srgbClr val="1C1C1C"/>
                </a:solidFill>
                <a:effectLst/>
                <a:latin typeface="Arial" charset="0"/>
              </a:rPr>
              <a:t>Možné patologické nálezy:</a:t>
            </a:r>
            <a:endParaRPr kumimoji="0" lang="cs-CZ" altLang="cs-CZ" sz="180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4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peristaltika obleněná - s ojedinělými fenomény bývá při zácpě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4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peristaltika zrychlená - vyskytuje se u průjmů, po projímadlech, u dráždivého tračníku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4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peristaltika obstrukční - peristaltika je nápadně živá, zrychlená až chaotická, </a:t>
            </a:r>
            <a:r>
              <a:rPr kumimoji="0" lang="cs-CZ" altLang="cs-CZ" sz="140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fenomeny</a:t>
            </a:r>
            <a:r>
              <a:rPr kumimoji="0" lang="cs-CZ" altLang="cs-CZ" sz="14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 mívají kovový charakter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4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paralytický ileus - peristaltika chybí, střevní </a:t>
            </a:r>
            <a:r>
              <a:rPr kumimoji="0" lang="cs-CZ" altLang="cs-CZ" sz="140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fenomeny</a:t>
            </a:r>
            <a:r>
              <a:rPr kumimoji="0" lang="cs-CZ" altLang="cs-CZ" sz="14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 nejsou přítomny („mrtvé ticho“).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40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Šplíchot</a:t>
            </a:r>
            <a:r>
              <a:rPr kumimoji="0" lang="cs-CZ" altLang="cs-CZ" sz="14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 je vybavitelný při vyšetření undulace nad rozepjatým orgánem, například žaludkem, při obstrukci pyloru nebo </a:t>
            </a:r>
            <a:r>
              <a:rPr kumimoji="0" lang="cs-CZ" altLang="cs-CZ" sz="140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charset="0"/>
                <a:ea typeface="Open Sans" charset="0"/>
              </a:rPr>
              <a:t>gastroparéze</a:t>
            </a:r>
            <a:endParaRPr kumimoji="0" lang="cs-CZ" altLang="cs-CZ" sz="140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charset="0"/>
              <a:ea typeface="Open Sans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cs-CZ" altLang="cs-CZ" sz="120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charset="0"/>
              <a:ea typeface="Open Sans" charset="0"/>
            </a:endParaRP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700367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257</Words>
  <Application>Microsoft Macintosh PowerPoint</Application>
  <PresentationFormat>Širokoúhlá obrazovka</PresentationFormat>
  <Paragraphs>83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Open Sans</vt:lpstr>
      <vt:lpstr>Arial</vt:lpstr>
      <vt:lpstr>Motiv Office</vt:lpstr>
      <vt:lpstr>Vyšetření břicha</vt:lpstr>
      <vt:lpstr>Orientace na břiše</vt:lpstr>
      <vt:lpstr>Pohled</vt:lpstr>
      <vt:lpstr>Prezentace aplikace PowerPoint</vt:lpstr>
      <vt:lpstr>Prezentace aplikace PowerPoint</vt:lpstr>
      <vt:lpstr>Poklep</vt:lpstr>
      <vt:lpstr>Palpace</vt:lpstr>
      <vt:lpstr>Orgánová lokalizace</vt:lpstr>
      <vt:lpstr>Poslech</vt:lpstr>
      <vt:lpstr>Játra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Vyšetření břicha</dc:title>
  <dc:creator>Uživatel Microsoft Office</dc:creator>
  <cp:lastModifiedBy>Uživatel Microsoft Office</cp:lastModifiedBy>
  <cp:revision>7</cp:revision>
  <dcterms:created xsi:type="dcterms:W3CDTF">2021-04-07T10:38:47Z</dcterms:created>
  <dcterms:modified xsi:type="dcterms:W3CDTF">2021-04-07T11:50:03Z</dcterms:modified>
</cp:coreProperties>
</file>