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7"/>
  </p:normalViewPr>
  <p:slideViewPr>
    <p:cSldViewPr snapToGrid="0">
      <p:cViewPr varScale="1">
        <p:scale>
          <a:sx n="138" d="100"/>
          <a:sy n="138" d="100"/>
        </p:scale>
        <p:origin x="88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19674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3277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7a7cc745eb7a6bb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7a7cc745eb7a6bb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552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7a7cc745eb7a6bb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7a7cc745eb7a6bb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4503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57a7cc745eb7a6bb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57a7cc745eb7a6bb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7489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7a7cc745eb7a6bb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57a7cc745eb7a6bb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0004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93cbd17e2a2e8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93cbd17e2a2e8a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5625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hlavy a krku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MUDr. Jindřich Mareš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altLang="cs-CZ" b="1" dirty="0">
                <a:solidFill>
                  <a:srgbClr val="1C1C1C"/>
                </a:solidFill>
                <a:latin typeface="Arial" charset="0"/>
                <a:ea typeface="Open Sans" charset="0"/>
              </a:rPr>
              <a:t>Oční bulby</a:t>
            </a:r>
            <a:b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</a:b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sz="1300" b="1" dirty="0">
                <a:solidFill>
                  <a:srgbClr val="1C1C1C"/>
                </a:solidFill>
                <a:latin typeface="Arial" charset="0"/>
              </a:rPr>
              <a:t>oční bulby se běžně nacházejí ve středním postavení </a:t>
            </a:r>
            <a:endParaRPr lang="cs-CZ" altLang="cs-CZ" sz="1300" b="1" dirty="0"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sz="1300" b="1" dirty="0">
                <a:solidFill>
                  <a:srgbClr val="1C1C1C"/>
                </a:solidFill>
                <a:latin typeface="Arial" charset="0"/>
              </a:rPr>
              <a:t>Možné patologické nálezy:</a:t>
            </a:r>
            <a:endParaRPr lang="cs-CZ" altLang="cs-CZ" sz="1300" b="1" dirty="0"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1300" b="1" dirty="0">
                <a:solidFill>
                  <a:srgbClr val="1C1C1C"/>
                </a:solidFill>
                <a:latin typeface="Arial" charset="0"/>
                <a:ea typeface="Open Sans" charset="0"/>
              </a:rPr>
              <a:t>exoftalmus</a:t>
            </a:r>
            <a:r>
              <a:rPr lang="cs-CZ" altLang="cs-CZ" sz="1300" dirty="0">
                <a:solidFill>
                  <a:srgbClr val="333333"/>
                </a:solidFill>
                <a:latin typeface="Arial" charset="0"/>
                <a:ea typeface="Open Sans" charset="0"/>
              </a:rPr>
              <a:t> představuje oboustrannou </a:t>
            </a:r>
            <a:r>
              <a:rPr lang="cs-CZ" altLang="cs-CZ" sz="1300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protruzi</a:t>
            </a:r>
            <a:r>
              <a:rPr lang="cs-CZ" altLang="cs-CZ" sz="1300" dirty="0">
                <a:solidFill>
                  <a:srgbClr val="333333"/>
                </a:solidFill>
                <a:latin typeface="Arial" charset="0"/>
                <a:ea typeface="Open Sans" charset="0"/>
              </a:rPr>
              <a:t> očních bulbů při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1300" b="1" dirty="0" err="1">
                <a:solidFill>
                  <a:srgbClr val="1C1C1C"/>
                </a:solidFill>
                <a:latin typeface="Arial" charset="0"/>
                <a:ea typeface="Open Sans" charset="0"/>
              </a:rPr>
              <a:t>enoftalmus</a:t>
            </a:r>
            <a:r>
              <a:rPr lang="cs-CZ" altLang="cs-CZ" sz="1300" dirty="0">
                <a:solidFill>
                  <a:srgbClr val="333333"/>
                </a:solidFill>
                <a:latin typeface="Arial" charset="0"/>
                <a:ea typeface="Open Sans" charset="0"/>
              </a:rPr>
              <a:t> je většinou jednostranný (viz výše)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cs-CZ" altLang="cs-CZ" dirty="0">
              <a:solidFill>
                <a:srgbClr val="333333"/>
              </a:solidFill>
              <a:latin typeface="Arial" charset="0"/>
              <a:ea typeface="Open Sans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b="1" u="sng" dirty="0">
                <a:solidFill>
                  <a:srgbClr val="1C1C1C"/>
                </a:solidFill>
                <a:latin typeface="Arial" charset="0"/>
              </a:rPr>
              <a:t>Pohyblivost bulbů:</a:t>
            </a:r>
            <a:endParaRPr lang="cs-CZ" altLang="cs-CZ" sz="1050" b="1" dirty="0"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1200" b="1" dirty="0">
                <a:solidFill>
                  <a:srgbClr val="1C1C1C"/>
                </a:solidFill>
                <a:latin typeface="Arial" charset="0"/>
                <a:ea typeface="Open Sans" charset="0"/>
              </a:rPr>
              <a:t>strabizmus konvergentní</a:t>
            </a:r>
            <a:r>
              <a:rPr lang="cs-CZ" altLang="cs-CZ" sz="1200" dirty="0">
                <a:solidFill>
                  <a:srgbClr val="333333"/>
                </a:solidFill>
                <a:latin typeface="Arial" charset="0"/>
                <a:ea typeface="Open Sans" charset="0"/>
              </a:rPr>
              <a:t> - osy bulbů se sbíhají (sbíhavé šilhání)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1200" b="1" dirty="0">
                <a:solidFill>
                  <a:srgbClr val="1C1C1C"/>
                </a:solidFill>
                <a:latin typeface="Arial" charset="0"/>
                <a:ea typeface="Open Sans" charset="0"/>
              </a:rPr>
              <a:t>strabizmus divergentní</a:t>
            </a:r>
            <a:r>
              <a:rPr lang="cs-CZ" altLang="cs-CZ" sz="1200" dirty="0">
                <a:solidFill>
                  <a:srgbClr val="333333"/>
                </a:solidFill>
                <a:latin typeface="Arial" charset="0"/>
                <a:ea typeface="Open Sans" charset="0"/>
              </a:rPr>
              <a:t> - osy bulbů se rozbíhají (rozbíhavé šilhání)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1200" b="1" dirty="0">
                <a:solidFill>
                  <a:srgbClr val="1C1C1C"/>
                </a:solidFill>
                <a:latin typeface="Arial" charset="0"/>
                <a:ea typeface="Open Sans" charset="0"/>
              </a:rPr>
              <a:t>nystagmus</a:t>
            </a:r>
            <a:r>
              <a:rPr lang="cs-CZ" altLang="cs-CZ" sz="1200" dirty="0">
                <a:solidFill>
                  <a:srgbClr val="333333"/>
                </a:solidFill>
                <a:latin typeface="Arial" charset="0"/>
                <a:ea typeface="Open Sans" charset="0"/>
              </a:rPr>
              <a:t> představuje neuvědomělé, rychle se opakující rytmické pohyby očí (záškuby) horizontálního, vertikálního či krouživého typu (vestibulární syndromy)</a:t>
            </a:r>
          </a:p>
        </p:txBody>
      </p:sp>
    </p:spTree>
    <p:extLst>
      <p:ext uri="{BB962C8B-B14F-4D97-AF65-F5344CB8AC3E}">
        <p14:creationId xmlns:p14="http://schemas.microsoft.com/office/powerpoint/2010/main" val="1501463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altLang="cs-CZ" b="1" dirty="0">
                <a:solidFill>
                  <a:srgbClr val="1C1C1C"/>
                </a:solidFill>
                <a:latin typeface="Arial" charset="0"/>
                <a:ea typeface="Open Sans" charset="0"/>
              </a:rPr>
              <a:t>Spojivky</a:t>
            </a:r>
            <a:b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</a:b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sz="1600" b="1" dirty="0">
                <a:solidFill>
                  <a:srgbClr val="1C1C1C"/>
                </a:solidFill>
                <a:latin typeface="Arial" charset="0"/>
              </a:rPr>
              <a:t>Spojivky jsou fyziologicky růžové</a:t>
            </a:r>
            <a:br>
              <a:rPr lang="cs-CZ" altLang="cs-CZ" sz="1600" b="1" dirty="0">
                <a:solidFill>
                  <a:srgbClr val="1C1C1C"/>
                </a:solidFill>
                <a:latin typeface="Arial" charset="0"/>
              </a:rPr>
            </a:br>
            <a:endParaRPr lang="cs-CZ" altLang="cs-CZ" sz="1600" b="1" dirty="0"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sz="1600" b="1" dirty="0">
                <a:solidFill>
                  <a:srgbClr val="1C1C1C"/>
                </a:solidFill>
                <a:latin typeface="Arial" charset="0"/>
              </a:rPr>
              <a:t>Možné patologické nálezy:</a:t>
            </a:r>
            <a:endParaRPr lang="cs-CZ" altLang="cs-CZ" sz="1600" b="1" dirty="0"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1600" dirty="0">
                <a:solidFill>
                  <a:srgbClr val="333333"/>
                </a:solidFill>
                <a:latin typeface="Arial" charset="0"/>
                <a:ea typeface="Open Sans" charset="0"/>
              </a:rPr>
              <a:t>bledost se projevuje u anémií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1600" dirty="0">
                <a:solidFill>
                  <a:srgbClr val="333333"/>
                </a:solidFill>
                <a:latin typeface="Arial" charset="0"/>
                <a:ea typeface="Open Sans" charset="0"/>
              </a:rPr>
              <a:t>hyperémie u zánětu spojivek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1600" dirty="0">
                <a:solidFill>
                  <a:srgbClr val="333333"/>
                </a:solidFill>
                <a:latin typeface="Arial" charset="0"/>
                <a:ea typeface="Open Sans" charset="0"/>
              </a:rPr>
              <a:t>xeroftalmie je přítomna u </a:t>
            </a:r>
            <a:r>
              <a:rPr lang="cs-CZ" altLang="cs-CZ" sz="1600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keratokonjunctivitida</a:t>
            </a:r>
            <a:r>
              <a:rPr lang="cs-CZ" altLang="cs-CZ" sz="1600" dirty="0">
                <a:solidFill>
                  <a:srgbClr val="333333"/>
                </a:solidFill>
                <a:latin typeface="Arial" charset="0"/>
                <a:ea typeface="Open Sans" charset="0"/>
              </a:rPr>
              <a:t> </a:t>
            </a:r>
            <a:r>
              <a:rPr lang="cs-CZ" altLang="cs-CZ" sz="1600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sicca</a:t>
            </a:r>
            <a:r>
              <a:rPr lang="cs-CZ" altLang="cs-CZ" sz="1600" dirty="0">
                <a:solidFill>
                  <a:srgbClr val="333333"/>
                </a:solidFill>
                <a:latin typeface="Arial" charset="0"/>
                <a:ea typeface="Open Sans" charset="0"/>
              </a:rPr>
              <a:t> (</a:t>
            </a:r>
            <a:r>
              <a:rPr lang="cs-CZ" altLang="cs-CZ" sz="1600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Sjögrenův</a:t>
            </a:r>
            <a:r>
              <a:rPr lang="cs-CZ" altLang="cs-CZ" sz="1600" dirty="0">
                <a:solidFill>
                  <a:srgbClr val="333333"/>
                </a:solidFill>
                <a:latin typeface="Arial" charset="0"/>
                <a:ea typeface="Open Sans" charset="0"/>
              </a:rPr>
              <a:t> syndrom), další možnou příčinou je i </a:t>
            </a:r>
            <a:r>
              <a:rPr lang="cs-CZ" altLang="cs-CZ" sz="1600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hypovitaminoza</a:t>
            </a:r>
            <a:r>
              <a:rPr lang="cs-CZ" altLang="cs-CZ" sz="1600" dirty="0">
                <a:solidFill>
                  <a:srgbClr val="333333"/>
                </a:solidFill>
                <a:latin typeface="Arial" charset="0"/>
                <a:ea typeface="Open Sans" charset="0"/>
              </a:rPr>
              <a:t> 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b="1" dirty="0">
              <a:solidFill>
                <a:srgbClr val="4BB6F5"/>
              </a:solidFill>
              <a:latin typeface="Arial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4021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altLang="cs-CZ" b="1" dirty="0">
                <a:solidFill>
                  <a:srgbClr val="1C1C1C"/>
                </a:solidFill>
                <a:latin typeface="Arial" charset="0"/>
                <a:ea typeface="Open Sans" charset="0"/>
              </a:rPr>
              <a:t>Skléry</a:t>
            </a:r>
            <a:b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</a:b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311701" y="1202963"/>
            <a:ext cx="8520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cs-CZ" altLang="cs-CZ" b="1" dirty="0">
                <a:latin typeface="Arial" charset="0"/>
              </a:rPr>
              <a:t>Skléry jsou fyziologicky bílé, </a:t>
            </a:r>
            <a:r>
              <a:rPr lang="cs-CZ" altLang="cs-CZ" b="1" dirty="0" err="1">
                <a:latin typeface="Arial" charset="0"/>
              </a:rPr>
              <a:t>anikterické</a:t>
            </a:r>
            <a:endParaRPr lang="cs-CZ" altLang="cs-CZ" b="1" dirty="0">
              <a:latin typeface="Arial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cs-CZ" altLang="cs-CZ" b="1" dirty="0">
              <a:solidFill>
                <a:srgbClr val="1C1C1C"/>
              </a:solidFill>
              <a:latin typeface="Arial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cs-CZ" altLang="cs-CZ" b="1" dirty="0">
              <a:solidFill>
                <a:srgbClr val="1C1C1C"/>
              </a:solidFill>
              <a:latin typeface="Arial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cs-CZ" altLang="cs-CZ" b="1" dirty="0">
                <a:solidFill>
                  <a:srgbClr val="1C1C1C"/>
                </a:solidFill>
                <a:latin typeface="Arial" charset="0"/>
              </a:rPr>
              <a:t>Možné patologické nálezy:</a:t>
            </a:r>
            <a:endParaRPr lang="cs-CZ" altLang="cs-CZ" sz="900" b="1" dirty="0">
              <a:latin typeface="Arial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cs-CZ" altLang="cs-CZ" b="1" dirty="0">
                <a:solidFill>
                  <a:srgbClr val="1C1C1C"/>
                </a:solidFill>
                <a:latin typeface="Arial" charset="0"/>
                <a:ea typeface="Open Sans" charset="0"/>
              </a:rPr>
              <a:t>žluté zbarvení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 se vyskytuje u ikterů (mírnější intenzitu označujeme jako </a:t>
            </a:r>
            <a:r>
              <a:rPr lang="cs-CZ" altLang="cs-CZ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subikterus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cs-CZ" altLang="cs-CZ" b="1" dirty="0">
                <a:solidFill>
                  <a:srgbClr val="1C1C1C"/>
                </a:solidFill>
                <a:latin typeface="Arial" charset="0"/>
                <a:ea typeface="Open Sans" charset="0"/>
              </a:rPr>
              <a:t>zarudnutí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 bulbární spojivky se vyskytuje u konjunktivitidy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cs-CZ" altLang="cs-CZ" b="1" dirty="0" err="1">
                <a:solidFill>
                  <a:srgbClr val="1C1C1C"/>
                </a:solidFill>
                <a:latin typeface="Arial" charset="0"/>
                <a:ea typeface="Open Sans" charset="0"/>
              </a:rPr>
              <a:t>subkonjunktivální</a:t>
            </a:r>
            <a:r>
              <a:rPr lang="cs-CZ" altLang="cs-CZ" b="1" dirty="0">
                <a:solidFill>
                  <a:srgbClr val="1C1C1C"/>
                </a:solidFill>
                <a:latin typeface="Arial" charset="0"/>
                <a:ea typeface="Open Sans" charset="0"/>
              </a:rPr>
              <a:t> hemoragie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 vzniká u krvácivých stavů, při velké námaze, někdy z nejasných důvodů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cs-CZ" altLang="cs-CZ" b="1" dirty="0">
                <a:solidFill>
                  <a:srgbClr val="1C1C1C"/>
                </a:solidFill>
                <a:latin typeface="Arial" charset="0"/>
                <a:ea typeface="Open Sans" charset="0"/>
              </a:rPr>
              <a:t>modravé zbarvení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 sklér přítomné u </a:t>
            </a:r>
            <a:r>
              <a:rPr lang="cs-CZ" altLang="cs-CZ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osteogenesis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 </a:t>
            </a:r>
            <a:r>
              <a:rPr lang="cs-CZ" altLang="cs-CZ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inperfecta</a:t>
            </a:r>
            <a:endParaRPr lang="cs-CZ" altLang="cs-CZ" dirty="0">
              <a:solidFill>
                <a:srgbClr val="333333"/>
              </a:solidFill>
              <a:latin typeface="Arial" charset="0"/>
              <a:ea typeface="Open Sans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cs-CZ" altLang="cs-CZ" b="1" dirty="0">
              <a:solidFill>
                <a:srgbClr val="4BB6F5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53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Zornice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cs-CZ" b="1" dirty="0">
                <a:solidFill>
                  <a:schemeClr val="tx1"/>
                </a:solidFill>
              </a:rPr>
              <a:t>Zornice jsou fyziologicky okrouhlé, </a:t>
            </a:r>
            <a:r>
              <a:rPr lang="cs-CZ" b="1" dirty="0" err="1">
                <a:solidFill>
                  <a:schemeClr val="tx1"/>
                </a:solidFill>
              </a:rPr>
              <a:t>izokorické</a:t>
            </a:r>
            <a:r>
              <a:rPr lang="cs-CZ" b="1" dirty="0">
                <a:solidFill>
                  <a:schemeClr val="tx1"/>
                </a:solidFill>
              </a:rPr>
              <a:t>, reagují na osvit a konvergenci.</a:t>
            </a:r>
          </a:p>
          <a:p>
            <a:pPr fontAlgn="base"/>
            <a:endParaRPr lang="cs-CZ" dirty="0">
              <a:solidFill>
                <a:schemeClr val="tx1"/>
              </a:solidFill>
            </a:endParaRPr>
          </a:p>
          <a:p>
            <a:pPr fontAlgn="base"/>
            <a:r>
              <a:rPr lang="cs-CZ" sz="1500" b="1" dirty="0">
                <a:solidFill>
                  <a:schemeClr val="tx1"/>
                </a:solidFill>
              </a:rPr>
              <a:t>Možné patologické nálezy:</a:t>
            </a:r>
            <a:endParaRPr lang="cs-CZ" sz="1500" dirty="0">
              <a:solidFill>
                <a:schemeClr val="tx1"/>
              </a:solidFill>
            </a:endParaRPr>
          </a:p>
          <a:p>
            <a:pPr fontAlgn="base"/>
            <a:r>
              <a:rPr lang="cs-CZ" sz="1500" b="1" dirty="0">
                <a:solidFill>
                  <a:schemeClr val="tx1"/>
                </a:solidFill>
              </a:rPr>
              <a:t>mióza</a:t>
            </a:r>
            <a:r>
              <a:rPr lang="cs-CZ" sz="1500" dirty="0">
                <a:solidFill>
                  <a:schemeClr val="tx1"/>
                </a:solidFill>
              </a:rPr>
              <a:t> (zúžení) vzniká fyziologicky jako reakce na světlo, patologicky při poškození sympatiku(převládne </a:t>
            </a:r>
            <a:r>
              <a:rPr lang="cs-CZ" sz="1500" dirty="0" err="1">
                <a:solidFill>
                  <a:schemeClr val="tx1"/>
                </a:solidFill>
              </a:rPr>
              <a:t>parasympaticus</a:t>
            </a:r>
            <a:r>
              <a:rPr lang="cs-CZ" sz="1500" dirty="0">
                <a:solidFill>
                  <a:schemeClr val="tx1"/>
                </a:solidFill>
              </a:rPr>
              <a:t>), dále se vyskytuje u některých zánětů duhovky, při progresivní paralýze, aplikaci pilokarpinu do oka u glaukomu (zelený zákal), u intoxikace morfinem, jako součást </a:t>
            </a:r>
            <a:r>
              <a:rPr lang="cs-CZ" sz="1500" dirty="0" err="1">
                <a:solidFill>
                  <a:schemeClr val="tx1"/>
                </a:solidFill>
              </a:rPr>
              <a:t>Hornerovy</a:t>
            </a:r>
            <a:r>
              <a:rPr lang="cs-CZ" sz="1500" dirty="0">
                <a:solidFill>
                  <a:schemeClr val="tx1"/>
                </a:solidFill>
              </a:rPr>
              <a:t> trias</a:t>
            </a:r>
          </a:p>
          <a:p>
            <a:pPr fontAlgn="base"/>
            <a:r>
              <a:rPr lang="cs-CZ" sz="1500" b="1" dirty="0">
                <a:solidFill>
                  <a:schemeClr val="tx1"/>
                </a:solidFill>
              </a:rPr>
              <a:t>mydriáza</a:t>
            </a:r>
            <a:r>
              <a:rPr lang="cs-CZ" sz="1500" dirty="0">
                <a:solidFill>
                  <a:schemeClr val="tx1"/>
                </a:solidFill>
              </a:rPr>
              <a:t> (rozšíření) je fyziologickou reakcí oka na tmu, patologicky při poškození parasympatiku(převládne </a:t>
            </a:r>
            <a:r>
              <a:rPr lang="cs-CZ" sz="1500" dirty="0" err="1">
                <a:solidFill>
                  <a:schemeClr val="tx1"/>
                </a:solidFill>
              </a:rPr>
              <a:t>sympaticus</a:t>
            </a:r>
            <a:r>
              <a:rPr lang="cs-CZ" sz="1500" dirty="0">
                <a:solidFill>
                  <a:schemeClr val="tx1"/>
                </a:solidFill>
              </a:rPr>
              <a:t>), dále ji pozorujeme v hlubokém bezvědomí, u některých poruch CNS, po aplikaci atropinu do oka, u akutního glaukomu, </a:t>
            </a:r>
            <a:r>
              <a:rPr lang="cs-CZ" sz="1500" dirty="0" err="1">
                <a:solidFill>
                  <a:schemeClr val="tx1"/>
                </a:solidFill>
              </a:rPr>
              <a:t>amaurozy</a:t>
            </a:r>
            <a:r>
              <a:rPr lang="cs-CZ" sz="1500" dirty="0">
                <a:solidFill>
                  <a:schemeClr val="tx1"/>
                </a:solidFill>
              </a:rPr>
              <a:t> a při otravě </a:t>
            </a:r>
            <a:r>
              <a:rPr lang="cs-CZ" sz="1500" dirty="0" err="1">
                <a:solidFill>
                  <a:schemeClr val="tx1"/>
                </a:solidFill>
              </a:rPr>
              <a:t>belladonou</a:t>
            </a:r>
            <a:endParaRPr lang="cs-CZ" sz="1500" dirty="0">
              <a:solidFill>
                <a:schemeClr val="tx1"/>
              </a:solidFill>
            </a:endParaRPr>
          </a:p>
          <a:p>
            <a:pPr fontAlgn="base"/>
            <a:r>
              <a:rPr lang="cs-CZ" sz="1500" b="1" dirty="0" err="1">
                <a:solidFill>
                  <a:schemeClr val="tx1"/>
                </a:solidFill>
              </a:rPr>
              <a:t>anizokorie</a:t>
            </a:r>
            <a:r>
              <a:rPr lang="cs-CZ" sz="1500" dirty="0">
                <a:solidFill>
                  <a:schemeClr val="tx1"/>
                </a:solidFill>
              </a:rPr>
              <a:t> (nestejná šíře zornic) je přítomna u cévních mozkových příhod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9293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b="1" dirty="0">
                <a:solidFill>
                  <a:srgbClr val="1C1C1C"/>
                </a:solidFill>
                <a:latin typeface="Arial" charset="0"/>
                <a:ea typeface="Open Sans" charset="0"/>
              </a:rPr>
              <a:t>RTY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b="1" dirty="0">
                <a:solidFill>
                  <a:srgbClr val="1C1C1C"/>
                </a:solidFill>
                <a:latin typeface="Arial" charset="0"/>
              </a:rPr>
              <a:t>Rty jsou fyziologicky symetrické, růžové, hladké, vlhké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sz="1050" b="1" dirty="0"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b="1" dirty="0">
                <a:solidFill>
                  <a:srgbClr val="1C1C1C"/>
                </a:solidFill>
                <a:latin typeface="Arial" charset="0"/>
              </a:rPr>
              <a:t>Možné patologické nálezy:</a:t>
            </a:r>
            <a:endParaRPr lang="cs-CZ" altLang="cs-CZ" sz="1050" b="1" dirty="0"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b="1" dirty="0">
                <a:solidFill>
                  <a:srgbClr val="333333"/>
                </a:solidFill>
                <a:latin typeface="Arial" charset="0"/>
                <a:ea typeface="Open Sans" charset="0"/>
              </a:rPr>
              <a:t>asymetrické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 - ústní koutek je níže, pacient není schopen sešpulit ústa, zapískat; zjišťuje se většinou při paréze dolní větve n. VII, někdy je asymetrie podmíněná jen defektním chrupem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b="1" dirty="0">
                <a:solidFill>
                  <a:srgbClr val="333333"/>
                </a:solidFill>
                <a:latin typeface="Arial" charset="0"/>
                <a:ea typeface="Open Sans" charset="0"/>
              </a:rPr>
              <a:t>cyanotické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 jsou u poruch saturace hemoglobinu kyslíkem u vrozených srdečních vad, bronchopulmonálních onemocnění a levostranné srdeční slabosti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b="1" dirty="0">
                <a:solidFill>
                  <a:srgbClr val="333333"/>
                </a:solidFill>
                <a:latin typeface="Arial" charset="0"/>
                <a:ea typeface="Open Sans" charset="0"/>
              </a:rPr>
              <a:t>suché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 se vyskytují při dehydrataci, někdy vznikají i ragády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cs-CZ" altLang="cs-CZ" dirty="0">
              <a:solidFill>
                <a:srgbClr val="333333"/>
              </a:solidFill>
              <a:latin typeface="Arial" charset="0"/>
              <a:ea typeface="Open Sans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b="1" u="sng" dirty="0">
                <a:solidFill>
                  <a:srgbClr val="1C1C1C"/>
                </a:solidFill>
                <a:latin typeface="Arial" charset="0"/>
              </a:rPr>
              <a:t>zánětlivě změněné:</a:t>
            </a:r>
            <a:endParaRPr lang="cs-CZ" altLang="cs-CZ" sz="1050" b="1" dirty="0"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cheilitida</a:t>
            </a:r>
            <a:endParaRPr lang="cs-CZ" altLang="cs-CZ" dirty="0">
              <a:solidFill>
                <a:srgbClr val="333333"/>
              </a:solidFill>
              <a:latin typeface="Arial" charset="0"/>
              <a:ea typeface="Open Sans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herpes </a:t>
            </a:r>
            <a:r>
              <a:rPr lang="cs-CZ" altLang="cs-CZ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labialis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 (</a:t>
            </a:r>
            <a:r>
              <a:rPr lang="cs-CZ" altLang="cs-CZ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febrilis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) u pneumonie, virových onemocnění,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anguli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 </a:t>
            </a:r>
            <a:r>
              <a:rPr lang="cs-CZ" altLang="cs-CZ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infectiosi</a:t>
            </a:r>
            <a: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  <a:t> vznikají při deficitu vitamínu B2, nedostatečné hygieně, imunodeficienci, </a:t>
            </a:r>
            <a:r>
              <a:rPr lang="cs-CZ" altLang="cs-CZ" dirty="0" err="1">
                <a:solidFill>
                  <a:srgbClr val="333333"/>
                </a:solidFill>
                <a:latin typeface="Arial" charset="0"/>
                <a:ea typeface="Open Sans" charset="0"/>
              </a:rPr>
              <a:t>sideropenii</a:t>
            </a:r>
            <a:endParaRPr lang="cs-CZ" altLang="cs-CZ" dirty="0">
              <a:solidFill>
                <a:srgbClr val="333333"/>
              </a:solidFill>
              <a:latin typeface="Arial" charset="0"/>
              <a:ea typeface="Open Sans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b="1" dirty="0">
              <a:solidFill>
                <a:srgbClr val="1C1C1C"/>
              </a:solidFill>
              <a:latin typeface="Arial" charset="0"/>
            </a:endParaRPr>
          </a:p>
          <a:p>
            <a:endParaRPr lang="cs-CZ" dirty="0"/>
          </a:p>
        </p:txBody>
      </p:sp>
      <p:pic>
        <p:nvPicPr>
          <p:cNvPr id="4098" name="Picture 2" descr="http://www.propedeutika.cz/images/ok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3960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Dutina ústní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Sliznice</a:t>
            </a:r>
          </a:p>
          <a:p>
            <a:r>
              <a:rPr lang="cs-CZ" dirty="0">
                <a:solidFill>
                  <a:schemeClr val="tx1"/>
                </a:solidFill>
              </a:rPr>
              <a:t>Jazyk</a:t>
            </a:r>
          </a:p>
          <a:p>
            <a:r>
              <a:rPr lang="cs-CZ" dirty="0">
                <a:solidFill>
                  <a:schemeClr val="tx1"/>
                </a:solidFill>
              </a:rPr>
              <a:t>Chrup</a:t>
            </a:r>
          </a:p>
          <a:p>
            <a:r>
              <a:rPr lang="cs-CZ" dirty="0">
                <a:solidFill>
                  <a:schemeClr val="tx1"/>
                </a:solidFill>
              </a:rPr>
              <a:t>Dásně </a:t>
            </a:r>
          </a:p>
        </p:txBody>
      </p:sp>
    </p:spTree>
    <p:extLst>
      <p:ext uri="{BB962C8B-B14F-4D97-AF65-F5344CB8AC3E}">
        <p14:creationId xmlns:p14="http://schemas.microsoft.com/office/powerpoint/2010/main" val="766621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Vyšetření krku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sz="4300" b="1" dirty="0">
                <a:solidFill>
                  <a:schemeClr val="tx1"/>
                </a:solidFill>
                <a:latin typeface="Arial" charset="0"/>
              </a:rPr>
              <a:t>Pohled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sz="4300" b="1" dirty="0">
              <a:solidFill>
                <a:schemeClr val="tx1"/>
              </a:solidFill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Tvar a délka krku jsou přiměřené tělesnému habitu</a:t>
            </a:r>
            <a:br>
              <a:rPr lang="cs-CZ" altLang="cs-CZ" sz="3500" b="1" dirty="0">
                <a:solidFill>
                  <a:schemeClr val="tx1"/>
                </a:solidFill>
                <a:latin typeface="Arial" charset="0"/>
              </a:rPr>
            </a:br>
            <a:endParaRPr lang="cs-CZ" altLang="cs-CZ" sz="3500" b="1" dirty="0">
              <a:solidFill>
                <a:schemeClr val="tx1"/>
              </a:solidFill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Možné patologické nálezy:</a:t>
            </a:r>
            <a:br>
              <a:rPr lang="cs-CZ" altLang="cs-CZ" sz="3500" b="1" dirty="0">
                <a:solidFill>
                  <a:schemeClr val="tx1"/>
                </a:solidFill>
                <a:latin typeface="Arial" charset="0"/>
              </a:rPr>
            </a:b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• hubený se vyskytuje u kachexie, bývají nápadně vpadlé nadklíčkové jamky</a:t>
            </a:r>
            <a:br>
              <a:rPr lang="cs-CZ" altLang="cs-CZ" sz="3500" b="1" dirty="0">
                <a:solidFill>
                  <a:schemeClr val="tx1"/>
                </a:solidFill>
                <a:latin typeface="Arial" charset="0"/>
              </a:rPr>
            </a:b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• silný je u </a:t>
            </a:r>
            <a:r>
              <a:rPr lang="cs-CZ" altLang="cs-CZ" sz="3500" b="1" dirty="0" err="1">
                <a:solidFill>
                  <a:schemeClr val="tx1"/>
                </a:solidFill>
                <a:latin typeface="Arial" charset="0"/>
              </a:rPr>
              <a:t>obezních</a:t>
            </a: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 osob</a:t>
            </a:r>
            <a:br>
              <a:rPr lang="cs-CZ" altLang="cs-CZ" sz="3500" b="1" dirty="0">
                <a:solidFill>
                  <a:schemeClr val="tx1"/>
                </a:solidFill>
                <a:latin typeface="Arial" charset="0"/>
              </a:rPr>
            </a:b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• pulzace karotid jsou viditelné u hubených osob mediálně od kývačů při námaze, hypertenzi, </a:t>
            </a:r>
            <a:r>
              <a:rPr lang="cs-CZ" altLang="cs-CZ" sz="3500" b="1" dirty="0" err="1">
                <a:solidFill>
                  <a:schemeClr val="tx1"/>
                </a:solidFill>
                <a:latin typeface="Arial" charset="0"/>
              </a:rPr>
              <a:t>hypertyreoze</a:t>
            </a: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 a zejména u aortální insuficience</a:t>
            </a:r>
            <a:br>
              <a:rPr lang="cs-CZ" altLang="cs-CZ" sz="3500" b="1" dirty="0">
                <a:solidFill>
                  <a:schemeClr val="tx1"/>
                </a:solidFill>
                <a:latin typeface="Arial" charset="0"/>
              </a:rPr>
            </a:b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• vodorovná jizva po </a:t>
            </a:r>
            <a:r>
              <a:rPr lang="cs-CZ" altLang="cs-CZ" sz="3500" b="1" dirty="0" err="1">
                <a:solidFill>
                  <a:schemeClr val="tx1"/>
                </a:solidFill>
                <a:latin typeface="Arial" charset="0"/>
              </a:rPr>
              <a:t>strumektomii</a:t>
            </a: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 je zřetelná obvykle v oblasti </a:t>
            </a:r>
            <a:r>
              <a:rPr lang="cs-CZ" altLang="cs-CZ" sz="3500" b="1" dirty="0" err="1">
                <a:solidFill>
                  <a:schemeClr val="tx1"/>
                </a:solidFill>
                <a:latin typeface="Arial" charset="0"/>
              </a:rPr>
              <a:t>jugula</a:t>
            </a:r>
            <a:br>
              <a:rPr lang="cs-CZ" altLang="cs-CZ" sz="3500" b="1" dirty="0">
                <a:solidFill>
                  <a:schemeClr val="tx1"/>
                </a:solidFill>
                <a:latin typeface="Arial" charset="0"/>
              </a:rPr>
            </a:b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• </a:t>
            </a:r>
            <a:r>
              <a:rPr lang="cs-CZ" altLang="cs-CZ" sz="3500" b="1" dirty="0" err="1">
                <a:solidFill>
                  <a:schemeClr val="tx1"/>
                </a:solidFill>
                <a:latin typeface="Arial" charset="0"/>
              </a:rPr>
              <a:t>postiradiační</a:t>
            </a: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 změny na kůži krku souvisejí obvykle s radioterapií zhoubných nádorů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cs-CZ" altLang="cs-CZ" sz="3500" b="1" dirty="0">
                <a:solidFill>
                  <a:schemeClr val="tx1"/>
                </a:solidFill>
                <a:latin typeface="Arial" charset="0"/>
              </a:rPr>
            </a:b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Struma, zvětšené lymfatické uzliny, náplň krčních žil jsou patrné za patologických stavů, popis následuje.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sz="3500" dirty="0">
              <a:solidFill>
                <a:schemeClr val="tx1"/>
              </a:solidFill>
              <a:latin typeface="Arial" charset="0"/>
              <a:ea typeface="Open Sans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Pohyb je normálně volný všemi směry.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sz="3500" b="1" dirty="0">
                <a:solidFill>
                  <a:schemeClr val="tx1"/>
                </a:solidFill>
                <a:latin typeface="Arial" charset="0"/>
              </a:rPr>
              <a:t>Možné patologické nálezy: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500" dirty="0">
                <a:solidFill>
                  <a:schemeClr val="tx1"/>
                </a:solidFill>
                <a:latin typeface="Arial" charset="0"/>
                <a:ea typeface="Open Sans" charset="0"/>
              </a:rPr>
              <a:t>omezení se projevuje u </a:t>
            </a:r>
            <a:r>
              <a:rPr lang="cs-CZ" altLang="cs-CZ" sz="3500" dirty="0" err="1">
                <a:solidFill>
                  <a:schemeClr val="tx1"/>
                </a:solidFill>
                <a:latin typeface="Arial" charset="0"/>
                <a:ea typeface="Open Sans" charset="0"/>
              </a:rPr>
              <a:t>vertebrogenních</a:t>
            </a:r>
            <a:r>
              <a:rPr lang="cs-CZ" altLang="cs-CZ" sz="3500" dirty="0">
                <a:solidFill>
                  <a:schemeClr val="tx1"/>
                </a:solidFill>
                <a:latin typeface="Arial" charset="0"/>
                <a:ea typeface="Open Sans" charset="0"/>
              </a:rPr>
              <a:t> syndromů, meningeálního dráždění, </a:t>
            </a:r>
            <a:r>
              <a:rPr lang="cs-CZ" altLang="cs-CZ" sz="3500" dirty="0" err="1">
                <a:solidFill>
                  <a:schemeClr val="tx1"/>
                </a:solidFill>
                <a:latin typeface="Arial" charset="0"/>
                <a:ea typeface="Open Sans" charset="0"/>
              </a:rPr>
              <a:t>Bechtěrevovy</a:t>
            </a:r>
            <a:r>
              <a:rPr lang="cs-CZ" altLang="cs-CZ" sz="3500" dirty="0">
                <a:solidFill>
                  <a:schemeClr val="tx1"/>
                </a:solidFill>
                <a:latin typeface="Arial" charset="0"/>
                <a:ea typeface="Open Sans" charset="0"/>
              </a:rPr>
              <a:t> choroby, </a:t>
            </a:r>
            <a:r>
              <a:rPr lang="cs-CZ" altLang="cs-CZ" sz="3500" dirty="0" err="1">
                <a:solidFill>
                  <a:schemeClr val="tx1"/>
                </a:solidFill>
                <a:latin typeface="Arial" charset="0"/>
                <a:ea typeface="Open Sans" charset="0"/>
              </a:rPr>
              <a:t>torticolis</a:t>
            </a:r>
            <a:r>
              <a:rPr lang="cs-CZ" altLang="cs-CZ" sz="3500" dirty="0">
                <a:solidFill>
                  <a:schemeClr val="tx1"/>
                </a:solidFill>
                <a:latin typeface="Arial" charset="0"/>
                <a:ea typeface="Open Sans" charset="0"/>
              </a:rPr>
              <a:t> </a:t>
            </a:r>
            <a:r>
              <a:rPr lang="cs-CZ" altLang="cs-CZ" sz="3500" dirty="0" err="1">
                <a:solidFill>
                  <a:schemeClr val="tx1"/>
                </a:solidFill>
                <a:latin typeface="Arial" charset="0"/>
                <a:ea typeface="Open Sans" charset="0"/>
              </a:rPr>
              <a:t>spastica</a:t>
            </a:r>
            <a:r>
              <a:rPr lang="cs-CZ" altLang="cs-CZ" sz="3500" dirty="0">
                <a:solidFill>
                  <a:schemeClr val="tx1"/>
                </a:solidFill>
                <a:latin typeface="Arial" charset="0"/>
                <a:ea typeface="Open Sans" charset="0"/>
              </a:rPr>
              <a:t> (tonická kontraktura m. </a:t>
            </a:r>
            <a:r>
              <a:rPr lang="cs-CZ" altLang="cs-CZ" sz="3500" dirty="0" err="1">
                <a:solidFill>
                  <a:schemeClr val="tx1"/>
                </a:solidFill>
                <a:latin typeface="Arial" charset="0"/>
                <a:ea typeface="Open Sans" charset="0"/>
              </a:rPr>
              <a:t>sternocleidomastoideus</a:t>
            </a:r>
            <a:r>
              <a:rPr lang="cs-CZ" altLang="cs-CZ" sz="3500" dirty="0">
                <a:solidFill>
                  <a:schemeClr val="tx1"/>
                </a:solidFill>
                <a:latin typeface="Arial" charset="0"/>
                <a:ea typeface="Open Sans" charset="0"/>
              </a:rPr>
              <a:t>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500" dirty="0" err="1">
                <a:solidFill>
                  <a:schemeClr val="tx1"/>
                </a:solidFill>
                <a:latin typeface="Arial" charset="0"/>
                <a:ea typeface="Open Sans" charset="0"/>
              </a:rPr>
              <a:t>Mussetův</a:t>
            </a:r>
            <a:r>
              <a:rPr lang="cs-CZ" altLang="cs-CZ" sz="3500" dirty="0">
                <a:solidFill>
                  <a:schemeClr val="tx1"/>
                </a:solidFill>
                <a:latin typeface="Arial" charset="0"/>
                <a:ea typeface="Open Sans" charset="0"/>
              </a:rPr>
              <a:t> příznak představuje abnormální pohyb hlavy a krku při aortální insuficienci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cs-CZ" altLang="cs-CZ" sz="3500" dirty="0">
              <a:solidFill>
                <a:schemeClr val="tx1"/>
              </a:solidFill>
              <a:latin typeface="Arial" charset="0"/>
              <a:ea typeface="Open Sans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cs-CZ" altLang="cs-CZ" sz="3500" dirty="0">
              <a:solidFill>
                <a:schemeClr val="tx1"/>
              </a:solidFill>
              <a:latin typeface="Arial" charset="0"/>
              <a:ea typeface="Open Sans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sz="3500" b="1" dirty="0">
                <a:solidFill>
                  <a:schemeClr val="tx1"/>
                </a:solidFill>
                <a:latin typeface="Arial" charset="0"/>
                <a:ea typeface="Open Sans" charset="0"/>
              </a:rPr>
              <a:t>Změna držení:</a:t>
            </a:r>
            <a:endParaRPr lang="cs-CZ" altLang="cs-CZ" sz="3500" dirty="0">
              <a:solidFill>
                <a:schemeClr val="tx1"/>
              </a:solidFill>
              <a:latin typeface="Arial" charset="0"/>
              <a:ea typeface="Open Sans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sz="3500" b="1" u="sng" dirty="0">
                <a:solidFill>
                  <a:schemeClr val="tx1"/>
                </a:solidFill>
                <a:latin typeface="Arial" charset="0"/>
              </a:rPr>
              <a:t>Možné patologické nálezy:</a:t>
            </a:r>
            <a:endParaRPr lang="cs-CZ" altLang="cs-CZ" sz="3500" b="1" dirty="0">
              <a:solidFill>
                <a:schemeClr val="tx1"/>
              </a:solidFill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500" b="1" dirty="0">
                <a:solidFill>
                  <a:schemeClr val="tx1"/>
                </a:solidFill>
                <a:latin typeface="Arial" charset="0"/>
                <a:ea typeface="Open Sans" charset="0"/>
              </a:rPr>
              <a:t>deviace stranou</a:t>
            </a:r>
            <a:r>
              <a:rPr lang="cs-CZ" altLang="cs-CZ" sz="3500" dirty="0">
                <a:solidFill>
                  <a:schemeClr val="tx1"/>
                </a:solidFill>
                <a:latin typeface="Arial" charset="0"/>
                <a:ea typeface="Open Sans" charset="0"/>
              </a:rPr>
              <a:t> - následkem krvácení do krčního svalstva, ruptury svalu, </a:t>
            </a:r>
            <a:r>
              <a:rPr lang="cs-CZ" altLang="cs-CZ" sz="3500" dirty="0" err="1">
                <a:solidFill>
                  <a:schemeClr val="tx1"/>
                </a:solidFill>
                <a:latin typeface="Arial" charset="0"/>
                <a:ea typeface="Open Sans" charset="0"/>
              </a:rPr>
              <a:t>fibrositidy</a:t>
            </a:r>
            <a:r>
              <a:rPr lang="cs-CZ" altLang="cs-CZ" sz="3500" dirty="0">
                <a:solidFill>
                  <a:schemeClr val="tx1"/>
                </a:solidFill>
                <a:latin typeface="Arial" charset="0"/>
                <a:ea typeface="Open Sans" charset="0"/>
              </a:rPr>
              <a:t>, reflexního spazmu svalstva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500" b="1" dirty="0" err="1">
                <a:solidFill>
                  <a:schemeClr val="tx1"/>
                </a:solidFill>
                <a:latin typeface="Arial" charset="0"/>
                <a:ea typeface="Open Sans" charset="0"/>
              </a:rPr>
              <a:t>opistotonus</a:t>
            </a:r>
            <a:r>
              <a:rPr lang="cs-CZ" altLang="cs-CZ" sz="3500" b="1" dirty="0">
                <a:solidFill>
                  <a:schemeClr val="tx1"/>
                </a:solidFill>
                <a:latin typeface="Arial" charset="0"/>
                <a:ea typeface="Open Sans" charset="0"/>
              </a:rPr>
              <a:t> </a:t>
            </a:r>
            <a:r>
              <a:rPr lang="cs-CZ" altLang="cs-CZ" sz="3500" dirty="0">
                <a:solidFill>
                  <a:schemeClr val="tx1"/>
                </a:solidFill>
                <a:latin typeface="Arial" charset="0"/>
                <a:ea typeface="Open Sans" charset="0"/>
              </a:rPr>
              <a:t>- zvrácení nazad u tetanu</a:t>
            </a:r>
          </a:p>
          <a:p>
            <a:endParaRPr lang="cs-CZ" dirty="0"/>
          </a:p>
        </p:txBody>
      </p:sp>
      <p:pic>
        <p:nvPicPr>
          <p:cNvPr id="5122" name="Picture 2" descr="http://www.propedeutika.cz/images/ok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543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Pohmat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>
                <a:solidFill>
                  <a:schemeClr val="tx1"/>
                </a:solidFill>
              </a:rPr>
              <a:t>Arteria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carotis</a:t>
            </a:r>
            <a:r>
              <a:rPr lang="cs-CZ" dirty="0">
                <a:solidFill>
                  <a:schemeClr val="tx1"/>
                </a:solidFill>
              </a:rPr>
              <a:t>, štítná žláza</a:t>
            </a:r>
          </a:p>
        </p:txBody>
      </p:sp>
    </p:spTree>
    <p:extLst>
      <p:ext uri="{BB962C8B-B14F-4D97-AF65-F5344CB8AC3E}">
        <p14:creationId xmlns:p14="http://schemas.microsoft.com/office/powerpoint/2010/main" val="730857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altLang="cs-CZ" b="1" dirty="0">
                <a:solidFill>
                  <a:srgbClr val="1C1C1C"/>
                </a:solidFill>
                <a:latin typeface="Arial" charset="0"/>
                <a:ea typeface="Open Sans" charset="0"/>
              </a:rPr>
              <a:t>Lymfatické uzliny</a:t>
            </a:r>
            <a:br>
              <a:rPr lang="cs-CZ" altLang="cs-CZ" dirty="0">
                <a:solidFill>
                  <a:srgbClr val="333333"/>
                </a:solidFill>
                <a:latin typeface="Arial" charset="0"/>
                <a:ea typeface="Open Sans" charset="0"/>
              </a:rPr>
            </a:b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b="1" dirty="0">
                <a:solidFill>
                  <a:schemeClr val="tx1"/>
                </a:solidFill>
                <a:latin typeface="Arial" charset="0"/>
              </a:rPr>
              <a:t>Lymfatické uzliny v jednotlivých regionálních oblastech krku nejsou viditelné ani hmatné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b="1" dirty="0">
              <a:solidFill>
                <a:schemeClr val="tx1"/>
              </a:solidFill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b="1" dirty="0">
                <a:solidFill>
                  <a:schemeClr val="tx1"/>
                </a:solidFill>
                <a:latin typeface="Arial" charset="0"/>
              </a:rPr>
              <a:t>Při jejich hodnocení se sleduje jejich velikost, tuhost, bolestivost, ohraničení, fixace ke spodině a lokalizace. K nejčastějším nálezům patří: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b="1" dirty="0">
              <a:solidFill>
                <a:schemeClr val="tx1"/>
              </a:solidFill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b="1" dirty="0">
                <a:solidFill>
                  <a:schemeClr val="tx1"/>
                </a:solidFill>
                <a:latin typeface="Arial" charset="0"/>
              </a:rPr>
              <a:t>Možné patologické nálezy: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cs-CZ" altLang="cs-CZ" sz="1050" b="1" dirty="0">
                <a:solidFill>
                  <a:schemeClr val="tx1"/>
                </a:solidFill>
                <a:latin typeface="Arial" charset="0"/>
              </a:rPr>
            </a:br>
            <a:r>
              <a:rPr lang="cs-CZ" altLang="cs-CZ" b="1" i="1" dirty="0">
                <a:solidFill>
                  <a:schemeClr val="tx1"/>
                </a:solidFill>
                <a:latin typeface="Arial" charset="0"/>
              </a:rPr>
              <a:t>zvětšení zánětlivé:</a:t>
            </a:r>
            <a:endParaRPr lang="cs-CZ" altLang="cs-CZ" sz="1050" b="1" dirty="0">
              <a:solidFill>
                <a:schemeClr val="tx1"/>
              </a:solidFill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b="1" dirty="0">
                <a:solidFill>
                  <a:schemeClr val="tx1"/>
                </a:solidFill>
                <a:latin typeface="Arial" charset="0"/>
                <a:ea typeface="Open Sans" charset="0"/>
              </a:rPr>
              <a:t>jednotlivé uzliny</a:t>
            </a:r>
            <a: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  <a:t> - regionální lymfadenitida při chronické tonzilitidě, </a:t>
            </a:r>
            <a:r>
              <a:rPr lang="cs-CZ" altLang="cs-CZ" dirty="0" err="1">
                <a:solidFill>
                  <a:schemeClr val="tx1"/>
                </a:solidFill>
                <a:latin typeface="Arial" charset="0"/>
                <a:ea typeface="Open Sans" charset="0"/>
              </a:rPr>
              <a:t>nazofaryngitidě</a:t>
            </a:r>
            <a: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  <a:t>, gingivitidě a zubních afekcích,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b="1" dirty="0">
                <a:solidFill>
                  <a:schemeClr val="tx1"/>
                </a:solidFill>
                <a:latin typeface="Arial" charset="0"/>
                <a:ea typeface="Open Sans" charset="0"/>
              </a:rPr>
              <a:t>vícečetné uzliny</a:t>
            </a:r>
            <a: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  <a:t> - TBC, sarkoidóza, </a:t>
            </a:r>
            <a:r>
              <a:rPr lang="cs-CZ" altLang="cs-CZ" dirty="0" err="1">
                <a:solidFill>
                  <a:schemeClr val="tx1"/>
                </a:solidFill>
                <a:latin typeface="Arial" charset="0"/>
                <a:ea typeface="Open Sans" charset="0"/>
              </a:rPr>
              <a:t>toxoplasmóza</a:t>
            </a:r>
            <a: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  <a:t>, infekční mononukleóza a jiné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cs-CZ" altLang="cs-CZ" dirty="0">
              <a:solidFill>
                <a:schemeClr val="tx1"/>
              </a:solidFill>
              <a:latin typeface="Arial" charset="0"/>
              <a:ea typeface="Open Sans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b="1" i="1" u="sng" dirty="0">
                <a:solidFill>
                  <a:schemeClr val="tx1"/>
                </a:solidFill>
                <a:latin typeface="Arial" charset="0"/>
              </a:rPr>
              <a:t>zvětšení nádorové:</a:t>
            </a:r>
            <a:endParaRPr lang="cs-CZ" altLang="cs-CZ" sz="1050" b="1" dirty="0">
              <a:solidFill>
                <a:schemeClr val="tx1"/>
              </a:solidFill>
              <a:latin typeface="Arial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b="1" dirty="0">
                <a:solidFill>
                  <a:schemeClr val="tx1"/>
                </a:solidFill>
                <a:latin typeface="Arial" charset="0"/>
                <a:ea typeface="Open Sans" charset="0"/>
              </a:rPr>
              <a:t>jednotlivé uzliny</a:t>
            </a:r>
            <a: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  <a:t> - tuhé solitární metastázy, např.</a:t>
            </a:r>
            <a:r>
              <a:rPr lang="cs-CZ" altLang="cs-CZ" b="1" dirty="0">
                <a:solidFill>
                  <a:schemeClr val="tx1"/>
                </a:solidFill>
                <a:latin typeface="Arial" charset="0"/>
                <a:ea typeface="Open Sans" charset="0"/>
              </a:rPr>
              <a:t> </a:t>
            </a:r>
            <a:r>
              <a:rPr lang="cs-CZ" altLang="cs-CZ" b="1" dirty="0" err="1">
                <a:solidFill>
                  <a:schemeClr val="tx1"/>
                </a:solidFill>
                <a:latin typeface="Arial" charset="0"/>
                <a:ea typeface="Open Sans" charset="0"/>
              </a:rPr>
              <a:t>Virchowova</a:t>
            </a:r>
            <a:r>
              <a:rPr lang="cs-CZ" altLang="cs-CZ" b="1" dirty="0">
                <a:solidFill>
                  <a:schemeClr val="tx1"/>
                </a:solidFill>
                <a:latin typeface="Arial" charset="0"/>
                <a:ea typeface="Open Sans" charset="0"/>
              </a:rPr>
              <a:t> uzlina</a:t>
            </a:r>
            <a: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  <a:t> u karcinomu žaludku – levá </a:t>
            </a:r>
            <a:r>
              <a:rPr lang="cs-CZ" altLang="cs-CZ" dirty="0" err="1">
                <a:solidFill>
                  <a:schemeClr val="tx1"/>
                </a:solidFill>
                <a:latin typeface="Arial" charset="0"/>
                <a:ea typeface="Open Sans" charset="0"/>
              </a:rPr>
              <a:t>supraklavikulární</a:t>
            </a:r>
            <a: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  <a:t> krajina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b="1" dirty="0">
                <a:solidFill>
                  <a:schemeClr val="tx1"/>
                </a:solidFill>
                <a:latin typeface="Arial" charset="0"/>
                <a:ea typeface="Open Sans" charset="0"/>
              </a:rPr>
              <a:t>vícečetné uzliny</a:t>
            </a:r>
            <a: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  <a:t> - mnohočetné metastázy (karcinom štítné žlázy), hematologická onemocnění (chronická lymfatická leukemie, lymfomy)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06729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  <a:t>POSLECH</a:t>
            </a:r>
            <a:b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</a:br>
            <a:b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</a:b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11700" y="1170582"/>
            <a:ext cx="8520600" cy="3416400"/>
          </a:xfrm>
        </p:spPr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b="1" dirty="0">
                <a:solidFill>
                  <a:schemeClr val="tx1"/>
                </a:solidFill>
                <a:latin typeface="Arial" charset="0"/>
              </a:rPr>
              <a:t>Poslech se používá k vyšetření karotid.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cs-CZ" altLang="cs-CZ" b="1" dirty="0">
              <a:solidFill>
                <a:schemeClr val="tx1"/>
              </a:solidFill>
              <a:latin typeface="Arial" charset="0"/>
              <a:ea typeface="Open Sans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b="1" dirty="0">
                <a:solidFill>
                  <a:schemeClr val="tx1"/>
                </a:solidFill>
                <a:latin typeface="Arial" charset="0"/>
                <a:ea typeface="Open Sans" charset="0"/>
              </a:rPr>
              <a:t>symetrická </a:t>
            </a:r>
            <a: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  <a:t>(oboustranná) slyšitelnost - propagace z aortálního ústí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b="1" dirty="0">
                <a:solidFill>
                  <a:schemeClr val="tx1"/>
                </a:solidFill>
                <a:latin typeface="Arial" charset="0"/>
                <a:ea typeface="Open Sans" charset="0"/>
              </a:rPr>
              <a:t>asymetrická slyšitelnost - </a:t>
            </a:r>
            <a:r>
              <a:rPr lang="cs-CZ" altLang="cs-CZ" dirty="0">
                <a:solidFill>
                  <a:schemeClr val="tx1"/>
                </a:solidFill>
                <a:latin typeface="Arial" charset="0"/>
                <a:ea typeface="Open Sans" charset="0"/>
              </a:rPr>
              <a:t>stenóza arterie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7927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Pohled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Hlava je většinou mezocefalického tvaru, volně pohyblivá s charakteristickou hranicí mezi obličejovou a vlasatou částí.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Mezi tvarové variace hlavy patří: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turicefalie (oxycefalie) - věžovitá lebka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dolichocefalie - protažená v předozadním rozměru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brachycefalie - zkrácená v předozadním rozměru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mikrocefalie - zmenšená, vlivem předčasného uzávěru lebečních švů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makrocefalie - zvětšená, při hydrocefalu v dětství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asymetrie - na podkladě meningokele nebo s hrboly u Pagetovy choroby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cs" sz="1200" dirty="0">
                <a:solidFill>
                  <a:schemeClr val="tx1"/>
                </a:solidFill>
              </a:rPr>
              <a:t>Pohyb</a:t>
            </a:r>
            <a:endParaRPr sz="1200" dirty="0">
              <a:solidFill>
                <a:schemeClr val="tx1"/>
              </a:solidFill>
            </a:endParaRPr>
          </a:p>
          <a:p>
            <a:pPr marL="742950" lvl="1" indent="-285750">
              <a:spcBef>
                <a:spcPts val="1200"/>
              </a:spcBef>
              <a:buFont typeface="Arial" charset="0"/>
              <a:buChar char="•"/>
            </a:pPr>
            <a:r>
              <a:rPr lang="cs" sz="1000" dirty="0">
                <a:solidFill>
                  <a:schemeClr val="tx1"/>
                </a:solidFill>
              </a:rPr>
              <a:t>je omezen při meningeálním dráždění, kdy je hlava zabořena do podložky, tělo až v opistotonu (meningitida, meningoencefalitida, subarachnoidální krvácení, meningizmus u febrilních stavů).</a:t>
            </a:r>
            <a:endParaRPr sz="1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cs" sz="1200" dirty="0">
                <a:solidFill>
                  <a:schemeClr val="tx1"/>
                </a:solidFill>
              </a:rPr>
              <a:t>Třes</a:t>
            </a:r>
            <a:endParaRPr sz="1200" dirty="0">
              <a:solidFill>
                <a:schemeClr val="tx1"/>
              </a:solidFill>
            </a:endParaRPr>
          </a:p>
          <a:p>
            <a:pPr marL="742950" lvl="1" indent="-285750">
              <a:spcBef>
                <a:spcPts val="1200"/>
              </a:spcBef>
              <a:buFont typeface="Arial" charset="0"/>
              <a:buChar char="•"/>
            </a:pPr>
            <a:r>
              <a:rPr lang="cs" sz="1000" dirty="0">
                <a:solidFill>
                  <a:schemeClr val="tx1"/>
                </a:solidFill>
              </a:rPr>
              <a:t>hrubý třes hlavy - při současné hypomimii se projevuje u pacientů s parkinsonizme</a:t>
            </a:r>
            <a:r>
              <a:rPr lang="cs-CZ" sz="1000" dirty="0">
                <a:solidFill>
                  <a:schemeClr val="tx1"/>
                </a:solidFill>
              </a:rPr>
              <a:t>m</a:t>
            </a:r>
          </a:p>
          <a:p>
            <a:pPr marL="742950" lvl="1" indent="-285750">
              <a:spcBef>
                <a:spcPts val="1200"/>
              </a:spcBef>
              <a:buFont typeface="Arial" charset="0"/>
              <a:buChar char="•"/>
            </a:pPr>
            <a:r>
              <a:rPr lang="cs" sz="1000" dirty="0">
                <a:solidFill>
                  <a:schemeClr val="tx1"/>
                </a:solidFill>
              </a:rPr>
              <a:t>Mussetův příznak -kývavé pohyby hlavy jevící souhyby se srdeční systolou u pacientů s aortální insuficiencí</a:t>
            </a:r>
            <a:endParaRPr sz="10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200" dirty="0">
                <a:solidFill>
                  <a:schemeClr val="tx1"/>
                </a:solidFill>
              </a:rPr>
              <a:t>Vlasová pokrývka</a:t>
            </a:r>
            <a:endParaRPr sz="1200" dirty="0">
              <a:solidFill>
                <a:schemeClr val="tx1"/>
              </a:solidFill>
            </a:endParaRPr>
          </a:p>
          <a:p>
            <a:pPr marL="628650" lvl="1" indent="-171450">
              <a:spcBef>
                <a:spcPts val="1200"/>
              </a:spcBef>
              <a:buFont typeface="Arial" charset="0"/>
              <a:buChar char="•"/>
            </a:pPr>
            <a:r>
              <a:rPr lang="cs" sz="1000" dirty="0">
                <a:solidFill>
                  <a:schemeClr val="tx1"/>
                </a:solidFill>
              </a:rPr>
              <a:t>má charakteristickou hranici proti obličeji, rozdílnou u mužů a u žen.</a:t>
            </a:r>
            <a:endParaRPr lang="cs-CZ" sz="1000" dirty="0">
              <a:solidFill>
                <a:schemeClr val="tx1"/>
              </a:solidFill>
            </a:endParaRPr>
          </a:p>
          <a:p>
            <a:pPr marL="628650" lvl="1" indent="-171450">
              <a:spcBef>
                <a:spcPts val="1200"/>
              </a:spcBef>
              <a:buFont typeface="Arial" charset="0"/>
              <a:buChar char="•"/>
            </a:pPr>
            <a:r>
              <a:rPr lang="cs" sz="1000" dirty="0">
                <a:solidFill>
                  <a:schemeClr val="tx1"/>
                </a:solidFill>
              </a:rPr>
              <a:t>Alopecie (chybění vlasů) představuje nejčastější odchylk</a:t>
            </a:r>
            <a:r>
              <a:rPr lang="cs-CZ" sz="1000" dirty="0">
                <a:solidFill>
                  <a:schemeClr val="tx1"/>
                </a:solidFill>
              </a:rPr>
              <a:t>u</a:t>
            </a:r>
          </a:p>
          <a:p>
            <a:pPr marL="628650" lvl="1" indent="-171450">
              <a:spcBef>
                <a:spcPts val="1200"/>
              </a:spcBef>
              <a:buFont typeface="Arial" charset="0"/>
              <a:buChar char="•"/>
            </a:pPr>
            <a:r>
              <a:rPr lang="cs" sz="1000" dirty="0">
                <a:solidFill>
                  <a:schemeClr val="tx1"/>
                </a:solidFill>
              </a:rPr>
              <a:t>difúzní - často se vyskytuje u zdravých mužů</a:t>
            </a:r>
            <a:endParaRPr lang="cs-CZ" sz="1000" dirty="0">
              <a:solidFill>
                <a:schemeClr val="tx1"/>
              </a:solidFill>
            </a:endParaRPr>
          </a:p>
          <a:p>
            <a:pPr marL="628650" lvl="1" indent="-171450">
              <a:spcBef>
                <a:spcPts val="1200"/>
              </a:spcBef>
              <a:buFont typeface="Arial" charset="0"/>
              <a:buChar char="•"/>
            </a:pPr>
            <a:r>
              <a:rPr lang="cs" sz="1000" dirty="0">
                <a:solidFill>
                  <a:schemeClr val="tx1"/>
                </a:solidFill>
              </a:rPr>
              <a:t>ložiskovitá - příčina není často známa, tvoří se také při protrahovaném stresu, tyreotoxikóze</a:t>
            </a:r>
            <a:endParaRPr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Pohmat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000" dirty="0">
                <a:solidFill>
                  <a:schemeClr val="tx1"/>
                </a:solidFill>
              </a:rPr>
              <a:t>Pohmatem vlasaté části hlavy se běžně nezjišťují odchylky.</a:t>
            </a:r>
            <a:endParaRPr sz="10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000" dirty="0">
                <a:solidFill>
                  <a:schemeClr val="tx1"/>
                </a:solidFill>
              </a:rPr>
              <a:t>Patologicky se objevují:</a:t>
            </a:r>
            <a:endParaRPr sz="1000" dirty="0">
              <a:solidFill>
                <a:schemeClr val="tx1"/>
              </a:solidFill>
            </a:endParaRPr>
          </a:p>
          <a:p>
            <a:pPr marL="171450" indent="-171450">
              <a:spcBef>
                <a:spcPts val="1200"/>
              </a:spcBef>
              <a:buFont typeface="Arial" charset="0"/>
              <a:buChar char="•"/>
            </a:pPr>
            <a:r>
              <a:rPr lang="cs" sz="1000" dirty="0">
                <a:solidFill>
                  <a:schemeClr val="tx1"/>
                </a:solidFill>
              </a:rPr>
              <a:t>nádorky - většinou menších rozměrů: měkké konzistence (lipomy, ateromy), tužší(fibromy), velmi tvrdé (osteomy), pulzující útvary odpovídající angiomům,</a:t>
            </a:r>
            <a:endParaRPr lang="cs-CZ" sz="1000" dirty="0">
              <a:solidFill>
                <a:schemeClr val="tx1"/>
              </a:solidFill>
            </a:endParaRPr>
          </a:p>
          <a:p>
            <a:pPr marL="171450" indent="-171450">
              <a:spcBef>
                <a:spcPts val="1200"/>
              </a:spcBef>
              <a:buFont typeface="Arial" charset="0"/>
              <a:buChar char="•"/>
            </a:pPr>
            <a:r>
              <a:rPr lang="cs" sz="1000" dirty="0">
                <a:solidFill>
                  <a:schemeClr val="tx1"/>
                </a:solidFill>
              </a:rPr>
              <a:t>záněty - folikulitida, furunkl, erysipel.</a:t>
            </a:r>
            <a:endParaRPr sz="10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lang="cs-CZ" sz="10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000" dirty="0">
                <a:solidFill>
                  <a:schemeClr val="tx1"/>
                </a:solidFill>
              </a:rPr>
              <a:t>Palpace výstupů větví nervus trigeminus :</a:t>
            </a:r>
            <a:endParaRPr sz="10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1000" dirty="0">
                <a:solidFill>
                  <a:schemeClr val="tx1"/>
                </a:solidFill>
              </a:rPr>
              <a:t>Výstupy 1., 2. a 3. větve n.V nejsou za fyziologických podmínek bolestivé.</a:t>
            </a:r>
            <a:endParaRPr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Poklep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600" dirty="0">
                <a:solidFill>
                  <a:schemeClr val="tx1"/>
                </a:solidFill>
              </a:rPr>
              <a:t>Poklepové vyšetření hlavy je fyziologicky nebolestivé.</a:t>
            </a: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1600" dirty="0">
                <a:solidFill>
                  <a:schemeClr val="tx1"/>
                </a:solidFill>
              </a:rPr>
              <a:t>Bolestivost souvisí s traumatickými změnami, se záněty paranazálních dutin nebo je dentálního původu. Poklepový zvuk prasklé nádoby bývá přítomen u zlomenin lebečních kostí.</a:t>
            </a:r>
            <a:endParaRPr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Obličej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je symetrický, kůže růžová, bez patologických změn.</a:t>
            </a:r>
            <a:endParaRPr dirty="0">
              <a:solidFill>
                <a:schemeClr val="tx1"/>
              </a:solidFill>
            </a:endParaRPr>
          </a:p>
          <a:p>
            <a:pPr marL="342900">
              <a:spcBef>
                <a:spcPts val="1200"/>
              </a:spcBef>
              <a:buFont typeface="Arial" charset="0"/>
              <a:buChar char="•"/>
            </a:pPr>
            <a:r>
              <a:rPr lang="cs" dirty="0">
                <a:solidFill>
                  <a:schemeClr val="tx1"/>
                </a:solidFill>
              </a:rPr>
              <a:t>Záněty</a:t>
            </a:r>
            <a:r>
              <a:rPr lang="cs-CZ" dirty="0">
                <a:solidFill>
                  <a:schemeClr val="tx1"/>
                </a:solidFill>
              </a:rPr>
              <a:t>- erysipel, herpes </a:t>
            </a:r>
            <a:r>
              <a:rPr lang="cs-CZ" dirty="0" err="1">
                <a:solidFill>
                  <a:schemeClr val="tx1"/>
                </a:solidFill>
              </a:rPr>
              <a:t>zoster</a:t>
            </a:r>
            <a:r>
              <a:rPr lang="cs-CZ" dirty="0">
                <a:solidFill>
                  <a:schemeClr val="tx1"/>
                </a:solidFill>
              </a:rPr>
              <a:t>, herpes simplex, furunkl, </a:t>
            </a:r>
            <a:r>
              <a:rPr lang="cs-CZ" dirty="0" err="1">
                <a:solidFill>
                  <a:schemeClr val="tx1"/>
                </a:solidFill>
              </a:rPr>
              <a:t>akne</a:t>
            </a:r>
            <a:r>
              <a:rPr lang="cs-CZ" dirty="0">
                <a:solidFill>
                  <a:schemeClr val="tx1"/>
                </a:solidFill>
              </a:rPr>
              <a:t>, parotitis</a:t>
            </a:r>
          </a:p>
          <a:p>
            <a:pPr marL="342900">
              <a:spcBef>
                <a:spcPts val="1200"/>
              </a:spcBef>
              <a:buFont typeface="Arial" charset="0"/>
              <a:buChar char="•"/>
            </a:pPr>
            <a:r>
              <a:rPr lang="cs" dirty="0">
                <a:solidFill>
                  <a:schemeClr val="tx1"/>
                </a:solidFill>
              </a:rPr>
              <a:t>Nádory</a:t>
            </a:r>
            <a:r>
              <a:rPr lang="cs-CZ" dirty="0">
                <a:solidFill>
                  <a:schemeClr val="tx1"/>
                </a:solidFill>
              </a:rPr>
              <a:t>-  fibromy, lipomy, ateromy/ </a:t>
            </a:r>
            <a:r>
              <a:rPr lang="cs-CZ" dirty="0" err="1">
                <a:solidFill>
                  <a:schemeClr val="tx1"/>
                </a:solidFill>
              </a:rPr>
              <a:t>basaliomy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spinaliomy</a:t>
            </a:r>
            <a:r>
              <a:rPr lang="cs-CZ" dirty="0">
                <a:solidFill>
                  <a:schemeClr val="tx1"/>
                </a:solidFill>
              </a:rPr>
              <a:t>, melanom</a:t>
            </a:r>
          </a:p>
          <a:p>
            <a:pPr marL="342900">
              <a:spcBef>
                <a:spcPts val="1200"/>
              </a:spcBef>
              <a:buFont typeface="Arial" charset="0"/>
              <a:buChar char="•"/>
            </a:pPr>
            <a:r>
              <a:rPr lang="cs" dirty="0">
                <a:solidFill>
                  <a:schemeClr val="tx1"/>
                </a:solidFill>
              </a:rPr>
              <a:t>Otoky</a:t>
            </a:r>
            <a:r>
              <a:rPr lang="cs-CZ" dirty="0">
                <a:solidFill>
                  <a:schemeClr val="tx1"/>
                </a:solidFill>
              </a:rPr>
              <a:t>- alergické, zánětlivé, u </a:t>
            </a:r>
            <a:r>
              <a:rPr lang="cs-CZ" dirty="0" err="1">
                <a:solidFill>
                  <a:schemeClr val="tx1"/>
                </a:solidFill>
              </a:rPr>
              <a:t>nefrologických</a:t>
            </a:r>
            <a:r>
              <a:rPr lang="cs-CZ" dirty="0">
                <a:solidFill>
                  <a:schemeClr val="tx1"/>
                </a:solidFill>
              </a:rPr>
              <a:t> onemocnění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dirty="0">
                <a:solidFill>
                  <a:schemeClr val="tx1"/>
                </a:solidFill>
              </a:rPr>
              <a:t>Hirsutismus</a:t>
            </a:r>
            <a:r>
              <a:rPr lang="cs-CZ" dirty="0">
                <a:solidFill>
                  <a:schemeClr val="tx1"/>
                </a:solidFill>
              </a:rPr>
              <a:t>- nadměrné ochlupení v obličeji u žen 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Inervace obličeje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fontAlgn="base">
              <a:buFont typeface="Arial" charset="0"/>
              <a:buChar char="•"/>
            </a:pPr>
            <a:r>
              <a:rPr lang="cs-CZ" b="1" dirty="0">
                <a:solidFill>
                  <a:schemeClr val="tx1"/>
                </a:solidFill>
              </a:rPr>
              <a:t>N. VII. (</a:t>
            </a:r>
            <a:r>
              <a:rPr lang="cs-CZ" b="1" dirty="0" err="1">
                <a:solidFill>
                  <a:schemeClr val="tx1"/>
                </a:solidFill>
              </a:rPr>
              <a:t>facialis</a:t>
            </a:r>
            <a:r>
              <a:rPr lang="cs-CZ" b="1" dirty="0">
                <a:solidFill>
                  <a:schemeClr val="tx1"/>
                </a:solidFill>
              </a:rPr>
              <a:t>) inervuje svalstvo obličeje.</a:t>
            </a:r>
            <a:endParaRPr lang="cs-CZ" dirty="0">
              <a:solidFill>
                <a:schemeClr val="tx1"/>
              </a:solidFill>
            </a:endParaRPr>
          </a:p>
          <a:p>
            <a:pPr lvl="1" fontAlgn="base">
              <a:buFont typeface="Arial" charset="0"/>
              <a:buChar char="•"/>
            </a:pPr>
            <a:r>
              <a:rPr lang="cs-CZ" b="1" dirty="0">
                <a:solidFill>
                  <a:schemeClr val="tx1"/>
                </a:solidFill>
              </a:rPr>
              <a:t>Možné patologické nálezy:</a:t>
            </a:r>
            <a:endParaRPr lang="cs-CZ" dirty="0">
              <a:solidFill>
                <a:schemeClr val="tx1"/>
              </a:solidFill>
            </a:endParaRPr>
          </a:p>
          <a:p>
            <a:pPr lvl="2" fontAlgn="base">
              <a:buFont typeface="Arial" charset="0"/>
              <a:buChar char="•"/>
            </a:pPr>
            <a:r>
              <a:rPr lang="cs-CZ" b="1" dirty="0">
                <a:solidFill>
                  <a:schemeClr val="tx1"/>
                </a:solidFill>
              </a:rPr>
              <a:t>paréza centrální </a:t>
            </a:r>
            <a:r>
              <a:rPr lang="cs-CZ" dirty="0">
                <a:solidFill>
                  <a:schemeClr val="tx1"/>
                </a:solidFill>
              </a:rPr>
              <a:t>- se projevuje jednostranným postižením dolní větve, t. j. poklesem koutku ústního, vyhlazením </a:t>
            </a:r>
            <a:r>
              <a:rPr lang="cs-CZ" dirty="0" err="1">
                <a:solidFill>
                  <a:schemeClr val="tx1"/>
                </a:solidFill>
              </a:rPr>
              <a:t>nazolabilální</a:t>
            </a:r>
            <a:r>
              <a:rPr lang="cs-CZ" dirty="0">
                <a:solidFill>
                  <a:schemeClr val="tx1"/>
                </a:solidFill>
              </a:rPr>
              <a:t> rýhy, neschopností sešpulit ústa nebo zapískat. Vyskytuje se u cévních mozkových příhod, někdy i zcela izolovaně (bez současné </a:t>
            </a:r>
            <a:r>
              <a:rPr lang="cs-CZ" dirty="0" err="1">
                <a:solidFill>
                  <a:schemeClr val="tx1"/>
                </a:solidFill>
              </a:rPr>
              <a:t>hemiparézy</a:t>
            </a:r>
            <a:r>
              <a:rPr lang="cs-CZ" dirty="0">
                <a:solidFill>
                  <a:schemeClr val="tx1"/>
                </a:solidFill>
              </a:rPr>
              <a:t>)</a:t>
            </a:r>
          </a:p>
          <a:p>
            <a:pPr lvl="2" fontAlgn="base">
              <a:buFont typeface="Arial" charset="0"/>
              <a:buChar char="•"/>
            </a:pPr>
            <a:r>
              <a:rPr lang="cs-CZ" b="1" dirty="0">
                <a:solidFill>
                  <a:schemeClr val="tx1"/>
                </a:solidFill>
              </a:rPr>
              <a:t>paréza periferní</a:t>
            </a:r>
            <a:r>
              <a:rPr lang="cs-CZ" dirty="0">
                <a:solidFill>
                  <a:schemeClr val="tx1"/>
                </a:solidFill>
              </a:rPr>
              <a:t> - je charakterizována jednostranným postižením horní i dolní větve. Pro horní větev je typická především asymetrie očních štěrbin (štěrbina je širší), neschopnost zavřít oko. Bulbus se stáčí zevně (</a:t>
            </a:r>
            <a:r>
              <a:rPr lang="cs-CZ" b="1" dirty="0">
                <a:solidFill>
                  <a:schemeClr val="tx1"/>
                </a:solidFill>
              </a:rPr>
              <a:t>Bellův příznak</a:t>
            </a:r>
            <a:r>
              <a:rPr lang="cs-CZ" dirty="0">
                <a:solidFill>
                  <a:schemeClr val="tx1"/>
                </a:solidFill>
              </a:rPr>
              <a:t>) při pokusu zavřít oči, vzniká nebezpečí vzniku vředu rohovky. Pacient má vyhlazené vrásky, není schopen se zamračit nebo vytáhnout obočí.</a:t>
            </a:r>
          </a:p>
          <a:p>
            <a:pPr fontAlgn="base">
              <a:buFont typeface="Arial" charset="0"/>
              <a:buChar char="•"/>
            </a:pPr>
            <a:r>
              <a:rPr lang="cs-CZ" b="1" dirty="0">
                <a:solidFill>
                  <a:schemeClr val="tx1"/>
                </a:solidFill>
              </a:rPr>
              <a:t>N. V. (trigeminus)</a:t>
            </a:r>
          </a:p>
          <a:p>
            <a:pPr lvl="2" fontAlgn="base">
              <a:buFont typeface="Arial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viz vyšetření hlavy pohmatem.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776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Oči a okolí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Obočí je symetrické, oční víčka bez otoků, oční štěrbiny symetrické, bulby ve středním postavení, volně pohyblivé všemi směry</a:t>
            </a:r>
          </a:p>
          <a:p>
            <a:pPr fontAlgn="base"/>
            <a:r>
              <a:rPr lang="cs-CZ" b="1" dirty="0">
                <a:solidFill>
                  <a:schemeClr val="tx1"/>
                </a:solidFill>
              </a:rPr>
              <a:t>Obočí</a:t>
            </a:r>
            <a:endParaRPr lang="cs-CZ" dirty="0">
              <a:solidFill>
                <a:schemeClr val="tx1"/>
              </a:solidFill>
            </a:endParaRPr>
          </a:p>
          <a:p>
            <a:pPr lvl="1" fontAlgn="base"/>
            <a:r>
              <a:rPr lang="cs-CZ" b="1" dirty="0">
                <a:solidFill>
                  <a:schemeClr val="tx1"/>
                </a:solidFill>
              </a:rPr>
              <a:t>Možné patologické nálezy:</a:t>
            </a:r>
            <a:endParaRPr lang="cs-CZ" dirty="0">
              <a:solidFill>
                <a:schemeClr val="tx1"/>
              </a:solidFill>
            </a:endParaRPr>
          </a:p>
          <a:p>
            <a:pPr lvl="1" fontAlgn="base"/>
            <a:r>
              <a:rPr lang="cs-CZ" dirty="0">
                <a:solidFill>
                  <a:schemeClr val="tx1"/>
                </a:solidFill>
              </a:rPr>
              <a:t>asymetrické u vrozených vad obličeje, poruch inervace horní větve n. VII (pacient se nezamračí, nevytáhne obočí),</a:t>
            </a:r>
          </a:p>
          <a:p>
            <a:pPr lvl="1" fontAlgn="base"/>
            <a:r>
              <a:rPr lang="cs-CZ" dirty="0">
                <a:solidFill>
                  <a:schemeClr val="tx1"/>
                </a:solidFill>
              </a:rPr>
              <a:t>prořídlé temporálně u hypotyreózy</a:t>
            </a:r>
          </a:p>
          <a:p>
            <a:pPr lvl="1" fontAlgn="base"/>
            <a:r>
              <a:rPr lang="cs-CZ" dirty="0">
                <a:solidFill>
                  <a:schemeClr val="tx1"/>
                </a:solidFill>
              </a:rPr>
              <a:t>nadměrně vyvinuté u žen při hirsutizmu</a:t>
            </a:r>
          </a:p>
          <a:p>
            <a:pPr lvl="1" fontAlgn="base"/>
            <a:r>
              <a:rPr lang="cs-CZ" dirty="0">
                <a:solidFill>
                  <a:schemeClr val="tx1"/>
                </a:solidFill>
              </a:rPr>
              <a:t>zhrubělé nadočnicové valy jsou typicky u akromegalie</a:t>
            </a:r>
          </a:p>
          <a:p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214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tx1"/>
                </a:solidFill>
              </a:rPr>
              <a:t>Víčka</a:t>
            </a:r>
            <a:br>
              <a:rPr lang="cs-CZ" dirty="0">
                <a:solidFill>
                  <a:schemeClr val="tx1"/>
                </a:solidFill>
              </a:rPr>
            </a:b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cs-CZ" sz="1700" b="1" dirty="0">
                <a:solidFill>
                  <a:schemeClr val="tx1"/>
                </a:solidFill>
              </a:rPr>
              <a:t>Oboustranně </a:t>
            </a:r>
            <a:r>
              <a:rPr lang="cs-CZ" sz="1700" dirty="0">
                <a:solidFill>
                  <a:schemeClr val="tx1"/>
                </a:solidFill>
              </a:rPr>
              <a:t>otoky  jsou u glomerulonefritidy a hypotyreózy</a:t>
            </a:r>
          </a:p>
          <a:p>
            <a:pPr fontAlgn="base"/>
            <a:r>
              <a:rPr lang="cs-CZ" sz="1700" b="1" dirty="0">
                <a:solidFill>
                  <a:schemeClr val="tx1"/>
                </a:solidFill>
              </a:rPr>
              <a:t>jednostranně</a:t>
            </a:r>
            <a:r>
              <a:rPr lang="cs-CZ" sz="1700" dirty="0">
                <a:solidFill>
                  <a:schemeClr val="tx1"/>
                </a:solidFill>
              </a:rPr>
              <a:t> otoky vznikají u </a:t>
            </a:r>
            <a:r>
              <a:rPr lang="cs-CZ" sz="1700" b="1" dirty="0">
                <a:solidFill>
                  <a:schemeClr val="tx1"/>
                </a:solidFill>
              </a:rPr>
              <a:t>chalazionu </a:t>
            </a:r>
            <a:r>
              <a:rPr lang="cs-CZ" sz="1700" dirty="0">
                <a:solidFill>
                  <a:schemeClr val="tx1"/>
                </a:solidFill>
              </a:rPr>
              <a:t>(zánět </a:t>
            </a:r>
            <a:r>
              <a:rPr lang="cs-CZ" sz="1700" dirty="0" err="1">
                <a:solidFill>
                  <a:schemeClr val="tx1"/>
                </a:solidFill>
              </a:rPr>
              <a:t>Meibomovy</a:t>
            </a:r>
            <a:r>
              <a:rPr lang="cs-CZ" sz="1700" dirty="0">
                <a:solidFill>
                  <a:schemeClr val="tx1"/>
                </a:solidFill>
              </a:rPr>
              <a:t> žlázy) nebo</a:t>
            </a:r>
            <a:r>
              <a:rPr lang="cs-CZ" sz="1700" b="1" dirty="0">
                <a:solidFill>
                  <a:schemeClr val="tx1"/>
                </a:solidFill>
              </a:rPr>
              <a:t> </a:t>
            </a:r>
            <a:r>
              <a:rPr lang="cs-CZ" sz="1700" b="1" dirty="0" err="1">
                <a:solidFill>
                  <a:schemeClr val="tx1"/>
                </a:solidFill>
              </a:rPr>
              <a:t>hordeola</a:t>
            </a:r>
            <a:r>
              <a:rPr lang="cs-CZ" sz="1700" dirty="0">
                <a:solidFill>
                  <a:schemeClr val="tx1"/>
                </a:solidFill>
              </a:rPr>
              <a:t> („ječné zrno“ – absces mazové žlázy)</a:t>
            </a:r>
          </a:p>
          <a:p>
            <a:pPr fontAlgn="base"/>
            <a:r>
              <a:rPr lang="cs-CZ" sz="1700" b="1" dirty="0">
                <a:solidFill>
                  <a:schemeClr val="tx1"/>
                </a:solidFill>
              </a:rPr>
              <a:t>brýlový hematom</a:t>
            </a:r>
            <a:r>
              <a:rPr lang="cs-CZ" sz="1700" dirty="0">
                <a:solidFill>
                  <a:schemeClr val="tx1"/>
                </a:solidFill>
              </a:rPr>
              <a:t> - souvisí s krvácením pod kůži víček, nutno myslet na možnou frakturu </a:t>
            </a:r>
            <a:r>
              <a:rPr lang="cs-CZ" sz="1700" dirty="0" err="1">
                <a:solidFill>
                  <a:schemeClr val="tx1"/>
                </a:solidFill>
              </a:rPr>
              <a:t>baze</a:t>
            </a:r>
            <a:r>
              <a:rPr lang="cs-CZ" sz="1700" dirty="0">
                <a:solidFill>
                  <a:schemeClr val="tx1"/>
                </a:solidFill>
              </a:rPr>
              <a:t> lební</a:t>
            </a:r>
          </a:p>
          <a:p>
            <a:pPr fontAlgn="base"/>
            <a:r>
              <a:rPr lang="cs-CZ" sz="1700" b="1" dirty="0">
                <a:solidFill>
                  <a:schemeClr val="tx1"/>
                </a:solidFill>
              </a:rPr>
              <a:t>epikantus</a:t>
            </a:r>
            <a:r>
              <a:rPr lang="cs-CZ" sz="1700" dirty="0">
                <a:solidFill>
                  <a:schemeClr val="tx1"/>
                </a:solidFill>
              </a:rPr>
              <a:t> je kožní řasa překrývající vnitřní koutek obou očí (mongolizmus – Downův syndrom)</a:t>
            </a:r>
          </a:p>
          <a:p>
            <a:pPr fontAlgn="base"/>
            <a:r>
              <a:rPr lang="cs-CZ" sz="1700" b="1" dirty="0">
                <a:solidFill>
                  <a:schemeClr val="tx1"/>
                </a:solidFill>
              </a:rPr>
              <a:t>ektropium</a:t>
            </a:r>
            <a:r>
              <a:rPr lang="cs-CZ" sz="1700" dirty="0">
                <a:solidFill>
                  <a:schemeClr val="tx1"/>
                </a:solidFill>
              </a:rPr>
              <a:t> znamená přetočení okraje očního víčka zevně</a:t>
            </a:r>
          </a:p>
          <a:p>
            <a:pPr fontAlgn="base"/>
            <a:r>
              <a:rPr lang="cs-CZ" sz="1700" b="1" dirty="0">
                <a:solidFill>
                  <a:schemeClr val="tx1"/>
                </a:solidFill>
              </a:rPr>
              <a:t>entropium</a:t>
            </a:r>
            <a:r>
              <a:rPr lang="cs-CZ" sz="1700" dirty="0">
                <a:solidFill>
                  <a:schemeClr val="tx1"/>
                </a:solidFill>
              </a:rPr>
              <a:t> je stočení víčka proti očnímu bulbu (dovnitř), vzniká spazmem nebo zjizvením víčka</a:t>
            </a:r>
          </a:p>
          <a:p>
            <a:pPr fontAlgn="base"/>
            <a:r>
              <a:rPr lang="cs-CZ" sz="1700" b="1" dirty="0" err="1">
                <a:solidFill>
                  <a:schemeClr val="tx1"/>
                </a:solidFill>
              </a:rPr>
              <a:t>xantelasma</a:t>
            </a:r>
            <a:r>
              <a:rPr lang="cs-CZ" sz="1700" dirty="0">
                <a:solidFill>
                  <a:schemeClr val="tx1"/>
                </a:solidFill>
              </a:rPr>
              <a:t> se nachází na horních víčkách, jednotlivě, nebo vícečetně (</a:t>
            </a:r>
            <a:r>
              <a:rPr lang="cs-CZ" sz="1700" dirty="0" err="1">
                <a:solidFill>
                  <a:schemeClr val="tx1"/>
                </a:solidFill>
              </a:rPr>
              <a:t>hyperlipoproteinemie</a:t>
            </a:r>
            <a:r>
              <a:rPr lang="cs-CZ" sz="1700" dirty="0">
                <a:solidFill>
                  <a:schemeClr val="tx1"/>
                </a:solidFill>
              </a:rPr>
              <a:t>)</a:t>
            </a:r>
          </a:p>
          <a:p>
            <a:pPr lvl="1" fontAlgn="base"/>
            <a:endParaRPr lang="cs-CZ" dirty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280132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1382</Words>
  <Application>Microsoft Macintosh PowerPoint</Application>
  <PresentationFormat>Předvádění na obrazovce (16:9)</PresentationFormat>
  <Paragraphs>147</Paragraphs>
  <Slides>19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1" baseType="lpstr">
      <vt:lpstr>Arial</vt:lpstr>
      <vt:lpstr>Simple Light</vt:lpstr>
      <vt:lpstr>Vyšetření hlavy a krku</vt:lpstr>
      <vt:lpstr>Pohled</vt:lpstr>
      <vt:lpstr>Prezentace aplikace PowerPoint</vt:lpstr>
      <vt:lpstr>Pohmat</vt:lpstr>
      <vt:lpstr>Poklep</vt:lpstr>
      <vt:lpstr>Obličej</vt:lpstr>
      <vt:lpstr>Inervace obličeje</vt:lpstr>
      <vt:lpstr>Oči a okolí</vt:lpstr>
      <vt:lpstr>Víčka </vt:lpstr>
      <vt:lpstr>Oční bulby </vt:lpstr>
      <vt:lpstr>Spojivky </vt:lpstr>
      <vt:lpstr>Skléry </vt:lpstr>
      <vt:lpstr>Zornice </vt:lpstr>
      <vt:lpstr>RTY</vt:lpstr>
      <vt:lpstr>Dutina ústní</vt:lpstr>
      <vt:lpstr>Vyšetření krku</vt:lpstr>
      <vt:lpstr>Pohmat </vt:lpstr>
      <vt:lpstr>Lymfatické uzliny </vt:lpstr>
      <vt:lpstr>POSLECH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Vyšetření hlavy a krku</dc:title>
  <cp:lastModifiedBy>Jindřich Mareš</cp:lastModifiedBy>
  <cp:revision>10</cp:revision>
  <dcterms:modified xsi:type="dcterms:W3CDTF">2022-03-29T13:18:07Z</dcterms:modified>
</cp:coreProperties>
</file>