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10"/>
    <p:restoredTop sz="94599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84653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717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1480cc22630bc6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1480cc22630bc6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543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1480cc22630bc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1480cc22630bc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883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1480cc22630bc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1480cc22630bc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1480cc22630bc6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1480cc22630bc6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19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1480cc22630bc6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1480cc22630bc6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369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1480cc22630bc6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1480cc22630bc6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05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1480cc22630bc6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1480cc22630bc6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695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1480cc22630bc6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1480cc22630bc6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065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1480cc22630bc6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1480cc22630bc6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27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pedeutika.cz/zvuky_plic/1_asthma.wav" TargetMode="External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propedeutika.cz/zvuky_plic/1_bronchophony.wa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Vyšetření hrudníku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MUDr. Jindřich Mareš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Poslech srdce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" dirty="0">
                <a:solidFill>
                  <a:schemeClr val="tx1"/>
                </a:solidFill>
              </a:rPr>
              <a:t>Poslechová místa chlopní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85" y="249537"/>
            <a:ext cx="3099680" cy="4649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Srdeční ozvy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/>
            <a:r>
              <a:rPr lang="cs" dirty="0">
                <a:solidFill>
                  <a:schemeClr val="tx1"/>
                </a:solidFill>
              </a:rPr>
              <a:t>I . ozva</a:t>
            </a:r>
            <a:endParaRPr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1200"/>
              </a:spcBef>
            </a:pPr>
            <a:r>
              <a:rPr lang="cs" dirty="0">
                <a:solidFill>
                  <a:schemeClr val="tx1"/>
                </a:solidFill>
              </a:rPr>
              <a:t>vzniká uzávěrem nejprve mitrální, poté trikuspidální chlopně na začátku systoly </a:t>
            </a:r>
            <a:r>
              <a:rPr lang="cs" dirty="0" smtClean="0">
                <a:solidFill>
                  <a:schemeClr val="tx1"/>
                </a:solidFill>
              </a:rPr>
              <a:t>komor</a:t>
            </a: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1200"/>
              </a:spcBef>
            </a:pPr>
            <a:r>
              <a:rPr lang="cs" dirty="0" smtClean="0">
                <a:solidFill>
                  <a:schemeClr val="tx1"/>
                </a:solidFill>
              </a:rPr>
              <a:t>nejlépe </a:t>
            </a:r>
            <a:r>
              <a:rPr lang="cs" dirty="0">
                <a:solidFill>
                  <a:schemeClr val="tx1"/>
                </a:solidFill>
              </a:rPr>
              <a:t>slyšitelná je u pacienta na levém boku nad </a:t>
            </a:r>
            <a:r>
              <a:rPr lang="cs" dirty="0" smtClean="0">
                <a:solidFill>
                  <a:schemeClr val="tx1"/>
                </a:solidFill>
              </a:rPr>
              <a:t>hrotem</a:t>
            </a:r>
            <a:endParaRPr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1200"/>
              </a:spcBef>
            </a:pPr>
            <a:r>
              <a:rPr lang="cs" dirty="0" smtClean="0">
                <a:solidFill>
                  <a:schemeClr val="tx1"/>
                </a:solidFill>
              </a:rPr>
              <a:t>II. ozva</a:t>
            </a:r>
            <a:endParaRPr dirty="0" smtClean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1200"/>
              </a:spcBef>
            </a:pPr>
            <a:r>
              <a:rPr lang="cs" dirty="0" smtClean="0">
                <a:solidFill>
                  <a:schemeClr val="tx1"/>
                </a:solidFill>
              </a:rPr>
              <a:t>vzniká </a:t>
            </a:r>
            <a:r>
              <a:rPr lang="cs" dirty="0">
                <a:solidFill>
                  <a:schemeClr val="tx1"/>
                </a:solidFill>
              </a:rPr>
              <a:t>uzávěrem semilunárních chlopní, a to nejprve aortální, pak pulmonální (mění se s respirací). </a:t>
            </a: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1200"/>
              </a:spcBef>
            </a:pPr>
            <a:r>
              <a:rPr lang="cs" dirty="0" smtClean="0">
                <a:solidFill>
                  <a:schemeClr val="tx1"/>
                </a:solidFill>
              </a:rPr>
              <a:t>nejlépe </a:t>
            </a:r>
            <a:r>
              <a:rPr lang="cs" dirty="0">
                <a:solidFill>
                  <a:schemeClr val="tx1"/>
                </a:solidFill>
              </a:rPr>
              <a:t>slyšitelná- po obou stranách </a:t>
            </a:r>
            <a:r>
              <a:rPr lang="cs" dirty="0" smtClean="0">
                <a:solidFill>
                  <a:schemeClr val="tx1"/>
                </a:solidFill>
              </a:rPr>
              <a:t>sterna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" dirty="0" smtClean="0">
                <a:solidFill>
                  <a:schemeClr val="tx1"/>
                </a:solidFill>
              </a:rPr>
              <a:t>(</a:t>
            </a:r>
            <a:r>
              <a:rPr lang="cs" dirty="0">
                <a:solidFill>
                  <a:schemeClr val="tx1"/>
                </a:solidFill>
              </a:rPr>
              <a:t>tam slyšíme jak aortální, tak pulmonální komponentu), nad hrotem pak výhradně složku </a:t>
            </a:r>
            <a:r>
              <a:rPr lang="cs" dirty="0" smtClean="0">
                <a:solidFill>
                  <a:schemeClr val="tx1"/>
                </a:solidFill>
              </a:rPr>
              <a:t>aortáln</a:t>
            </a:r>
            <a:r>
              <a:rPr lang="cs-CZ" dirty="0" err="1" smtClean="0">
                <a:solidFill>
                  <a:schemeClr val="tx1"/>
                </a:solidFill>
              </a:rPr>
              <a:t>í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spcBef>
                <a:spcPts val="1200"/>
              </a:spcBef>
            </a:pPr>
            <a:r>
              <a:rPr lang="cs-CZ" sz="1400" dirty="0" smtClean="0">
                <a:solidFill>
                  <a:schemeClr val="tx1"/>
                </a:solidFill>
              </a:rPr>
              <a:t>Patologické nálezy- šelesty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Měření krevního tlaku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703920" cy="34164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ClrTx/>
              <a:buSzTx/>
            </a:pPr>
            <a:r>
              <a:rPr lang="cs-CZ" sz="1400" dirty="0" smtClean="0">
                <a:solidFill>
                  <a:schemeClr val="tx1"/>
                </a:solidFill>
              </a:rPr>
              <a:t>Přímo (</a:t>
            </a:r>
            <a:r>
              <a:rPr lang="cs-CZ" sz="1400" dirty="0" err="1" smtClean="0">
                <a:solidFill>
                  <a:schemeClr val="tx1"/>
                </a:solidFill>
              </a:rPr>
              <a:t>intraarteriálně</a:t>
            </a:r>
            <a:r>
              <a:rPr lang="cs-CZ" sz="1400" dirty="0" smtClean="0">
                <a:solidFill>
                  <a:schemeClr val="tx1"/>
                </a:solidFill>
              </a:rPr>
              <a:t>) </a:t>
            </a:r>
            <a:r>
              <a:rPr lang="cs-CZ" sz="1400" dirty="0" err="1" smtClean="0">
                <a:solidFill>
                  <a:schemeClr val="tx1"/>
                </a:solidFill>
              </a:rPr>
              <a:t>x</a:t>
            </a:r>
            <a:r>
              <a:rPr lang="cs-CZ" sz="1400" dirty="0" smtClean="0">
                <a:solidFill>
                  <a:schemeClr val="tx1"/>
                </a:solidFill>
              </a:rPr>
              <a:t> nepřímo</a:t>
            </a:r>
          </a:p>
          <a:p>
            <a:pPr marL="285750" indent="-285750">
              <a:lnSpc>
                <a:spcPct val="100000"/>
              </a:lnSpc>
              <a:buClrTx/>
              <a:buSzTx/>
            </a:pPr>
            <a:r>
              <a:rPr lang="cs-CZ" sz="1400" dirty="0" smtClean="0">
                <a:solidFill>
                  <a:schemeClr val="tx1"/>
                </a:solidFill>
              </a:rPr>
              <a:t>Nepřímé měření TK</a:t>
            </a:r>
          </a:p>
          <a:p>
            <a:pPr marL="742950" lvl="1" indent="-285750">
              <a:lnSpc>
                <a:spcPct val="100000"/>
              </a:lnSpc>
              <a:buClrTx/>
              <a:buSzTx/>
            </a:pPr>
            <a:r>
              <a:rPr lang="cs-CZ" sz="1000" dirty="0" smtClean="0">
                <a:solidFill>
                  <a:schemeClr val="tx1"/>
                </a:solidFill>
              </a:rPr>
              <a:t>Rtuťový </a:t>
            </a:r>
            <a:r>
              <a:rPr lang="cs-CZ" sz="1000" dirty="0" err="1" smtClean="0">
                <a:solidFill>
                  <a:schemeClr val="tx1"/>
                </a:solidFill>
              </a:rPr>
              <a:t>x</a:t>
            </a:r>
            <a:r>
              <a:rPr lang="cs-CZ" sz="1000" dirty="0" smtClean="0">
                <a:solidFill>
                  <a:schemeClr val="tx1"/>
                </a:solidFill>
              </a:rPr>
              <a:t> </a:t>
            </a:r>
            <a:r>
              <a:rPr lang="cs-CZ" sz="1000" dirty="0" err="1" smtClean="0">
                <a:solidFill>
                  <a:schemeClr val="tx1"/>
                </a:solidFill>
              </a:rPr>
              <a:t>aneroidový</a:t>
            </a:r>
            <a:r>
              <a:rPr lang="cs-CZ" sz="1000" dirty="0" smtClean="0">
                <a:solidFill>
                  <a:schemeClr val="tx1"/>
                </a:solidFill>
              </a:rPr>
              <a:t> </a:t>
            </a:r>
            <a:r>
              <a:rPr lang="cs-CZ" sz="1000" dirty="0" err="1" smtClean="0">
                <a:solidFill>
                  <a:schemeClr val="tx1"/>
                </a:solidFill>
              </a:rPr>
              <a:t>x</a:t>
            </a:r>
            <a:r>
              <a:rPr lang="cs-CZ" sz="1000" dirty="0" smtClean="0">
                <a:solidFill>
                  <a:schemeClr val="tx1"/>
                </a:solidFill>
              </a:rPr>
              <a:t> oscilometrický tonometr</a:t>
            </a:r>
          </a:p>
          <a:p>
            <a:pPr marL="742950" lvl="1" indent="-285750">
              <a:lnSpc>
                <a:spcPct val="100000"/>
              </a:lnSpc>
              <a:buClrTx/>
              <a:buSzTx/>
            </a:pPr>
            <a:r>
              <a:rPr lang="cs-CZ" sz="1000" dirty="0" smtClean="0">
                <a:solidFill>
                  <a:schemeClr val="tx1"/>
                </a:solidFill>
              </a:rPr>
              <a:t>Detekujeme tzv. </a:t>
            </a:r>
            <a:r>
              <a:rPr lang="cs-CZ" sz="1000" dirty="0" err="1" smtClean="0">
                <a:solidFill>
                  <a:schemeClr val="tx1"/>
                </a:solidFill>
              </a:rPr>
              <a:t>Korotkovovy</a:t>
            </a:r>
            <a:r>
              <a:rPr lang="cs-CZ" sz="1000" dirty="0" smtClean="0">
                <a:solidFill>
                  <a:schemeClr val="tx1"/>
                </a:solidFill>
              </a:rPr>
              <a:t> fenomény, ev. oscilaci brach. tepny</a:t>
            </a:r>
          </a:p>
          <a:p>
            <a:pPr marL="742950" lvl="1" indent="-285750">
              <a:lnSpc>
                <a:spcPct val="100000"/>
              </a:lnSpc>
              <a:buClrTx/>
              <a:buSzTx/>
            </a:pPr>
            <a:r>
              <a:rPr lang="cs-CZ" sz="1000" dirty="0" smtClean="0">
                <a:solidFill>
                  <a:schemeClr val="tx1"/>
                </a:solidFill>
              </a:rPr>
              <a:t>Měříme externě aplikovaný tlak potřebný ke kompresy a. </a:t>
            </a:r>
            <a:r>
              <a:rPr lang="cs-CZ" sz="1000" dirty="0" err="1" smtClean="0">
                <a:solidFill>
                  <a:schemeClr val="tx1"/>
                </a:solidFill>
              </a:rPr>
              <a:t>brachialis</a:t>
            </a:r>
            <a:endParaRPr lang="cs-CZ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00000"/>
              </a:lnSpc>
              <a:buClrTx/>
              <a:buSzTx/>
            </a:pPr>
            <a:endParaRPr lang="cs-CZ" sz="1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ClrTx/>
              <a:buSzTx/>
            </a:pPr>
            <a:r>
              <a:rPr lang="cs-CZ" sz="1400" dirty="0">
                <a:solidFill>
                  <a:schemeClr val="tx1"/>
                </a:solidFill>
              </a:rPr>
              <a:t>Nejčastější chyby při měření TK</a:t>
            </a:r>
          </a:p>
          <a:p>
            <a:pPr marL="742950" lvl="1" indent="-285750">
              <a:lnSpc>
                <a:spcPct val="100000"/>
              </a:lnSpc>
              <a:buClrTx/>
              <a:buSzTx/>
            </a:pPr>
            <a:r>
              <a:rPr lang="cs-CZ" sz="1000" dirty="0">
                <a:solidFill>
                  <a:schemeClr val="tx1"/>
                </a:solidFill>
              </a:rPr>
              <a:t>oděv zaškrcující paži (turniketový efekt)</a:t>
            </a:r>
          </a:p>
          <a:p>
            <a:pPr marL="742950" lvl="1" indent="-285750">
              <a:lnSpc>
                <a:spcPct val="100000"/>
              </a:lnSpc>
              <a:buClrTx/>
              <a:buSzTx/>
            </a:pPr>
            <a:r>
              <a:rPr lang="cs-CZ" sz="1000" dirty="0">
                <a:solidFill>
                  <a:schemeClr val="tx1"/>
                </a:solidFill>
              </a:rPr>
              <a:t>manžeta umístěná přes loketní jamku</a:t>
            </a:r>
          </a:p>
          <a:p>
            <a:pPr marL="742950" lvl="1" indent="-285750">
              <a:lnSpc>
                <a:spcPct val="100000"/>
              </a:lnSpc>
              <a:buClrTx/>
              <a:buSzTx/>
            </a:pPr>
            <a:r>
              <a:rPr lang="cs-CZ" sz="1000" dirty="0">
                <a:solidFill>
                  <a:schemeClr val="tx1"/>
                </a:solidFill>
              </a:rPr>
              <a:t>měříme TK na volně visící paži (možnost zvýšení systolického TK až o 10 </a:t>
            </a:r>
            <a:r>
              <a:rPr lang="cs-CZ" sz="1000" dirty="0" err="1">
                <a:solidFill>
                  <a:schemeClr val="tx1"/>
                </a:solidFill>
              </a:rPr>
              <a:t>mmHg</a:t>
            </a:r>
            <a:r>
              <a:rPr lang="cs-CZ" sz="1000" dirty="0">
                <a:solidFill>
                  <a:schemeClr val="tx1"/>
                </a:solidFill>
              </a:rPr>
              <a:t>)</a:t>
            </a:r>
          </a:p>
          <a:p>
            <a:pPr marL="742950" lvl="1" indent="-285750">
              <a:lnSpc>
                <a:spcPct val="100000"/>
              </a:lnSpc>
              <a:buClrTx/>
              <a:buSzTx/>
            </a:pPr>
            <a:r>
              <a:rPr lang="cs-CZ" sz="1000" dirty="0">
                <a:solidFill>
                  <a:schemeClr val="tx1"/>
                </a:solidFill>
              </a:rPr>
              <a:t>pacient má při měření zkřížené nohy (možnost zvýšení systolického TK o 2-8mm </a:t>
            </a:r>
            <a:r>
              <a:rPr lang="cs-CZ" sz="1000" dirty="0" err="1">
                <a:solidFill>
                  <a:schemeClr val="tx1"/>
                </a:solidFill>
              </a:rPr>
              <a:t>Hg</a:t>
            </a:r>
            <a:r>
              <a:rPr lang="cs-CZ" sz="1000" dirty="0">
                <a:solidFill>
                  <a:schemeClr val="tx1"/>
                </a:solidFill>
              </a:rPr>
              <a:t>)</a:t>
            </a:r>
          </a:p>
          <a:p>
            <a:pPr marL="742950" lvl="1" indent="-285750">
              <a:lnSpc>
                <a:spcPct val="100000"/>
              </a:lnSpc>
              <a:buClrTx/>
              <a:buSzTx/>
            </a:pPr>
            <a:r>
              <a:rPr lang="cs-CZ" sz="1000" dirty="0">
                <a:solidFill>
                  <a:schemeClr val="tx1"/>
                </a:solidFill>
              </a:rPr>
              <a:t>nesprávně zvolená velikost manžety</a:t>
            </a:r>
          </a:p>
          <a:p>
            <a:pPr marL="742950" lvl="1" indent="-285750">
              <a:lnSpc>
                <a:spcPct val="100000"/>
              </a:lnSpc>
              <a:buClrTx/>
              <a:buSzTx/>
            </a:pPr>
            <a:r>
              <a:rPr lang="cs-CZ" sz="1000" dirty="0">
                <a:solidFill>
                  <a:schemeClr val="tx1"/>
                </a:solidFill>
              </a:rPr>
              <a:t>poslech ozev mimo tepnu</a:t>
            </a:r>
          </a:p>
          <a:p>
            <a:pPr marL="742950" lvl="1" indent="-285750">
              <a:lnSpc>
                <a:spcPct val="100000"/>
              </a:lnSpc>
              <a:buClrTx/>
              <a:buSzTx/>
            </a:pPr>
            <a:r>
              <a:rPr lang="cs-CZ" sz="1000" dirty="0">
                <a:solidFill>
                  <a:schemeClr val="tx1"/>
                </a:solidFill>
              </a:rPr>
              <a:t>příliš rychlé odpouštění vzduchu z manžety</a:t>
            </a:r>
          </a:p>
          <a:p>
            <a:pPr marL="742950" lvl="1" indent="-285750">
              <a:lnSpc>
                <a:spcPct val="100000"/>
              </a:lnSpc>
              <a:buClrTx/>
              <a:buSzTx/>
            </a:pPr>
            <a:endParaRPr lang="cs-CZ" sz="10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20" y="1017725"/>
            <a:ext cx="3350481" cy="230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Vyšetření prsů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Pohled</a:t>
            </a:r>
          </a:p>
          <a:p>
            <a:pPr lvl="1" fontAlgn="base"/>
            <a:r>
              <a:rPr lang="cs-CZ" dirty="0">
                <a:solidFill>
                  <a:schemeClr val="tx1"/>
                </a:solidFill>
              </a:rPr>
              <a:t>vtažená místa či naopak vyklenutí</a:t>
            </a:r>
          </a:p>
          <a:p>
            <a:pPr lvl="1" fontAlgn="base"/>
            <a:r>
              <a:rPr lang="cs-CZ" dirty="0">
                <a:solidFill>
                  <a:schemeClr val="tx1"/>
                </a:solidFill>
              </a:rPr>
              <a:t>barevné změny kůže nebo dvorce</a:t>
            </a:r>
          </a:p>
          <a:p>
            <a:pPr lvl="1" fontAlgn="base"/>
            <a:r>
              <a:rPr lang="cs-CZ" dirty="0">
                <a:solidFill>
                  <a:schemeClr val="tx1"/>
                </a:solidFill>
              </a:rPr>
              <a:t>zarudnutí či zvýšená žilní </a:t>
            </a:r>
            <a:r>
              <a:rPr lang="cs-CZ" dirty="0" smtClean="0">
                <a:solidFill>
                  <a:schemeClr val="tx1"/>
                </a:solidFill>
              </a:rPr>
              <a:t>kresba</a:t>
            </a:r>
          </a:p>
          <a:p>
            <a:pPr lvl="1" fontAlgn="base"/>
            <a:r>
              <a:rPr lang="cs-CZ" dirty="0">
                <a:solidFill>
                  <a:schemeClr val="tx1"/>
                </a:solidFill>
              </a:rPr>
              <a:t>výtok</a:t>
            </a:r>
          </a:p>
          <a:p>
            <a:pPr lvl="1" fontAlgn="base"/>
            <a:r>
              <a:rPr lang="cs-CZ" dirty="0">
                <a:solidFill>
                  <a:schemeClr val="tx1"/>
                </a:solidFill>
              </a:rPr>
              <a:t>krvácení</a:t>
            </a:r>
          </a:p>
          <a:p>
            <a:pPr lvl="1" fontAlgn="base"/>
            <a:r>
              <a:rPr lang="cs-CZ" dirty="0">
                <a:solidFill>
                  <a:schemeClr val="tx1"/>
                </a:solidFill>
              </a:rPr>
              <a:t>v</a:t>
            </a:r>
            <a:r>
              <a:rPr lang="cs-CZ" dirty="0" smtClean="0">
                <a:solidFill>
                  <a:schemeClr val="tx1"/>
                </a:solidFill>
              </a:rPr>
              <a:t>páčení bradavek</a:t>
            </a:r>
          </a:p>
          <a:p>
            <a:pPr fontAlgn="base"/>
            <a:r>
              <a:rPr lang="cs-CZ" dirty="0" smtClean="0">
                <a:solidFill>
                  <a:schemeClr val="tx1"/>
                </a:solidFill>
              </a:rPr>
              <a:t>Pohmat</a:t>
            </a:r>
          </a:p>
          <a:p>
            <a:pPr lvl="1" fontAlgn="base"/>
            <a:r>
              <a:rPr lang="cs-CZ" dirty="0" smtClean="0">
                <a:solidFill>
                  <a:schemeClr val="tx1"/>
                </a:solidFill>
              </a:rPr>
              <a:t>Drobnými krouživými pohyby postupně vyšetřujeme všechny 4 kvadranty</a:t>
            </a:r>
          </a:p>
          <a:p>
            <a:pPr lvl="1" fontAlgn="base"/>
            <a:r>
              <a:rPr lang="cs-CZ" dirty="0" smtClean="0">
                <a:solidFill>
                  <a:schemeClr val="tx1"/>
                </a:solidFill>
              </a:rPr>
              <a:t>Nepodceňovat </a:t>
            </a:r>
            <a:r>
              <a:rPr lang="cs-CZ" smtClean="0">
                <a:solidFill>
                  <a:schemeClr val="tx1"/>
                </a:solidFill>
              </a:rPr>
              <a:t>samovyšetření!</a:t>
            </a:r>
          </a:p>
          <a:p>
            <a:pPr lvl="1" fontAlgn="base"/>
            <a:endParaRPr lang="cs-CZ" dirty="0" smtClean="0">
              <a:solidFill>
                <a:schemeClr val="tx1"/>
              </a:solidFill>
            </a:endParaRPr>
          </a:p>
          <a:p>
            <a:pPr lvl="1" fontAlgn="base"/>
            <a:endParaRPr lang="cs-CZ" dirty="0">
              <a:solidFill>
                <a:schemeClr val="tx1"/>
              </a:solidFill>
            </a:endParaRPr>
          </a:p>
          <a:p>
            <a:pPr lvl="1" fontAlgn="base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Akutní bronchitida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fontAlgn="base">
              <a:buNone/>
            </a:pPr>
            <a:r>
              <a:rPr lang="cs-CZ" dirty="0" smtClean="0">
                <a:solidFill>
                  <a:schemeClr val="tx1"/>
                </a:solidFill>
              </a:rPr>
              <a:t>POHLED</a:t>
            </a:r>
            <a:r>
              <a:rPr lang="cs-CZ" dirty="0">
                <a:solidFill>
                  <a:schemeClr val="tx1"/>
                </a:solidFill>
              </a:rPr>
              <a:t> - bez dušnosti; distanční bronchitické fenomény (pouze při rozsáhlém nálezu)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POHMAT - </a:t>
            </a:r>
            <a:r>
              <a:rPr lang="cs-CZ" dirty="0" err="1">
                <a:solidFill>
                  <a:schemeClr val="tx1"/>
                </a:solidFill>
              </a:rPr>
              <a:t>fremitus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pectoralis</a:t>
            </a:r>
            <a:r>
              <a:rPr lang="cs-CZ" dirty="0">
                <a:solidFill>
                  <a:schemeClr val="tx1"/>
                </a:solidFill>
              </a:rPr>
              <a:t> oboustranně normální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POKLEP - plný, jasný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POSLECH - dýchání sklípkové, v obou dechových fázích jsou přítomny suché nebo vlhké fenomény (podle charakteru </a:t>
            </a:r>
            <a:r>
              <a:rPr lang="cs-CZ" dirty="0" err="1">
                <a:solidFill>
                  <a:schemeClr val="tx1"/>
                </a:solidFill>
              </a:rPr>
              <a:t>intraluminálního</a:t>
            </a:r>
            <a:r>
              <a:rPr lang="cs-CZ" dirty="0">
                <a:solidFill>
                  <a:schemeClr val="tx1"/>
                </a:solidFill>
              </a:rPr>
              <a:t> obsahu); </a:t>
            </a:r>
            <a:r>
              <a:rPr lang="cs-CZ" dirty="0" err="1">
                <a:solidFill>
                  <a:schemeClr val="tx1"/>
                </a:solidFill>
              </a:rPr>
              <a:t>bronchofonie</a:t>
            </a:r>
            <a:r>
              <a:rPr lang="cs-CZ" dirty="0">
                <a:solidFill>
                  <a:schemeClr val="tx1"/>
                </a:solidFill>
              </a:rPr>
              <a:t> není změněna; </a:t>
            </a:r>
            <a:r>
              <a:rPr lang="cs-CZ" dirty="0" err="1">
                <a:solidFill>
                  <a:schemeClr val="tx1"/>
                </a:solidFill>
              </a:rPr>
              <a:t>exspirium</a:t>
            </a:r>
            <a:r>
              <a:rPr lang="cs-CZ" dirty="0">
                <a:solidFill>
                  <a:schemeClr val="tx1"/>
                </a:solidFill>
              </a:rPr>
              <a:t> prodloužené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8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Pleurální výpotek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dirty="0">
                <a:solidFill>
                  <a:schemeClr val="tx1"/>
                </a:solidFill>
              </a:rPr>
              <a:t>představuje přítomnost tekutiny mezi pleurálními listy. Je průkazný při objemu &gt; 500 </a:t>
            </a:r>
            <a:r>
              <a:rPr lang="cs-CZ" dirty="0" err="1">
                <a:solidFill>
                  <a:schemeClr val="tx1"/>
                </a:solidFill>
              </a:rPr>
              <a:t>mL</a:t>
            </a: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POHLED - Obvykle bez dušnosti, event. přítomnost závisí na velikosti výpotku</a:t>
            </a: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POHMAT - </a:t>
            </a:r>
            <a:r>
              <a:rPr lang="cs-CZ" dirty="0" err="1">
                <a:solidFill>
                  <a:schemeClr val="tx1"/>
                </a:solidFill>
              </a:rPr>
              <a:t>Fremitus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pectoralis</a:t>
            </a:r>
            <a:r>
              <a:rPr lang="cs-CZ" dirty="0">
                <a:solidFill>
                  <a:schemeClr val="tx1"/>
                </a:solidFill>
              </a:rPr>
              <a:t> v místě výpotku oslabený</a:t>
            </a: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POKLEP - Poklep ztemnělý (zkrácený) až temný, hranice výpotku je tvaru paraboly s vrcholem v axile, při horní hranici výpotku bývá poklep </a:t>
            </a:r>
            <a:r>
              <a:rPr lang="cs-CZ" dirty="0" err="1">
                <a:solidFill>
                  <a:schemeClr val="tx1"/>
                </a:solidFill>
              </a:rPr>
              <a:t>hypersonorní</a:t>
            </a:r>
            <a:r>
              <a:rPr lang="cs-CZ" dirty="0">
                <a:solidFill>
                  <a:schemeClr val="tx1"/>
                </a:solidFill>
              </a:rPr>
              <a:t> až bubínkový (Škodův tón)</a:t>
            </a: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POSLECH - dýchání sklípkové oslabené až neslyšné, </a:t>
            </a:r>
            <a:r>
              <a:rPr lang="cs-CZ" dirty="0" err="1">
                <a:solidFill>
                  <a:schemeClr val="tx1"/>
                </a:solidFill>
              </a:rPr>
              <a:t>bronchofonie</a:t>
            </a:r>
            <a:r>
              <a:rPr lang="cs-CZ" dirty="0">
                <a:solidFill>
                  <a:schemeClr val="tx1"/>
                </a:solidFill>
              </a:rPr>
              <a:t> zeslabená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Pneumothorax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znamená přítomnost vzduchu v pleurální </a:t>
            </a: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dutině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cs-CZ" altLang="cs-CZ" sz="1600" dirty="0">
                <a:solidFill>
                  <a:schemeClr val="tx1"/>
                </a:solidFill>
                <a:latin typeface="Arial" charset="0"/>
              </a:rPr>
            </a:br>
            <a:r>
              <a:rPr lang="cs-CZ" altLang="cs-CZ" sz="1600" i="1" dirty="0" smtClean="0">
                <a:solidFill>
                  <a:schemeClr val="tx1"/>
                </a:solidFill>
                <a:latin typeface="Arial" charset="0"/>
              </a:rPr>
              <a:t>pleurální </a:t>
            </a:r>
            <a:r>
              <a:rPr lang="cs-CZ" altLang="cs-CZ" sz="1600" i="1" dirty="0">
                <a:solidFill>
                  <a:schemeClr val="tx1"/>
                </a:solidFill>
                <a:latin typeface="Arial" charset="0"/>
              </a:rPr>
              <a:t>dutina mezi parietální a viscerální pleurou a negativní tlak v ní umožňují změny objemu plic(ventilaci) při pohybech hrudního </a:t>
            </a:r>
            <a:r>
              <a:rPr lang="cs-CZ" altLang="cs-CZ" sz="1600" i="1" dirty="0" smtClean="0">
                <a:solidFill>
                  <a:schemeClr val="tx1"/>
                </a:solidFill>
                <a:latin typeface="Arial" charset="0"/>
              </a:rPr>
              <a:t>koše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altLang="cs-CZ" sz="1600" dirty="0">
              <a:solidFill>
                <a:schemeClr val="tx1"/>
              </a:solidFill>
              <a:latin typeface="Arial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1600" b="1" i="1" dirty="0">
                <a:solidFill>
                  <a:srgbClr val="1C1C1C"/>
                </a:solidFill>
                <a:latin typeface="Arial" charset="0"/>
              </a:rPr>
              <a:t>Dělení:</a:t>
            </a:r>
            <a:endParaRPr lang="cs-CZ" altLang="cs-CZ" sz="1600" b="1" i="1" dirty="0">
              <a:latin typeface="Arial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1600" dirty="0">
                <a:solidFill>
                  <a:srgbClr val="333333"/>
                </a:solidFill>
                <a:latin typeface="Arial" charset="0"/>
                <a:ea typeface="Open Sans" charset="0"/>
              </a:rPr>
              <a:t>dle místa průniku vzduchu do pleurální dutiny: </a:t>
            </a:r>
            <a:r>
              <a:rPr lang="cs-CZ" altLang="cs-CZ" sz="1600" b="1" dirty="0">
                <a:solidFill>
                  <a:srgbClr val="1C1C1C"/>
                </a:solidFill>
                <a:latin typeface="Arial" charset="0"/>
                <a:ea typeface="Open Sans" charset="0"/>
              </a:rPr>
              <a:t>vnější</a:t>
            </a:r>
            <a:r>
              <a:rPr lang="cs-CZ" altLang="cs-CZ" sz="1600" dirty="0">
                <a:solidFill>
                  <a:srgbClr val="333333"/>
                </a:solidFill>
                <a:latin typeface="Arial" charset="0"/>
                <a:ea typeface="Open Sans" charset="0"/>
              </a:rPr>
              <a:t> </a:t>
            </a:r>
            <a:r>
              <a:rPr lang="cs-CZ" altLang="cs-CZ" sz="1600" dirty="0" err="1">
                <a:solidFill>
                  <a:srgbClr val="333333"/>
                </a:solidFill>
                <a:latin typeface="Arial" charset="0"/>
                <a:ea typeface="Open Sans" charset="0"/>
              </a:rPr>
              <a:t>x</a:t>
            </a:r>
            <a:r>
              <a:rPr lang="cs-CZ" altLang="cs-CZ" sz="1600" dirty="0">
                <a:solidFill>
                  <a:srgbClr val="333333"/>
                </a:solidFill>
                <a:latin typeface="Arial" charset="0"/>
                <a:ea typeface="Open Sans" charset="0"/>
              </a:rPr>
              <a:t> </a:t>
            </a:r>
            <a:r>
              <a:rPr lang="cs-CZ" altLang="cs-CZ" sz="1600" b="1" dirty="0">
                <a:solidFill>
                  <a:srgbClr val="1C1C1C"/>
                </a:solidFill>
                <a:latin typeface="Arial" charset="0"/>
                <a:ea typeface="Open Sans" charset="0"/>
              </a:rPr>
              <a:t>vnitřní</a:t>
            </a:r>
            <a:endParaRPr lang="cs-CZ" altLang="cs-CZ" sz="1600" dirty="0">
              <a:solidFill>
                <a:srgbClr val="333333"/>
              </a:solidFill>
              <a:latin typeface="Arial" charset="0"/>
              <a:ea typeface="Open Sans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1600" dirty="0">
                <a:solidFill>
                  <a:srgbClr val="333333"/>
                </a:solidFill>
                <a:latin typeface="Arial" charset="0"/>
                <a:ea typeface="Open Sans" charset="0"/>
              </a:rPr>
              <a:t>podle rozsahu: </a:t>
            </a:r>
            <a:r>
              <a:rPr lang="cs-CZ" altLang="cs-CZ" sz="1600" b="1" dirty="0">
                <a:solidFill>
                  <a:srgbClr val="1C1C1C"/>
                </a:solidFill>
                <a:latin typeface="Arial" charset="0"/>
                <a:ea typeface="Open Sans" charset="0"/>
              </a:rPr>
              <a:t>úplný</a:t>
            </a:r>
            <a:r>
              <a:rPr lang="cs-CZ" altLang="cs-CZ" sz="1600" dirty="0">
                <a:solidFill>
                  <a:srgbClr val="333333"/>
                </a:solidFill>
                <a:latin typeface="Arial" charset="0"/>
                <a:ea typeface="Open Sans" charset="0"/>
              </a:rPr>
              <a:t> </a:t>
            </a:r>
            <a:r>
              <a:rPr lang="cs-CZ" altLang="cs-CZ" sz="1600" dirty="0" err="1">
                <a:solidFill>
                  <a:srgbClr val="333333"/>
                </a:solidFill>
                <a:latin typeface="Arial" charset="0"/>
                <a:ea typeface="Open Sans" charset="0"/>
              </a:rPr>
              <a:t>x</a:t>
            </a:r>
            <a:r>
              <a:rPr lang="cs-CZ" altLang="cs-CZ" sz="1600" dirty="0">
                <a:solidFill>
                  <a:srgbClr val="333333"/>
                </a:solidFill>
                <a:latin typeface="Arial" charset="0"/>
                <a:ea typeface="Open Sans" charset="0"/>
              </a:rPr>
              <a:t> </a:t>
            </a:r>
            <a:r>
              <a:rPr lang="cs-CZ" altLang="cs-CZ" sz="1600" b="1" dirty="0">
                <a:solidFill>
                  <a:srgbClr val="1C1C1C"/>
                </a:solidFill>
                <a:latin typeface="Arial" charset="0"/>
                <a:ea typeface="Open Sans" charset="0"/>
              </a:rPr>
              <a:t>částečný</a:t>
            </a:r>
            <a:r>
              <a:rPr lang="cs-CZ" altLang="cs-CZ" sz="1600" dirty="0">
                <a:solidFill>
                  <a:srgbClr val="333333"/>
                </a:solidFill>
                <a:latin typeface="Arial" charset="0"/>
                <a:ea typeface="Open Sans" charset="0"/>
              </a:rPr>
              <a:t>(plášťový)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1600" dirty="0">
                <a:solidFill>
                  <a:srgbClr val="333333"/>
                </a:solidFill>
                <a:latin typeface="Arial" charset="0"/>
                <a:ea typeface="Open Sans" charset="0"/>
              </a:rPr>
              <a:t>podle komunikace s okolím: </a:t>
            </a:r>
            <a:r>
              <a:rPr lang="cs-CZ" altLang="cs-CZ" sz="1600" b="1" dirty="0">
                <a:solidFill>
                  <a:srgbClr val="1C1C1C"/>
                </a:solidFill>
                <a:latin typeface="Arial" charset="0"/>
                <a:ea typeface="Open Sans" charset="0"/>
              </a:rPr>
              <a:t>uzavřený</a:t>
            </a:r>
            <a:r>
              <a:rPr lang="cs-CZ" altLang="cs-CZ" sz="1600" dirty="0">
                <a:solidFill>
                  <a:srgbClr val="333333"/>
                </a:solidFill>
                <a:latin typeface="Arial" charset="0"/>
                <a:ea typeface="Open Sans" charset="0"/>
              </a:rPr>
              <a:t> </a:t>
            </a:r>
            <a:r>
              <a:rPr lang="cs-CZ" altLang="cs-CZ" sz="1600" dirty="0" err="1">
                <a:solidFill>
                  <a:srgbClr val="333333"/>
                </a:solidFill>
                <a:latin typeface="Arial" charset="0"/>
                <a:ea typeface="Open Sans" charset="0"/>
              </a:rPr>
              <a:t>x</a:t>
            </a:r>
            <a:r>
              <a:rPr lang="cs-CZ" altLang="cs-CZ" sz="1600" dirty="0">
                <a:solidFill>
                  <a:srgbClr val="333333"/>
                </a:solidFill>
                <a:latin typeface="Arial" charset="0"/>
                <a:ea typeface="Open Sans" charset="0"/>
              </a:rPr>
              <a:t> </a:t>
            </a:r>
            <a:r>
              <a:rPr lang="cs-CZ" altLang="cs-CZ" sz="1600" b="1" dirty="0">
                <a:solidFill>
                  <a:srgbClr val="1C1C1C"/>
                </a:solidFill>
                <a:latin typeface="Arial" charset="0"/>
                <a:ea typeface="Open Sans" charset="0"/>
              </a:rPr>
              <a:t>otevřený</a:t>
            </a:r>
            <a:r>
              <a:rPr lang="cs-CZ" altLang="cs-CZ" sz="1600" dirty="0">
                <a:solidFill>
                  <a:srgbClr val="333333"/>
                </a:solidFill>
                <a:latin typeface="Arial" charset="0"/>
                <a:ea typeface="Open Sans" charset="0"/>
              </a:rPr>
              <a:t> </a:t>
            </a:r>
            <a:r>
              <a:rPr lang="cs-CZ" altLang="cs-CZ" sz="1600" dirty="0" err="1">
                <a:solidFill>
                  <a:srgbClr val="333333"/>
                </a:solidFill>
                <a:latin typeface="Arial" charset="0"/>
                <a:ea typeface="Open Sans" charset="0"/>
              </a:rPr>
              <a:t>x</a:t>
            </a:r>
            <a:r>
              <a:rPr lang="cs-CZ" altLang="cs-CZ" sz="1600" dirty="0">
                <a:solidFill>
                  <a:srgbClr val="333333"/>
                </a:solidFill>
                <a:latin typeface="Arial" charset="0"/>
                <a:ea typeface="Open Sans" charset="0"/>
              </a:rPr>
              <a:t> </a:t>
            </a:r>
            <a:r>
              <a:rPr lang="cs-CZ" altLang="cs-CZ" sz="1600" b="1" dirty="0">
                <a:solidFill>
                  <a:srgbClr val="1C1C1C"/>
                </a:solidFill>
                <a:latin typeface="Arial" charset="0"/>
                <a:ea typeface="Open Sans" charset="0"/>
              </a:rPr>
              <a:t>záklopkový</a:t>
            </a:r>
            <a:r>
              <a:rPr lang="cs-CZ" altLang="cs-CZ" sz="1600" dirty="0">
                <a:solidFill>
                  <a:srgbClr val="333333"/>
                </a:solidFill>
                <a:latin typeface="Arial" charset="0"/>
                <a:ea typeface="Open Sans" charset="0"/>
              </a:rPr>
              <a:t>(tenzní</a:t>
            </a:r>
            <a:r>
              <a:rPr lang="cs-CZ" altLang="cs-CZ" sz="1600" dirty="0" smtClean="0">
                <a:solidFill>
                  <a:srgbClr val="333333"/>
                </a:solidFill>
                <a:latin typeface="Arial" charset="0"/>
                <a:ea typeface="Open Sans" charset="0"/>
              </a:rPr>
              <a:t>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cs-CZ" altLang="cs-CZ" sz="1600" dirty="0">
              <a:solidFill>
                <a:srgbClr val="333333"/>
              </a:solidFill>
              <a:latin typeface="Arial" charset="0"/>
              <a:ea typeface="Open Sans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POHLED - dušnost závisí na velikosti a příčině pneumotoraxu; menší dýchací pohyby postižené strany hrudníku</a:t>
            </a:r>
            <a:br>
              <a:rPr lang="cs-CZ" altLang="cs-CZ" sz="1600" dirty="0">
                <a:solidFill>
                  <a:schemeClr val="tx1"/>
                </a:solidFill>
                <a:latin typeface="Arial" charset="0"/>
              </a:rPr>
            </a:b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POHMAT - </a:t>
            </a:r>
            <a:r>
              <a:rPr lang="cs-CZ" altLang="cs-CZ" sz="1600" dirty="0" err="1">
                <a:solidFill>
                  <a:schemeClr val="tx1"/>
                </a:solidFill>
                <a:latin typeface="Arial" charset="0"/>
              </a:rPr>
              <a:t>fremitus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  <a:latin typeface="Arial" charset="0"/>
              </a:rPr>
              <a:t>pectoralis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 oslabený až vymizelý.</a:t>
            </a:r>
            <a:br>
              <a:rPr lang="cs-CZ" altLang="cs-CZ" sz="1600" dirty="0">
                <a:solidFill>
                  <a:schemeClr val="tx1"/>
                </a:solidFill>
                <a:latin typeface="Arial" charset="0"/>
              </a:rPr>
            </a:b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POKLEP - </a:t>
            </a:r>
            <a:r>
              <a:rPr lang="cs-CZ" altLang="cs-CZ" sz="1600" dirty="0" err="1">
                <a:solidFill>
                  <a:schemeClr val="tx1"/>
                </a:solidFill>
                <a:latin typeface="Arial" charset="0"/>
              </a:rPr>
              <a:t>hypersonorní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 až bubínkový poklep.</a:t>
            </a:r>
            <a:br>
              <a:rPr lang="cs-CZ" altLang="cs-CZ" sz="1600" dirty="0">
                <a:solidFill>
                  <a:schemeClr val="tx1"/>
                </a:solidFill>
                <a:latin typeface="Arial" charset="0"/>
              </a:rPr>
            </a:b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POSLECH - dýchání oslabené až vymizelé při totálním kolapsu plíce; </a:t>
            </a:r>
            <a:r>
              <a:rPr lang="cs-CZ" altLang="cs-CZ" sz="1600" dirty="0" err="1">
                <a:solidFill>
                  <a:schemeClr val="tx1"/>
                </a:solidFill>
                <a:latin typeface="Arial" charset="0"/>
              </a:rPr>
              <a:t>bronchofonie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 zeslabená</a:t>
            </a:r>
            <a:endParaRPr lang="cs-CZ" altLang="cs-CZ" sz="1600" i="1" dirty="0">
              <a:solidFill>
                <a:schemeClr val="tx1"/>
              </a:solidFill>
              <a:latin typeface="Arial" charset="0"/>
            </a:endParaRPr>
          </a:p>
          <a:p>
            <a:pPr marL="114300" indent="0">
              <a:buNone/>
            </a:pPr>
            <a:endParaRPr lang="cs-CZ" dirty="0"/>
          </a:p>
        </p:txBody>
      </p:sp>
      <p:pic>
        <p:nvPicPr>
          <p:cNvPr id="1026" name="Picture 2" descr="http://www.propedeutika.cz/images/zarov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1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Pohled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 b="1" dirty="0">
                <a:solidFill>
                  <a:schemeClr val="tx1"/>
                </a:solidFill>
              </a:rPr>
              <a:t>Normální hrudník je symetrický, při dýchání se rovnoměrně rozvíjí.</a:t>
            </a:r>
            <a:endParaRPr sz="8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800" dirty="0">
                <a:solidFill>
                  <a:schemeClr val="tx1"/>
                </a:solidFill>
              </a:rPr>
              <a:t>Před zahájením vyšetření je nutno si povšimnout případné dušnosti, cyanózy, bolestivé reakce vázané na dýchání.</a:t>
            </a:r>
            <a:endParaRPr sz="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800" b="1" dirty="0">
                <a:solidFill>
                  <a:schemeClr val="tx1"/>
                </a:solidFill>
              </a:rPr>
              <a:t>Tvarové varianty hrudníku:</a:t>
            </a:r>
            <a:endParaRPr sz="800" b="1" dirty="0">
              <a:solidFill>
                <a:schemeClr val="tx1"/>
              </a:solidFill>
            </a:endParaRPr>
          </a:p>
          <a:p>
            <a:pPr marL="628650" lvl="1" indent="-171450">
              <a:spcBef>
                <a:spcPts val="1200"/>
              </a:spcBef>
            </a:pPr>
            <a:r>
              <a:rPr lang="cs" sz="800" dirty="0">
                <a:solidFill>
                  <a:schemeClr val="tx1"/>
                </a:solidFill>
              </a:rPr>
              <a:t>astenický - je dlouhý, </a:t>
            </a:r>
            <a:r>
              <a:rPr lang="cs" sz="800" dirty="0" smtClean="0">
                <a:solidFill>
                  <a:schemeClr val="tx1"/>
                </a:solidFill>
              </a:rPr>
              <a:t>plochý</a:t>
            </a:r>
            <a:endParaRPr lang="cs-CZ" sz="800" dirty="0">
              <a:solidFill>
                <a:schemeClr val="tx1"/>
              </a:solidFill>
            </a:endParaRPr>
          </a:p>
          <a:p>
            <a:pPr marL="628650" lvl="1" indent="-171450">
              <a:spcBef>
                <a:spcPts val="1200"/>
              </a:spcBef>
            </a:pPr>
            <a:r>
              <a:rPr lang="cs" sz="800" dirty="0" smtClean="0">
                <a:solidFill>
                  <a:schemeClr val="tx1"/>
                </a:solidFill>
              </a:rPr>
              <a:t>nálevkovitý </a:t>
            </a:r>
            <a:r>
              <a:rPr lang="cs" sz="800" dirty="0">
                <a:solidFill>
                  <a:schemeClr val="tx1"/>
                </a:solidFill>
              </a:rPr>
              <a:t>- se vyznačuje vpáčenou dolní částí hrudní kosti („ševcovský</a:t>
            </a:r>
            <a:r>
              <a:rPr lang="cs" sz="800" dirty="0" smtClean="0">
                <a:solidFill>
                  <a:schemeClr val="tx1"/>
                </a:solidFill>
              </a:rPr>
              <a:t>“)</a:t>
            </a:r>
            <a:endParaRPr lang="cs-CZ" sz="800" dirty="0">
              <a:solidFill>
                <a:schemeClr val="tx1"/>
              </a:solidFill>
            </a:endParaRPr>
          </a:p>
          <a:p>
            <a:pPr marL="628650" lvl="1" indent="-171450">
              <a:spcBef>
                <a:spcPts val="1200"/>
              </a:spcBef>
            </a:pPr>
            <a:r>
              <a:rPr lang="cs" sz="800" dirty="0" smtClean="0">
                <a:solidFill>
                  <a:schemeClr val="tx1"/>
                </a:solidFill>
              </a:rPr>
              <a:t>soudkovitý </a:t>
            </a:r>
            <a:endParaRPr lang="cs-CZ" sz="800" dirty="0" smtClean="0">
              <a:solidFill>
                <a:schemeClr val="tx1"/>
              </a:solidFill>
            </a:endParaRPr>
          </a:p>
          <a:p>
            <a:pPr marL="628650" lvl="1" indent="-171450">
              <a:spcBef>
                <a:spcPts val="1200"/>
              </a:spcBef>
            </a:pPr>
            <a:r>
              <a:rPr lang="cs" sz="800" dirty="0" smtClean="0">
                <a:solidFill>
                  <a:schemeClr val="tx1"/>
                </a:solidFill>
              </a:rPr>
              <a:t>kyfoskoliotický </a:t>
            </a:r>
            <a:endParaRPr lang="cs-CZ" sz="800" dirty="0" smtClean="0">
              <a:solidFill>
                <a:schemeClr val="tx1"/>
              </a:solidFill>
            </a:endParaRPr>
          </a:p>
          <a:p>
            <a:pPr marL="628650" lvl="1" indent="-171450">
              <a:spcBef>
                <a:spcPts val="1200"/>
              </a:spcBef>
            </a:pPr>
            <a:r>
              <a:rPr lang="cs" sz="800" dirty="0" smtClean="0">
                <a:solidFill>
                  <a:schemeClr val="tx1"/>
                </a:solidFill>
              </a:rPr>
              <a:t>ptačí </a:t>
            </a:r>
            <a:r>
              <a:rPr lang="cs" sz="800" dirty="0">
                <a:solidFill>
                  <a:schemeClr val="tx1"/>
                </a:solidFill>
              </a:rPr>
              <a:t>- se vyznačuje zduřením chrupavčitých konců žeber po prodělané křivici (rachitický růženec</a:t>
            </a:r>
            <a:r>
              <a:rPr lang="cs" sz="800" dirty="0" smtClean="0">
                <a:solidFill>
                  <a:schemeClr val="tx1"/>
                </a:solidFill>
              </a:rPr>
              <a:t>),</a:t>
            </a:r>
            <a:endParaRPr lang="cs-CZ" sz="800" dirty="0">
              <a:solidFill>
                <a:schemeClr val="tx1"/>
              </a:solidFill>
            </a:endParaRPr>
          </a:p>
          <a:p>
            <a:pPr marL="628650" lvl="1" indent="-171450">
              <a:spcBef>
                <a:spcPts val="1200"/>
              </a:spcBef>
            </a:pPr>
            <a:r>
              <a:rPr lang="cs" sz="800" dirty="0" smtClean="0">
                <a:solidFill>
                  <a:schemeClr val="tx1"/>
                </a:solidFill>
              </a:rPr>
              <a:t>retrakce </a:t>
            </a:r>
            <a:r>
              <a:rPr lang="cs" sz="800" dirty="0">
                <a:solidFill>
                  <a:schemeClr val="tx1"/>
                </a:solidFill>
              </a:rPr>
              <a:t>hemitoraxu - se může projevit při atelektáze, vlivem srůstů, po </a:t>
            </a:r>
            <a:r>
              <a:rPr lang="cs" sz="800" dirty="0" smtClean="0">
                <a:solidFill>
                  <a:schemeClr val="tx1"/>
                </a:solidFill>
              </a:rPr>
              <a:t>torakoplastice,</a:t>
            </a:r>
            <a:endParaRPr lang="cs-CZ" sz="800" dirty="0">
              <a:solidFill>
                <a:schemeClr val="tx1"/>
              </a:solidFill>
            </a:endParaRPr>
          </a:p>
          <a:p>
            <a:pPr marL="628650" lvl="1" indent="-171450">
              <a:spcBef>
                <a:spcPts val="1200"/>
              </a:spcBef>
            </a:pPr>
            <a:r>
              <a:rPr lang="cs" sz="800" dirty="0" smtClean="0">
                <a:solidFill>
                  <a:schemeClr val="tx1"/>
                </a:solidFill>
              </a:rPr>
              <a:t>vyklenutí </a:t>
            </a:r>
            <a:r>
              <a:rPr lang="cs" sz="800" dirty="0">
                <a:solidFill>
                  <a:schemeClr val="tx1"/>
                </a:solidFill>
              </a:rPr>
              <a:t>hrudníku - vznikne při velkém pneumotoraxu nebo pohrudničním výpotku.</a:t>
            </a:r>
            <a:endParaRPr sz="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800" dirty="0" smtClean="0">
                <a:solidFill>
                  <a:schemeClr val="tx1"/>
                </a:solidFill>
              </a:rPr>
              <a:t>CAVE p</a:t>
            </a:r>
            <a:r>
              <a:rPr lang="cs" sz="800" dirty="0" smtClean="0">
                <a:solidFill>
                  <a:schemeClr val="tx1"/>
                </a:solidFill>
              </a:rPr>
              <a:t>ooperační </a:t>
            </a:r>
            <a:r>
              <a:rPr lang="cs" sz="800" dirty="0">
                <a:solidFill>
                  <a:schemeClr val="tx1"/>
                </a:solidFill>
              </a:rPr>
              <a:t>jizvy</a:t>
            </a:r>
            <a:endParaRPr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Dýchání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20548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 dirty="0">
                <a:solidFill>
                  <a:schemeClr val="tx1"/>
                </a:solidFill>
              </a:rPr>
              <a:t>Eupnoe je normální fyziologické dýchání o frekvenci 16 – 18 vdechů za minutu. U mužů je dominantním typem dýchání abdominální (brániční), u žen spíše hrudní (kostální)</a:t>
            </a:r>
            <a:endParaRPr sz="13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300" b="1" dirty="0">
                <a:solidFill>
                  <a:schemeClr val="tx1"/>
                </a:solidFill>
              </a:rPr>
              <a:t>Možné patologické nálezy</a:t>
            </a:r>
            <a:r>
              <a:rPr lang="cs" sz="1300" dirty="0">
                <a:solidFill>
                  <a:schemeClr val="tx1"/>
                </a:solidFill>
              </a:rPr>
              <a:t>:</a:t>
            </a:r>
            <a:endParaRPr sz="1300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1200"/>
              </a:spcBef>
            </a:pPr>
            <a:r>
              <a:rPr lang="cs" dirty="0">
                <a:solidFill>
                  <a:schemeClr val="tx1"/>
                </a:solidFill>
              </a:rPr>
              <a:t>tachypnoe </a:t>
            </a: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1200"/>
              </a:spcBef>
            </a:pPr>
            <a:r>
              <a:rPr lang="cs" dirty="0" smtClean="0">
                <a:solidFill>
                  <a:schemeClr val="tx1"/>
                </a:solidFill>
              </a:rPr>
              <a:t>bradypnoe </a:t>
            </a:r>
            <a:r>
              <a:rPr lang="cs" dirty="0">
                <a:solidFill>
                  <a:schemeClr val="tx1"/>
                </a:solidFill>
              </a:rPr>
              <a:t>- znamená zpomalené dýchání, např. při otravě alkoholem, nitrolební </a:t>
            </a:r>
            <a:r>
              <a:rPr lang="cs" dirty="0" smtClean="0">
                <a:solidFill>
                  <a:schemeClr val="tx1"/>
                </a:solidFill>
              </a:rPr>
              <a:t>hypertenzi</a:t>
            </a: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1200"/>
              </a:spcBef>
            </a:pPr>
            <a:r>
              <a:rPr lang="cs" dirty="0" smtClean="0">
                <a:solidFill>
                  <a:schemeClr val="tx1"/>
                </a:solidFill>
              </a:rPr>
              <a:t>apnoe </a:t>
            </a:r>
            <a:r>
              <a:rPr lang="cs" dirty="0">
                <a:solidFill>
                  <a:schemeClr val="tx1"/>
                </a:solidFill>
              </a:rPr>
              <a:t>- je zástava dechu, přechodná nebo trvalá (</a:t>
            </a:r>
            <a:r>
              <a:rPr lang="cs" dirty="0" smtClean="0">
                <a:solidFill>
                  <a:schemeClr val="tx1"/>
                </a:solidFill>
              </a:rPr>
              <a:t>smrt)</a:t>
            </a: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1200"/>
              </a:spcBef>
            </a:pPr>
            <a:r>
              <a:rPr lang="cs" dirty="0" smtClean="0">
                <a:solidFill>
                  <a:schemeClr val="tx1"/>
                </a:solidFill>
              </a:rPr>
              <a:t>hyperpnoe </a:t>
            </a:r>
            <a:r>
              <a:rPr lang="cs" dirty="0">
                <a:solidFill>
                  <a:schemeClr val="tx1"/>
                </a:solidFill>
              </a:rPr>
              <a:t>- je označení pro prohloubené dýchání, např. při horečce, závažné anémii nebo </a:t>
            </a:r>
            <a:r>
              <a:rPr lang="cs" dirty="0" smtClean="0">
                <a:solidFill>
                  <a:schemeClr val="tx1"/>
                </a:solidFill>
              </a:rPr>
              <a:t>acidóze</a:t>
            </a: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1200"/>
              </a:spcBef>
            </a:pPr>
            <a:r>
              <a:rPr lang="cs" dirty="0" smtClean="0">
                <a:solidFill>
                  <a:schemeClr val="tx1"/>
                </a:solidFill>
              </a:rPr>
              <a:t>ortopnoe </a:t>
            </a:r>
            <a:r>
              <a:rPr lang="cs" dirty="0">
                <a:solidFill>
                  <a:schemeClr val="tx1"/>
                </a:solidFill>
              </a:rPr>
              <a:t>- je usilovné dýchání za použití auxiárního svalstva; pacient sedí a opírá se horními končetinami o postel (zapojuje pomocné dýchací svalstvo)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300" dirty="0">
                <a:solidFill>
                  <a:schemeClr val="tx1"/>
                </a:solidFill>
              </a:rPr>
              <a:t>dušnost (dyspnoe) je subjektivní, nikoliv objektivní nález</a:t>
            </a:r>
            <a:endParaRPr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6359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Biotovo dýchání </a:t>
            </a:r>
            <a:r>
              <a:rPr lang="cs" dirty="0" smtClean="0"/>
              <a:t>(</a:t>
            </a:r>
            <a:r>
              <a:rPr lang="cs" dirty="0"/>
              <a:t>encefalitidy, meningitidy)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dirty="0"/>
              <a:t>Kussmaulovo </a:t>
            </a:r>
            <a:r>
              <a:rPr lang="cs" dirty="0" smtClean="0"/>
              <a:t>dýchání</a:t>
            </a:r>
            <a:r>
              <a:rPr lang="cs-CZ" dirty="0" smtClean="0"/>
              <a:t> </a:t>
            </a:r>
            <a:r>
              <a:rPr lang="cs" dirty="0" smtClean="0"/>
              <a:t>(</a:t>
            </a:r>
            <a:r>
              <a:rPr lang="cs" dirty="0"/>
              <a:t>dekompenzovaný diabetes </a:t>
            </a:r>
            <a:r>
              <a:rPr lang="cs" dirty="0" smtClean="0"/>
              <a:t>mellitus)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dirty="0"/>
              <a:t>Cheyne Stokesovo dýchání </a:t>
            </a:r>
            <a:r>
              <a:rPr lang="cs" dirty="0" smtClean="0"/>
              <a:t>(u </a:t>
            </a:r>
            <a:r>
              <a:rPr lang="cs" dirty="0"/>
              <a:t>závažných </a:t>
            </a:r>
            <a:r>
              <a:rPr lang="cs" dirty="0" smtClean="0"/>
              <a:t>CMP</a:t>
            </a:r>
            <a:r>
              <a:rPr lang="cs-CZ" dirty="0" smtClean="0"/>
              <a:t>)</a:t>
            </a:r>
            <a:endParaRPr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1516"/>
            <a:ext cx="4019600" cy="3278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Pohmat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8156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 dirty="0">
                <a:solidFill>
                  <a:schemeClr val="tx1"/>
                </a:solidFill>
              </a:rPr>
              <a:t>Pohmat hrudní stěny slouží především k vyšetření </a:t>
            </a:r>
            <a:r>
              <a:rPr lang="cs" sz="1400" b="1" dirty="0">
                <a:solidFill>
                  <a:schemeClr val="tx1"/>
                </a:solidFill>
              </a:rPr>
              <a:t>hrudního chvění (fremitus pectoralis)</a:t>
            </a:r>
            <a:r>
              <a:rPr lang="cs" sz="1400" dirty="0">
                <a:solidFill>
                  <a:schemeClr val="tx1"/>
                </a:solidFill>
              </a:rPr>
              <a:t>, </a:t>
            </a:r>
            <a:r>
              <a:rPr lang="cs" sz="1400" dirty="0" smtClean="0">
                <a:solidFill>
                  <a:schemeClr val="tx1"/>
                </a:solidFill>
              </a:rPr>
              <a:t>kvality </a:t>
            </a:r>
            <a:r>
              <a:rPr lang="cs" sz="1400" dirty="0">
                <a:solidFill>
                  <a:schemeClr val="tx1"/>
                </a:solidFill>
              </a:rPr>
              <a:t>stěny, bolestivosti a rezistencí.</a:t>
            </a:r>
            <a:endParaRPr sz="1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400" dirty="0">
                <a:solidFill>
                  <a:schemeClr val="tx1"/>
                </a:solidFill>
              </a:rPr>
              <a:t>Hrudní chvění (fremitus pectoralis) je za fyziologických okolností symetrické na obou stranách hrudníku.</a:t>
            </a:r>
            <a:endParaRPr sz="1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400" dirty="0">
                <a:solidFill>
                  <a:schemeClr val="tx1"/>
                </a:solidFill>
              </a:rPr>
              <a:t>Možné patologické nálezy:</a:t>
            </a:r>
            <a:endParaRPr sz="1400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1200"/>
              </a:spcBef>
            </a:pPr>
            <a:r>
              <a:rPr lang="cs" sz="1200" dirty="0">
                <a:solidFill>
                  <a:schemeClr val="tx1"/>
                </a:solidFill>
              </a:rPr>
              <a:t>zesílený fremitus pectoralis - zjišťuje se nad infiltrovanou plicní tkání (pneumonie, bronchopneumonie – lepší vodivost tkáně</a:t>
            </a:r>
            <a:r>
              <a:rPr lang="cs" sz="1200" dirty="0" smtClean="0">
                <a:solidFill>
                  <a:schemeClr val="tx1"/>
                </a:solidFill>
              </a:rPr>
              <a:t>),</a:t>
            </a:r>
            <a:endParaRPr lang="cs-CZ" sz="1200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1200"/>
              </a:spcBef>
            </a:pPr>
            <a:r>
              <a:rPr lang="cs" sz="1200" dirty="0" smtClean="0">
                <a:solidFill>
                  <a:schemeClr val="tx1"/>
                </a:solidFill>
              </a:rPr>
              <a:t>zeslabený </a:t>
            </a:r>
            <a:r>
              <a:rPr lang="cs" sz="1200" dirty="0">
                <a:solidFill>
                  <a:schemeClr val="tx1"/>
                </a:solidFill>
              </a:rPr>
              <a:t>až vymizelý fremitus pectoralis - je přítomno u fluidotoraxu nebo pneumotoraxu (izolační vrstva tlumí přenos chvění) a emfyzému.</a:t>
            </a: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65" y="1152475"/>
            <a:ext cx="4300973" cy="324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Poklep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/>
            <a:r>
              <a:rPr lang="cs" sz="1400" dirty="0">
                <a:solidFill>
                  <a:schemeClr val="tx1"/>
                </a:solidFill>
              </a:rPr>
              <a:t>je u zdravých osob plný, jasný, srovnatelný na obou stranách hrudníku.</a:t>
            </a:r>
            <a:endParaRPr sz="14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1200"/>
              </a:spcBef>
            </a:pPr>
            <a:r>
              <a:rPr lang="cs-CZ" sz="1400" dirty="0">
                <a:solidFill>
                  <a:schemeClr val="tx1"/>
                </a:solidFill>
              </a:rPr>
              <a:t>r</a:t>
            </a:r>
            <a:r>
              <a:rPr lang="cs" sz="1400" dirty="0" smtClean="0">
                <a:solidFill>
                  <a:schemeClr val="tx1"/>
                </a:solidFill>
              </a:rPr>
              <a:t>ozlišujeme </a:t>
            </a:r>
            <a:r>
              <a:rPr lang="cs" sz="1400" dirty="0">
                <a:solidFill>
                  <a:schemeClr val="tx1"/>
                </a:solidFill>
              </a:rPr>
              <a:t>poklep </a:t>
            </a:r>
            <a:r>
              <a:rPr lang="cs" sz="1400" dirty="0" smtClean="0">
                <a:solidFill>
                  <a:schemeClr val="tx1"/>
                </a:solidFill>
              </a:rPr>
              <a:t>srovnávací</a:t>
            </a:r>
            <a:r>
              <a:rPr lang="cs-CZ" sz="1400" dirty="0" smtClean="0">
                <a:solidFill>
                  <a:schemeClr val="tx1"/>
                </a:solidFill>
              </a:rPr>
              <a:t> a </a:t>
            </a:r>
            <a:r>
              <a:rPr lang="cs" sz="1400" dirty="0" smtClean="0">
                <a:solidFill>
                  <a:schemeClr val="tx1"/>
                </a:solidFill>
              </a:rPr>
              <a:t>topografic</a:t>
            </a:r>
            <a:r>
              <a:rPr lang="cs-CZ" sz="1400" dirty="0" err="1" smtClean="0">
                <a:solidFill>
                  <a:schemeClr val="tx1"/>
                </a:solidFill>
              </a:rPr>
              <a:t>ký</a:t>
            </a:r>
            <a:r>
              <a:rPr lang="cs" sz="1400" dirty="0" smtClean="0">
                <a:solidFill>
                  <a:schemeClr val="tx1"/>
                </a:solidFill>
              </a:rPr>
              <a:t> </a:t>
            </a:r>
            <a:r>
              <a:rPr lang="cs" sz="1400" dirty="0">
                <a:solidFill>
                  <a:schemeClr val="tx1"/>
                </a:solidFill>
              </a:rPr>
              <a:t>(slouží k určení dolní hranice plic).</a:t>
            </a:r>
            <a:endParaRPr sz="1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400" dirty="0">
                <a:solidFill>
                  <a:schemeClr val="tx1"/>
                </a:solidFill>
              </a:rPr>
              <a:t>Možné patologické nálezy:</a:t>
            </a:r>
            <a:endParaRPr sz="1400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1200"/>
              </a:spcBef>
            </a:pPr>
            <a:r>
              <a:rPr lang="cs" sz="1200" dirty="0">
                <a:solidFill>
                  <a:schemeClr val="tx1"/>
                </a:solidFill>
              </a:rPr>
              <a:t>ztemnělý(zkrácený) až temný - vzniká při ztrátě vzdušnosti plíce (</a:t>
            </a:r>
            <a:r>
              <a:rPr lang="cs" sz="1200" dirty="0" smtClean="0">
                <a:solidFill>
                  <a:schemeClr val="tx1"/>
                </a:solidFill>
              </a:rPr>
              <a:t>pneumonie), </a:t>
            </a:r>
            <a:r>
              <a:rPr lang="cs" sz="1200" dirty="0">
                <a:solidFill>
                  <a:schemeClr val="tx1"/>
                </a:solidFill>
              </a:rPr>
              <a:t>u fluidotoraxu (hranice má tvar paraboly s vrcholem v axile)</a:t>
            </a:r>
            <a:endParaRPr sz="1200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</a:pPr>
            <a:r>
              <a:rPr lang="cs" sz="1200" dirty="0">
                <a:solidFill>
                  <a:schemeClr val="tx1"/>
                </a:solidFill>
              </a:rPr>
              <a:t>hypersonorní - souvisí se zvýšenou vzdušností plíce (emfyzém) nebo s pneumotoraxem, kdy může být poklep až bubínkový</a:t>
            </a:r>
            <a:endParaRPr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Poslech</a:t>
            </a: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cs-CZ" sz="1400" dirty="0" smtClean="0">
                <a:solidFill>
                  <a:schemeClr val="tx1"/>
                </a:solidFill>
              </a:rPr>
              <a:t>Dýchání</a:t>
            </a:r>
          </a:p>
          <a:p>
            <a:pPr marL="742950" lvl="1" indent="-285750">
              <a:spcAft>
                <a:spcPts val="1200"/>
              </a:spcAft>
            </a:pPr>
            <a:r>
              <a:rPr lang="cs-CZ" sz="1200" dirty="0" smtClean="0">
                <a:solidFill>
                  <a:schemeClr val="tx1"/>
                </a:solidFill>
              </a:rPr>
              <a:t>Sklípkové - je </a:t>
            </a:r>
            <a:r>
              <a:rPr lang="cs-CZ" sz="1200" dirty="0">
                <a:solidFill>
                  <a:schemeClr val="tx1"/>
                </a:solidFill>
              </a:rPr>
              <a:t>fyziologickým nálezem nad vzdušnou plicní tkání, nejlépe slyšitelné je v </a:t>
            </a:r>
            <a:r>
              <a:rPr lang="cs-CZ" sz="1200" dirty="0" err="1" smtClean="0">
                <a:solidFill>
                  <a:schemeClr val="tx1"/>
                </a:solidFill>
              </a:rPr>
              <a:t>inspiriu</a:t>
            </a:r>
            <a:endParaRPr lang="cs-CZ" sz="1200" dirty="0" smtClean="0">
              <a:solidFill>
                <a:schemeClr val="tx1"/>
              </a:solidFill>
            </a:endParaRPr>
          </a:p>
          <a:p>
            <a:pPr marL="742950" lvl="1" indent="-285750">
              <a:spcAft>
                <a:spcPts val="1200"/>
              </a:spcAft>
            </a:pPr>
            <a:r>
              <a:rPr lang="cs-CZ" sz="1200" dirty="0" smtClean="0">
                <a:solidFill>
                  <a:schemeClr val="tx1"/>
                </a:solidFill>
              </a:rPr>
              <a:t>Trubicovité- </a:t>
            </a:r>
            <a:r>
              <a:rPr lang="cs-CZ" sz="1200" dirty="0">
                <a:solidFill>
                  <a:schemeClr val="tx1"/>
                </a:solidFill>
              </a:rPr>
              <a:t>je fyziologickým nálezem pouze nad </a:t>
            </a:r>
            <a:r>
              <a:rPr lang="cs-CZ" sz="1200" dirty="0" smtClean="0">
                <a:solidFill>
                  <a:schemeClr val="tx1"/>
                </a:solidFill>
              </a:rPr>
              <a:t>tracheou</a:t>
            </a:r>
          </a:p>
          <a:p>
            <a:pPr marL="742950" lvl="1" indent="-285750">
              <a:spcAft>
                <a:spcPts val="1200"/>
              </a:spcAft>
            </a:pPr>
            <a:endParaRPr lang="cs-CZ" sz="12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1200"/>
              </a:spcAft>
            </a:pPr>
            <a:r>
              <a:rPr lang="cs-CZ" sz="1600" dirty="0" smtClean="0">
                <a:solidFill>
                  <a:schemeClr val="tx1"/>
                </a:solidFill>
              </a:rPr>
              <a:t>Vedlejší dýchací šelesty</a:t>
            </a:r>
          </a:p>
          <a:p>
            <a:pPr marL="742950" lvl="1" indent="-285750">
              <a:spcAft>
                <a:spcPts val="1200"/>
              </a:spcAft>
            </a:pPr>
            <a:r>
              <a:rPr lang="cs-CZ" altLang="cs-CZ" sz="1200" dirty="0">
                <a:solidFill>
                  <a:schemeClr val="tx1"/>
                </a:solidFill>
                <a:latin typeface="Arial" charset="0"/>
                <a:ea typeface="Open Sans" charset="0"/>
              </a:rPr>
              <a:t>vlhké - vznikají za přítomnosti tekutého nebo polotekutého obsahu v dýchacích cestách</a:t>
            </a:r>
          </a:p>
          <a:p>
            <a:pPr marL="742950" lvl="1" indent="-285750">
              <a:spcAft>
                <a:spcPts val="1200"/>
              </a:spcAft>
            </a:pPr>
            <a:r>
              <a:rPr lang="cs-CZ" altLang="cs-CZ" sz="1200" dirty="0">
                <a:solidFill>
                  <a:schemeClr val="tx1"/>
                </a:solidFill>
                <a:latin typeface="Arial" charset="0"/>
                <a:ea typeface="Open Sans" charset="0"/>
              </a:rPr>
              <a:t>suché - jsou pískoty, vrzoty, praskoty, vznikají chvěním vazkého sekretu v </a:t>
            </a:r>
            <a:r>
              <a:rPr lang="cs-CZ" altLang="cs-CZ" sz="1200" dirty="0" err="1">
                <a:solidFill>
                  <a:schemeClr val="tx1"/>
                </a:solidFill>
                <a:latin typeface="Arial" charset="0"/>
                <a:ea typeface="Open Sans" charset="0"/>
              </a:rPr>
              <a:t>inspiriu</a:t>
            </a:r>
            <a:r>
              <a:rPr lang="cs-CZ" altLang="cs-CZ" sz="1200" dirty="0">
                <a:solidFill>
                  <a:schemeClr val="tx1"/>
                </a:solidFill>
                <a:latin typeface="Arial" charset="0"/>
                <a:ea typeface="Open Sans" charset="0"/>
              </a:rPr>
              <a:t> i </a:t>
            </a:r>
            <a:r>
              <a:rPr lang="cs-CZ" altLang="cs-CZ" sz="1200" dirty="0" err="1" smtClean="0">
                <a:solidFill>
                  <a:schemeClr val="tx1"/>
                </a:solidFill>
                <a:latin typeface="Arial" charset="0"/>
                <a:ea typeface="Open Sans" charset="0"/>
              </a:rPr>
              <a:t>exspiriu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-230832"/>
            <a:ext cx="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rgbClr val="4BB6F5"/>
              </a:solidFill>
              <a:effectLst/>
              <a:latin typeface="Arial" charset="0"/>
              <a:ea typeface="Open Sans" charset="0"/>
            </a:endParaRPr>
          </a:p>
        </p:txBody>
      </p:sp>
      <p:pic>
        <p:nvPicPr>
          <p:cNvPr id="1032" name="Picture 8" descr="http://www.propedeutika.cz/images/zvuk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  <a:ea typeface="Open Sans" charset="0"/>
              </a:rPr>
              <a:t>Hrudní hlas (</a:t>
            </a:r>
            <a:r>
              <a:rPr lang="cs-CZ" altLang="cs-CZ" sz="1400" dirty="0" err="1">
                <a:solidFill>
                  <a:schemeClr val="tx1"/>
                </a:solidFill>
                <a:latin typeface="Arial" charset="0"/>
                <a:ea typeface="Open Sans" charset="0"/>
              </a:rPr>
              <a:t>bronchofonie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  <a:ea typeface="Open Sans" charset="0"/>
              </a:rPr>
              <a:t>) 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  <a:ea typeface="Open Sans" charset="0"/>
                <a:hlinkClick r:id="rId2"/>
              </a:rPr>
              <a:t>  </a:t>
            </a:r>
            <a:endParaRPr lang="cs-CZ" altLang="cs-CZ" sz="1400" dirty="0" smtClean="0">
              <a:solidFill>
                <a:schemeClr val="tx1"/>
              </a:solidFill>
              <a:latin typeface="Arial" charset="0"/>
              <a:ea typeface="Open Sans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altLang="cs-CZ" sz="1400" dirty="0">
              <a:solidFill>
                <a:schemeClr val="tx1"/>
              </a:solidFill>
              <a:latin typeface="Arial" charset="0"/>
              <a:ea typeface="Open Sans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1400" b="1" dirty="0" smtClean="0">
                <a:solidFill>
                  <a:schemeClr val="tx1"/>
                </a:solidFill>
                <a:latin typeface="Arial" charset="0"/>
                <a:ea typeface="Open Sans" charset="0"/>
              </a:rPr>
              <a:t>Technika </a:t>
            </a:r>
            <a:r>
              <a:rPr lang="cs-CZ" altLang="cs-CZ" sz="1400" b="1" dirty="0">
                <a:solidFill>
                  <a:schemeClr val="tx1"/>
                </a:solidFill>
                <a:latin typeface="Arial" charset="0"/>
                <a:ea typeface="Open Sans" charset="0"/>
              </a:rPr>
              <a:t>vyšetření:</a:t>
            </a:r>
            <a:br>
              <a:rPr lang="cs-CZ" altLang="cs-CZ" sz="1400" b="1" dirty="0">
                <a:solidFill>
                  <a:schemeClr val="tx1"/>
                </a:solidFill>
                <a:latin typeface="Arial" charset="0"/>
                <a:ea typeface="Open Sans" charset="0"/>
              </a:rPr>
            </a:br>
            <a:r>
              <a:rPr lang="cs-CZ" altLang="cs-CZ" sz="1400" dirty="0">
                <a:solidFill>
                  <a:schemeClr val="tx1"/>
                </a:solidFill>
                <a:latin typeface="Arial" charset="0"/>
                <a:ea typeface="Open Sans" charset="0"/>
              </a:rPr>
              <a:t>Postup je obdobný jako u vyšetření </a:t>
            </a:r>
            <a:r>
              <a:rPr lang="cs-CZ" altLang="cs-CZ" sz="1400" dirty="0" err="1">
                <a:solidFill>
                  <a:schemeClr val="tx1"/>
                </a:solidFill>
                <a:latin typeface="Arial" charset="0"/>
                <a:ea typeface="Open Sans" charset="0"/>
              </a:rPr>
              <a:t>fremitus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  <a:ea typeface="Open Sans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latin typeface="Arial" charset="0"/>
                <a:ea typeface="Open Sans" charset="0"/>
              </a:rPr>
              <a:t>pectoralis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  <a:ea typeface="Open Sans" charset="0"/>
              </a:rPr>
              <a:t>, místo pohmatu však využíváme poslechu fonendoskopem</a:t>
            </a:r>
            <a:r>
              <a:rPr lang="cs-CZ" altLang="cs-CZ" sz="1400" dirty="0" smtClean="0">
                <a:solidFill>
                  <a:schemeClr val="tx1"/>
                </a:solidFill>
                <a:latin typeface="Arial" charset="0"/>
                <a:ea typeface="Open Sans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altLang="cs-CZ" sz="1400" dirty="0">
              <a:solidFill>
                <a:schemeClr val="tx1"/>
              </a:solidFill>
              <a:latin typeface="Arial" charset="0"/>
              <a:ea typeface="Open Sans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1400" b="1" dirty="0">
                <a:solidFill>
                  <a:schemeClr val="tx1"/>
                </a:solidFill>
                <a:latin typeface="Arial" charset="0"/>
                <a:ea typeface="Open Sans" charset="0"/>
              </a:rPr>
              <a:t>Možné patologické nálezy: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1400" b="1" dirty="0">
                <a:solidFill>
                  <a:schemeClr val="tx1"/>
                </a:solidFill>
                <a:latin typeface="Arial" charset="0"/>
                <a:ea typeface="Open Sans" charset="0"/>
              </a:rPr>
              <a:t>oslabený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  <a:ea typeface="Open Sans" charset="0"/>
              </a:rPr>
              <a:t> - vzniká při poruše plicní vzdušnosti (</a:t>
            </a:r>
            <a:r>
              <a:rPr lang="cs-CZ" altLang="cs-CZ" sz="1400" dirty="0" err="1">
                <a:solidFill>
                  <a:schemeClr val="tx1"/>
                </a:solidFill>
                <a:latin typeface="Arial" charset="0"/>
                <a:ea typeface="Open Sans" charset="0"/>
              </a:rPr>
              <a:t>atelektáza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  <a:ea typeface="Open Sans" charset="0"/>
              </a:rPr>
              <a:t>), výpotku nebo pneumotoraxu.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1400" b="1" dirty="0">
                <a:solidFill>
                  <a:schemeClr val="tx1"/>
                </a:solidFill>
                <a:latin typeface="Arial" charset="0"/>
                <a:ea typeface="Open Sans" charset="0"/>
              </a:rPr>
              <a:t>zesílený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  <a:ea typeface="Open Sans" charset="0"/>
              </a:rPr>
              <a:t> - se nachází při plicní infiltraci (pneumonie, plicní infarkt).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1400" b="1" dirty="0" err="1">
                <a:solidFill>
                  <a:schemeClr val="tx1"/>
                </a:solidFill>
                <a:latin typeface="Arial" charset="0"/>
                <a:ea typeface="Open Sans" charset="0"/>
              </a:rPr>
              <a:t>pektorilokvie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  <a:ea typeface="Open Sans" charset="0"/>
              </a:rPr>
              <a:t> - vystupňovaná </a:t>
            </a:r>
            <a:r>
              <a:rPr lang="cs-CZ" altLang="cs-CZ" sz="1400" dirty="0" err="1">
                <a:solidFill>
                  <a:schemeClr val="tx1"/>
                </a:solidFill>
                <a:latin typeface="Arial" charset="0"/>
                <a:ea typeface="Open Sans" charset="0"/>
              </a:rPr>
              <a:t>bronchofonie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  <a:ea typeface="Open Sans" charset="0"/>
              </a:rPr>
              <a:t>, vždy známka infiltrace plicní tkáně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altLang="cs-CZ" sz="1400" b="1" dirty="0">
              <a:solidFill>
                <a:schemeClr val="tx1"/>
              </a:solidFill>
              <a:latin typeface="Arial" charset="0"/>
              <a:ea typeface="Open Sans" charset="0"/>
            </a:endParaRPr>
          </a:p>
          <a:p>
            <a:endParaRPr lang="cs-CZ" dirty="0"/>
          </a:p>
        </p:txBody>
      </p:sp>
      <p:pic>
        <p:nvPicPr>
          <p:cNvPr id="3074" name="Picture 2" descr="http://www.propedeutika.cz/images/zvuk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://www.propedeutika.cz/images/ok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7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Vyšetření srdce</a:t>
            </a: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tx1"/>
                </a:solidFill>
              </a:rPr>
              <a:t>Poklep- zcela orientační, dnes RTG a hlavně ECHO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tx1"/>
                </a:solidFill>
              </a:rPr>
              <a:t>Pohmat- možná palpace srdečního hrotu (fyz. 5.-6. mezižebří)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dirty="0">
                <a:solidFill>
                  <a:schemeClr val="tx1"/>
                </a:solidFill>
              </a:rPr>
              <a:t>Poslech- nejdůležitější !!!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705</Words>
  <Application>Microsoft Macintosh PowerPoint</Application>
  <PresentationFormat>Předvádění na obrazovce (16:9)</PresentationFormat>
  <Paragraphs>110</Paragraphs>
  <Slides>17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Open Sans</vt:lpstr>
      <vt:lpstr>Arial</vt:lpstr>
      <vt:lpstr>Simple Light</vt:lpstr>
      <vt:lpstr>Vyšetření hrudníku</vt:lpstr>
      <vt:lpstr>Pohled</vt:lpstr>
      <vt:lpstr>Dýchání</vt:lpstr>
      <vt:lpstr>Prezentace aplikace PowerPoint</vt:lpstr>
      <vt:lpstr>Pohmat</vt:lpstr>
      <vt:lpstr>Poklep</vt:lpstr>
      <vt:lpstr>Poslech</vt:lpstr>
      <vt:lpstr>Prezentace aplikace PowerPoint</vt:lpstr>
      <vt:lpstr>Vyšetření srdce</vt:lpstr>
      <vt:lpstr>Poslech srdce</vt:lpstr>
      <vt:lpstr>Srdeční ozvy</vt:lpstr>
      <vt:lpstr>Měření krevního tlaku</vt:lpstr>
      <vt:lpstr>Vyšetření prsů</vt:lpstr>
      <vt:lpstr>Akutní bronchitida</vt:lpstr>
      <vt:lpstr>Pleurální výpotek</vt:lpstr>
      <vt:lpstr>Pneumothorax</vt:lpstr>
      <vt:lpstr>Prezentace aplikace PowerPoint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Vyšetření hrudníku</dc:title>
  <cp:lastModifiedBy>Uživatel Microsoft Office</cp:lastModifiedBy>
  <cp:revision>9</cp:revision>
  <dcterms:modified xsi:type="dcterms:W3CDTF">2021-04-07T14:38:48Z</dcterms:modified>
</cp:coreProperties>
</file>