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75" r:id="rId4"/>
    <p:sldId id="276" r:id="rId5"/>
    <p:sldId id="277" r:id="rId6"/>
    <p:sldId id="285" r:id="rId7"/>
    <p:sldId id="280" r:id="rId8"/>
    <p:sldId id="283" r:id="rId9"/>
    <p:sldId id="287" r:id="rId10"/>
    <p:sldId id="288" r:id="rId11"/>
    <p:sldId id="282" r:id="rId12"/>
    <p:sldId id="294" r:id="rId13"/>
    <p:sldId id="295" r:id="rId14"/>
    <p:sldId id="297" r:id="rId15"/>
    <p:sldId id="299" r:id="rId16"/>
    <p:sldId id="343" r:id="rId17"/>
    <p:sldId id="300" r:id="rId18"/>
    <p:sldId id="303" r:id="rId19"/>
    <p:sldId id="309" r:id="rId20"/>
    <p:sldId id="310" r:id="rId21"/>
    <p:sldId id="311" r:id="rId22"/>
    <p:sldId id="313" r:id="rId23"/>
    <p:sldId id="292" r:id="rId24"/>
    <p:sldId id="308" r:id="rId25"/>
    <p:sldId id="307" r:id="rId26"/>
    <p:sldId id="323" r:id="rId27"/>
    <p:sldId id="341" r:id="rId28"/>
    <p:sldId id="325" r:id="rId29"/>
    <p:sldId id="324" r:id="rId30"/>
    <p:sldId id="327" r:id="rId31"/>
    <p:sldId id="328" r:id="rId32"/>
    <p:sldId id="329" r:id="rId33"/>
    <p:sldId id="330" r:id="rId34"/>
    <p:sldId id="332" r:id="rId35"/>
    <p:sldId id="333" r:id="rId36"/>
    <p:sldId id="342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A96CD-E54C-4A71-8278-5C8FA774A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AA640D-4489-4300-95DA-79E69FEB5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A5C68C-5F2D-4EE6-A079-BDEE35D6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0D58D2-B92F-4B96-AAB5-AAE7F838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B1E94D-9062-4622-988D-7D1F1317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94B9F-8219-4BB5-AF99-43D41AF2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EE8F52-7F89-42D5-8ED2-F1FC25034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246F38-A39C-4B75-A5F2-D87FF235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865894-2A47-4CF0-9011-3616B0BB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892FBB-E96E-44D7-88DC-24DCAD61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87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2089468-681F-4042-A17F-AE600546B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25E0E5-025D-4C68-A4A8-E0EE207EB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DC059-C4E2-4EAC-A4BF-48A84581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0A1F9C-354C-4D3C-8C80-6D8E9FE6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0CB81A-220B-4118-BC05-5F0031BB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12742-40FF-46F1-A856-B60A2CF7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6C2B6-EE7A-4464-9D5D-8404583D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16DB43-92C1-47F0-80C9-021930F8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027DFD-E607-4C93-861F-2ED07C2B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D59FF3-6DDC-4421-85ED-525971BA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0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27910-E8EE-4189-A14E-715E6027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099D98-B663-486B-ADDF-B2EE60CB0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0E50EB-4DCA-44DB-8533-CF059B97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C30E50-F5DA-4045-9263-9EA89BF9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9FC74F-B297-464A-B528-92C96F57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31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12CD1-3473-426A-AF80-73C42640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21CCE-090E-4C49-A1BC-B12CB2A91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E10908-3E7D-4003-9873-2CED15E68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D6D502-3213-4AAE-80ED-6AA135FF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1E7900-EAAF-482B-8AC5-1BB69782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A01EAE-E072-4B8C-837B-7C59C4C9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44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B8F13-02CC-4AC9-BC47-91D24896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CED9F5-0F85-4D44-A234-FB2BF295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12D32F-234E-4146-B28D-F04E8351A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1074AE-77AF-453B-98E6-3B808D000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1A3D47-E546-4F5C-901D-41C60BC9C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8DEBC9-3B94-4C7F-8F71-CAD786F9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62148A-CA0E-4393-B2F3-875F54BD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1521C4-1B27-4EE4-B8CF-EABC084A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2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1CA95-9CCD-43BE-99B6-415A7693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0A8614-8DF2-4EC2-9B02-5BB817BD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9BC514-9863-4C90-9B05-1491E68E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9B17F6-9BF5-4B31-9CDA-B39371BB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15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6F3FC3-04A7-4A64-9DA3-347104C8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FDB3C6-3D51-4093-98A1-40CFBEA8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780AB0-861A-4B6C-9D91-AE25FA45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05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ECBDA-89AC-4D12-B16D-197EF2ED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D8C545-CB85-4CF6-9A71-EE342A49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401660-11E1-4361-A713-8E4BF5E80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B3527B-4000-48C8-A38B-3750B116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209532-E1A2-4956-B625-1DB81717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A81F76-8514-4137-AEA3-702CD4D1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31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B4FBB-6F03-4D21-8617-FA8BB01E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43458F-F9F6-45ED-8478-8FD74D0F3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EA274F-4F59-41ED-9F9A-DDCBC4238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C2C0B0-71C5-4C89-8E9E-E3B6AB2C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F634E5-E0E6-49FE-8337-986B81DE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BDEDD4-0363-444A-9C3F-2B18BE61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5C89A5-1419-4E63-AFED-C64E2165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608DC4-B0B8-4125-86AA-1EE18E170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12074A-AA33-4D3A-83F6-777F9A04D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4016-9639-43BC-A188-7CFAB8AC5ECB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ED71E0-F75E-43A5-911E-B208AE7C1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943788-67AC-4197-9607-1AAED247C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5A0E-3EB8-40A2-91AB-BAE11DC2E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05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fif"/><Relationship Id="rId3" Type="http://schemas.openxmlformats.org/officeDocument/2006/relationships/image" Target="../media/image28.jfif"/><Relationship Id="rId7" Type="http://schemas.openxmlformats.org/officeDocument/2006/relationships/image" Target="../media/image32.jf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fif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fif"/><Relationship Id="rId4" Type="http://schemas.openxmlformats.org/officeDocument/2006/relationships/image" Target="../media/image40.jf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hyperlink" Target="https://www.linkos.cz/slovnicek/dysplazie-metaplazi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40A61-21F3-4D08-805D-69DAB65C0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Základní vyšetřovací metody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v gynekologii a v porodnictví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4A0569-832C-4397-BE2D-23034C1B5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PhDr. Markéta Školoudová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29D434-CFB3-4EED-8A31-FEC0B700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88" y="4970815"/>
            <a:ext cx="1133341" cy="9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1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12EA3-14F9-4E37-AB0D-B267D6EC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Budinovy hmaty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FA89B5-EA2A-4991-95BB-B75398AE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Upřesňují dg. </a:t>
            </a:r>
            <a:r>
              <a:rPr lang="cs-CZ" b="1" dirty="0"/>
              <a:t>postavení plodu </a:t>
            </a:r>
          </a:p>
          <a:p>
            <a:pPr marL="0" indent="0">
              <a:buNone/>
            </a:pPr>
            <a:r>
              <a:rPr lang="cs-CZ" dirty="0"/>
              <a:t>uložení hřbetu a malých částí plodu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426AD8-3E61-44FB-92F3-800C2F7C8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63" y="1790218"/>
            <a:ext cx="3240911" cy="35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FF47-793B-4B03-B15E-99A9DDEB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2000" dirty="0"/>
              <a:t>Velikost dělohy - vyhmatání                              Vyšetření tvaru dělohy                III. </a:t>
            </a:r>
            <a:r>
              <a:rPr lang="cs-CZ" sz="2000" dirty="0" err="1"/>
              <a:t>Pawlikův</a:t>
            </a:r>
            <a:r>
              <a:rPr lang="cs-CZ" sz="2000" dirty="0"/>
              <a:t> hmat</a:t>
            </a:r>
            <a:br>
              <a:rPr lang="cs-CZ" sz="2000" dirty="0"/>
            </a:br>
            <a:r>
              <a:rPr lang="cs-CZ" sz="2000" dirty="0"/>
              <a:t>děložního fundu a stanovení</a:t>
            </a:r>
            <a:br>
              <a:rPr lang="cs-CZ" sz="2000" dirty="0"/>
            </a:br>
            <a:r>
              <a:rPr lang="cs-CZ" sz="2000" dirty="0"/>
              <a:t>jeho výšky                                                                                                 </a:t>
            </a:r>
            <a:endParaRPr lang="en-US" sz="2000" dirty="0"/>
          </a:p>
        </p:txBody>
      </p:sp>
      <p:pic>
        <p:nvPicPr>
          <p:cNvPr id="4" name="Picture 7" descr="projekce 4">
            <a:extLst>
              <a:ext uri="{FF2B5EF4-FFF2-40B4-BE49-F238E27FC236}">
                <a16:creationId xmlns:a16="http://schemas.microsoft.com/office/drawing/2014/main" id="{8BEEE991-6CB6-4CF0-B03E-09B58122C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22238"/>
            <a:ext cx="3438525" cy="5230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rojekce 5 ">
            <a:extLst>
              <a:ext uri="{FF2B5EF4-FFF2-40B4-BE49-F238E27FC236}">
                <a16:creationId xmlns:a16="http://schemas.microsoft.com/office/drawing/2014/main" id="{C6D052A9-8C8C-4329-989B-10097650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22238"/>
            <a:ext cx="3448050" cy="5230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rojekce 1">
            <a:extLst>
              <a:ext uri="{FF2B5EF4-FFF2-40B4-BE49-F238E27FC236}">
                <a16:creationId xmlns:a16="http://schemas.microsoft.com/office/drawing/2014/main" id="{2C623720-4512-4E16-AB6F-7BA6627A7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2238"/>
            <a:ext cx="3451225" cy="5230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3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6AF86-B816-4B4F-92B3-0E131025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Zevní vyšetření pánve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62B70-238A-4242-B1C7-FE47F4EB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Kefalopelvický</a:t>
            </a:r>
            <a:r>
              <a:rPr lang="cs-CZ" dirty="0"/>
              <a:t> nepoměr – častou indikací k CS</a:t>
            </a:r>
          </a:p>
          <a:p>
            <a:endParaRPr lang="cs-CZ" dirty="0"/>
          </a:p>
          <a:p>
            <a:r>
              <a:rPr lang="cs-CZ" dirty="0"/>
              <a:t>Pozdní poznání pánevní patologie → porodnické komplikace (nepostupující porod, sekundárně slabé KD, hypoxie plodu z komprese hlavičky)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59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1409B-5C67-4D16-B2D4-760050FF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Zevní vyšetření pánve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8A1096-0651-4719-8BD9-D94D6E60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Pelvimetrem </a:t>
            </a:r>
          </a:p>
          <a:p>
            <a:r>
              <a:rPr lang="cs-CZ" dirty="0"/>
              <a:t>podle </a:t>
            </a:r>
            <a:r>
              <a:rPr lang="cs-CZ" dirty="0" err="1"/>
              <a:t>Baudelocqua</a:t>
            </a:r>
            <a:r>
              <a:rPr lang="cs-CZ" dirty="0"/>
              <a:t> a </a:t>
            </a:r>
            <a:r>
              <a:rPr lang="cs-CZ" dirty="0" err="1"/>
              <a:t>Breiskyho</a:t>
            </a:r>
            <a:endParaRPr lang="cs-CZ" dirty="0"/>
          </a:p>
          <a:p>
            <a:r>
              <a:rPr lang="cs-CZ" dirty="0"/>
              <a:t>Poloha ženy při vyšetření </a:t>
            </a:r>
          </a:p>
          <a:p>
            <a:pPr marL="0" indent="0">
              <a:buNone/>
            </a:pPr>
            <a:r>
              <a:rPr lang="cs-CZ" dirty="0"/>
              <a:t>   na zádech, na boku,</a:t>
            </a:r>
          </a:p>
          <a:p>
            <a:pPr marL="0" indent="0">
              <a:buNone/>
            </a:pPr>
            <a:r>
              <a:rPr lang="cs-CZ" dirty="0"/>
              <a:t>   na </a:t>
            </a:r>
            <a:r>
              <a:rPr lang="cs-CZ" dirty="0" err="1"/>
              <a:t>gyn</a:t>
            </a:r>
            <a:r>
              <a:rPr lang="cs-CZ" dirty="0"/>
              <a:t>. stole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25E656-59C1-4090-AF0A-427E31E5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2" y="1186083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E64538-B4F0-412E-8134-CBF0D5F1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4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FF485-DDCB-465A-8060-5FCA277F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Zevní vyšetření pánve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ABF368-B951-444F-9D84-062AF1AC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Distancia</a:t>
            </a:r>
            <a:r>
              <a:rPr lang="cs-CZ" b="1" dirty="0"/>
              <a:t> </a:t>
            </a:r>
            <a:r>
              <a:rPr lang="cs-CZ" b="1" dirty="0" err="1"/>
              <a:t>bispinalis</a:t>
            </a:r>
            <a:r>
              <a:rPr lang="cs-CZ" b="1" dirty="0"/>
              <a:t> </a:t>
            </a:r>
            <a:r>
              <a:rPr lang="cs-CZ" dirty="0"/>
              <a:t>– vzdálenost mezi zevními okraji horních trnů kyčelních kostí, 25 – 26cm</a:t>
            </a:r>
          </a:p>
          <a:p>
            <a:r>
              <a:rPr lang="cs-CZ" b="1" dirty="0" err="1"/>
              <a:t>Distancia</a:t>
            </a:r>
            <a:r>
              <a:rPr lang="cs-CZ" b="1" dirty="0"/>
              <a:t> </a:t>
            </a:r>
            <a:r>
              <a:rPr lang="cs-CZ" b="1" dirty="0" err="1"/>
              <a:t>bicristalis</a:t>
            </a:r>
            <a:r>
              <a:rPr lang="cs-CZ" b="1" dirty="0"/>
              <a:t> </a:t>
            </a:r>
            <a:r>
              <a:rPr lang="cs-CZ" dirty="0"/>
              <a:t>– největší vzdálenost mezi hřebeny kostí kyčelních, 28 – 29cm</a:t>
            </a:r>
          </a:p>
          <a:p>
            <a:r>
              <a:rPr lang="cs-CZ" b="1" dirty="0" err="1"/>
              <a:t>Distancia</a:t>
            </a:r>
            <a:r>
              <a:rPr lang="cs-CZ" b="1" dirty="0"/>
              <a:t> </a:t>
            </a:r>
            <a:r>
              <a:rPr lang="cs-CZ" b="1" dirty="0" err="1"/>
              <a:t>bitrochanterica</a:t>
            </a:r>
            <a:r>
              <a:rPr lang="cs-CZ" b="1" dirty="0"/>
              <a:t> </a:t>
            </a:r>
            <a:r>
              <a:rPr lang="cs-CZ" dirty="0"/>
              <a:t>– vzdálenost mezi zevními okraji velkých trochanterů, 31 – 32 cm</a:t>
            </a:r>
          </a:p>
          <a:p>
            <a:r>
              <a:rPr lang="cs-CZ" b="1" dirty="0" err="1"/>
              <a:t>Conjugata</a:t>
            </a:r>
            <a:r>
              <a:rPr lang="cs-CZ" b="1" dirty="0"/>
              <a:t> </a:t>
            </a:r>
            <a:r>
              <a:rPr lang="cs-CZ" b="1" dirty="0" err="1"/>
              <a:t>externa</a:t>
            </a:r>
            <a:r>
              <a:rPr lang="cs-CZ" b="1" dirty="0"/>
              <a:t> </a:t>
            </a:r>
            <a:r>
              <a:rPr lang="cs-CZ" dirty="0"/>
              <a:t>– vzdálenost od středu lumbosakrální meziobratlové ploténky, pod trnem pátého bederního obratle (vrchol </a:t>
            </a:r>
            <a:r>
              <a:rPr lang="cs-CZ" dirty="0" err="1"/>
              <a:t>Michaelisovy</a:t>
            </a:r>
            <a:r>
              <a:rPr lang="cs-CZ" dirty="0"/>
              <a:t> routy) k zevnímu okraji stydké spony (žena je v poloze na L boku, L nohu má v koleni i kyčli </a:t>
            </a:r>
            <a:r>
              <a:rPr lang="cs-CZ" dirty="0" err="1"/>
              <a:t>flektovnou</a:t>
            </a:r>
            <a:r>
              <a:rPr lang="cs-CZ" dirty="0"/>
              <a:t>, P noha natažená), 19 – 20cm</a:t>
            </a:r>
          </a:p>
        </p:txBody>
      </p:sp>
    </p:spTree>
    <p:extLst>
      <p:ext uri="{BB962C8B-B14F-4D97-AF65-F5344CB8AC3E}">
        <p14:creationId xmlns:p14="http://schemas.microsoft.com/office/powerpoint/2010/main" val="3113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2FEC90-81AB-4C2E-8E18-D75DB2388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7" y="1905000"/>
            <a:ext cx="4543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7BEB5-1335-4607-BECE-25C6B182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Zevní vyšetření pánve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2210CA-F4D3-4943-A954-9232A63E7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Conjugata</a:t>
            </a:r>
            <a:r>
              <a:rPr lang="cs-CZ" b="1" dirty="0"/>
              <a:t> vera </a:t>
            </a:r>
            <a:r>
              <a:rPr lang="cs-CZ" dirty="0"/>
              <a:t>– přímý průměr pánevního vchodu (odečteme-li od hodnoty </a:t>
            </a:r>
            <a:r>
              <a:rPr lang="cs-CZ" dirty="0" err="1"/>
              <a:t>c.externa</a:t>
            </a:r>
            <a:r>
              <a:rPr lang="cs-CZ" dirty="0"/>
              <a:t> 9cm, dostaneme přibližný rozměr přímého průměru pánevního vchodu)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35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E76D6-5313-4DF3-9C8B-062FE9A1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Vnitřní</a:t>
            </a:r>
            <a:r>
              <a:rPr lang="cs-CZ" dirty="0"/>
              <a:t> porodnické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0CDA71-C806-4997-98BE-5B466618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Žena je na vyšetřovacím stole</a:t>
            </a:r>
          </a:p>
          <a:p>
            <a:pPr marL="0" indent="0">
              <a:buNone/>
            </a:pPr>
            <a:r>
              <a:rPr lang="cs-CZ" dirty="0"/>
              <a:t>v gynekologické poloze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Zaměřujeme se na specifické </a:t>
            </a:r>
          </a:p>
          <a:p>
            <a:pPr marL="0" indent="0">
              <a:buNone/>
            </a:pPr>
            <a:r>
              <a:rPr lang="cs-CZ" dirty="0"/>
              <a:t>nálezy, které charakterizují</a:t>
            </a:r>
          </a:p>
          <a:p>
            <a:pPr marL="0" indent="0">
              <a:buNone/>
            </a:pPr>
            <a:r>
              <a:rPr lang="cs-CZ" dirty="0"/>
              <a:t>konkrétní situaci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 descr="tonda ii_42_4 kopie">
            <a:extLst>
              <a:ext uri="{FF2B5EF4-FFF2-40B4-BE49-F238E27FC236}">
                <a16:creationId xmlns:a16="http://schemas.microsoft.com/office/drawing/2014/main" id="{AC4D2C7A-487C-40E5-90FA-190D26E7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 bwMode="auto">
          <a:xfrm>
            <a:off x="7556429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9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7338E-5D1C-4BF3-B2C7-5B60F6ED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Cervix-skóre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352BEE9-E279-4583-B64D-774C36AF8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026" y="1825625"/>
            <a:ext cx="95679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1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2D34-2114-414F-AA37-687112E5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760CE-8DCE-4172-91AC-7BE68FFB6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FYZIKÁLNÍ VYŠETŘENÍ</a:t>
            </a:r>
          </a:p>
          <a:p>
            <a:pPr marL="0" indent="0">
              <a:buNone/>
            </a:pPr>
            <a:r>
              <a:rPr lang="cs-CZ" dirty="0"/>
              <a:t>Pohledem</a:t>
            </a:r>
          </a:p>
          <a:p>
            <a:pPr marL="0" indent="0">
              <a:buNone/>
            </a:pPr>
            <a:r>
              <a:rPr lang="cs-CZ" dirty="0"/>
              <a:t>Poklepem</a:t>
            </a:r>
          </a:p>
          <a:p>
            <a:pPr marL="0" indent="0">
              <a:buNone/>
            </a:pPr>
            <a:r>
              <a:rPr lang="cs-CZ" dirty="0"/>
              <a:t>Poslechem</a:t>
            </a:r>
          </a:p>
          <a:p>
            <a:pPr marL="0" indent="0">
              <a:buNone/>
            </a:pPr>
            <a:r>
              <a:rPr lang="cs-CZ" dirty="0"/>
              <a:t>Pohmatem</a:t>
            </a:r>
          </a:p>
          <a:p>
            <a:pPr marL="0" indent="0">
              <a:buNone/>
            </a:pPr>
            <a:r>
              <a:rPr lang="cs-CZ" dirty="0"/>
              <a:t>specifikum </a:t>
            </a:r>
            <a:r>
              <a:rPr lang="cs-CZ" dirty="0">
                <a:solidFill>
                  <a:schemeClr val="accent1"/>
                </a:solidFill>
              </a:rPr>
              <a:t>per vaginam, per </a:t>
            </a:r>
            <a:r>
              <a:rPr lang="cs-CZ" dirty="0" err="1">
                <a:solidFill>
                  <a:schemeClr val="accent1"/>
                </a:solidFill>
              </a:rPr>
              <a:t>rectum</a:t>
            </a:r>
            <a:r>
              <a:rPr lang="cs-CZ" dirty="0">
                <a:solidFill>
                  <a:schemeClr val="accent1"/>
                </a:solidFill>
              </a:rPr>
              <a:t>, zevní pelvimetrie, vyšetření prsů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(! Přítomnost rodiče, sestry při vaginálním vyšetření!)</a:t>
            </a:r>
          </a:p>
        </p:txBody>
      </p:sp>
    </p:spTree>
    <p:extLst>
      <p:ext uri="{BB962C8B-B14F-4D97-AF65-F5344CB8AC3E}">
        <p14:creationId xmlns:p14="http://schemas.microsoft.com/office/powerpoint/2010/main" val="10214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248B462-1BCC-48BF-874D-23A7A97F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94"/>
            <a:ext cx="12192000" cy="61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D5C53A-B690-47B4-859E-38EDD107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2"/>
            <a:ext cx="12192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6B090D0-2347-4BC3-B038-5EA44D588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1" y="177553"/>
            <a:ext cx="8646850" cy="66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25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DB12D-D7EF-4726-9104-2C7B0E60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5" y="365125"/>
            <a:ext cx="10515600" cy="1325563"/>
          </a:xfrm>
        </p:spPr>
        <p:txBody>
          <a:bodyPr/>
          <a:lstStyle/>
          <a:p>
            <a:r>
              <a:rPr lang="cs-CZ" b="1" dirty="0"/>
              <a:t>Poslech ozev </a:t>
            </a:r>
            <a:r>
              <a:rPr lang="cs-CZ" dirty="0"/>
              <a:t>CTG </a:t>
            </a:r>
            <a:br>
              <a:rPr lang="cs-CZ" dirty="0"/>
            </a:br>
            <a:r>
              <a:rPr lang="cs-CZ" sz="1800" i="1" dirty="0"/>
              <a:t>viz samostatná prezentace</a:t>
            </a:r>
            <a:endParaRPr lang="cs-CZ" i="1" dirty="0"/>
          </a:p>
        </p:txBody>
      </p:sp>
      <p:pic>
        <p:nvPicPr>
          <p:cNvPr id="5" name="Zástupný obsah 4" descr="Obsah obrázku osoba, vsedě, interiér, stůl&#10;&#10;Popis byl vytvořen automaticky">
            <a:extLst>
              <a:ext uri="{FF2B5EF4-FFF2-40B4-BE49-F238E27FC236}">
                <a16:creationId xmlns:a16="http://schemas.microsoft.com/office/drawing/2014/main" id="{547370BC-3197-48C2-B739-A91AAE64D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82" y="3300730"/>
            <a:ext cx="4564380" cy="3044190"/>
          </a:xfrm>
        </p:spPr>
      </p:pic>
      <p:pic>
        <p:nvPicPr>
          <p:cNvPr id="7" name="Obrázek 6" descr="Obsah obrázku interiér, osoba, postel, dítě&#10;&#10;Popis byl vytvořen automaticky">
            <a:extLst>
              <a:ext uri="{FF2B5EF4-FFF2-40B4-BE49-F238E27FC236}">
                <a16:creationId xmlns:a16="http://schemas.microsoft.com/office/drawing/2014/main" id="{A30E1F76-D7FD-40DA-BD77-9EE3E71F0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5" y="1938843"/>
            <a:ext cx="5905500" cy="38957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9472A3-7494-4B11-A88C-CE7B8B8E5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83" y="365125"/>
            <a:ext cx="4564380" cy="261890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DF056F0-91E8-4840-B734-7DE2C2E56059}"/>
              </a:ext>
            </a:extLst>
          </p:cNvPr>
          <p:cNvSpPr/>
          <p:nvPr/>
        </p:nvSpPr>
        <p:spPr>
          <a:xfrm>
            <a:off x="5815667" y="3244334"/>
            <a:ext cx="56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CTG</a:t>
            </a:r>
          </a:p>
        </p:txBody>
      </p:sp>
    </p:spTree>
    <p:extLst>
      <p:ext uri="{BB962C8B-B14F-4D97-AF65-F5344CB8AC3E}">
        <p14:creationId xmlns:p14="http://schemas.microsoft.com/office/powerpoint/2010/main" val="46606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D7ABC6D-6201-49EA-8DAB-45EEEC94FBBB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58283" y="346230"/>
            <a:ext cx="9534618" cy="6213962"/>
            <a:chOff x="340" y="811"/>
            <a:chExt cx="5071" cy="3299"/>
          </a:xfrm>
        </p:grpSpPr>
        <p:pic>
          <p:nvPicPr>
            <p:cNvPr id="3" name="Picture 4" descr="Image19">
              <a:extLst>
                <a:ext uri="{FF2B5EF4-FFF2-40B4-BE49-F238E27FC236}">
                  <a16:creationId xmlns:a16="http://schemas.microsoft.com/office/drawing/2014/main" id="{12A39E6D-9526-42E8-82A1-CF2AA7C14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11"/>
              <a:ext cx="5071" cy="3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77987B2B-81D8-4E1C-843D-62848D00A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777"/>
              <a:ext cx="861" cy="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Záznam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kontrakcí</a:t>
              </a: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A1D72B2C-712B-4450-9B8B-070265D79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550"/>
              <a:ext cx="953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Decelerace</a:t>
              </a: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8D66781C-5F8A-4655-A5BB-854FB99C8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3885"/>
              <a:ext cx="953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Akcelerace</a:t>
              </a: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5B906ACD-D4F9-4166-9BCD-5CD31E33E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294"/>
              <a:ext cx="953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Variabilita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FF4F0CC5-9968-468A-8877-34AF3AA15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2046"/>
              <a:ext cx="1406" cy="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Délka a kvalita KTG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záznamu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193FC89D-7350-4690-9E44-E7A3F8A7D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2614"/>
              <a:ext cx="861" cy="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400" b="1">
                  <a:solidFill>
                    <a:schemeClr val="bg2"/>
                  </a:solidFill>
                </a:rPr>
                <a:t>Bazální frekvence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A8AA5E9C-A471-4709-BA77-429A9F69C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1042"/>
              <a:ext cx="1769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</a:rPr>
                <a:t>Co nás zajímá?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132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DC65C1-497A-418F-997D-02B5CE01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24" y="0"/>
            <a:ext cx="8664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16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C35A1-29D9-44D6-889A-E1E7F7F7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116E2-56C9-42BC-8641-53EF78CD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LABORATORNÍ VYŠETŘENÍ </a:t>
            </a:r>
          </a:p>
          <a:p>
            <a:pPr marL="0" indent="0">
              <a:buNone/>
            </a:pPr>
            <a:r>
              <a:rPr lang="cs-CZ" u="sng" dirty="0"/>
              <a:t>Běžná laboratorní vyšetření </a:t>
            </a:r>
            <a:r>
              <a:rPr lang="cs-CZ" dirty="0"/>
              <a:t>(hematologie, biochemie, mikrobiologie, </a:t>
            </a:r>
            <a:r>
              <a:rPr lang="cs-CZ" dirty="0" err="1"/>
              <a:t>serologie</a:t>
            </a:r>
            <a:r>
              <a:rPr lang="cs-CZ" dirty="0"/>
              <a:t>, koagulace)</a:t>
            </a:r>
          </a:p>
          <a:p>
            <a:pPr marL="0" indent="0">
              <a:buNone/>
            </a:pPr>
            <a:r>
              <a:rPr lang="cs-CZ" dirty="0"/>
              <a:t>Vyšetření hladiny hormonů, tumor markerů</a:t>
            </a:r>
          </a:p>
          <a:p>
            <a:pPr marL="0" indent="0">
              <a:buNone/>
            </a:pPr>
            <a:r>
              <a:rPr lang="cs-CZ" u="sng" dirty="0"/>
              <a:t>Vyšetření poševního prostředí</a:t>
            </a:r>
          </a:p>
          <a:p>
            <a:pPr>
              <a:buFontTx/>
              <a:buChar char="-"/>
            </a:pPr>
            <a:r>
              <a:rPr lang="cs-CZ" dirty="0"/>
              <a:t>Mikrobiologické – stěr z pochvy (MOP)</a:t>
            </a:r>
          </a:p>
          <a:p>
            <a:pPr>
              <a:buFontTx/>
              <a:buChar char="-"/>
            </a:pPr>
            <a:r>
              <a:rPr lang="cs-CZ" dirty="0"/>
              <a:t>Mikroskopické </a:t>
            </a:r>
          </a:p>
          <a:p>
            <a:pPr>
              <a:buFontTx/>
              <a:buChar char="-"/>
            </a:pPr>
            <a:r>
              <a:rPr lang="cs-CZ" dirty="0"/>
              <a:t>Stanovení pH v pochvě</a:t>
            </a:r>
          </a:p>
          <a:p>
            <a:pPr marL="0" indent="0">
              <a:buNone/>
            </a:pPr>
            <a:r>
              <a:rPr lang="cs-CZ" u="sng" dirty="0"/>
              <a:t>Vyšetření acidobazické rovnováhy z pupečníkové krve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214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0C1B0-E78A-4124-88A2-CF6E5B15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Gynekologická zrcadla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595D957-8560-41BB-AB56-3B22EC56F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Simonovo, </a:t>
            </a:r>
            <a:r>
              <a:rPr lang="cs-CZ" dirty="0" err="1"/>
              <a:t>Kristellerovo</a:t>
            </a:r>
            <a:r>
              <a:rPr lang="cs-CZ" dirty="0"/>
              <a:t> gynekologické zrcadlo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Cusco</a:t>
            </a:r>
            <a:r>
              <a:rPr lang="cs-CZ" dirty="0"/>
              <a:t> gynekologické zrcadlo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B61BDA-7298-4B1A-91CF-0510FD24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0" y="4466578"/>
            <a:ext cx="2857500" cy="1600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831E0AE-2D5B-466B-97DF-991BE994F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11" y="4385615"/>
            <a:ext cx="1457325" cy="17621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D354B6D-1A3B-4506-916F-CD9AEC908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3" y="2391422"/>
            <a:ext cx="2190750" cy="14573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E5F2FC3-2B8E-4A46-9008-F7D27BC7D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62" y="4926305"/>
            <a:ext cx="2466975" cy="184785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EE25E07-F12F-487A-938C-86D6484F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333625"/>
            <a:ext cx="2085975" cy="219075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098D006-93BB-4246-A85B-141BFA2B6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92" y="2110258"/>
            <a:ext cx="2266950" cy="20193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7B10A18-3897-46AC-A3D2-65EB2A47F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92" y="42644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8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D1EA0-C7F1-4481-8503-ADB80276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80EA5-CFE6-4F4D-B68A-409A91A3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ZOBRAZOVACÍ VYŠETŘOVACÍ METODY</a:t>
            </a:r>
          </a:p>
          <a:p>
            <a:pPr marL="0" indent="0">
              <a:buNone/>
            </a:pPr>
            <a:r>
              <a:rPr lang="cs-CZ" b="1" dirty="0"/>
              <a:t>UZ</a:t>
            </a:r>
            <a:r>
              <a:rPr lang="cs-CZ" dirty="0"/>
              <a:t> – Ultrasonografie (USN) – abdominální, vaginální sonda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6739D-7C8A-471C-AC3F-97E56236C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83" y="3429000"/>
            <a:ext cx="2466975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C3DDF8-7E0C-4C35-89C2-90B9347C4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21" y="3502887"/>
            <a:ext cx="2378846" cy="17739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4DD804-941A-4AE9-8B31-1F699A58E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30" y="3119437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2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5792F-187B-4C38-BB2E-35BA02CF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272E8-123B-41BB-8936-E0EC9D30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8078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/>
              <a:t>CYTOLOGICKÉ VYŠETŘENÍ</a:t>
            </a:r>
          </a:p>
          <a:p>
            <a:pPr marL="0" indent="0" algn="ctr">
              <a:buNone/>
            </a:pPr>
            <a:r>
              <a:rPr lang="cs-CZ" dirty="0"/>
              <a:t>Stěr z děložního čípku (onkologická cytologie)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FD2E49-B5A9-43E9-9642-41CD0F80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10" y="2956264"/>
            <a:ext cx="4439159" cy="33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87D97-4A5C-403F-B408-CEB1F60B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Zevní porodnické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AF24C9-8699-468D-9CB4-EFB1DA88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Ženu uložíme na porodnické lůžko, usedneme čelem k ní, anebo stojíme po jejím pravém boku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Zevní vyšetření břicha </a:t>
            </a:r>
            <a:r>
              <a:rPr lang="cs-CZ" dirty="0"/>
              <a:t>– postup:</a:t>
            </a:r>
          </a:p>
          <a:p>
            <a:r>
              <a:rPr lang="cs-CZ" dirty="0" err="1"/>
              <a:t>aspekce</a:t>
            </a:r>
            <a:endParaRPr lang="cs-CZ" dirty="0"/>
          </a:p>
          <a:p>
            <a:r>
              <a:rPr lang="cs-CZ" dirty="0"/>
              <a:t>palpací</a:t>
            </a:r>
          </a:p>
          <a:p>
            <a:r>
              <a:rPr lang="cs-CZ" dirty="0"/>
              <a:t>poslech AS plodu</a:t>
            </a:r>
          </a:p>
          <a:p>
            <a:r>
              <a:rPr lang="cs-CZ" dirty="0"/>
              <a:t>zevní vyšetření pánve</a:t>
            </a:r>
          </a:p>
        </p:txBody>
      </p:sp>
    </p:spTree>
    <p:extLst>
      <p:ext uri="{BB962C8B-B14F-4D97-AF65-F5344CB8AC3E}">
        <p14:creationId xmlns:p14="http://schemas.microsoft.com/office/powerpoint/2010/main" val="2481603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F5A2-42B1-48E6-9B01-38C89221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338D8-EDD5-44D3-8746-0276194FA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52" y="18611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RTG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FDBFBA-40D8-4A69-844D-FD6F5DD4C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8" y="2557462"/>
            <a:ext cx="2619375" cy="17430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FDD455-8BC7-4567-894D-D9A86309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56" y="2600324"/>
            <a:ext cx="2752725" cy="16573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CB6200-0B2C-4D87-953E-B5071D46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44" y="4553830"/>
            <a:ext cx="2619375" cy="17430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2ECADF-B04A-4407-8F4F-94D8830F1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18" y="46095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1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805D2-4B63-40FB-A477-39B2DFCE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D0DB2-0624-4B4B-BA73-5107D9EF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RTG bez kontrastní látky</a:t>
            </a:r>
          </a:p>
          <a:p>
            <a:pPr>
              <a:buFontTx/>
              <a:buChar char="-"/>
            </a:pPr>
            <a:r>
              <a:rPr lang="cs-CZ" dirty="0"/>
              <a:t>Nativní snímek břicha</a:t>
            </a:r>
          </a:p>
          <a:p>
            <a:pPr>
              <a:buFontTx/>
              <a:buChar char="-"/>
            </a:pPr>
            <a:r>
              <a:rPr lang="cs-CZ" dirty="0" err="1"/>
              <a:t>Mammografie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RTG s kontrastní látkou</a:t>
            </a:r>
          </a:p>
          <a:p>
            <a:pPr>
              <a:buFontTx/>
              <a:buChar char="-"/>
            </a:pPr>
            <a:r>
              <a:rPr lang="cs-CZ" dirty="0" err="1"/>
              <a:t>Hysterosalpingografie</a:t>
            </a:r>
            <a:r>
              <a:rPr lang="cs-CZ" dirty="0"/>
              <a:t> (průchodnost vejcovodů) – dnes již málo používaná</a:t>
            </a:r>
          </a:p>
          <a:p>
            <a:pPr>
              <a:buFontTx/>
              <a:buChar char="-"/>
            </a:pPr>
            <a:r>
              <a:rPr lang="cs-CZ" dirty="0"/>
              <a:t>Vylučovací urografie </a:t>
            </a:r>
          </a:p>
        </p:txBody>
      </p:sp>
    </p:spTree>
    <p:extLst>
      <p:ext uri="{BB962C8B-B14F-4D97-AF65-F5344CB8AC3E}">
        <p14:creationId xmlns:p14="http://schemas.microsoft.com/office/powerpoint/2010/main" val="285407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17830-2E30-4AFD-BFF2-19B3144A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426A8-FA61-441B-BE64-CDE56661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CT </a:t>
            </a:r>
            <a:r>
              <a:rPr lang="cs-CZ" dirty="0"/>
              <a:t>- podrobné zobrazení jednotlivých částí těla v tenkých vrstvách (pojem "tomografie" znamená zobrazování v řezech)</a:t>
            </a:r>
          </a:p>
          <a:p>
            <a:pPr marL="0" indent="0">
              <a:buNone/>
            </a:pPr>
            <a:r>
              <a:rPr lang="cs-CZ" dirty="0"/>
              <a:t>bez/s kontrastní látkou</a:t>
            </a:r>
          </a:p>
          <a:p>
            <a:pPr marL="0" indent="0">
              <a:buNone/>
            </a:pPr>
            <a:r>
              <a:rPr lang="cs-CZ" dirty="0"/>
              <a:t>dávka při CT vyšetření je znatelně vyšší než u běžného RTG</a:t>
            </a:r>
          </a:p>
          <a:p>
            <a:pPr marL="0" indent="0">
              <a:buNone/>
            </a:pPr>
            <a:r>
              <a:rPr lang="cs-CZ" dirty="0"/>
              <a:t>nitrožilní aplikace jodové kontrastní látky může mít nežádoucí účinky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8574C8-A192-46D3-BE78-7439C5275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2" y="4587813"/>
            <a:ext cx="3200400" cy="1428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86B914-4FA0-4322-8171-0CBDC69B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00" y="43782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B6901-8E6E-463F-9EDA-7879F3EF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VYŠETŘOVACÍ METODY V GYNEKOLOGII A </a:t>
            </a:r>
            <a:br>
              <a:rPr lang="cs-CZ" dirty="0"/>
            </a:br>
            <a:r>
              <a:rPr lang="cs-CZ" dirty="0"/>
              <a:t>V PORODNICTVÍ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1D0F5-4357-4782-BA0E-5BE80CD3B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MR</a:t>
            </a:r>
            <a:r>
              <a:rPr lang="cs-CZ" dirty="0"/>
              <a:t> zobrazovací metoda, která využívá k zobrazení jednotlivých tkání měření změn magnetických momentů atomových jader vodíku</a:t>
            </a:r>
          </a:p>
          <a:p>
            <a:pPr marL="0" indent="0">
              <a:buNone/>
            </a:pPr>
            <a:r>
              <a:rPr lang="cs-CZ" dirty="0"/>
              <a:t>MR je až na několik výjimek nejcitlivější metodou pro posouzení morfologie a patologie měkkých tkání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FA7BE7-673F-4C39-82C4-9EAC75875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14" y="3586579"/>
            <a:ext cx="3146719" cy="29062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D8423E-6BCD-43D7-9470-8DFB0C0A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43" y="3526277"/>
            <a:ext cx="3500253" cy="28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74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3171C-78F9-435C-A08D-0851174E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ENDOSKOPICKÉ VYŠETŘOVACÍ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E60B9-2326-4727-9568-D8BDED5D5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vyšetření vnitřních orgánů zrakem pomocí optických přístrojů – endoskopů</a:t>
            </a:r>
          </a:p>
          <a:p>
            <a:pPr marL="0" indent="0">
              <a:buNone/>
            </a:pPr>
            <a:r>
              <a:rPr lang="cs-CZ" b="1" dirty="0"/>
              <a:t>cystoskopie - v</a:t>
            </a:r>
            <a:r>
              <a:rPr lang="cs-CZ" dirty="0"/>
              <a:t>yšetření močového měchýře </a:t>
            </a:r>
            <a:r>
              <a:rPr lang="cs-CZ" b="1" dirty="0"/>
              <a:t>cystoskopem</a:t>
            </a:r>
          </a:p>
          <a:p>
            <a:pPr marL="0" indent="0">
              <a:buNone/>
            </a:pPr>
            <a:r>
              <a:rPr lang="cs-CZ" b="1" dirty="0"/>
              <a:t>kolposkopie –</a:t>
            </a:r>
            <a:r>
              <a:rPr lang="cs-CZ" dirty="0"/>
              <a:t> vyšetření povrchu děložního čípku pomocí speciálního mikroskopu - </a:t>
            </a:r>
            <a:r>
              <a:rPr lang="cs-CZ" b="1" dirty="0"/>
              <a:t>kolposkopu</a:t>
            </a:r>
            <a:r>
              <a:rPr lang="cs-CZ" dirty="0"/>
              <a:t>, který umožňuje zachytit časné změny (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dysplazie, metaplazie</a:t>
            </a:r>
            <a:r>
              <a:rPr lang="cs-CZ" dirty="0"/>
              <a:t>) na děložním čípku</a:t>
            </a:r>
          </a:p>
          <a:p>
            <a:pPr marL="0" indent="0">
              <a:buNone/>
            </a:pPr>
            <a:r>
              <a:rPr lang="cs-CZ" b="1" dirty="0" err="1"/>
              <a:t>vaginoskopie</a:t>
            </a:r>
            <a:r>
              <a:rPr lang="cs-CZ" dirty="0"/>
              <a:t> – vyšetření pochvy pomocí optiky</a:t>
            </a:r>
          </a:p>
          <a:p>
            <a:pPr marL="0" indent="0">
              <a:buNone/>
            </a:pPr>
            <a:r>
              <a:rPr lang="cs-CZ" b="1" dirty="0" err="1"/>
              <a:t>hysteroskopie</a:t>
            </a:r>
            <a:r>
              <a:rPr lang="cs-CZ" b="1" dirty="0"/>
              <a:t> – </a:t>
            </a:r>
            <a:r>
              <a:rPr lang="cs-CZ" dirty="0"/>
              <a:t>optické vyšetření dutiny děložní (lze odstranit polypy, odebrat vzorek na biopsii)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laparoskopie – v</a:t>
            </a:r>
            <a:r>
              <a:rPr lang="cs-CZ" dirty="0"/>
              <a:t>yšetření dutiny břišní laparoskopem </a:t>
            </a:r>
          </a:p>
          <a:p>
            <a:pPr marL="0" indent="0">
              <a:buNone/>
            </a:pPr>
            <a:r>
              <a:rPr lang="cs-CZ" dirty="0"/>
              <a:t>pomocí </a:t>
            </a:r>
            <a:r>
              <a:rPr lang="cs-CZ" b="1" dirty="0"/>
              <a:t>laparoskopu</a:t>
            </a:r>
            <a:r>
              <a:rPr lang="cs-CZ" dirty="0"/>
              <a:t> lze provádět i řadu břišních operací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0E6233-78DA-4524-B553-B4DC06A1D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85" y="452406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3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83E07-297F-4301-BAC5-47985F99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VYŠETŘOVACÍ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B8884-EC22-4D99-AD83-E70800A3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URODYNAMICKÉ </a:t>
            </a:r>
          </a:p>
          <a:p>
            <a:pPr marL="0" indent="0">
              <a:buNone/>
            </a:pPr>
            <a:r>
              <a:rPr lang="cs-CZ" dirty="0"/>
              <a:t>Funkční vyšetření dolního močového traktu (k dg. Inkontinence)</a:t>
            </a:r>
          </a:p>
          <a:p>
            <a:pPr marL="0" indent="0">
              <a:buNone/>
            </a:pPr>
            <a:r>
              <a:rPr lang="cs-CZ" dirty="0" err="1"/>
              <a:t>Urodynamický</a:t>
            </a:r>
            <a:r>
              <a:rPr lang="cs-CZ" dirty="0"/>
              <a:t> přístroj se zabudovaným PC – vyšetřuje objem a tlak v močovém měchýři, tlakové poměry v močové trubici, rychlost proudu moči, </a:t>
            </a:r>
            <a:r>
              <a:rPr lang="cs-CZ" dirty="0" err="1"/>
              <a:t>postmiční</a:t>
            </a:r>
            <a:r>
              <a:rPr lang="cs-CZ" dirty="0"/>
              <a:t> reziduum, únik moči při kašli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cystometrie</a:t>
            </a:r>
            <a:r>
              <a:rPr lang="cs-CZ" dirty="0"/>
              <a:t>, </a:t>
            </a:r>
            <a:r>
              <a:rPr lang="cs-CZ" dirty="0" err="1"/>
              <a:t>uroflowmrtrie</a:t>
            </a:r>
            <a:r>
              <a:rPr lang="cs-CZ" dirty="0"/>
              <a:t>, </a:t>
            </a:r>
            <a:r>
              <a:rPr lang="cs-CZ" dirty="0" err="1"/>
              <a:t>profilometrie</a:t>
            </a:r>
            <a:r>
              <a:rPr lang="cs-CZ" dirty="0"/>
              <a:t>, LPP)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E11AC6-2BEB-4540-8108-5F2F72D3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40" y="4021584"/>
            <a:ext cx="3300829" cy="26721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39215D-DACF-4AA7-A3FF-15E158500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40" y="4845913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5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C6F9B-A3A4-4D89-9B70-7352B799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PÉČE O ŽENU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364E7-1CBF-4EE9-889B-EF2265B6C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RESPEKT K SOUKROMÍ, INTIMITĚ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CITLIVÝ, INDIVIDUÁLNÍ PŘÍSTUP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463447-D433-43F4-835D-CBA0B535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57" y="266434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D1227-EC58-46B2-879A-51981DDB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Aspekce</a:t>
            </a:r>
            <a:r>
              <a:rPr lang="cs-CZ" dirty="0"/>
              <a:t> břicha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931B16-ED06-4968-B591-8E8D6A4F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Popisujeme </a:t>
            </a:r>
            <a:r>
              <a:rPr lang="cs-CZ" dirty="0">
                <a:solidFill>
                  <a:schemeClr val="accent6"/>
                </a:solidFill>
              </a:rPr>
              <a:t>tvar</a:t>
            </a:r>
            <a:r>
              <a:rPr lang="cs-CZ" dirty="0"/>
              <a:t> a míru jeho </a:t>
            </a:r>
            <a:r>
              <a:rPr lang="cs-CZ" dirty="0">
                <a:solidFill>
                  <a:schemeClr val="accent6"/>
                </a:solidFill>
              </a:rPr>
              <a:t>vyklenutí nad úrovní hrudníku</a:t>
            </a:r>
          </a:p>
          <a:p>
            <a:r>
              <a:rPr lang="cs-CZ" dirty="0"/>
              <a:t>Pátráme po hernii, pooperační jizvě, čerstvých růžových striích, břišní diastáze (viz foto)</a:t>
            </a:r>
          </a:p>
          <a:p>
            <a:r>
              <a:rPr lang="cs-CZ" dirty="0"/>
              <a:t>Všímáme si ochlupení, pigmentace, pupeční jizvy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E30A63-678F-440C-B591-9E3679A9A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6" y="3792637"/>
            <a:ext cx="5197093" cy="2395959"/>
          </a:xfrm>
          <a:prstGeom prst="rect">
            <a:avLst/>
          </a:prstGeom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825ED212-2A2E-485E-9662-970F0AEB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01" y="3884873"/>
            <a:ext cx="3501560" cy="22920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617F8E1-E26A-4857-9D16-15A1CFDB9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29" y="3792637"/>
            <a:ext cx="3391075" cy="30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8834C-812A-4D3F-9CB6-B34BB443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Palpace břicha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363ED-7ACF-4A3A-B10D-21EA77855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Posuzujeme </a:t>
            </a:r>
            <a:r>
              <a:rPr lang="cs-CZ" dirty="0">
                <a:solidFill>
                  <a:schemeClr val="accent1"/>
                </a:solidFill>
              </a:rPr>
              <a:t>tvar dělohy </a:t>
            </a:r>
            <a:r>
              <a:rPr lang="cs-CZ" dirty="0"/>
              <a:t>– začínáme vyhmatáním děložního fundu a stanovením jeho výšky, nález hodnotíme ve vztahu k předpokládaným hodnotám odpovídajícím délce těhotenství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Velikost dělohy </a:t>
            </a:r>
            <a:r>
              <a:rPr lang="cs-CZ" dirty="0"/>
              <a:t>můžeme posoudit také změřením vzdálenosti </a:t>
            </a:r>
            <a:r>
              <a:rPr lang="cs-CZ" dirty="0" err="1"/>
              <a:t>vyklenující</a:t>
            </a:r>
            <a:r>
              <a:rPr lang="cs-CZ" dirty="0"/>
              <a:t> se břišní stěny od horního okraje spony ke středu děložního fundu</a:t>
            </a:r>
          </a:p>
        </p:txBody>
      </p:sp>
    </p:spTree>
    <p:extLst>
      <p:ext uri="{BB962C8B-B14F-4D97-AF65-F5344CB8AC3E}">
        <p14:creationId xmlns:p14="http://schemas.microsoft.com/office/powerpoint/2010/main" val="120234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7219A3-E309-43AA-AAF1-D5AF06B93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6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ECC81-4765-49BE-B42F-8027F1C4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Pawlikovy</a:t>
            </a:r>
            <a:r>
              <a:rPr lang="cs-CZ" dirty="0"/>
              <a:t> hmaty – 1.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13D1D0F-915E-462A-902E-BA27168F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0D4D7F-E490-4FC0-945C-21C2D617C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47" y="1331651"/>
            <a:ext cx="7384648" cy="49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5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2657D-A57F-421B-9E92-87760468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Pawlikovy</a:t>
            </a:r>
            <a:r>
              <a:rPr lang="cs-CZ" dirty="0"/>
              <a:t> hmaty – 2.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3B6FBA-95E8-4A6D-B9D4-828A7CAD0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Postavení plodu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286E5F-56B9-420B-BDD2-BA0ECA75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88" y="1883127"/>
            <a:ext cx="3374623" cy="42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6B93D-F907-4322-A26B-030F20CD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Pawlikovy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hmaty – 3.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2D7387-7AB9-45AD-B587-4757AA9DB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Vztah hlavičky plodu</a:t>
            </a:r>
          </a:p>
          <a:p>
            <a:pPr marL="0" indent="0">
              <a:buNone/>
            </a:pPr>
            <a:r>
              <a:rPr lang="cs-CZ" dirty="0"/>
              <a:t>k rovině pánevního vchodu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C29A17-49D5-4BFD-9701-01094E2B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710" y="1152107"/>
            <a:ext cx="3717017" cy="50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21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Ge8OVMBzHYKXejcxLRGm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856</Words>
  <Application>Microsoft Office PowerPoint</Application>
  <PresentationFormat>Širokoúhlá obrazovka</PresentationFormat>
  <Paragraphs>135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Základní vyšetřovací metody v gynekologii a v porodnictví</vt:lpstr>
      <vt:lpstr>VYŠETŘOVACÍ METODY V GYNEKOLOGII A  V PORODNICTVÍ</vt:lpstr>
      <vt:lpstr>Zevní porodnické vyšetření</vt:lpstr>
      <vt:lpstr>Aspekce břicha</vt:lpstr>
      <vt:lpstr>Palpace břicha</vt:lpstr>
      <vt:lpstr>Prezentace aplikace PowerPoint</vt:lpstr>
      <vt:lpstr>Pawlikovy hmaty – 1.</vt:lpstr>
      <vt:lpstr>Pawlikovy hmaty – 2.</vt:lpstr>
      <vt:lpstr>Pawlikovy  hmaty – 3.</vt:lpstr>
      <vt:lpstr>Budinovy hmaty</vt:lpstr>
      <vt:lpstr>Velikost dělohy - vyhmatání                              Vyšetření tvaru dělohy                III. Pawlikův hmat děložního fundu a stanovení jeho výšky                                                                                                 </vt:lpstr>
      <vt:lpstr>Zevní vyšetření pánve</vt:lpstr>
      <vt:lpstr>Zevní vyšetření pánve</vt:lpstr>
      <vt:lpstr>Prezentace aplikace PowerPoint</vt:lpstr>
      <vt:lpstr>Zevní vyšetření pánve</vt:lpstr>
      <vt:lpstr>Prezentace aplikace PowerPoint</vt:lpstr>
      <vt:lpstr>Zevní vyšetření pánve</vt:lpstr>
      <vt:lpstr>Vnitřní porodnické vyšetření</vt:lpstr>
      <vt:lpstr>Cervix-skóre</vt:lpstr>
      <vt:lpstr>Prezentace aplikace PowerPoint</vt:lpstr>
      <vt:lpstr>Prezentace aplikace PowerPoint</vt:lpstr>
      <vt:lpstr>Prezentace aplikace PowerPoint</vt:lpstr>
      <vt:lpstr>Poslech ozev CTG  viz samostatná prezentace</vt:lpstr>
      <vt:lpstr>Prezentace aplikace PowerPoint</vt:lpstr>
      <vt:lpstr>Prezentace aplikace PowerPoint</vt:lpstr>
      <vt:lpstr>VYŠETŘOVACÍ METODY V GYNEKOLOGII A  V PORODNICTVÍ</vt:lpstr>
      <vt:lpstr>Gynekologická zrcadla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VYŠETŘOVACÍ METODY V GYNEKOLOGII A  V PORODNICTVÍ</vt:lpstr>
      <vt:lpstr>ENDOSKOPICKÉ VYŠETŘOVACÍ METODY</vt:lpstr>
      <vt:lpstr>DALŠÍ VYŠETŘOVACÍ METODY</vt:lpstr>
      <vt:lpstr>OŠETŘOVATELSKÁ PÉČE O ŽENU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Vyšetřovací metody v porodnictví</dc:title>
  <dc:creator>Markéta Školoudová</dc:creator>
  <cp:lastModifiedBy>ucitel</cp:lastModifiedBy>
  <cp:revision>9</cp:revision>
  <dcterms:created xsi:type="dcterms:W3CDTF">2021-04-06T16:30:14Z</dcterms:created>
  <dcterms:modified xsi:type="dcterms:W3CDTF">2022-02-28T09:26:39Z</dcterms:modified>
</cp:coreProperties>
</file>