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59" r:id="rId9"/>
    <p:sldId id="260" r:id="rId10"/>
    <p:sldId id="261" r:id="rId11"/>
    <p:sldId id="266" r:id="rId12"/>
    <p:sldId id="265" r:id="rId13"/>
    <p:sldId id="262" r:id="rId14"/>
    <p:sldId id="263" r:id="rId15"/>
    <p:sldId id="277" r:id="rId16"/>
    <p:sldId id="264" r:id="rId17"/>
    <p:sldId id="267" r:id="rId18"/>
    <p:sldId id="268" r:id="rId19"/>
    <p:sldId id="269" r:id="rId20"/>
    <p:sldId id="270" r:id="rId21"/>
    <p:sldId id="271" r:id="rId22"/>
    <p:sldId id="278" r:id="rId23"/>
    <p:sldId id="272" r:id="rId24"/>
    <p:sldId id="273" r:id="rId25"/>
    <p:sldId id="274" r:id="rId26"/>
    <p:sldId id="27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8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4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2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9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14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79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01FD-0739-4043-ADB2-352163B4F2B1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172D-EBB2-804D-B1FC-8B14D6D51E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kiskripta.eu/w/Krevn%C3%AD_obraz#Fyziologick.C3.A9_hodnoty" TargetMode="External"/><Relationship Id="rId3" Type="http://schemas.openxmlformats.org/officeDocument/2006/relationships/hyperlink" Target="https://www.wikiskripta.eu/w/Krevn%C3%AD_obra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Laboratorní vyšetřovací metody, endoskopie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Jindřich Mareš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Transport</a:t>
            </a:r>
          </a:p>
          <a:p>
            <a:pPr lvl="1"/>
            <a:r>
              <a:rPr lang="cs-CZ" dirty="0" smtClean="0"/>
              <a:t>Šetrný, rychlý a při správné teplotě</a:t>
            </a:r>
          </a:p>
          <a:p>
            <a:endParaRPr lang="cs-CZ" dirty="0"/>
          </a:p>
          <a:p>
            <a:r>
              <a:rPr lang="cs-CZ" dirty="0" smtClean="0"/>
              <a:t>Skladování</a:t>
            </a:r>
          </a:p>
          <a:p>
            <a:pPr lvl="1"/>
            <a:r>
              <a:rPr lang="cs-CZ" dirty="0" smtClean="0"/>
              <a:t>Při zpracování do 48 hodin stačí skladování při 4°C</a:t>
            </a:r>
          </a:p>
          <a:p>
            <a:pPr lvl="1"/>
            <a:r>
              <a:rPr lang="cs-CZ" dirty="0" smtClean="0"/>
              <a:t>Při dlouhodobém skladování -20°C - -80°C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Analytická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Prováděná v laboratoři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6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Postanalytická</a:t>
            </a:r>
            <a:r>
              <a:rPr lang="cs-CZ" dirty="0" smtClean="0"/>
              <a:t>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7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714">
            <a:off x="2555802" y="-1216449"/>
            <a:ext cx="6282300" cy="9276347"/>
          </a:xfrm>
        </p:spPr>
      </p:pic>
    </p:spTree>
    <p:extLst>
      <p:ext uri="{BB962C8B-B14F-4D97-AF65-F5344CB8AC3E}">
        <p14:creationId xmlns:p14="http://schemas.microsoft.com/office/powerpoint/2010/main" val="11133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7384" y="-1549453"/>
            <a:ext cx="6592646" cy="9737559"/>
          </a:xfrm>
        </p:spPr>
      </p:pic>
    </p:spTree>
    <p:extLst>
      <p:ext uri="{BB962C8B-B14F-4D97-AF65-F5344CB8AC3E}">
        <p14:creationId xmlns:p14="http://schemas.microsoft.com/office/powerpoint/2010/main" val="9272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Laboratorní vyšetření moči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Močový sediment</a:t>
            </a:r>
          </a:p>
          <a:p>
            <a:pPr lvl="1"/>
            <a:r>
              <a:rPr lang="cs-CZ" dirty="0" smtClean="0"/>
              <a:t>erytrocyty, leukocyty, mikroorganismy</a:t>
            </a:r>
          </a:p>
          <a:p>
            <a:pPr lvl="1"/>
            <a:r>
              <a:rPr lang="cs-CZ" dirty="0" smtClean="0"/>
              <a:t>Orientační – proužky</a:t>
            </a:r>
          </a:p>
          <a:p>
            <a:pPr lvl="1"/>
            <a:r>
              <a:rPr lang="cs-CZ" dirty="0" smtClean="0"/>
              <a:t>Mikroskopické vyšetření</a:t>
            </a:r>
          </a:p>
          <a:p>
            <a:endParaRPr lang="cs-CZ" dirty="0"/>
          </a:p>
          <a:p>
            <a:r>
              <a:rPr lang="cs-CZ" dirty="0" smtClean="0"/>
              <a:t>Biochemické vyšetření</a:t>
            </a:r>
          </a:p>
          <a:p>
            <a:pPr lvl="1"/>
            <a:r>
              <a:rPr lang="cs-CZ" dirty="0" smtClean="0"/>
              <a:t>Bílkovina</a:t>
            </a:r>
          </a:p>
          <a:p>
            <a:pPr lvl="1"/>
            <a:r>
              <a:rPr lang="cs-CZ" dirty="0" smtClean="0"/>
              <a:t>Glukóza</a:t>
            </a:r>
          </a:p>
          <a:p>
            <a:pPr lvl="1"/>
            <a:r>
              <a:rPr lang="cs-CZ" dirty="0" smtClean="0"/>
              <a:t>pH</a:t>
            </a:r>
          </a:p>
          <a:p>
            <a:pPr lvl="1"/>
            <a:r>
              <a:rPr lang="cs-CZ" dirty="0" smtClean="0"/>
              <a:t>hustota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Hematologická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krevního obrazu, koagulačních parametrů (a kostní dřeně)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cs-CZ" b="1" dirty="0"/>
              <a:t>počet bílých krvinek (WBC)</a:t>
            </a:r>
            <a:r>
              <a:rPr lang="cs-CZ" dirty="0"/>
              <a:t> – buňky, které jsou důležitou součástí imunitního systému organismu</a:t>
            </a:r>
          </a:p>
          <a:p>
            <a:pPr fontAlgn="base"/>
            <a:r>
              <a:rPr lang="cs-CZ" b="1" dirty="0"/>
              <a:t>počet červených krvinek (RBC)</a:t>
            </a:r>
            <a:r>
              <a:rPr lang="cs-CZ" dirty="0"/>
              <a:t> – buňky, které přenášejí kyslík v krvi z plic do tkání a oxid uhličitý opačným směrem</a:t>
            </a:r>
          </a:p>
          <a:p>
            <a:pPr fontAlgn="base"/>
            <a:r>
              <a:rPr lang="cs-CZ" b="1" dirty="0"/>
              <a:t>hemoglobin (HGB)</a:t>
            </a:r>
            <a:r>
              <a:rPr lang="cs-CZ" dirty="0"/>
              <a:t> – červené krevní barvivo, bílkovina červených krvinek, která váže a přenáší kyslík</a:t>
            </a:r>
          </a:p>
          <a:p>
            <a:pPr fontAlgn="base"/>
            <a:r>
              <a:rPr lang="cs-CZ" b="1" dirty="0"/>
              <a:t>hematokrit (HCT)</a:t>
            </a:r>
            <a:r>
              <a:rPr lang="cs-CZ" dirty="0"/>
              <a:t> – procentuální zastoupení červených krvinek v celkovém množství krve</a:t>
            </a:r>
          </a:p>
          <a:p>
            <a:pPr fontAlgn="base"/>
            <a:r>
              <a:rPr lang="cs-CZ" b="1" dirty="0"/>
              <a:t>střední objem červené krvinky (MCV)</a:t>
            </a:r>
            <a:r>
              <a:rPr lang="cs-CZ" dirty="0"/>
              <a:t> – průměrná velikost červené krvinky</a:t>
            </a:r>
          </a:p>
          <a:p>
            <a:pPr fontAlgn="base"/>
            <a:r>
              <a:rPr lang="cs-CZ" b="1" dirty="0"/>
              <a:t>průměrná hmotnost hemoglobinu v červené krvince (MCH)</a:t>
            </a:r>
            <a:endParaRPr lang="cs-CZ" dirty="0"/>
          </a:p>
          <a:p>
            <a:pPr fontAlgn="base"/>
            <a:r>
              <a:rPr lang="cs-CZ" b="1" dirty="0"/>
              <a:t>průměrná koncentrace hemoglobinu v červené krvince (MCHC)</a:t>
            </a:r>
            <a:endParaRPr lang="cs-CZ" dirty="0"/>
          </a:p>
          <a:p>
            <a:pPr fontAlgn="base"/>
            <a:r>
              <a:rPr lang="cs-CZ" b="1" dirty="0"/>
              <a:t>distribuční křivka červených krvinek (RDW)</a:t>
            </a:r>
            <a:r>
              <a:rPr lang="cs-CZ" dirty="0"/>
              <a:t> – podává přehled o variabilitě ve velikosti červených krvinek</a:t>
            </a:r>
          </a:p>
          <a:p>
            <a:pPr fontAlgn="base"/>
            <a:r>
              <a:rPr lang="cs-CZ" b="1" dirty="0"/>
              <a:t>počet krevních destiček (PLT)</a:t>
            </a:r>
            <a:r>
              <a:rPr lang="cs-CZ" dirty="0"/>
              <a:t> – buňky, které jsou důležité při zástavě krvácení</a:t>
            </a:r>
          </a:p>
          <a:p>
            <a:pPr fontAlgn="base"/>
            <a:r>
              <a:rPr lang="cs-CZ" b="1" dirty="0"/>
              <a:t>objem krevních destiček (MPV)</a:t>
            </a:r>
            <a:r>
              <a:rPr lang="cs-CZ" dirty="0"/>
              <a:t> – průměrná velikost krevní destičky</a:t>
            </a:r>
          </a:p>
          <a:p>
            <a:pPr fontAlgn="base"/>
            <a:r>
              <a:rPr lang="cs-CZ" b="1" dirty="0"/>
              <a:t>destičkový hematokrit (PCT)</a:t>
            </a:r>
            <a:r>
              <a:rPr lang="cs-CZ" dirty="0"/>
              <a:t> – procentuální zastoupení krevních destiček v celkovém množství krve</a:t>
            </a:r>
          </a:p>
          <a:p>
            <a:pPr fontAlgn="base"/>
            <a:r>
              <a:rPr lang="cs-CZ" b="1" dirty="0"/>
              <a:t>distribuční křivka krevních destiček (PDW)</a:t>
            </a:r>
            <a:r>
              <a:rPr lang="cs-CZ" dirty="0"/>
              <a:t> – podává přehled o variabilitě ve velikosti krevních </a:t>
            </a:r>
            <a:r>
              <a:rPr lang="cs-CZ" dirty="0" smtClean="0"/>
              <a:t>destiček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Diferenciální rozpočet</a:t>
            </a:r>
          </a:p>
          <a:p>
            <a:pPr lvl="1"/>
            <a:r>
              <a:rPr lang="cs-CZ" dirty="0" smtClean="0"/>
              <a:t>Stanovení podtypů bílých krvinek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6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červených krvinek, hemoglobin, hematokrit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Zvýšený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Polycytemia</a:t>
            </a:r>
            <a:r>
              <a:rPr lang="cs-CZ" dirty="0" smtClean="0"/>
              <a:t> vera)</a:t>
            </a:r>
          </a:p>
          <a:p>
            <a:pPr lvl="1"/>
            <a:r>
              <a:rPr lang="cs-CZ" dirty="0" smtClean="0"/>
              <a:t>Při chronickém nedostatku kyslíku (plicní a srdeční onemocnění, kouření, pobyt ve vyšší nadmořské výšce) , dehydrataci, hormonálně aktivních nádorech (ca ledvin)</a:t>
            </a:r>
          </a:p>
          <a:p>
            <a:r>
              <a:rPr lang="cs-CZ" dirty="0" smtClean="0"/>
              <a:t>Snížený (anemie)</a:t>
            </a:r>
          </a:p>
          <a:p>
            <a:pPr lvl="1"/>
            <a:r>
              <a:rPr lang="cs-CZ" dirty="0" smtClean="0"/>
              <a:t>nedostatek </a:t>
            </a:r>
            <a:r>
              <a:rPr lang="cs-CZ" dirty="0"/>
              <a:t>železa, vitaminu B12, kyseliny listové, chronická onemocnění, hemolýza, krevní ztráty, vrozená porucha tvorby </a:t>
            </a:r>
            <a:r>
              <a:rPr lang="cs-CZ" dirty="0" smtClean="0"/>
              <a:t>hemoglobinu</a:t>
            </a:r>
          </a:p>
          <a:p>
            <a:pPr lvl="1"/>
            <a:r>
              <a:rPr lang="cs-CZ" dirty="0" smtClean="0"/>
              <a:t>Poškození nebo aplazie kostní dřeně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biologického materiálu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Krev</a:t>
            </a:r>
          </a:p>
          <a:p>
            <a:pPr lvl="1"/>
            <a:r>
              <a:rPr lang="cs-CZ" dirty="0" smtClean="0"/>
              <a:t>Arteriální, žilní, kapilární (</a:t>
            </a:r>
            <a:r>
              <a:rPr lang="cs-CZ" dirty="0" err="1" smtClean="0"/>
              <a:t>astrup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Chyby: hemolýza</a:t>
            </a:r>
          </a:p>
          <a:p>
            <a:r>
              <a:rPr lang="cs-CZ" dirty="0" smtClean="0"/>
              <a:t>Odběr moči</a:t>
            </a:r>
          </a:p>
          <a:p>
            <a:pPr lvl="1"/>
            <a:r>
              <a:rPr lang="cs-CZ" dirty="0" smtClean="0"/>
              <a:t>Na biochemickou </a:t>
            </a:r>
            <a:r>
              <a:rPr lang="cs-CZ" dirty="0" err="1" smtClean="0"/>
              <a:t>x</a:t>
            </a:r>
            <a:r>
              <a:rPr lang="cs-CZ" dirty="0" smtClean="0"/>
              <a:t> mikrobiologickou analýzu</a:t>
            </a:r>
          </a:p>
          <a:p>
            <a:r>
              <a:rPr lang="cs-CZ" dirty="0" smtClean="0"/>
              <a:t>Odběr stolice, sputa</a:t>
            </a:r>
          </a:p>
          <a:p>
            <a:r>
              <a:rPr lang="cs-CZ" dirty="0" smtClean="0"/>
              <a:t>Výtěry a stěry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9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trombocytů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Norma 150-450 10*9/l</a:t>
            </a:r>
          </a:p>
          <a:p>
            <a:r>
              <a:rPr lang="cs-CZ" dirty="0" smtClean="0"/>
              <a:t>Trombocytopenie </a:t>
            </a:r>
            <a:r>
              <a:rPr lang="cs-CZ" dirty="0" err="1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trombocytopatie</a:t>
            </a:r>
            <a:endParaRPr lang="cs-CZ" dirty="0" smtClean="0"/>
          </a:p>
          <a:p>
            <a:r>
              <a:rPr lang="cs-CZ" dirty="0" smtClean="0"/>
              <a:t>Viz poruchy hemostázy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eukocyty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b="1" dirty="0"/>
              <a:t>zvýšená hladina:</a:t>
            </a:r>
            <a:r>
              <a:rPr lang="cs-CZ" dirty="0"/>
              <a:t> </a:t>
            </a:r>
            <a:r>
              <a:rPr lang="cs-CZ" dirty="0" smtClean="0"/>
              <a:t>infekce, zánět, gravidita, úrazy, krvácení, maligní onemocnění</a:t>
            </a:r>
            <a:endParaRPr lang="cs-CZ" dirty="0"/>
          </a:p>
          <a:p>
            <a:pPr fontAlgn="base"/>
            <a:r>
              <a:rPr lang="cs-CZ" b="1" dirty="0"/>
              <a:t>snížená hladina:</a:t>
            </a:r>
            <a:r>
              <a:rPr lang="cs-CZ" dirty="0"/>
              <a:t>  při nedostatečné tvorbě v kostní dřeni, sníženém vyplavení leukocytů do cirkulace, zvýšené spotřebě/zániku leukocytů</a:t>
            </a:r>
          </a:p>
          <a:p>
            <a:pPr fontAlgn="base"/>
            <a:r>
              <a:rPr lang="cs-CZ" dirty="0" err="1"/>
              <a:t>leukocytopenie</a:t>
            </a:r>
            <a:r>
              <a:rPr lang="cs-CZ" dirty="0"/>
              <a:t> je spojena s poruchou imunitní obrany a vyšším výskytem infekčních či nádorových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7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04" y="1825625"/>
            <a:ext cx="5164792" cy="4351338"/>
          </a:xfrm>
        </p:spPr>
      </p:pic>
    </p:spTree>
    <p:extLst>
      <p:ext uri="{BB962C8B-B14F-4D97-AF65-F5344CB8AC3E}">
        <p14:creationId xmlns:p14="http://schemas.microsoft.com/office/powerpoint/2010/main" val="19680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Mikrobiologické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Přímé</a:t>
            </a:r>
          </a:p>
          <a:p>
            <a:pPr lvl="1"/>
            <a:r>
              <a:rPr lang="cs-CZ" dirty="0" smtClean="0"/>
              <a:t>Mikroskopie</a:t>
            </a:r>
          </a:p>
          <a:p>
            <a:pPr lvl="1"/>
            <a:r>
              <a:rPr lang="cs-CZ" dirty="0" smtClean="0"/>
              <a:t>Kultivace</a:t>
            </a:r>
          </a:p>
          <a:p>
            <a:pPr lvl="1"/>
            <a:r>
              <a:rPr lang="cs-CZ" dirty="0" smtClean="0"/>
              <a:t>Průkaz mikrobiálních nukleových kyselin</a:t>
            </a:r>
          </a:p>
          <a:p>
            <a:pPr lvl="1"/>
            <a:r>
              <a:rPr lang="cs-CZ" dirty="0" smtClean="0"/>
              <a:t>Průkaz antigenů nebo produktů mikroorganismů</a:t>
            </a:r>
          </a:p>
          <a:p>
            <a:r>
              <a:rPr lang="cs-CZ" dirty="0" smtClean="0"/>
              <a:t>Nepřímé</a:t>
            </a:r>
          </a:p>
          <a:p>
            <a:pPr lvl="1"/>
            <a:r>
              <a:rPr lang="cs-CZ" dirty="0" smtClean="0"/>
              <a:t>Monitorování protilátkové odpovědi</a:t>
            </a:r>
          </a:p>
          <a:p>
            <a:pPr lvl="1"/>
            <a:r>
              <a:rPr lang="cs-CZ" dirty="0" smtClean="0"/>
              <a:t>Vyšetření buněčné imunitní odpovědi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Nejstarší</a:t>
            </a:r>
          </a:p>
          <a:p>
            <a:r>
              <a:rPr lang="cs-CZ" dirty="0" smtClean="0"/>
              <a:t>Světelná </a:t>
            </a:r>
            <a:r>
              <a:rPr lang="cs-CZ" dirty="0" err="1" smtClean="0"/>
              <a:t>x</a:t>
            </a:r>
            <a:r>
              <a:rPr lang="cs-CZ" dirty="0" smtClean="0"/>
              <a:t> elektronová mikroskopie</a:t>
            </a:r>
          </a:p>
          <a:p>
            <a:r>
              <a:rPr lang="cs-CZ" dirty="0" smtClean="0"/>
              <a:t>Možnost zvýraznění barvicími technikami (napřed dle </a:t>
            </a:r>
            <a:r>
              <a:rPr lang="cs-CZ" dirty="0" err="1" smtClean="0"/>
              <a:t>Grama</a:t>
            </a:r>
            <a:r>
              <a:rPr lang="cs-CZ" dirty="0" smtClean="0"/>
              <a:t>)</a:t>
            </a:r>
          </a:p>
          <a:p>
            <a:r>
              <a:rPr lang="cs-CZ" dirty="0" smtClean="0"/>
              <a:t>Ukáže přítomnost většiny lékařsky významných mikroorganismů, vč. jejich orientační identifikace</a:t>
            </a:r>
          </a:p>
          <a:p>
            <a:r>
              <a:rPr lang="cs-CZ" dirty="0" smtClean="0"/>
              <a:t>Ukazuje hustotu bakterií v odebraném vzorku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Rychlé orientační zhodnocení tekutého materiálu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Hodnocení infekce/kolonizace </a:t>
            </a:r>
            <a:r>
              <a:rPr lang="cs-CZ" dirty="0" err="1" smtClean="0"/>
              <a:t>ranných</a:t>
            </a:r>
            <a:r>
              <a:rPr lang="cs-CZ" dirty="0" smtClean="0"/>
              <a:t> ploch</a:t>
            </a:r>
          </a:p>
          <a:p>
            <a:r>
              <a:rPr lang="cs-CZ" dirty="0" smtClean="0"/>
              <a:t>Omezená rozlišovací schopnost, problém s identifikací </a:t>
            </a:r>
            <a:r>
              <a:rPr lang="cs-CZ" dirty="0" err="1" smtClean="0"/>
              <a:t>urč</a:t>
            </a:r>
            <a:r>
              <a:rPr lang="cs-CZ" dirty="0" smtClean="0"/>
              <a:t>. agens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5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Kultivační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Bakteriologie, mykologie</a:t>
            </a:r>
          </a:p>
          <a:p>
            <a:r>
              <a:rPr lang="cs-CZ" dirty="0" smtClean="0"/>
              <a:t>Možnost získat agens v čisté kultuře (tvořené jedním klonem)</a:t>
            </a:r>
          </a:p>
          <a:p>
            <a:pPr lvl="1"/>
            <a:r>
              <a:rPr lang="cs-CZ" dirty="0" smtClean="0"/>
              <a:t>Stejné vlastnosti</a:t>
            </a:r>
          </a:p>
          <a:p>
            <a:pPr lvl="1"/>
            <a:r>
              <a:rPr lang="cs-CZ" dirty="0" smtClean="0"/>
              <a:t>Možnost určení citlivosti k ATB a jiným antiinfekčním prostředkům</a:t>
            </a:r>
          </a:p>
          <a:p>
            <a:r>
              <a:rPr lang="cs-CZ" dirty="0" smtClean="0"/>
              <a:t>Možnost používání specifických selektivních půd</a:t>
            </a:r>
          </a:p>
          <a:p>
            <a:r>
              <a:rPr lang="cs-CZ" dirty="0" smtClean="0"/>
              <a:t>Některá agens lze kultivovat jen obtížně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0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</a:p>
          <a:p>
            <a:pPr lvl="1"/>
            <a:r>
              <a:rPr lang="cs-CZ" dirty="0" smtClean="0">
                <a:hlinkClick r:id="rId2"/>
              </a:rPr>
              <a:t>https://www.wikiskripta.eu/w/Krevn%C3%AD_obraz#Fyziologick.C3.A9_hodnoty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https://www.wikiskripta.eu/w/Krevn%C3%AD_obraz</a:t>
            </a:r>
            <a:endParaRPr lang="cs-CZ" dirty="0" smtClean="0"/>
          </a:p>
          <a:p>
            <a:pPr lvl="1"/>
            <a:r>
              <a:rPr lang="cs-CZ" dirty="0" smtClean="0"/>
              <a:t>http://</a:t>
            </a:r>
            <a:r>
              <a:rPr lang="cs-CZ" dirty="0" err="1" smtClean="0"/>
              <a:t>new.propedeutika.cz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8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</a:t>
            </a:r>
            <a:r>
              <a:rPr lang="cs-CZ" dirty="0"/>
              <a:t>, při kterém se zavádí punkční jehla do příslušné tělní dutiny nebo </a:t>
            </a:r>
            <a:r>
              <a:rPr lang="cs-CZ" dirty="0" smtClean="0"/>
              <a:t>orgánu</a:t>
            </a:r>
          </a:p>
          <a:p>
            <a:r>
              <a:rPr lang="cs-CZ" dirty="0" smtClean="0"/>
              <a:t>Diagnostická </a:t>
            </a:r>
            <a:r>
              <a:rPr lang="cs-CZ" dirty="0" err="1" smtClean="0"/>
              <a:t>x</a:t>
            </a:r>
            <a:r>
              <a:rPr lang="cs-CZ" dirty="0" smtClean="0"/>
              <a:t> terapeutická</a:t>
            </a:r>
          </a:p>
          <a:p>
            <a:r>
              <a:rPr lang="cs-CZ" dirty="0" smtClean="0"/>
              <a:t>Odběr:</a:t>
            </a:r>
          </a:p>
          <a:p>
            <a:pPr lvl="1"/>
            <a:r>
              <a:rPr lang="cs-CZ" dirty="0" smtClean="0"/>
              <a:t>Mozkomíšního moku</a:t>
            </a:r>
          </a:p>
          <a:p>
            <a:pPr lvl="1"/>
            <a:r>
              <a:rPr lang="cs-CZ" dirty="0" smtClean="0"/>
              <a:t>Z pleurální dutiny</a:t>
            </a:r>
          </a:p>
          <a:p>
            <a:pPr lvl="1"/>
            <a:r>
              <a:rPr lang="cs-CZ" dirty="0" smtClean="0"/>
              <a:t>Z peritoneální dutiny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8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iopsie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odběr </a:t>
            </a:r>
            <a:r>
              <a:rPr lang="cs-CZ" dirty="0"/>
              <a:t>vzorku živého lidského orgánu nebo </a:t>
            </a:r>
            <a:r>
              <a:rPr lang="cs-CZ" dirty="0" smtClean="0"/>
              <a:t>tkáně</a:t>
            </a:r>
          </a:p>
          <a:p>
            <a:r>
              <a:rPr lang="cs-CZ" dirty="0" smtClean="0"/>
              <a:t>Nejčastěji vyšetřena histologicky nebo cytologicky (biopsie kostní dřeně)</a:t>
            </a:r>
          </a:p>
          <a:p>
            <a:r>
              <a:rPr lang="cs-CZ" dirty="0" smtClean="0"/>
              <a:t>Navazuje na </a:t>
            </a:r>
            <a:r>
              <a:rPr lang="cs-CZ" dirty="0" err="1" smtClean="0"/>
              <a:t>prebioptické</a:t>
            </a:r>
            <a:r>
              <a:rPr lang="cs-CZ" dirty="0" smtClean="0"/>
              <a:t> metody (endoskopie, UZ)</a:t>
            </a:r>
          </a:p>
          <a:p>
            <a:r>
              <a:rPr lang="cs-CZ" dirty="0" smtClean="0"/>
              <a:t>Využití zejména v onkologii (vč. </a:t>
            </a:r>
            <a:r>
              <a:rPr lang="cs-CZ" dirty="0" err="1" smtClean="0"/>
              <a:t>peroperační</a:t>
            </a:r>
            <a:r>
              <a:rPr lang="cs-CZ" dirty="0" smtClean="0"/>
              <a:t> biopsie), </a:t>
            </a:r>
            <a:r>
              <a:rPr lang="cs-CZ" dirty="0" err="1" smtClean="0"/>
              <a:t>nefrologii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Endoskopie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Vizuální zobrazení tělních dutin a dutých orgánů s využitím endoskopu</a:t>
            </a:r>
          </a:p>
          <a:p>
            <a:r>
              <a:rPr lang="cs-CZ" dirty="0" smtClean="0"/>
              <a:t>Diagnostické i terapeutické metody</a:t>
            </a:r>
          </a:p>
          <a:p>
            <a:pPr lvl="1"/>
            <a:r>
              <a:rPr lang="cs-CZ" dirty="0" smtClean="0"/>
              <a:t>Přístup</a:t>
            </a:r>
          </a:p>
          <a:p>
            <a:pPr lvl="2"/>
            <a:r>
              <a:rPr lang="cs-CZ" dirty="0" smtClean="0"/>
              <a:t>Přirozenými otvory – konečník, ústa, močovou trubicí, pochvou</a:t>
            </a:r>
          </a:p>
          <a:p>
            <a:pPr lvl="2"/>
            <a:r>
              <a:rPr lang="cs-CZ" dirty="0" smtClean="0"/>
              <a:t>Uměle vytvořenými – laparoskopie, </a:t>
            </a:r>
            <a:r>
              <a:rPr lang="cs-CZ" dirty="0" err="1" smtClean="0"/>
              <a:t>thorakoskopie</a:t>
            </a:r>
            <a:r>
              <a:rPr lang="cs-CZ" dirty="0" smtClean="0"/>
              <a:t>, </a:t>
            </a:r>
            <a:r>
              <a:rPr lang="cs-CZ" dirty="0" err="1" smtClean="0"/>
              <a:t>mediastinoskopie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8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Laboratorní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Rutinní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Statimová</a:t>
            </a:r>
            <a:r>
              <a:rPr lang="cs-CZ" dirty="0" smtClean="0"/>
              <a:t> (provádějí se přednostně, do 2-3 hodin)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Z vitální indikace (bez odkladu, do 45 minut)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z důvodu možného ohrožení života pacienta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Někdy je vhodné provádět základní vyšetření na místě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Nejčastěji pomocí diagnostických proužků –moč, krev (bílkovina, glukóza)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Vyšetření acidobazického stavu a kyslíku – dle </a:t>
            </a:r>
            <a:r>
              <a:rPr lang="cs-CZ" dirty="0" err="1" smtClean="0"/>
              <a:t>Astrupa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0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Biochemická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Preanalytická</a:t>
            </a:r>
            <a:endParaRPr lang="cs-CZ" dirty="0" smtClean="0"/>
          </a:p>
          <a:p>
            <a:r>
              <a:rPr lang="cs-CZ" dirty="0" smtClean="0"/>
              <a:t>Analytická </a:t>
            </a:r>
          </a:p>
          <a:p>
            <a:r>
              <a:rPr lang="cs-CZ" dirty="0" err="1" smtClean="0"/>
              <a:t>Postanalytická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6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Preanalitická</a:t>
            </a:r>
            <a:r>
              <a:rPr lang="cs-CZ" dirty="0" smtClean="0"/>
              <a:t>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Postupy a operace od požadování analýzy po zahájení analyzování</a:t>
            </a:r>
          </a:p>
          <a:p>
            <a:r>
              <a:rPr lang="cs-CZ" dirty="0" smtClean="0"/>
              <a:t>Příprava nemocného, odběr materiálu, jeho uchování a transportu do laboratoře</a:t>
            </a:r>
          </a:p>
          <a:p>
            <a:r>
              <a:rPr lang="cs-CZ" dirty="0" smtClean="0"/>
              <a:t>Biologické vlivy</a:t>
            </a:r>
          </a:p>
          <a:p>
            <a:pPr lvl="1"/>
            <a:r>
              <a:rPr lang="cs-CZ" dirty="0" smtClean="0"/>
              <a:t>Rasa, pohlaví, věk, gravidita, hmotnost organismu, styl života</a:t>
            </a:r>
          </a:p>
          <a:p>
            <a:r>
              <a:rPr lang="cs-CZ" dirty="0" smtClean="0"/>
              <a:t>Odběr materiálu</a:t>
            </a:r>
          </a:p>
          <a:p>
            <a:pPr lvl="1"/>
            <a:r>
              <a:rPr lang="cs-CZ" dirty="0" smtClean="0"/>
              <a:t>Výsledky mohou být významně ovlivněny dobou odběru (cirkadiální rytmy, lačnění), typem odběrových zkumavek, technikou odběru, poloha a místo odběru</a:t>
            </a:r>
          </a:p>
          <a:p>
            <a:pPr lvl="1"/>
            <a:r>
              <a:rPr lang="cs-CZ" dirty="0" smtClean="0"/>
              <a:t>Lačnění </a:t>
            </a:r>
          </a:p>
          <a:p>
            <a:pPr lvl="2"/>
            <a:r>
              <a:rPr lang="cs-CZ" dirty="0" smtClean="0"/>
              <a:t> 10-12 hodin bez jídla (nedodržením vznikají odchylky v sacharidovém a lipidovém metabolismu)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600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NEZBYTNÉ ŘÁDNĚ OZNAČIT VZOREK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11501</TotalTime>
  <Words>574</Words>
  <Application>Microsoft Macintosh PowerPoint</Application>
  <PresentationFormat>Širokoúhlá obrazovka</PresentationFormat>
  <Paragraphs>133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Motiv Office</vt:lpstr>
      <vt:lpstr>Laboratorní vyšetřovací metody, endoskopie</vt:lpstr>
      <vt:lpstr>Odběr biologického materiálu</vt:lpstr>
      <vt:lpstr>Punkce</vt:lpstr>
      <vt:lpstr>Biopsie</vt:lpstr>
      <vt:lpstr>Endoskopie</vt:lpstr>
      <vt:lpstr>Laboratorní vyšetřovací metody</vt:lpstr>
      <vt:lpstr>Biochemická</vt:lpstr>
      <vt:lpstr>Preanalitická část</vt:lpstr>
      <vt:lpstr>Prezentace aplikace PowerPoint</vt:lpstr>
      <vt:lpstr>Prezentace aplikace PowerPoint</vt:lpstr>
      <vt:lpstr>Analytická část</vt:lpstr>
      <vt:lpstr>Postanalytická část</vt:lpstr>
      <vt:lpstr>Prezentace aplikace PowerPoint</vt:lpstr>
      <vt:lpstr>Prezentace aplikace PowerPoint</vt:lpstr>
      <vt:lpstr>Laboratorní vyšetření moči</vt:lpstr>
      <vt:lpstr>Hematologická</vt:lpstr>
      <vt:lpstr>Vyšetření KO</vt:lpstr>
      <vt:lpstr>Prezentace aplikace PowerPoint</vt:lpstr>
      <vt:lpstr>Počet červených krvinek, hemoglobin, hematokrit </vt:lpstr>
      <vt:lpstr>Počet trombocytů</vt:lpstr>
      <vt:lpstr>Leukocyty</vt:lpstr>
      <vt:lpstr>Prezentace aplikace PowerPoint</vt:lpstr>
      <vt:lpstr>Mikrobiologické </vt:lpstr>
      <vt:lpstr>Mikroskopie</vt:lpstr>
      <vt:lpstr>Kultivační techniky</vt:lpstr>
      <vt:lpstr>Prezentace aplikace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vyšetřovací metody</dc:title>
  <dc:creator>Uživatel Microsoft Office</dc:creator>
  <cp:lastModifiedBy>Uživatel Microsoft Office</cp:lastModifiedBy>
  <cp:revision>16</cp:revision>
  <dcterms:created xsi:type="dcterms:W3CDTF">2021-04-20T15:50:43Z</dcterms:created>
  <dcterms:modified xsi:type="dcterms:W3CDTF">2021-04-28T15:31:58Z</dcterms:modified>
</cp:coreProperties>
</file>