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5" r:id="rId7"/>
    <p:sldId id="264" r:id="rId8"/>
    <p:sldId id="267" r:id="rId9"/>
    <p:sldId id="268" r:id="rId10"/>
    <p:sldId id="260" r:id="rId11"/>
    <p:sldId id="261" r:id="rId12"/>
    <p:sldId id="262" r:id="rId13"/>
    <p:sldId id="266" r:id="rId14"/>
    <p:sldId id="269" r:id="rId15"/>
    <p:sldId id="270" r:id="rId16"/>
    <p:sldId id="271" r:id="rId17"/>
    <p:sldId id="273" r:id="rId18"/>
    <p:sldId id="272" r:id="rId19"/>
    <p:sldId id="274" r:id="rId20"/>
    <p:sldId id="275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 snapToObjects="1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22D7-72A5-844A-892C-A8C5618F2B8E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D106-3F27-3E44-8051-C0A4DC59B9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96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22D7-72A5-844A-892C-A8C5618F2B8E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D106-3F27-3E44-8051-C0A4DC59B9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07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22D7-72A5-844A-892C-A8C5618F2B8E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D106-3F27-3E44-8051-C0A4DC59B9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39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22D7-72A5-844A-892C-A8C5618F2B8E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D106-3F27-3E44-8051-C0A4DC59B9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39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22D7-72A5-844A-892C-A8C5618F2B8E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D106-3F27-3E44-8051-C0A4DC59B9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69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22D7-72A5-844A-892C-A8C5618F2B8E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D106-3F27-3E44-8051-C0A4DC59B9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53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22D7-72A5-844A-892C-A8C5618F2B8E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D106-3F27-3E44-8051-C0A4DC59B9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53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22D7-72A5-844A-892C-A8C5618F2B8E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D106-3F27-3E44-8051-C0A4DC59B9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35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22D7-72A5-844A-892C-A8C5618F2B8E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D106-3F27-3E44-8051-C0A4DC59B9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33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22D7-72A5-844A-892C-A8C5618F2B8E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D106-3F27-3E44-8051-C0A4DC59B9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70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22D7-72A5-844A-892C-A8C5618F2B8E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D106-3F27-3E44-8051-C0A4DC59B9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76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A22D7-72A5-844A-892C-A8C5618F2B8E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DD106-3F27-3E44-8051-C0A4DC59B9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75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Zobrazovací, elektrofyziologické a funkční vyšetřovací metody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MUDr. Jindřich Mareš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2084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Ultrazvuk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Založená na schopnosti tkání odrážet ultrazvukové vlny = </a:t>
            </a:r>
            <a:r>
              <a:rPr lang="cs-CZ" dirty="0" err="1" smtClean="0"/>
              <a:t>echogenitě</a:t>
            </a:r>
            <a:endParaRPr lang="cs-CZ" dirty="0" smtClean="0"/>
          </a:p>
          <a:p>
            <a:r>
              <a:rPr lang="cs-CZ" dirty="0" err="1" smtClean="0"/>
              <a:t>Hypoechogenní</a:t>
            </a:r>
            <a:r>
              <a:rPr lang="cs-CZ" dirty="0" smtClean="0"/>
              <a:t> </a:t>
            </a:r>
            <a:r>
              <a:rPr lang="cs-CZ" dirty="0" err="1" smtClean="0"/>
              <a:t>x</a:t>
            </a:r>
            <a:r>
              <a:rPr lang="cs-CZ" dirty="0" smtClean="0"/>
              <a:t> </a:t>
            </a:r>
            <a:r>
              <a:rPr lang="cs-CZ" dirty="0" err="1" smtClean="0"/>
              <a:t>hyperechogenní</a:t>
            </a:r>
            <a:r>
              <a:rPr lang="cs-CZ" dirty="0" smtClean="0"/>
              <a:t> tkáně (světlejší nebo tmavší než okolí) </a:t>
            </a:r>
          </a:p>
          <a:p>
            <a:endParaRPr lang="cs-CZ" dirty="0" smtClean="0"/>
          </a:p>
          <a:p>
            <a:r>
              <a:rPr lang="cs-CZ" dirty="0" smtClean="0"/>
              <a:t>Výhody: </a:t>
            </a:r>
          </a:p>
          <a:p>
            <a:pPr lvl="1"/>
            <a:r>
              <a:rPr lang="cs-CZ" dirty="0" err="1" smtClean="0"/>
              <a:t>Neinvazivnost</a:t>
            </a:r>
            <a:endParaRPr lang="cs-CZ" dirty="0" smtClean="0"/>
          </a:p>
          <a:p>
            <a:pPr lvl="1"/>
            <a:r>
              <a:rPr lang="cs-CZ" dirty="0" smtClean="0"/>
              <a:t>Absence kontraindikací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633" y="2785336"/>
            <a:ext cx="5145504" cy="387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1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Orgány vhodné k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cs-CZ" b="1" dirty="0"/>
              <a:t>břišní orgány (</a:t>
            </a:r>
            <a:r>
              <a:rPr lang="cs-CZ" dirty="0"/>
              <a:t> játra, žlučník, žlučové cesty, slinivka břišní, slezina, ledviny, močový měchýř, břišní cévy)</a:t>
            </a:r>
          </a:p>
          <a:p>
            <a:pPr fontAlgn="base"/>
            <a:r>
              <a:rPr lang="cs-CZ" b="1" dirty="0"/>
              <a:t>malá pánev:</a:t>
            </a:r>
            <a:r>
              <a:rPr lang="cs-CZ" dirty="0"/>
              <a:t> děloha, vaječníky, prostata, varlata</a:t>
            </a:r>
          </a:p>
          <a:p>
            <a:pPr fontAlgn="base"/>
            <a:r>
              <a:rPr lang="cs-CZ" b="1" dirty="0"/>
              <a:t>měkké tkáně:</a:t>
            </a:r>
            <a:r>
              <a:rPr lang="cs-CZ" dirty="0"/>
              <a:t> kůže, podkoží, nádory</a:t>
            </a:r>
          </a:p>
          <a:p>
            <a:pPr fontAlgn="base"/>
            <a:r>
              <a:rPr lang="cs-CZ" b="1" dirty="0"/>
              <a:t>krk:</a:t>
            </a:r>
            <a:r>
              <a:rPr lang="cs-CZ" dirty="0"/>
              <a:t> štítná žláza, </a:t>
            </a:r>
            <a:r>
              <a:rPr lang="cs-CZ" dirty="0" err="1"/>
              <a:t>příštitná</a:t>
            </a:r>
            <a:r>
              <a:rPr lang="cs-CZ" dirty="0"/>
              <a:t> tělíska, lymfatické </a:t>
            </a:r>
            <a:r>
              <a:rPr lang="cs-CZ" dirty="0" smtClean="0"/>
              <a:t>uzliny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591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Dopplerovská ultrasonografie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Umožňuje nám získat povědomí o rychlosti pohybu tkání (zejména krve)</a:t>
            </a:r>
          </a:p>
          <a:p>
            <a:r>
              <a:rPr lang="cs-CZ" dirty="0" smtClean="0"/>
              <a:t>Zjišťujeme složku rychlosti směrem od sondy či k sondě</a:t>
            </a:r>
          </a:p>
          <a:p>
            <a:r>
              <a:rPr lang="cs-CZ" dirty="0" smtClean="0"/>
              <a:t>Zobrazeno v odstínech modré a červené</a:t>
            </a:r>
          </a:p>
          <a:p>
            <a:r>
              <a:rPr lang="cs-CZ" dirty="0" smtClean="0"/>
              <a:t>Duplexní ultrasonografie – spojení dopplerovského </a:t>
            </a:r>
            <a:r>
              <a:rPr lang="cs-CZ" dirty="0" err="1" smtClean="0"/>
              <a:t>usg</a:t>
            </a:r>
            <a:r>
              <a:rPr lang="cs-CZ" dirty="0" smtClean="0"/>
              <a:t> s anatomickým obrazem klasického </a:t>
            </a:r>
            <a:r>
              <a:rPr lang="cs-CZ" dirty="0" err="1" smtClean="0"/>
              <a:t>usg</a:t>
            </a:r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469" y="4136189"/>
            <a:ext cx="3496511" cy="262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58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Magnetická resonance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Využívá se působení silného magnetického pole na atomy lidského těla</a:t>
            </a:r>
          </a:p>
          <a:p>
            <a:r>
              <a:rPr lang="cs-CZ" dirty="0" smtClean="0"/>
              <a:t>Slouží k zobrazení měkkých tkání</a:t>
            </a:r>
          </a:p>
          <a:p>
            <a:r>
              <a:rPr lang="cs-CZ" dirty="0"/>
              <a:t>Přesnost zobrazení − na základě rozlišných intenzit signálu měkkých tkání (mozek, srdce, chrupavčitá tkáň</a:t>
            </a:r>
            <a:r>
              <a:rPr lang="cs-CZ" dirty="0" smtClean="0"/>
              <a:t>...)</a:t>
            </a:r>
          </a:p>
          <a:p>
            <a:r>
              <a:rPr lang="cs-CZ" dirty="0" smtClean="0"/>
              <a:t>Výhody:</a:t>
            </a:r>
            <a:endParaRPr lang="cs-CZ" dirty="0"/>
          </a:p>
          <a:p>
            <a:pPr lvl="1"/>
            <a:r>
              <a:rPr lang="cs-CZ" dirty="0" smtClean="0"/>
              <a:t>Umožňuje </a:t>
            </a:r>
            <a:r>
              <a:rPr lang="cs-CZ" dirty="0"/>
              <a:t>rozlišit patologické stavy, které jsou jinak nezobrazitelné</a:t>
            </a:r>
          </a:p>
          <a:p>
            <a:pPr lvl="1"/>
            <a:r>
              <a:rPr lang="cs-CZ" dirty="0"/>
              <a:t>Neinvazivní metoda − </a:t>
            </a:r>
            <a:r>
              <a:rPr lang="cs-CZ" dirty="0" smtClean="0"/>
              <a:t>nevyužívá </a:t>
            </a:r>
            <a:r>
              <a:rPr lang="cs-CZ" dirty="0"/>
              <a:t>škodlivého ionizujícího záření(vhodné i pro těhotné a novorozence)</a:t>
            </a:r>
          </a:p>
          <a:p>
            <a:pPr lvl="1"/>
            <a:r>
              <a:rPr lang="cs-CZ" dirty="0"/>
              <a:t>Informace o krevním oběhu, krevních </a:t>
            </a:r>
            <a:r>
              <a:rPr lang="cs-CZ" dirty="0" smtClean="0"/>
              <a:t>cévách</a:t>
            </a:r>
            <a:endParaRPr lang="cs-CZ" dirty="0"/>
          </a:p>
          <a:p>
            <a:pPr lvl="1"/>
            <a:r>
              <a:rPr lang="cs-CZ" dirty="0"/>
              <a:t>Některé angiografické snímky mohou být zobrazeny bez potřeby dodání </a:t>
            </a:r>
            <a:r>
              <a:rPr lang="cs-CZ" dirty="0" smtClean="0"/>
              <a:t>kontrastní látky</a:t>
            </a:r>
            <a:endParaRPr lang="cs-CZ" dirty="0"/>
          </a:p>
          <a:p>
            <a:pPr lvl="1"/>
            <a:r>
              <a:rPr lang="cs-CZ" dirty="0"/>
              <a:t>Funkční MRI umožňuje zobrazení obou aktivních části mozku při jednotlivých aktivitách</a:t>
            </a:r>
          </a:p>
          <a:p>
            <a:r>
              <a:rPr lang="cs-CZ" dirty="0" smtClean="0"/>
              <a:t>Nevýhody:</a:t>
            </a:r>
          </a:p>
          <a:p>
            <a:pPr lvl="1"/>
            <a:r>
              <a:rPr lang="cs-CZ" dirty="0" smtClean="0"/>
              <a:t>Vysoká pořizovací a provozní náklady</a:t>
            </a:r>
          </a:p>
          <a:p>
            <a:pPr lvl="1"/>
            <a:r>
              <a:rPr lang="cs-CZ" dirty="0" smtClean="0"/>
              <a:t>Dlouhá doba vyšetření</a:t>
            </a:r>
          </a:p>
          <a:p>
            <a:pPr lvl="1"/>
            <a:r>
              <a:rPr lang="cs-CZ" dirty="0" smtClean="0"/>
              <a:t>Nelze použít u pacientů s magnetickými implantáty</a:t>
            </a:r>
          </a:p>
          <a:p>
            <a:pPr lvl="1"/>
            <a:r>
              <a:rPr lang="cs-CZ" dirty="0" smtClean="0"/>
              <a:t>Vyšší výskyt </a:t>
            </a:r>
            <a:r>
              <a:rPr lang="cs-CZ" dirty="0"/>
              <a:t>a</a:t>
            </a:r>
            <a:r>
              <a:rPr lang="cs-CZ" dirty="0" smtClean="0"/>
              <a:t>rtefaktů</a:t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7496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Elektrokardiografie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 vyšetřovací metoda v kardiologii</a:t>
            </a:r>
          </a:p>
          <a:p>
            <a:r>
              <a:rPr lang="cs-CZ" dirty="0" smtClean="0"/>
              <a:t>snímáme elektrickou </a:t>
            </a:r>
            <a:r>
              <a:rPr lang="cs-CZ" dirty="0"/>
              <a:t>srdeční </a:t>
            </a:r>
            <a:r>
              <a:rPr lang="cs-CZ" dirty="0" smtClean="0"/>
              <a:t>aktivity</a:t>
            </a:r>
          </a:p>
          <a:p>
            <a:r>
              <a:rPr lang="cs-CZ" dirty="0" smtClean="0"/>
              <a:t>Pomocí elektrod umístěných na kůži, ale i na stěně jícnu či přímo v srdci, měříme rozdíl napětí jako projev šíření akčního potenciálu myokardem</a:t>
            </a:r>
          </a:p>
          <a:p>
            <a:r>
              <a:rPr lang="cs-CZ" dirty="0" smtClean="0"/>
              <a:t>Možnost měření klidového, ale i zátěžového EKG</a:t>
            </a:r>
          </a:p>
          <a:p>
            <a:r>
              <a:rPr lang="cs-CZ" dirty="0" smtClean="0"/>
              <a:t>Výsledkem je elektrokardiogram</a:t>
            </a:r>
          </a:p>
        </p:txBody>
      </p:sp>
    </p:spTree>
    <p:extLst>
      <p:ext uri="{BB962C8B-B14F-4D97-AF65-F5344CB8AC3E}">
        <p14:creationId xmlns:p14="http://schemas.microsoft.com/office/powerpoint/2010/main" val="490813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153526" cy="4351338"/>
          </a:xfrm>
        </p:spPr>
        <p:txBody>
          <a:bodyPr/>
          <a:lstStyle/>
          <a:p>
            <a:r>
              <a:rPr lang="cs-CZ" dirty="0" err="1" smtClean="0"/>
              <a:t>Einthovenův</a:t>
            </a:r>
            <a:r>
              <a:rPr lang="cs-CZ" dirty="0" smtClean="0"/>
              <a:t> </a:t>
            </a:r>
            <a:r>
              <a:rPr lang="cs-CZ" dirty="0" err="1" smtClean="0"/>
              <a:t>trojůhelník</a:t>
            </a:r>
            <a:r>
              <a:rPr lang="cs-CZ" dirty="0" smtClean="0"/>
              <a:t> – </a:t>
            </a:r>
          </a:p>
          <a:p>
            <a:r>
              <a:rPr lang="cs-CZ" dirty="0" smtClean="0"/>
              <a:t>3-svodové EKG, v jejich pomyslném těžišti leží srdce</a:t>
            </a:r>
          </a:p>
          <a:p>
            <a:r>
              <a:rPr lang="cs-CZ" dirty="0" smtClean="0"/>
              <a:t>Bipolární svody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874" y="2292016"/>
            <a:ext cx="4876800" cy="43342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1834166"/>
            <a:ext cx="4876800" cy="433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83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12-ti svodové EKG</a:t>
            </a:r>
          </a:p>
          <a:p>
            <a:pPr lvl="1"/>
            <a:r>
              <a:rPr lang="cs-CZ" dirty="0" smtClean="0"/>
              <a:t>Navíc 6 unipolárních hrudních svodů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25625"/>
            <a:ext cx="4876800" cy="49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26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665" y="1825625"/>
            <a:ext cx="7280670" cy="4351338"/>
          </a:xfrm>
        </p:spPr>
      </p:pic>
    </p:spTree>
    <p:extLst>
      <p:ext uri="{BB962C8B-B14F-4D97-AF65-F5344CB8AC3E}">
        <p14:creationId xmlns:p14="http://schemas.microsoft.com/office/powerpoint/2010/main" val="135293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 smtClean="0"/>
              <a:t>elektrokardiogram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37" y="1690688"/>
            <a:ext cx="8181474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36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Elektroencefalografie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4395537" cy="4351338"/>
          </a:xfrm>
        </p:spPr>
        <p:txBody>
          <a:bodyPr/>
          <a:lstStyle/>
          <a:p>
            <a:r>
              <a:rPr lang="cs-CZ" dirty="0" smtClean="0"/>
              <a:t>Měříme elektrické potenciály povrchových struktur mozku</a:t>
            </a:r>
          </a:p>
          <a:p>
            <a:r>
              <a:rPr lang="cs-CZ" dirty="0" smtClean="0"/>
              <a:t>Využití převážně v neurologii, neurochirurgii a psychiatrii</a:t>
            </a:r>
          </a:p>
          <a:p>
            <a:r>
              <a:rPr lang="cs-CZ" dirty="0" smtClean="0"/>
              <a:t>Vlny alfa, beta, </a:t>
            </a:r>
            <a:r>
              <a:rPr lang="cs-CZ" dirty="0" err="1" smtClean="0"/>
              <a:t>théha</a:t>
            </a:r>
            <a:r>
              <a:rPr lang="cs-CZ" dirty="0" smtClean="0"/>
              <a:t>, delta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242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87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Rentgen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= skiagrafie</a:t>
            </a:r>
          </a:p>
          <a:p>
            <a:r>
              <a:rPr lang="cs-CZ" dirty="0" smtClean="0"/>
              <a:t>Metoda k zobrazení měkkých a hlavně tvrdých tkání</a:t>
            </a:r>
          </a:p>
          <a:p>
            <a:r>
              <a:rPr lang="cs-CZ" dirty="0" smtClean="0"/>
              <a:t>Základem je rozdílné pohlcení rentgenových paprsků různými tkáněmi</a:t>
            </a:r>
          </a:p>
          <a:p>
            <a:r>
              <a:rPr lang="cs-CZ" dirty="0" smtClean="0"/>
              <a:t>Výsledný obraz zachycen na RTG film či detekční systém přístroje</a:t>
            </a:r>
          </a:p>
          <a:p>
            <a:r>
              <a:rPr lang="cs-CZ" dirty="0" smtClean="0"/>
              <a:t>Nejčastěji vyšetření kostí, kloubů, zubů, plic, břicha</a:t>
            </a:r>
          </a:p>
          <a:p>
            <a:r>
              <a:rPr lang="cs-CZ" dirty="0" smtClean="0"/>
              <a:t>Relativní kontraindikace v těhotenství</a:t>
            </a:r>
          </a:p>
          <a:p>
            <a:r>
              <a:rPr lang="cs-CZ" dirty="0" smtClean="0"/>
              <a:t>Výhody</a:t>
            </a:r>
          </a:p>
          <a:p>
            <a:pPr lvl="1"/>
            <a:r>
              <a:rPr lang="cs-CZ" dirty="0" smtClean="0"/>
              <a:t>Levné</a:t>
            </a:r>
          </a:p>
          <a:p>
            <a:pPr lvl="1"/>
            <a:r>
              <a:rPr lang="cs-CZ" dirty="0" smtClean="0"/>
              <a:t>Rychlé</a:t>
            </a:r>
          </a:p>
          <a:p>
            <a:r>
              <a:rPr lang="cs-CZ" dirty="0" smtClean="0"/>
              <a:t>Nevýhody</a:t>
            </a:r>
          </a:p>
          <a:p>
            <a:pPr lvl="1"/>
            <a:r>
              <a:rPr lang="cs-CZ" dirty="0" smtClean="0"/>
              <a:t>Nezachytí děj, ale pouze jeho výsledek</a:t>
            </a:r>
          </a:p>
          <a:p>
            <a:pPr lvl="1"/>
            <a:r>
              <a:rPr lang="cs-CZ" dirty="0" smtClean="0"/>
              <a:t>Obtížná lokalizace ev. nálezu</a:t>
            </a:r>
          </a:p>
          <a:p>
            <a:pPr lvl="1"/>
            <a:r>
              <a:rPr lang="cs-CZ" dirty="0" smtClean="0"/>
              <a:t>Radiační zátěž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532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Elektromyografie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Elektrodiagnostická</a:t>
            </a:r>
            <a:r>
              <a:rPr lang="cs-CZ" dirty="0" smtClean="0"/>
              <a:t> metoda k diagnostice poruch nervosvalového aparátu</a:t>
            </a:r>
          </a:p>
          <a:p>
            <a:r>
              <a:rPr lang="cs-CZ" dirty="0" smtClean="0"/>
              <a:t>Měření elektrických potenciálů vzniklých </a:t>
            </a:r>
            <a:r>
              <a:rPr lang="cs-CZ" dirty="0"/>
              <a:t>v důsledku činnosti kosterní </a:t>
            </a:r>
            <a:r>
              <a:rPr lang="cs-CZ" dirty="0" smtClean="0"/>
              <a:t>svaloviny</a:t>
            </a:r>
          </a:p>
          <a:p>
            <a:r>
              <a:rPr lang="cs-CZ" dirty="0" smtClean="0"/>
              <a:t>Povrchové </a:t>
            </a:r>
            <a:r>
              <a:rPr lang="cs-CZ" smtClean="0"/>
              <a:t>nebo jehlové elektrody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0912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Nejčastejší</a:t>
            </a:r>
            <a:r>
              <a:rPr lang="cs-CZ" dirty="0" smtClean="0"/>
              <a:t> projekce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Předozadní (</a:t>
            </a:r>
            <a:r>
              <a:rPr lang="cs-CZ" dirty="0" err="1" smtClean="0"/>
              <a:t>anteroposteriorní</a:t>
            </a:r>
            <a:r>
              <a:rPr lang="cs-CZ" dirty="0" smtClean="0"/>
              <a:t>) a </a:t>
            </a:r>
            <a:r>
              <a:rPr lang="cs-CZ" dirty="0" err="1" smtClean="0"/>
              <a:t>zadopřední</a:t>
            </a:r>
            <a:r>
              <a:rPr lang="cs-CZ" dirty="0" smtClean="0"/>
              <a:t> (</a:t>
            </a:r>
            <a:r>
              <a:rPr lang="cs-CZ" dirty="0" err="1" smtClean="0"/>
              <a:t>posteroanteriorní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Boční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9316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Kontrastní látka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Umožňuje lepší zobrazení tkání</a:t>
            </a:r>
          </a:p>
          <a:p>
            <a:r>
              <a:rPr lang="cs-CZ" dirty="0" smtClean="0"/>
              <a:t>mění hodnotu </a:t>
            </a:r>
            <a:r>
              <a:rPr lang="cs-CZ" dirty="0" err="1" smtClean="0"/>
              <a:t>absorbce</a:t>
            </a:r>
            <a:r>
              <a:rPr lang="cs-CZ" dirty="0" smtClean="0"/>
              <a:t> </a:t>
            </a:r>
            <a:r>
              <a:rPr lang="cs-CZ" dirty="0" err="1" smtClean="0"/>
              <a:t>rtg</a:t>
            </a:r>
            <a:r>
              <a:rPr lang="cs-CZ" dirty="0" smtClean="0"/>
              <a:t> záření – zvyšuje kontrast mezi tkáněmi</a:t>
            </a:r>
          </a:p>
          <a:p>
            <a:r>
              <a:rPr lang="cs-CZ" dirty="0" smtClean="0"/>
              <a:t>Pozitivní </a:t>
            </a:r>
            <a:r>
              <a:rPr lang="cs-CZ" dirty="0" err="1" smtClean="0"/>
              <a:t>x</a:t>
            </a:r>
            <a:r>
              <a:rPr lang="cs-CZ" dirty="0" smtClean="0"/>
              <a:t> negativní</a:t>
            </a:r>
          </a:p>
          <a:p>
            <a:r>
              <a:rPr lang="cs-CZ" dirty="0" smtClean="0"/>
              <a:t>Pozitivní</a:t>
            </a:r>
          </a:p>
          <a:p>
            <a:pPr lvl="1"/>
            <a:r>
              <a:rPr lang="cs-CZ" dirty="0" smtClean="0"/>
              <a:t>Pohlcují méně záření, než vyšetřovaný orgán</a:t>
            </a:r>
          </a:p>
          <a:p>
            <a:pPr lvl="1"/>
            <a:r>
              <a:rPr lang="cs-CZ" dirty="0" smtClean="0"/>
              <a:t>Nejčastěji vzduch</a:t>
            </a:r>
          </a:p>
          <a:p>
            <a:pPr lvl="1"/>
            <a:r>
              <a:rPr lang="cs-CZ" dirty="0" smtClean="0"/>
              <a:t>Na </a:t>
            </a:r>
            <a:r>
              <a:rPr lang="cs-CZ" dirty="0" err="1" smtClean="0"/>
              <a:t>rtg</a:t>
            </a:r>
            <a:r>
              <a:rPr lang="cs-CZ" dirty="0" smtClean="0"/>
              <a:t> černý</a:t>
            </a:r>
          </a:p>
          <a:p>
            <a:r>
              <a:rPr lang="cs-CZ" dirty="0" smtClean="0"/>
              <a:t>Negativní</a:t>
            </a:r>
          </a:p>
          <a:p>
            <a:pPr lvl="1"/>
            <a:r>
              <a:rPr lang="cs-CZ" dirty="0" smtClean="0"/>
              <a:t>Pohlcují více </a:t>
            </a:r>
            <a:r>
              <a:rPr lang="cs-CZ" dirty="0" err="1" smtClean="0"/>
              <a:t>rtg</a:t>
            </a:r>
            <a:r>
              <a:rPr lang="cs-CZ" dirty="0" smtClean="0"/>
              <a:t> záření, zvyšují sytost orgánu</a:t>
            </a:r>
          </a:p>
          <a:p>
            <a:pPr lvl="1"/>
            <a:r>
              <a:rPr lang="cs-CZ" dirty="0" smtClean="0"/>
              <a:t>Jodové (tekuté) </a:t>
            </a:r>
            <a:r>
              <a:rPr lang="cs-CZ" dirty="0" err="1" smtClean="0"/>
              <a:t>x</a:t>
            </a:r>
            <a:r>
              <a:rPr lang="cs-CZ" dirty="0" smtClean="0"/>
              <a:t> </a:t>
            </a:r>
            <a:r>
              <a:rPr lang="cs-CZ" dirty="0" err="1" smtClean="0"/>
              <a:t>bariové</a:t>
            </a:r>
            <a:r>
              <a:rPr lang="cs-CZ" dirty="0" smtClean="0"/>
              <a:t> (kašovité)</a:t>
            </a:r>
          </a:p>
          <a:p>
            <a:r>
              <a:rPr lang="cs-CZ" dirty="0" smtClean="0"/>
              <a:t>Metoda dvojího kontrastu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3454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3818021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= </a:t>
            </a:r>
            <a:r>
              <a:rPr lang="cs-CZ" dirty="0" err="1" smtClean="0"/>
              <a:t>computed</a:t>
            </a:r>
            <a:r>
              <a:rPr lang="cs-CZ" dirty="0" smtClean="0"/>
              <a:t> </a:t>
            </a:r>
            <a:r>
              <a:rPr lang="cs-CZ" dirty="0" err="1" smtClean="0"/>
              <a:t>tomography</a:t>
            </a:r>
            <a:r>
              <a:rPr lang="cs-CZ" dirty="0" smtClean="0"/>
              <a:t>, výpočetní tomografie</a:t>
            </a:r>
          </a:p>
          <a:p>
            <a:r>
              <a:rPr lang="cs-CZ" dirty="0" smtClean="0"/>
              <a:t>Využívá rentgenového záření</a:t>
            </a:r>
          </a:p>
          <a:p>
            <a:r>
              <a:rPr lang="cs-CZ" dirty="0" smtClean="0"/>
              <a:t>Zobrazuje tělo v sérii řezů</a:t>
            </a:r>
          </a:p>
          <a:p>
            <a:r>
              <a:rPr lang="cs-CZ" dirty="0" smtClean="0"/>
              <a:t>Výsledný obraz vzniká matematickou rekonstrukcí z řady rentgenových projekcí získaných postupně z různých úhlů</a:t>
            </a:r>
          </a:p>
          <a:p>
            <a:r>
              <a:rPr lang="cs-CZ" dirty="0" smtClean="0"/>
              <a:t>lze diagnostikovat jen takové patologické procesy, které se při prostém vyšetření nebo po podání kontrastní látky liší svou </a:t>
            </a:r>
            <a:r>
              <a:rPr lang="cs-CZ" dirty="0" err="1" smtClean="0"/>
              <a:t>denzitou</a:t>
            </a:r>
            <a:r>
              <a:rPr lang="cs-CZ" dirty="0" smtClean="0"/>
              <a:t> od okolí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143" y="628984"/>
            <a:ext cx="5849112" cy="534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24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Výhody: </a:t>
            </a:r>
          </a:p>
          <a:p>
            <a:pPr lvl="1"/>
            <a:r>
              <a:rPr lang="cs-CZ" dirty="0" smtClean="0"/>
              <a:t>vysoké detaily</a:t>
            </a:r>
          </a:p>
          <a:p>
            <a:pPr lvl="1"/>
            <a:r>
              <a:rPr lang="cs-CZ" dirty="0" smtClean="0"/>
              <a:t>rychlost</a:t>
            </a:r>
          </a:p>
          <a:p>
            <a:pPr lvl="1"/>
            <a:r>
              <a:rPr lang="cs-CZ" dirty="0" smtClean="0"/>
              <a:t>Možnost přesné lokalizace patologie</a:t>
            </a:r>
          </a:p>
          <a:p>
            <a:pPr lvl="1"/>
            <a:r>
              <a:rPr lang="cs-CZ" dirty="0" smtClean="0"/>
              <a:t>V současné době možnost 3D rekonstrukce</a:t>
            </a:r>
          </a:p>
          <a:p>
            <a:r>
              <a:rPr lang="cs-CZ" dirty="0" smtClean="0"/>
              <a:t>Nevýhody:</a:t>
            </a:r>
          </a:p>
          <a:p>
            <a:pPr lvl="1"/>
            <a:r>
              <a:rPr lang="cs-CZ" dirty="0" smtClean="0"/>
              <a:t>Vysoké pořizovací náklady</a:t>
            </a:r>
          </a:p>
          <a:p>
            <a:pPr lvl="1"/>
            <a:r>
              <a:rPr lang="cs-CZ" dirty="0" smtClean="0"/>
              <a:t>Relativně vysoká dávka RTG záření 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6344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21" y="71307"/>
            <a:ext cx="5654842" cy="6799118"/>
          </a:xfrm>
        </p:spPr>
      </p:pic>
    </p:spTree>
    <p:extLst>
      <p:ext uri="{BB962C8B-B14F-4D97-AF65-F5344CB8AC3E}">
        <p14:creationId xmlns:p14="http://schemas.microsoft.com/office/powerpoint/2010/main" val="67550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Scintigrafie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Metoda využívající detekci záření </a:t>
            </a:r>
            <a:r>
              <a:rPr lang="cs-CZ" dirty="0" err="1" smtClean="0"/>
              <a:t>γ</a:t>
            </a:r>
            <a:r>
              <a:rPr lang="cs-CZ" dirty="0" smtClean="0"/>
              <a:t> a rentgenového záření </a:t>
            </a:r>
          </a:p>
          <a:p>
            <a:r>
              <a:rPr lang="cs-CZ" dirty="0" smtClean="0"/>
              <a:t>Využívá se k měření radioaktivity látek, zejména radiofarmak nebo aktivity biologických materiálů</a:t>
            </a:r>
          </a:p>
          <a:p>
            <a:r>
              <a:rPr lang="cs-CZ" dirty="0" smtClean="0"/>
              <a:t>Planární detekční systémy</a:t>
            </a:r>
          </a:p>
          <a:p>
            <a:pPr lvl="1"/>
            <a:r>
              <a:rPr lang="cs-CZ" dirty="0" err="1" smtClean="0"/>
              <a:t>Gamakamery</a:t>
            </a:r>
            <a:endParaRPr lang="cs-CZ" dirty="0" smtClean="0"/>
          </a:p>
          <a:p>
            <a:pPr lvl="1"/>
            <a:r>
              <a:rPr lang="cs-CZ" dirty="0" smtClean="0"/>
              <a:t>Dvourozměrné zobrazení</a:t>
            </a:r>
          </a:p>
          <a:p>
            <a:r>
              <a:rPr lang="cs-CZ" dirty="0" smtClean="0"/>
              <a:t>tomografické detekční systémy</a:t>
            </a:r>
          </a:p>
          <a:p>
            <a:pPr lvl="1"/>
            <a:r>
              <a:rPr lang="cs-CZ" dirty="0" smtClean="0"/>
              <a:t>Emisní počítačové tomografy</a:t>
            </a:r>
          </a:p>
          <a:p>
            <a:pPr lvl="1"/>
            <a:r>
              <a:rPr lang="cs-CZ" dirty="0" smtClean="0"/>
              <a:t>SPECT nebo PET podle užitého radiofarmaka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5231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642" y="1939884"/>
            <a:ext cx="6502400" cy="42672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85" y="144379"/>
            <a:ext cx="2000250" cy="6858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153" y="0"/>
            <a:ext cx="2000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152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439</Words>
  <Application>Microsoft Macintosh PowerPoint</Application>
  <PresentationFormat>Širokoúhlá obrazovka</PresentationFormat>
  <Paragraphs>109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Calibri</vt:lpstr>
      <vt:lpstr>Calibri Light</vt:lpstr>
      <vt:lpstr>Arial</vt:lpstr>
      <vt:lpstr>Motiv Office</vt:lpstr>
      <vt:lpstr>Zobrazovací, elektrofyziologické a funkční vyšetřovací metody </vt:lpstr>
      <vt:lpstr>Rentgen</vt:lpstr>
      <vt:lpstr>Nejčastejší projekce</vt:lpstr>
      <vt:lpstr>Kontrastní látka</vt:lpstr>
      <vt:lpstr>CT</vt:lpstr>
      <vt:lpstr>Prezentace aplikace PowerPoint</vt:lpstr>
      <vt:lpstr>Prezentace aplikace PowerPoint</vt:lpstr>
      <vt:lpstr>Scintigrafie</vt:lpstr>
      <vt:lpstr>Prezentace aplikace PowerPoint</vt:lpstr>
      <vt:lpstr>Ultrazvuk</vt:lpstr>
      <vt:lpstr>Orgány vhodné k vyšetření</vt:lpstr>
      <vt:lpstr>Dopplerovská ultrasonografie</vt:lpstr>
      <vt:lpstr>Magnetická resonance</vt:lpstr>
      <vt:lpstr>Elektrokardiografie</vt:lpstr>
      <vt:lpstr>Prezentace aplikace PowerPoint</vt:lpstr>
      <vt:lpstr>Prezentace aplikace PowerPoint</vt:lpstr>
      <vt:lpstr>Prezentace aplikace PowerPoint</vt:lpstr>
      <vt:lpstr>Prezentace aplikace PowerPoint</vt:lpstr>
      <vt:lpstr>Elektroencefalografie</vt:lpstr>
      <vt:lpstr>Elektromyografie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Zobrazovací, elektrofyziologické a funkční vyšetřovací metody </dc:title>
  <dc:creator>Uživatel Microsoft Office</dc:creator>
  <cp:lastModifiedBy>Uživatel Microsoft Office</cp:lastModifiedBy>
  <cp:revision>12</cp:revision>
  <dcterms:created xsi:type="dcterms:W3CDTF">2021-04-13T07:30:39Z</dcterms:created>
  <dcterms:modified xsi:type="dcterms:W3CDTF">2021-04-13T19:33:48Z</dcterms:modified>
</cp:coreProperties>
</file>