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handoutMasterIdLst>
    <p:handoutMasterId r:id="rId59"/>
  </p:handoutMasterIdLst>
  <p:sldIdLst>
    <p:sldId id="259" r:id="rId2"/>
    <p:sldId id="348" r:id="rId3"/>
    <p:sldId id="349" r:id="rId4"/>
    <p:sldId id="350" r:id="rId5"/>
    <p:sldId id="351" r:id="rId6"/>
    <p:sldId id="352" r:id="rId7"/>
    <p:sldId id="356" r:id="rId8"/>
    <p:sldId id="355" r:id="rId9"/>
    <p:sldId id="354" r:id="rId10"/>
    <p:sldId id="353" r:id="rId11"/>
    <p:sldId id="359" r:id="rId12"/>
    <p:sldId id="357" r:id="rId13"/>
    <p:sldId id="358" r:id="rId14"/>
    <p:sldId id="360" r:id="rId15"/>
    <p:sldId id="369" r:id="rId16"/>
    <p:sldId id="368" r:id="rId17"/>
    <p:sldId id="367" r:id="rId18"/>
    <p:sldId id="366" r:id="rId19"/>
    <p:sldId id="365" r:id="rId20"/>
    <p:sldId id="364" r:id="rId21"/>
    <p:sldId id="363" r:id="rId22"/>
    <p:sldId id="362" r:id="rId23"/>
    <p:sldId id="371" r:id="rId24"/>
    <p:sldId id="370" r:id="rId25"/>
    <p:sldId id="381" r:id="rId26"/>
    <p:sldId id="380" r:id="rId27"/>
    <p:sldId id="379" r:id="rId28"/>
    <p:sldId id="378" r:id="rId29"/>
    <p:sldId id="377" r:id="rId30"/>
    <p:sldId id="376" r:id="rId31"/>
    <p:sldId id="375" r:id="rId32"/>
    <p:sldId id="374" r:id="rId33"/>
    <p:sldId id="389" r:id="rId34"/>
    <p:sldId id="388" r:id="rId35"/>
    <p:sldId id="387" r:id="rId36"/>
    <p:sldId id="386" r:id="rId37"/>
    <p:sldId id="385" r:id="rId38"/>
    <p:sldId id="384" r:id="rId39"/>
    <p:sldId id="392" r:id="rId40"/>
    <p:sldId id="391" r:id="rId41"/>
    <p:sldId id="390" r:id="rId42"/>
    <p:sldId id="396" r:id="rId43"/>
    <p:sldId id="395" r:id="rId44"/>
    <p:sldId id="394" r:id="rId45"/>
    <p:sldId id="397" r:id="rId46"/>
    <p:sldId id="398" r:id="rId47"/>
    <p:sldId id="400" r:id="rId48"/>
    <p:sldId id="405" r:id="rId49"/>
    <p:sldId id="404" r:id="rId50"/>
    <p:sldId id="403" r:id="rId51"/>
    <p:sldId id="402" r:id="rId52"/>
    <p:sldId id="401" r:id="rId53"/>
    <p:sldId id="408" r:id="rId54"/>
    <p:sldId id="407" r:id="rId55"/>
    <p:sldId id="406" r:id="rId56"/>
    <p:sldId id="317" r:id="rId5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9" autoAdjust="0"/>
    <p:restoredTop sz="94660"/>
  </p:normalViewPr>
  <p:slideViewPr>
    <p:cSldViewPr>
      <p:cViewPr varScale="1">
        <p:scale>
          <a:sx n="74" d="100"/>
          <a:sy n="74" d="100"/>
        </p:scale>
        <p:origin x="111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a:solidFill>
                <a:srgbClr val="002060"/>
              </a:solidFill>
            </a:rPr>
            <a:t>úplné vlastní náklady na výrobu (výrobní cena)</a:t>
          </a:r>
        </a:p>
        <a:p>
          <a:r>
            <a:rPr lang="cs-CZ" b="1" dirty="0">
              <a:solidFill>
                <a:srgbClr val="002060"/>
              </a:solidFill>
            </a:rPr>
            <a:t>+</a:t>
          </a:r>
        </a:p>
        <a:p>
          <a:r>
            <a:rPr lang="cs-CZ" b="1" dirty="0">
              <a:solidFill>
                <a:srgbClr val="002060"/>
              </a:solidFill>
            </a:rPr>
            <a:t>zisk výrobce</a:t>
          </a:r>
        </a:p>
        <a:p>
          <a:r>
            <a:rPr lang="cs-CZ" b="1" dirty="0">
              <a:solidFill>
                <a:srgbClr val="002060"/>
              </a:solidFill>
            </a:rPr>
            <a:t>=</a:t>
          </a:r>
        </a:p>
        <a:p>
          <a:r>
            <a:rPr lang="cs-CZ" b="1" dirty="0">
              <a:solidFill>
                <a:srgbClr val="002060"/>
              </a:solidFill>
            </a:rPr>
            <a:t>za tuto cenu se prodá velkodistributorům</a:t>
          </a: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a:solidFill>
                <a:srgbClr val="002060"/>
              </a:solidFill>
            </a:rPr>
            <a:t>velkodistributoři přičtou svoji obchodní přirážku (marži) a prodají je maloobchodním prodejcům (lékárnám) za tzv. velkoobchodní ceny</a:t>
          </a: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a:solidFill>
                <a:srgbClr val="002060"/>
              </a:solidFill>
            </a:rPr>
            <a:t>lékárny přičtou své vlastní marže, která zahrnuje jejich náklady a zisk, prodávají tyto léky konečným spotřebitelům za tzv. maloobchodní cenu</a:t>
          </a: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t>
        <a:bodyPr/>
        <a:lstStyle/>
        <a:p>
          <a:endParaRPr lang="cs-CZ"/>
        </a:p>
      </dgm:t>
    </dgm:pt>
    <dgm:pt modelId="{4D447013-D584-409B-86EF-AD09CC275CF3}" type="pres">
      <dgm:prSet presAssocID="{A2A7F99A-103E-4516-88AD-35A2397641A9}" presName="sibTrans" presStyleLbl="sibTrans2D1" presStyleIdx="0" presStyleCnt="2"/>
      <dgm:spPr/>
      <dgm:t>
        <a:bodyPr/>
        <a:lstStyle/>
        <a:p>
          <a:endParaRPr lang="cs-CZ"/>
        </a:p>
      </dgm:t>
    </dgm:pt>
    <dgm:pt modelId="{1A639093-260E-4269-888F-A0FC976507C9}" type="pres">
      <dgm:prSet presAssocID="{A2A7F99A-103E-4516-88AD-35A2397641A9}" presName="connectorText" presStyleLbl="sibTrans2D1" presStyleIdx="0" presStyleCnt="2"/>
      <dgm:spPr/>
      <dgm:t>
        <a:bodyPr/>
        <a:lstStyle/>
        <a:p>
          <a:endParaRPr lang="cs-CZ"/>
        </a:p>
      </dgm:t>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t>
        <a:bodyPr/>
        <a:lstStyle/>
        <a:p>
          <a:endParaRPr lang="cs-CZ"/>
        </a:p>
      </dgm:t>
    </dgm:pt>
    <dgm:pt modelId="{4B164F9A-2487-43D1-8458-E786D29EB4BA}" type="pres">
      <dgm:prSet presAssocID="{022B7FEE-D13B-4FB7-8F65-EA5B4D084E03}" presName="sibTrans" presStyleLbl="sibTrans2D1" presStyleIdx="1" presStyleCnt="2"/>
      <dgm:spPr/>
      <dgm:t>
        <a:bodyPr/>
        <a:lstStyle/>
        <a:p>
          <a:endParaRPr lang="cs-CZ"/>
        </a:p>
      </dgm:t>
    </dgm:pt>
    <dgm:pt modelId="{E272EFB8-F75B-461E-9267-647BCF58E257}" type="pres">
      <dgm:prSet presAssocID="{022B7FEE-D13B-4FB7-8F65-EA5B4D084E03}" presName="connectorText" presStyleLbl="sibTrans2D1" presStyleIdx="1" presStyleCnt="2"/>
      <dgm:spPr/>
      <dgm:t>
        <a:bodyPr/>
        <a:lstStyle/>
        <a:p>
          <a:endParaRPr lang="cs-CZ"/>
        </a:p>
      </dgm:t>
    </dgm:pt>
    <dgm:pt modelId="{8758A447-77A6-480B-BA54-5B7BFE5FFC82}" type="pres">
      <dgm:prSet presAssocID="{D0A46B03-34CF-47AE-9933-18EB4D9B5B10}" presName="node" presStyleLbl="node1" presStyleIdx="2" presStyleCnt="3">
        <dgm:presLayoutVars>
          <dgm:bulletEnabled val="1"/>
        </dgm:presLayoutVars>
      </dgm:prSet>
      <dgm:spPr/>
      <dgm:t>
        <a:bodyPr/>
        <a:lstStyle/>
        <a:p>
          <a:endParaRPr lang="cs-CZ"/>
        </a:p>
      </dgm:t>
    </dgm:pt>
  </dgm:ptLst>
  <dgm:cxnLst>
    <dgm:cxn modelId="{737911FF-B148-470E-BD85-80E767765368}" type="presOf" srcId="{4A2672EB-E68D-460E-979A-565E8B3594D8}" destId="{9EAAD854-752F-45E6-85D7-CF8B9CB40909}" srcOrd="0" destOrd="0" presId="urn:microsoft.com/office/officeart/2005/8/layout/process1"/>
    <dgm:cxn modelId="{AB9E6F0F-D539-450E-B0E6-EEEC8239EB83}" type="presOf" srcId="{A9CDF6E7-886B-4651-9A9E-A590CE6AB0A2}" destId="{31E9AA37-2F44-42E6-9F09-7283756F12C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43513D06-719B-4184-BE09-74E4CCC76A00}" srcId="{4A2672EB-E68D-460E-979A-565E8B3594D8}" destId="{A9CDF6E7-886B-4651-9A9E-A590CE6AB0A2}" srcOrd="0" destOrd="0" parTransId="{8893BBB3-8E6E-4B44-99AA-78064F16A569}" sibTransId="{A2A7F99A-103E-4516-88AD-35A2397641A9}"/>
    <dgm:cxn modelId="{637F6476-97A5-4D2E-AA33-D599465A355A}" type="presOf" srcId="{022B7FEE-D13B-4FB7-8F65-EA5B4D084E03}" destId="{4B164F9A-2487-43D1-8458-E786D29EB4BA}"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F880CFF-BD5D-4E5B-B171-BEB9F8D638A5}" type="presOf" srcId="{022B7FEE-D13B-4FB7-8F65-EA5B4D084E03}" destId="{E272EFB8-F75B-461E-9267-647BCF58E257}"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úplné vlastní náklady na výrobu (výrobní cena)</a:t>
          </a:r>
        </a:p>
        <a:p>
          <a:pPr lvl="0" algn="ctr" defTabSz="666750">
            <a:lnSpc>
              <a:spcPct val="90000"/>
            </a:lnSpc>
            <a:spcBef>
              <a:spcPct val="0"/>
            </a:spcBef>
            <a:spcAft>
              <a:spcPct val="35000"/>
            </a:spcAft>
          </a:pPr>
          <a:r>
            <a:rPr lang="cs-CZ" sz="1500" b="1" kern="1200" dirty="0">
              <a:solidFill>
                <a:srgbClr val="002060"/>
              </a:solidFill>
            </a:rPr>
            <a:t>+</a:t>
          </a:r>
        </a:p>
        <a:p>
          <a:pPr lvl="0" algn="ctr" defTabSz="666750">
            <a:lnSpc>
              <a:spcPct val="90000"/>
            </a:lnSpc>
            <a:spcBef>
              <a:spcPct val="0"/>
            </a:spcBef>
            <a:spcAft>
              <a:spcPct val="35000"/>
            </a:spcAft>
          </a:pPr>
          <a:r>
            <a:rPr lang="cs-CZ" sz="1500" b="1" kern="1200" dirty="0">
              <a:solidFill>
                <a:srgbClr val="002060"/>
              </a:solidFill>
            </a:rPr>
            <a:t>zisk výrobce</a:t>
          </a:r>
        </a:p>
        <a:p>
          <a:pPr lvl="0" algn="ctr" defTabSz="666750">
            <a:lnSpc>
              <a:spcPct val="90000"/>
            </a:lnSpc>
            <a:spcBef>
              <a:spcPct val="0"/>
            </a:spcBef>
            <a:spcAft>
              <a:spcPct val="35000"/>
            </a:spcAft>
          </a:pPr>
          <a:r>
            <a:rPr lang="cs-CZ" sz="1500" b="1" kern="1200" dirty="0">
              <a:solidFill>
                <a:srgbClr val="002060"/>
              </a:solidFill>
            </a:rPr>
            <a:t>=</a:t>
          </a:r>
        </a:p>
        <a:p>
          <a:pPr lvl="0" algn="ctr" defTabSz="666750">
            <a:lnSpc>
              <a:spcPct val="90000"/>
            </a:lnSpc>
            <a:spcBef>
              <a:spcPct val="0"/>
            </a:spcBef>
            <a:spcAft>
              <a:spcPct val="35000"/>
            </a:spcAft>
          </a:pPr>
          <a:r>
            <a:rPr lang="cs-CZ" sz="1500" b="1" kern="1200" dirty="0">
              <a:solidFill>
                <a:srgbClr val="002060"/>
              </a:solidFill>
            </a:rPr>
            <a:t>za tuto cenu se prodá velkodistributorům</a:t>
          </a: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velkodistributoři přičtou svoji obchodní přirážku (marži) a prodají je maloobchodním prodejcům (lékárnám) za tzv. velkoobchodní ceny</a:t>
          </a: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cs-CZ" sz="1500" b="1" kern="1200" dirty="0">
              <a:solidFill>
                <a:srgbClr val="002060"/>
              </a:solidFill>
            </a:rPr>
            <a:t>lékárny přičtou své vlastní marže, která zahrnuje jejich náklady a zisk, prodávají tyto léky konečným spotřebitelům za tzv. maloobchodní cenu</a:t>
          </a: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03.03.2022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03.03.2022</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451836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338672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3994875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86931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a:t>
            </a:fld>
            <a:endParaRPr lang="cs-CZ"/>
          </a:p>
        </p:txBody>
      </p:sp>
    </p:spTree>
    <p:extLst>
      <p:ext uri="{BB962C8B-B14F-4D97-AF65-F5344CB8AC3E}">
        <p14:creationId xmlns:p14="http://schemas.microsoft.com/office/powerpoint/2010/main" val="26009414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25152304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9366559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3137734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1550679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31562268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31831150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33692954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710675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2738634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1099180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03.03.2022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03.03.2022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03.03.2022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03.03.2022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03.03.2022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03.03.2022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03.03.2022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03.03.2022</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50.xm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1043608" y="2564904"/>
            <a:ext cx="7704855" cy="3561259"/>
          </a:xfrm>
        </p:spPr>
        <p:txBody>
          <a:bodyPr>
            <a:normAutofit/>
          </a:bodyPr>
          <a:lstStyle/>
          <a:p>
            <a:pPr marL="0" indent="0" algn="ctr">
              <a:buNone/>
            </a:pPr>
            <a:r>
              <a:rPr lang="cs-CZ" sz="5400" b="1" dirty="0">
                <a:solidFill>
                  <a:schemeClr val="tx2">
                    <a:lumMod val="75000"/>
                  </a:schemeClr>
                </a:solidFill>
              </a:rPr>
              <a:t>Ekonomika </a:t>
            </a:r>
          </a:p>
          <a:p>
            <a:pPr marL="0" indent="0" algn="ctr">
              <a:buNone/>
            </a:pPr>
            <a:r>
              <a:rPr lang="cs-CZ" sz="5400" b="1" dirty="0">
                <a:solidFill>
                  <a:schemeClr val="tx2">
                    <a:lumMod val="75000"/>
                  </a:schemeClr>
                </a:solidFill>
              </a:rPr>
              <a:t>a </a:t>
            </a:r>
          </a:p>
          <a:p>
            <a:pPr marL="0" indent="0" algn="ctr">
              <a:buNone/>
            </a:pPr>
            <a:r>
              <a:rPr lang="cs-CZ" sz="5400" b="1" dirty="0">
                <a:solidFill>
                  <a:schemeClr val="tx2">
                    <a:lumMod val="75000"/>
                  </a:schemeClr>
                </a:solidFill>
              </a:rPr>
              <a:t>pojišťovnictví</a:t>
            </a:r>
          </a:p>
        </p:txBody>
      </p:sp>
      <p:sp>
        <p:nvSpPr>
          <p:cNvPr id="3" name="Nadpis 2"/>
          <p:cNvSpPr>
            <a:spLocks noGrp="1"/>
          </p:cNvSpPr>
          <p:nvPr>
            <p:ph type="title"/>
          </p:nvPr>
        </p:nvSpPr>
        <p:spPr/>
        <p:txBody>
          <a:bodyPr>
            <a:normAutofit fontScale="90000"/>
          </a:bodyPr>
          <a:lstStyle/>
          <a:p>
            <a:r>
              <a:rPr lang="cs-CZ" b="1" dirty="0"/>
              <a:t>Vysoká škola zdravotnická, o. p. s.</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267444"/>
            <a:ext cx="1335038" cy="12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spTree>
    <p:extLst>
      <p:ext uri="{BB962C8B-B14F-4D97-AF65-F5344CB8AC3E}">
        <p14:creationId xmlns:p14="http://schemas.microsoft.com/office/powerpoint/2010/main" val="105201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Beveridgeova modelu rozeznáváme podmodely:</a:t>
            </a:r>
          </a:p>
          <a:p>
            <a:pPr algn="just">
              <a:buClr>
                <a:schemeClr val="tx2">
                  <a:lumMod val="50000"/>
                </a:schemeClr>
              </a:buClr>
            </a:pPr>
            <a:endParaRPr lang="cs-CZ" sz="2400" b="1" dirty="0">
              <a:solidFill>
                <a:srgbClr val="002060"/>
              </a:solidFill>
            </a:endParaRPr>
          </a:p>
          <a:p>
            <a:pPr marL="457200" indent="-457200" algn="just">
              <a:buClr>
                <a:srgbClr val="C00000"/>
              </a:buClr>
              <a:buFont typeface="+mj-lt"/>
              <a:buAutoNum type="alphaLcParenR"/>
            </a:pPr>
            <a:r>
              <a:rPr lang="cs-CZ" sz="2400" dirty="0">
                <a:solidFill>
                  <a:srgbClr val="C00000"/>
                </a:solidFill>
              </a:rPr>
              <a:t>Douglesův model</a:t>
            </a:r>
          </a:p>
          <a:p>
            <a:pPr algn="just">
              <a:buClr>
                <a:srgbClr val="C00000"/>
              </a:buClr>
            </a:pPr>
            <a:r>
              <a:rPr lang="cs-CZ" sz="2400" i="1" dirty="0">
                <a:solidFill>
                  <a:srgbClr val="002060"/>
                </a:solidFill>
              </a:rPr>
              <a:t>Uplatňuje se v těch zemích, které mají svá území rozdělená na provincie (Kanada, Austrálie, apod.). V těchto zemích se sice daně vybírají centrálně, avšak stát vybrané prostředky přerozděluje částečně mezi jednotlivé provincie, jejichž vlády odpovídají za poskytování a financování zdravotní péče na svém území, tedy nasmlouvávají a uhrazují zdravotní péči poskytnutou státními či nestátními zdravotními </a:t>
            </a:r>
            <a:r>
              <a:rPr lang="cs-CZ" sz="2400" i="1" dirty="0" err="1">
                <a:solidFill>
                  <a:srgbClr val="002060"/>
                </a:solidFill>
              </a:rPr>
              <a:t>zařizeními</a:t>
            </a:r>
            <a:r>
              <a:rPr lang="cs-CZ" sz="2400" i="1" dirty="0">
                <a:solidFill>
                  <a:srgbClr val="002060"/>
                </a:solidFill>
              </a:rPr>
              <a:t>.</a:t>
            </a:r>
          </a:p>
          <a:p>
            <a:pPr marL="457200" indent="-457200" algn="just">
              <a:buClr>
                <a:schemeClr val="tx2">
                  <a:lumMod val="50000"/>
                </a:schemeClr>
              </a:buClr>
              <a:buFont typeface="+mj-lt"/>
              <a:buAutoNum type="alphaLcParenR"/>
            </a:pPr>
            <a:endParaRPr lang="cs-CZ" sz="20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dirty="0"/>
          </a:p>
        </p:txBody>
      </p:sp>
    </p:spTree>
    <p:extLst>
      <p:ext uri="{BB962C8B-B14F-4D97-AF65-F5344CB8AC3E}">
        <p14:creationId xmlns:p14="http://schemas.microsoft.com/office/powerpoint/2010/main" val="57482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err="1">
                <a:solidFill>
                  <a:srgbClr val="C00000"/>
                </a:solidFill>
              </a:rPr>
              <a:t>Semeškův</a:t>
            </a:r>
            <a:r>
              <a:rPr lang="cs-CZ" sz="2400" dirty="0">
                <a:solidFill>
                  <a:srgbClr val="C00000"/>
                </a:solidFill>
              </a:rPr>
              <a:t> model</a:t>
            </a:r>
          </a:p>
          <a:p>
            <a:pPr algn="just">
              <a:buClr>
                <a:srgbClr val="C00000"/>
              </a:buClr>
            </a:pPr>
            <a:r>
              <a:rPr lang="cs-CZ" sz="2400" i="1" dirty="0">
                <a:solidFill>
                  <a:srgbClr val="002060"/>
                </a:solidFill>
              </a:rPr>
              <a:t>Tento model byl uplatňován v bývalých socialistických zemích včetně Československa do 90. let 20. století. Podstatou tohoto modelu bylo postátnění jak zdravotních zařízení, tak i prostředků na úhradu nákladů na zdravotní péči.</a:t>
            </a:r>
          </a:p>
          <a:p>
            <a:pPr algn="just">
              <a:buClr>
                <a:srgbClr val="C00000"/>
              </a:buClr>
            </a:pPr>
            <a:r>
              <a:rPr lang="cs-CZ" sz="2400" i="1" dirty="0">
                <a:solidFill>
                  <a:srgbClr val="002060"/>
                </a:solidFill>
              </a:rPr>
              <a:t>Zdravotnická zařízení byla státem zřizována jako rozpočtové a příspěvkové organizace státu, které měly náklady své činnosti hrazeny ze státního rozpočtu.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dirty="0"/>
          </a:p>
        </p:txBody>
      </p:sp>
    </p:spTree>
    <p:extLst>
      <p:ext uri="{BB962C8B-B14F-4D97-AF65-F5344CB8AC3E}">
        <p14:creationId xmlns:p14="http://schemas.microsoft.com/office/powerpoint/2010/main" val="166775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dirty="0">
                <a:solidFill>
                  <a:srgbClr val="C00000"/>
                </a:solidFill>
              </a:rPr>
              <a:t>Bismarckův model</a:t>
            </a:r>
          </a:p>
          <a:p>
            <a:pPr marL="342900" indent="-342900" algn="just">
              <a:buClr>
                <a:srgbClr val="002060"/>
              </a:buClr>
              <a:buFont typeface="Wingdings" panose="05000000000000000000" pitchFamily="2" charset="2"/>
              <a:buChar char="§"/>
            </a:pPr>
            <a:r>
              <a:rPr lang="cs-CZ" sz="2400" dirty="0">
                <a:solidFill>
                  <a:srgbClr val="002060"/>
                </a:solidFill>
              </a:rPr>
              <a:t>začátkem 90. let 20. století byl u nás systém financování zdravotní péče transformován z Semeškova modelu na Bismarckův model.</a:t>
            </a:r>
          </a:p>
          <a:p>
            <a:pPr marL="342900" indent="-342900" algn="just">
              <a:buClr>
                <a:srgbClr val="002060"/>
              </a:buClr>
              <a:buFont typeface="Wingdings" panose="05000000000000000000" pitchFamily="2" charset="2"/>
              <a:buChar char="§"/>
            </a:pPr>
            <a:r>
              <a:rPr lang="cs-CZ" sz="2400" dirty="0">
                <a:solidFill>
                  <a:srgbClr val="002060"/>
                </a:solidFill>
              </a:rPr>
              <a:t>je to model postavený na povinném zdravotním pojištěním formou odvodů pojistného zákonem stanoveným procentem z příjmu pojištěnců a OSVČ a odvodu zaměstnavatelů z vyplacených mezd a dále platbou pojistného za státní pojištěnce z prostředků státního rozpočtu</a:t>
            </a:r>
          </a:p>
          <a:p>
            <a:pPr marL="342900" indent="-342900" algn="just">
              <a:buClr>
                <a:srgbClr val="002060"/>
              </a:buClr>
              <a:buFont typeface="Wingdings" panose="05000000000000000000" pitchFamily="2" charset="2"/>
              <a:buChar char="§"/>
            </a:pPr>
            <a:r>
              <a:rPr lang="cs-CZ" sz="2400" dirty="0">
                <a:solidFill>
                  <a:srgbClr val="002060"/>
                </a:solidFill>
              </a:rPr>
              <a:t>sytém je spravovaný samostatnými zdravotními pojišťovnami, které nasmlouvávají rozsah a strukturu zdravotní péče se stáními či nestátními zdravotními zařízeními.</a:t>
            </a:r>
          </a:p>
          <a:p>
            <a:pPr algn="just">
              <a:buClr>
                <a:srgbClr val="002060"/>
              </a:buClr>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dirty="0"/>
          </a:p>
        </p:txBody>
      </p:sp>
    </p:spTree>
    <p:extLst>
      <p:ext uri="{BB962C8B-B14F-4D97-AF65-F5344CB8AC3E}">
        <p14:creationId xmlns:p14="http://schemas.microsoft.com/office/powerpoint/2010/main" val="331343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a:t>
            </a:fld>
            <a:endParaRPr lang="cs-CZ" dirty="0"/>
          </a:p>
        </p:txBody>
      </p:sp>
    </p:spTree>
    <p:extLst>
      <p:ext uri="{BB962C8B-B14F-4D97-AF65-F5344CB8AC3E}">
        <p14:creationId xmlns:p14="http://schemas.microsoft.com/office/powerpoint/2010/main" val="391247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z hlediska krytí nákladů na léky máme tři skupiny, a to </a:t>
            </a:r>
            <a:r>
              <a:rPr lang="cs-CZ" sz="2400" b="1" i="1" dirty="0">
                <a:solidFill>
                  <a:srgbClr val="C00000"/>
                </a:solidFill>
              </a:rPr>
              <a:t>léky hrazené, částečně hrazené a nehrazené ze zdravotního pojištění</a:t>
            </a:r>
            <a:r>
              <a:rPr lang="cs-CZ" sz="2400" b="1" dirty="0">
                <a:solidFill>
                  <a:srgbClr val="002060"/>
                </a:solidFill>
              </a:rPr>
              <a:t>, </a:t>
            </a:r>
            <a:r>
              <a:rPr lang="cs-CZ" sz="2400" b="1" i="1" dirty="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14</a:t>
            </a:fld>
            <a:endParaRPr lang="cs-CZ" dirty="0"/>
          </a:p>
        </p:txBody>
      </p:sp>
    </p:spTree>
    <p:extLst>
      <p:ext uri="{BB962C8B-B14F-4D97-AF65-F5344CB8AC3E}">
        <p14:creationId xmlns:p14="http://schemas.microsoft.com/office/powerpoint/2010/main" val="3875558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Princip solidarity ve zdravotním pojištění</a:t>
            </a:r>
            <a:endParaRPr lang="cs-CZ" sz="3600" b="1" dirty="0"/>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dirty="0"/>
          </a:p>
        </p:txBody>
      </p:sp>
    </p:spTree>
    <p:extLst>
      <p:ext uri="{BB962C8B-B14F-4D97-AF65-F5344CB8AC3E}">
        <p14:creationId xmlns:p14="http://schemas.microsoft.com/office/powerpoint/2010/main" val="363779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obecně můžeme princip solidarity ve zdravotním pojištění vymezit ve třech rovinách:</a:t>
            </a:r>
          </a:p>
          <a:p>
            <a:pPr algn="just">
              <a:buClr>
                <a:schemeClr val="tx2">
                  <a:lumMod val="50000"/>
                </a:schemeClr>
              </a:buClr>
            </a:pPr>
            <a:endParaRPr lang="cs-CZ" sz="2400" b="1" dirty="0">
              <a:solidFill>
                <a:srgbClr val="002060"/>
              </a:solidFill>
            </a:endParaRPr>
          </a:p>
          <a:p>
            <a:pPr marL="914400" lvl="1" indent="-457200" algn="just">
              <a:buClr>
                <a:srgbClr val="C00000"/>
              </a:buClr>
              <a:buFont typeface="+mj-lt"/>
              <a:buAutoNum type="alphaLcParenR"/>
            </a:pPr>
            <a:r>
              <a:rPr lang="cs-CZ" sz="2400" dirty="0">
                <a:solidFill>
                  <a:srgbClr val="C00000"/>
                </a:solidFill>
              </a:rPr>
              <a:t>solidarita zdravých a nemocných</a:t>
            </a:r>
          </a:p>
          <a:p>
            <a:pPr marL="914400" lvl="1" indent="-457200" algn="just">
              <a:buClr>
                <a:srgbClr val="C00000"/>
              </a:buClr>
              <a:buFont typeface="+mj-lt"/>
              <a:buAutoNum type="alphaLcParenR"/>
            </a:pPr>
            <a:endParaRPr lang="cs-CZ" sz="2400" dirty="0">
              <a:solidFill>
                <a:srgbClr val="C00000"/>
              </a:solidFill>
            </a:endParaRPr>
          </a:p>
          <a:p>
            <a:pPr lvl="2" algn="just">
              <a:buClr>
                <a:srgbClr val="C00000"/>
              </a:buClr>
            </a:pPr>
            <a:r>
              <a:rPr lang="cs-CZ" sz="2400" i="1" dirty="0">
                <a:solidFill>
                  <a:srgbClr val="002060"/>
                </a:solidFill>
              </a:rPr>
              <a:t>pojistné odvádějí do systému ekonomicky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Tree>
    <p:extLst>
      <p:ext uri="{BB962C8B-B14F-4D97-AF65-F5344CB8AC3E}">
        <p14:creationId xmlns:p14="http://schemas.microsoft.com/office/powerpoint/2010/main" val="926235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staršími</a:t>
            </a:r>
          </a:p>
          <a:p>
            <a:pPr lvl="1" algn="just">
              <a:buClr>
                <a:srgbClr val="C00000"/>
              </a:buClr>
            </a:pPr>
            <a:endParaRPr lang="cs-CZ" sz="2400" dirty="0">
              <a:solidFill>
                <a:srgbClr val="C00000"/>
              </a:solidFill>
            </a:endParaRPr>
          </a:p>
          <a:p>
            <a:pPr lvl="2" algn="just">
              <a:buClr>
                <a:srgbClr val="C00000"/>
              </a:buClr>
            </a:pPr>
            <a:r>
              <a:rPr lang="cs-CZ" sz="2400" i="1" dirty="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154654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spTree>
    <p:extLst>
      <p:ext uri="{BB962C8B-B14F-4D97-AF65-F5344CB8AC3E}">
        <p14:creationId xmlns:p14="http://schemas.microsoft.com/office/powerpoint/2010/main" val="3464356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Pojistné na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v zákonném 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dirty="0"/>
          </a:p>
        </p:txBody>
      </p:sp>
    </p:spTree>
    <p:extLst>
      <p:ext uri="{BB962C8B-B14F-4D97-AF65-F5344CB8AC3E}">
        <p14:creationId xmlns:p14="http://schemas.microsoft.com/office/powerpoint/2010/main" val="208495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7"/>
            <a:ext cx="8111155" cy="1080120"/>
          </a:xfrm>
        </p:spPr>
        <p:txBody>
          <a:bodyPr>
            <a:noAutofit/>
          </a:bodyPr>
          <a:lstStyle/>
          <a:p>
            <a:pPr marL="457200" lvl="0" indent="-457200" algn="ctr">
              <a:spcBef>
                <a:spcPct val="20000"/>
              </a:spcBef>
            </a:pPr>
            <a:r>
              <a:rPr lang="cs-CZ" sz="4000" b="1" dirty="0">
                <a:solidFill>
                  <a:schemeClr val="bg1"/>
                </a:solidFill>
                <a:ea typeface="+mn-ea"/>
                <a:cs typeface="+mn-cs"/>
              </a:rPr>
              <a:t>Zdravotní pojištění</a:t>
            </a:r>
            <a:br>
              <a:rPr lang="cs-CZ" sz="4000" b="1" dirty="0">
                <a:solidFill>
                  <a:schemeClr val="bg1"/>
                </a:solidFill>
                <a:ea typeface="+mn-ea"/>
                <a:cs typeface="+mn-cs"/>
              </a:rPr>
            </a:br>
            <a:r>
              <a:rPr lang="cs-CZ" sz="2400" b="1" dirty="0">
                <a:solidFill>
                  <a:schemeClr val="bg1"/>
                </a:solidFill>
                <a:ea typeface="+mn-ea"/>
                <a:cs typeface="+mn-cs"/>
              </a:rPr>
              <a:t>Historický vývoj zdravotního pojištění</a:t>
            </a: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1" y="1412776"/>
            <a:ext cx="8566992" cy="5202512"/>
          </a:xfrm>
        </p:spPr>
        <p:txBody>
          <a:bodyPr>
            <a:noAutofit/>
          </a:bodyPr>
          <a:lstStyle/>
          <a:p>
            <a:pPr algn="just">
              <a:buClr>
                <a:schemeClr val="tx2">
                  <a:lumMod val="50000"/>
                </a:schemeClr>
              </a:buClr>
            </a:pPr>
            <a:r>
              <a:rPr lang="cs-CZ" sz="2400" b="1" dirty="0">
                <a:solidFill>
                  <a:srgbClr val="002060"/>
                </a:solidFill>
              </a:rPr>
              <a:t>Počátky zdravotního pojištění se datují již do období středověku. Cechovní zajišťující spolky vytvářely různé finanční fondy k podpoře svých členů v období nemoci či úrazu. Již zde můžeme pozorovat počátky profesích uzavřených systémů, se kterými se setkáváme i v dnešní době.</a:t>
            </a:r>
          </a:p>
          <a:p>
            <a:pPr algn="just">
              <a:buClr>
                <a:schemeClr val="tx2">
                  <a:lumMod val="50000"/>
                </a:schemeClr>
              </a:buClr>
            </a:pPr>
            <a:r>
              <a:rPr lang="cs-CZ" sz="2400" b="1" dirty="0">
                <a:solidFill>
                  <a:srgbClr val="002060"/>
                </a:solidFill>
              </a:rPr>
              <a:t>První moderní znaky pojistného systému je možno nalézat v souvislosti s rozvojem průmyslové výroby, s nástupem kapitalismu, se kterou je spojen vznik dělnické třídy. Tato skupina patřila mezi sociálně slabé, kdy stav nemoci nebo úrazu zaznamenal velmi tíživé důsledky nejen pro ně, ale i pro jejich rodiny. Tehdy vznikají různé příspěvkové fondy, které byly tvořeny příspěvky dělníků, ale i jejich zaměstnavatelů a charitativních organizací.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dirty="0"/>
          </a:p>
        </p:txBody>
      </p:sp>
    </p:spTree>
    <p:extLst>
      <p:ext uri="{BB962C8B-B14F-4D97-AF65-F5344CB8AC3E}">
        <p14:creationId xmlns:p14="http://schemas.microsoft.com/office/powerpoint/2010/main" val="70699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a:t>
            </a:r>
            <a:r>
              <a:rPr lang="cs-CZ" sz="2400" b="1" dirty="0" smtClean="0">
                <a:solidFill>
                  <a:srgbClr val="002060"/>
                </a:solidFill>
              </a:rPr>
              <a:t>2022 činí </a:t>
            </a:r>
            <a:r>
              <a:rPr lang="cs-CZ" sz="2400" b="1" dirty="0">
                <a:solidFill>
                  <a:srgbClr val="002060"/>
                </a:solidFill>
              </a:rPr>
              <a:t>minimální výše odvodu </a:t>
            </a:r>
            <a:r>
              <a:rPr lang="cs-CZ" sz="2400" b="1" dirty="0" smtClean="0">
                <a:solidFill>
                  <a:srgbClr val="002060"/>
                </a:solidFill>
              </a:rPr>
              <a:t>OSVČ </a:t>
            </a:r>
            <a:r>
              <a:rPr lang="cs-CZ" sz="2400" b="1" dirty="0">
                <a:solidFill>
                  <a:srgbClr val="002060"/>
                </a:solidFill>
              </a:rPr>
              <a:t>2 </a:t>
            </a:r>
            <a:r>
              <a:rPr lang="cs-CZ" sz="2400" b="1" dirty="0" smtClean="0">
                <a:solidFill>
                  <a:srgbClr val="002060"/>
                </a:solidFill>
              </a:rPr>
              <a:t>627</a:t>
            </a:r>
            <a:r>
              <a:rPr lang="cs-CZ" sz="2400" b="1" dirty="0" smtClean="0">
                <a:solidFill>
                  <a:srgbClr val="002060"/>
                </a:solidFill>
              </a:rPr>
              <a:t> </a:t>
            </a:r>
            <a:r>
              <a:rPr lang="cs-CZ" sz="2400" b="1" dirty="0">
                <a:solidFill>
                  <a:srgbClr val="002060"/>
                </a:solidFill>
              </a:rPr>
              <a:t>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a:t>
            </a:r>
            <a:r>
              <a:rPr lang="cs-CZ" sz="2400" b="1" dirty="0" smtClean="0">
                <a:solidFill>
                  <a:srgbClr val="002060"/>
                </a:solidFill>
              </a:rPr>
              <a:t>2022 </a:t>
            </a:r>
            <a:r>
              <a:rPr lang="cs-CZ" sz="2400" b="1" dirty="0">
                <a:solidFill>
                  <a:srgbClr val="002060"/>
                </a:solidFill>
              </a:rPr>
              <a:t>je tato částka ve výši 1 </a:t>
            </a:r>
            <a:r>
              <a:rPr lang="cs-CZ" sz="2400" b="1" dirty="0" smtClean="0">
                <a:solidFill>
                  <a:srgbClr val="002060"/>
                </a:solidFill>
              </a:rPr>
              <a:t>967 </a:t>
            </a:r>
            <a:r>
              <a:rPr lang="cs-CZ" sz="2400" b="1" dirty="0">
                <a:solidFill>
                  <a:srgbClr val="002060"/>
                </a:solidFill>
              </a:rPr>
              <a:t>Kč</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dirty="0"/>
          </a:p>
        </p:txBody>
      </p:sp>
      <p:graphicFrame>
        <p:nvGraphicFramePr>
          <p:cNvPr id="6" name="Tabulka 5">
            <a:extLst>
              <a:ext uri="{FF2B5EF4-FFF2-40B4-BE49-F238E27FC236}">
                <a16:creationId xmlns:a16="http://schemas.microsoft.com/office/drawing/2014/main" id="{C2C5D50A-3FA9-472C-8792-C8BBA1645373}"/>
              </a:ext>
            </a:extLst>
          </p:cNvPr>
          <p:cNvGraphicFramePr>
            <a:graphicFrameLocks noGrp="1"/>
          </p:cNvGraphicFramePr>
          <p:nvPr>
            <p:extLst>
              <p:ext uri="{D42A27DB-BD31-4B8C-83A1-F6EECF244321}">
                <p14:modId xmlns:p14="http://schemas.microsoft.com/office/powerpoint/2010/main" val="2780412584"/>
              </p:ext>
            </p:extLst>
          </p:nvPr>
        </p:nvGraphicFramePr>
        <p:xfrm>
          <a:off x="871538" y="4581128"/>
          <a:ext cx="7408862" cy="1308599"/>
        </p:xfrm>
        <a:graphic>
          <a:graphicData uri="http://schemas.openxmlformats.org/drawingml/2006/table">
            <a:tbl>
              <a:tblPr/>
              <a:tblGrid>
                <a:gridCol w="3704431">
                  <a:extLst>
                    <a:ext uri="{9D8B030D-6E8A-4147-A177-3AD203B41FA5}">
                      <a16:colId xmlns:a16="http://schemas.microsoft.com/office/drawing/2014/main" val="640473964"/>
                    </a:ext>
                  </a:extLst>
                </a:gridCol>
                <a:gridCol w="3704431">
                  <a:extLst>
                    <a:ext uri="{9D8B030D-6E8A-4147-A177-3AD203B41FA5}">
                      <a16:colId xmlns:a16="http://schemas.microsoft.com/office/drawing/2014/main" val="2044354481"/>
                    </a:ext>
                  </a:extLst>
                </a:gridCol>
              </a:tblGrid>
              <a:tr h="658359">
                <a:tc>
                  <a:txBody>
                    <a:bodyPr/>
                    <a:lstStyle/>
                    <a:p>
                      <a:pPr algn="l" fontAlgn="b"/>
                      <a:r>
                        <a:rPr lang="cs-CZ" dirty="0">
                          <a:effectLst/>
                        </a:rPr>
                        <a:t>Rok</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tc>
                  <a:txBody>
                    <a:bodyPr/>
                    <a:lstStyle/>
                    <a:p>
                      <a:pPr algn="l" fontAlgn="b"/>
                      <a:r>
                        <a:rPr lang="cs-CZ" dirty="0">
                          <a:effectLst/>
                        </a:rPr>
                        <a:t>Měsíční odvod zdravotního pojištění za státního pojištěnce</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53679736"/>
                  </a:ext>
                </a:extLst>
              </a:tr>
              <a:tr h="380613">
                <a:tc>
                  <a:txBody>
                    <a:bodyPr/>
                    <a:lstStyle/>
                    <a:p>
                      <a:pPr fontAlgn="t"/>
                      <a:r>
                        <a:rPr lang="cs-CZ" dirty="0" smtClean="0">
                          <a:effectLst/>
                        </a:rPr>
                        <a:t>Od 1. ledna 2021</a:t>
                      </a:r>
                    </a:p>
                    <a:p>
                      <a:pPr fontAlgn="t"/>
                      <a:r>
                        <a:rPr lang="cs-CZ" dirty="0" smtClean="0">
                          <a:effectLst/>
                        </a:rPr>
                        <a:t>Od 1. ledna 2022</a:t>
                      </a:r>
                      <a:endParaRPr lang="cs-CZ" dirty="0">
                        <a:effectLst/>
                      </a:endParaRPr>
                    </a:p>
                  </a:txBody>
                  <a:tcPr marL="50800" marR="50800" marT="50800" marB="50800">
                    <a:lnL>
                      <a:noFill/>
                    </a:lnL>
                    <a:lnR>
                      <a:noFill/>
                    </a:lnR>
                    <a:lnT w="6350" cap="flat" cmpd="sng" algn="ctr">
                      <a:solidFill>
                        <a:srgbClr val="DDDDDD"/>
                      </a:solidFill>
                      <a:prstDash val="solid"/>
                      <a:round/>
                      <a:headEnd type="none" w="med" len="med"/>
                      <a:tailEnd type="none" w="med" len="med"/>
                    </a:lnT>
                    <a:lnB>
                      <a:noFill/>
                    </a:lnB>
                  </a:tcPr>
                </a:tc>
                <a:tc>
                  <a:txBody>
                    <a:bodyPr/>
                    <a:lstStyle/>
                    <a:p>
                      <a:pPr fontAlgn="t"/>
                      <a:r>
                        <a:rPr lang="cs-CZ" dirty="0">
                          <a:effectLst/>
                        </a:rPr>
                        <a:t>1 767 </a:t>
                      </a:r>
                      <a:r>
                        <a:rPr lang="cs-CZ" dirty="0" smtClean="0">
                          <a:effectLst/>
                        </a:rPr>
                        <a:t>Kč</a:t>
                      </a:r>
                    </a:p>
                    <a:p>
                      <a:pPr fontAlgn="t"/>
                      <a:r>
                        <a:rPr lang="cs-CZ" dirty="0" smtClean="0">
                          <a:effectLst/>
                        </a:rPr>
                        <a:t>1 967 Kč</a:t>
                      </a:r>
                      <a:endParaRPr lang="cs-CZ" dirty="0">
                        <a:effectLst/>
                      </a:endParaRPr>
                    </a:p>
                  </a:txBody>
                  <a:tcPr marL="50800" marR="50800" marT="50800" marB="50800">
                    <a:lnL>
                      <a:noFill/>
                    </a:lnL>
                    <a:lnR>
                      <a:noFill/>
                    </a:lnR>
                    <a:lnT w="6350" cap="flat" cmpd="sng" algn="ctr">
                      <a:solidFill>
                        <a:srgbClr val="DDDDDD"/>
                      </a:solidFill>
                      <a:prstDash val="solid"/>
                      <a:round/>
                      <a:headEnd type="none" w="med" len="med"/>
                      <a:tailEnd type="none" w="med" len="med"/>
                    </a:lnT>
                    <a:lnB>
                      <a:noFill/>
                    </a:lnB>
                  </a:tcPr>
                </a:tc>
                <a:extLst>
                  <a:ext uri="{0D108BD9-81ED-4DB2-BD59-A6C34878D82A}">
                    <a16:rowId xmlns:a16="http://schemas.microsoft.com/office/drawing/2014/main" val="1565114419"/>
                  </a:ext>
                </a:extLst>
              </a:tr>
            </a:tbl>
          </a:graphicData>
        </a:graphic>
      </p:graphicFrame>
    </p:spTree>
    <p:extLst>
      <p:ext uri="{BB962C8B-B14F-4D97-AF65-F5344CB8AC3E}">
        <p14:creationId xmlns:p14="http://schemas.microsoft.com/office/powerpoint/2010/main" val="2267464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a:solidFill>
                  <a:srgbClr val="002060"/>
                </a:solidFill>
              </a:rPr>
              <a:t>Přerozdělování pojistného mezi zdravotními pojišťovnami</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struktura pojistného kmene je základním a rozhodujícím faktorem ekonomické úspěšnosti konkrétní zdravotní pojišťovny, vzhledem k těmto skutečnostem dochází na základě zákona 592/1992 Sb. o pojistném na všeobecné zdravotní pojištění k povinnému </a:t>
            </a:r>
            <a:r>
              <a:rPr lang="cs-CZ" sz="2400" dirty="0">
                <a:solidFill>
                  <a:srgbClr val="C00000"/>
                </a:solidFill>
              </a:rPr>
              <a:t>přerozdělení vybraného pojistného </a:t>
            </a:r>
            <a:r>
              <a:rPr lang="cs-CZ" sz="2400" dirty="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3189147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rgbClr val="002060"/>
                </a:solidFill>
              </a:rPr>
              <a:t>nákladové indexy jsou stanoveny pro 18 věkových skupin pojištěnců pro každé pohlaví v rozmezí od 0 do 5 let a dále po 5 letech až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dirty="0"/>
          </a:p>
        </p:txBody>
      </p:sp>
    </p:spTree>
    <p:extLst>
      <p:ext uri="{BB962C8B-B14F-4D97-AF65-F5344CB8AC3E}">
        <p14:creationId xmlns:p14="http://schemas.microsoft.com/office/powerpoint/2010/main" val="302342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dirty="0"/>
          </a:p>
        </p:txBody>
      </p:sp>
    </p:spTree>
    <p:extLst>
      <p:ext uri="{BB962C8B-B14F-4D97-AF65-F5344CB8AC3E}">
        <p14:creationId xmlns:p14="http://schemas.microsoft.com/office/powerpoint/2010/main" val="410646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struktura VZP je tvořena ústředními a regionálními pobočkami, VZP je </a:t>
            </a:r>
            <a:r>
              <a:rPr lang="cs-CZ" sz="2400" dirty="0">
                <a:solidFill>
                  <a:srgbClr val="C00000"/>
                </a:solidFill>
              </a:rPr>
              <a:t>řízená správní radou</a:t>
            </a:r>
            <a:r>
              <a:rPr lang="cs-CZ" sz="2400" dirty="0">
                <a:solidFill>
                  <a:srgbClr val="002060"/>
                </a:solidFill>
              </a:rPr>
              <a:t>, která má 30 členů (10 členů jmenuje vláda + 20 členů Poslanecká sněmovna Parlamentu ČR) = </a:t>
            </a:r>
            <a:r>
              <a:rPr lang="cs-CZ" sz="2400" i="1" dirty="0">
                <a:solidFill>
                  <a:srgbClr val="002060"/>
                </a:solidFill>
              </a:rPr>
              <a:t>není ideální stav, kdy toto rozvržení správní rady může vést k výrazné politizaci řízení VZP!!!</a:t>
            </a:r>
            <a:r>
              <a:rPr lang="cs-CZ" sz="2400" dirty="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volí a odvolává ředitele</a:t>
            </a:r>
            <a:r>
              <a:rPr lang="cs-CZ" sz="2400" dirty="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dozorčí rada </a:t>
            </a:r>
            <a:r>
              <a:rPr lang="cs-CZ" sz="2400" dirty="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činnost regionálních poboček řídí ředitelé, které </a:t>
            </a:r>
            <a:r>
              <a:rPr lang="cs-CZ" sz="2400" dirty="0" smtClean="0">
                <a:solidFill>
                  <a:srgbClr val="002060"/>
                </a:solidFill>
              </a:rPr>
              <a:t>jmenuje</a:t>
            </a:r>
            <a:r>
              <a:rPr lang="cs-CZ" sz="2400" dirty="0" smtClean="0">
                <a:solidFill>
                  <a:srgbClr val="002060"/>
                </a:solidFill>
              </a:rPr>
              <a:t> </a:t>
            </a:r>
            <a:r>
              <a:rPr lang="cs-CZ" sz="2400" dirty="0">
                <a:solidFill>
                  <a:srgbClr val="002060"/>
                </a:solidFill>
              </a:rPr>
              <a:t>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3922605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1424414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zřízené na základě zákona 280/1992 Sb. o resortních, oborových, podnikových a dalších zdravotních pojišťovnách</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provozují zdravotní pojištění na základě povolení vydaného ministerstvem zdravotnictví se souhlasem MF, požádat o vydání takové povolení může jen PO, která splňuje zákonem stanovené požadavky </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1916172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89361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statutárním orgánem je ředitel</a:t>
            </a:r>
            <a:r>
              <a:rPr lang="cs-CZ" sz="2400" dirty="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a:t>
            </a:r>
            <a:r>
              <a:rPr lang="cs-CZ" sz="2400" dirty="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2583344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Zákonem 48/1997 o veřejném zdravotním pojištění a o změně a doplnění některých souvisejících zákonů se zřizuje tzv. </a:t>
            </a:r>
            <a:r>
              <a:rPr lang="cs-CZ" sz="2400" b="1" dirty="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jedná se o PO</a:t>
            </a:r>
            <a:r>
              <a:rPr lang="cs-CZ" sz="2400" b="1" dirty="0">
                <a:solidFill>
                  <a:srgbClr val="002060"/>
                </a:solidFill>
              </a:rPr>
              <a:t> </a:t>
            </a:r>
            <a:r>
              <a:rPr lang="cs-CZ" sz="2400" dirty="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na zdravotní pojišťovny nelze podat insolvenční návrh</a:t>
            </a:r>
          </a:p>
          <a:p>
            <a:pPr algn="just">
              <a:buClr>
                <a:schemeClr val="tx2">
                  <a:lumMod val="50000"/>
                </a:schemeClr>
              </a:buClr>
            </a:pPr>
            <a:endParaRPr lang="cs-CZ" sz="20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59964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Skutečné povinné zdravotní pojištění vzniklo až v roce 1849 v Prusku, a to jen pro jednu profesi – horníky. Hornické povolání bylo v té době jedno z nejnebezpečnějších. Významné je, že pojistné již platili jak zaměstnanci, tak i zaměstnavatelé.</a:t>
            </a:r>
          </a:p>
          <a:p>
            <a:pPr algn="just">
              <a:buClr>
                <a:schemeClr val="tx2">
                  <a:lumMod val="50000"/>
                </a:schemeClr>
              </a:buClr>
            </a:pPr>
            <a:r>
              <a:rPr lang="cs-CZ" sz="2400" b="1" dirty="0">
                <a:solidFill>
                  <a:srgbClr val="002060"/>
                </a:solidFill>
              </a:rPr>
              <a:t>Dalším důležitým milníkem ve vývoji zdravotního pojištění je rok 1883, kdy byl v Německu vydán zákon o povinném zdravotním pojištění pro dělníky (1/3 zaměstnanci a 2/3 zaměstnavatelé – jako dnes). Toto zdravotní pojištění bylo koncipováno jako rodinné, vztahovalo se i na rodinné příslušníky.</a:t>
            </a:r>
          </a:p>
          <a:p>
            <a:pPr algn="just">
              <a:buClr>
                <a:schemeClr val="tx2">
                  <a:lumMod val="50000"/>
                </a:schemeClr>
              </a:buClr>
            </a:pPr>
            <a:r>
              <a:rPr lang="cs-CZ" sz="2400" b="1" dirty="0">
                <a:solidFill>
                  <a:srgbClr val="002060"/>
                </a:solidFill>
              </a:rPr>
              <a:t>Na našem území, respektive v Rakousku-Uhersku byl obdobný zákon přijat v roce 1886 a vztahoval se na všechny zaměstnané osoby.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a:t>
            </a:fld>
            <a:endParaRPr lang="cs-CZ" dirty="0"/>
          </a:p>
        </p:txBody>
      </p:sp>
    </p:spTree>
    <p:extLst>
      <p:ext uri="{BB962C8B-B14F-4D97-AF65-F5344CB8AC3E}">
        <p14:creationId xmlns:p14="http://schemas.microsoft.com/office/powerpoint/2010/main" val="2235333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Zdravotní pojišťovny jsou ze zákona povinny zajistit zdravotní péči svým pojištěncům. 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3525409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3566183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1454191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a:solidFill>
                  <a:srgbClr val="C00000"/>
                </a:solidFill>
              </a:rPr>
              <a:t>nucenou zprávou</a:t>
            </a:r>
            <a:r>
              <a:rPr lang="cs-CZ" sz="2400" b="1" dirty="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1673748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Nucená zpráva</a:t>
            </a: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3529809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604160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a:solidFill>
                  <a:srgbClr val="002060"/>
                </a:solidFill>
              </a:rPr>
              <a:t>Rezervní fond zdravotní pojišťovny vytvářejí povinně ve výši 1,5% z ročního příjmu z pojistného.</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648071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a:solidFill>
                  <a:srgbClr val="002060"/>
                </a:solidFill>
              </a:rPr>
              <a:t>Zajištění v pojistné terminologii znamená </a:t>
            </a:r>
            <a:r>
              <a:rPr lang="cs-CZ" sz="2400" b="1" dirty="0">
                <a:solidFill>
                  <a:srgbClr val="C00000"/>
                </a:solidFill>
              </a:rPr>
              <a:t>pojištění pojišťovny. </a:t>
            </a:r>
            <a:r>
              <a:rPr lang="cs-CZ" sz="2400" b="1" dirty="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a:solidFill>
                  <a:srgbClr val="C00000"/>
                </a:solidFill>
              </a:rPr>
              <a:t>Za nákladového pojištěnce </a:t>
            </a:r>
            <a:r>
              <a:rPr lang="cs-CZ" sz="2400" b="1" dirty="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4049852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a:solidFill>
                  <a:srgbClr val="002060"/>
                </a:solidFill>
              </a:rPr>
              <a:t>VZP jako správce celého systému zdravotního pojištění má možnost v případě finančních obtíží </a:t>
            </a:r>
            <a:r>
              <a:rPr lang="cs-CZ" sz="2400" b="1" dirty="0">
                <a:solidFill>
                  <a:srgbClr val="C00000"/>
                </a:solidFill>
              </a:rPr>
              <a:t>požádat o návratnou finanční výpomoc </a:t>
            </a:r>
            <a:r>
              <a:rPr lang="cs-CZ" sz="2400" b="1" dirty="0">
                <a:solidFill>
                  <a:srgbClr val="002060"/>
                </a:solidFill>
              </a:rPr>
              <a:t>ze státního rozpočtu až do výše 50% finančního deficitu.</a:t>
            </a:r>
            <a:endParaRPr lang="cs-CZ" sz="2400" b="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4086780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Princip zdravotního pojištění v České republice</a:t>
            </a:r>
            <a:endParaRPr lang="cs-CZ" sz="3600" b="1" dirty="0"/>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a:solidFill>
                  <a:srgbClr val="002060"/>
                </a:solidFill>
              </a:rPr>
              <a:t>veřejné zdravotní pojištění je povinné pro všechny osoby s trvalým pobytem na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1173232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roce 1887 byl v Rakousku-Uhersku přijat zákon o úrazovém pojištění.</a:t>
            </a:r>
          </a:p>
          <a:p>
            <a:pPr algn="just">
              <a:buClr>
                <a:schemeClr val="tx2">
                  <a:lumMod val="50000"/>
                </a:schemeClr>
              </a:buClr>
            </a:pPr>
            <a:r>
              <a:rPr lang="cs-CZ" sz="2400" b="1" dirty="0">
                <a:solidFill>
                  <a:srgbClr val="002060"/>
                </a:solidFill>
              </a:rPr>
              <a:t>Na konci 19. století byl prakticky po celé Evropě a i ve Spojených státech legislativně přijat princip, že pracovní úraz je riziko zaměstnavatele, nikoliv zaměstnance. Tím se odstartoval začátek vzniku nových pojistných produktů pro komerční pojišťovny, které začaly zaměstnavatelům nabízet pojištění rizik úrazu jejich zaměstnanců. </a:t>
            </a:r>
            <a:r>
              <a:rPr lang="cs-CZ" sz="2400" b="1">
                <a:solidFill>
                  <a:srgbClr val="002060"/>
                </a:solidFill>
              </a:rPr>
              <a:t>Pojistné </a:t>
            </a:r>
            <a:r>
              <a:rPr lang="cs-CZ" sz="2400" b="1" dirty="0">
                <a:solidFill>
                  <a:srgbClr val="002060"/>
                </a:solidFill>
              </a:rPr>
              <a:t>náhrady se vztahovaly na  úhrady léčebných výloh, invalidních dávek a i odškodnění pozůstalých.</a:t>
            </a:r>
          </a:p>
          <a:p>
            <a:pPr algn="just">
              <a:buClr>
                <a:schemeClr val="tx2">
                  <a:lumMod val="50000"/>
                </a:schemeClr>
              </a:buClr>
            </a:pPr>
            <a:r>
              <a:rPr lang="cs-CZ" sz="2400" b="1" dirty="0">
                <a:solidFill>
                  <a:srgbClr val="002060"/>
                </a:solidFill>
              </a:rPr>
              <a:t>Prvním zdravotním pojištěním vztahujícím se na veškeré obyvatelstvo bylo uzákoněno v roce 1939 na Novém Zélandu.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dirty="0"/>
          </a:p>
        </p:txBody>
      </p:sp>
    </p:spTree>
    <p:extLst>
      <p:ext uri="{BB962C8B-B14F-4D97-AF65-F5344CB8AC3E}">
        <p14:creationId xmlns:p14="http://schemas.microsoft.com/office/powerpoint/2010/main" val="28344279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zdravých s nemocnými</a:t>
            </a:r>
          </a:p>
          <a:p>
            <a:pPr algn="just">
              <a:buClr>
                <a:schemeClr val="tx2">
                  <a:lumMod val="50000"/>
                </a:schemeClr>
              </a:buClr>
            </a:pPr>
            <a:r>
              <a:rPr lang="cs-CZ" sz="2400" dirty="0">
                <a:solidFill>
                  <a:srgbClr val="002060"/>
                </a:solidFill>
              </a:rPr>
              <a:t>				mladých se starými</a:t>
            </a:r>
          </a:p>
          <a:p>
            <a:pPr algn="just">
              <a:buClr>
                <a:schemeClr val="tx2">
                  <a:lumMod val="50000"/>
                </a:schemeClr>
              </a:buClr>
            </a:pPr>
            <a:r>
              <a:rPr lang="cs-CZ" sz="2400" dirty="0">
                <a:solidFill>
                  <a:srgbClr val="002060"/>
                </a:solidFill>
              </a:rPr>
              <a:t>				bohatých s chudými</a:t>
            </a:r>
          </a:p>
          <a:p>
            <a:pPr marL="457200" indent="-457200" algn="just">
              <a:buClr>
                <a:schemeClr val="tx2">
                  <a:lumMod val="50000"/>
                </a:schemeClr>
              </a:buClr>
              <a:buFont typeface="+mj-lt"/>
              <a:buAutoNum type="alphaLcParenR" startAt="7"/>
            </a:pPr>
            <a:r>
              <a:rPr lang="cs-CZ" sz="2400" dirty="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3158496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a:solidFill>
                <a:srgbClr val="002060"/>
              </a:solidFill>
            </a:endParaRPr>
          </a:p>
          <a:p>
            <a:pPr marL="457200" indent="-457200" algn="just">
              <a:buClr>
                <a:schemeClr val="tx2">
                  <a:lumMod val="50000"/>
                </a:schemeClr>
              </a:buClr>
              <a:buFont typeface="+mj-lt"/>
              <a:buAutoNum type="alphaLcParenR" startAt="8"/>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10239102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Zdravotní pojištění v rámci Evropské unie</a:t>
            </a:r>
            <a:endParaRPr lang="cs-CZ" sz="3600" b="1" dirty="0">
              <a:solidFill>
                <a:schemeClr val="bg1"/>
              </a:solidFill>
            </a:endParaRPr>
          </a:p>
        </p:txBody>
      </p:sp>
      <p:sp>
        <p:nvSpPr>
          <p:cNvPr id="3" name="Zástupný symbol pro text 2"/>
          <p:cNvSpPr>
            <a:spLocks noGrp="1"/>
          </p:cNvSpPr>
          <p:nvPr>
            <p:ph type="body" sz="half" idx="2"/>
          </p:nvPr>
        </p:nvSpPr>
        <p:spPr>
          <a:xfrm>
            <a:off x="251520" y="1086273"/>
            <a:ext cx="8712968" cy="5529015"/>
          </a:xfrm>
        </p:spPr>
        <p:txBody>
          <a:bodyPr>
            <a:noAutofit/>
          </a:bodyPr>
          <a:lstStyle/>
          <a:p>
            <a:pPr algn="just">
              <a:buClr>
                <a:schemeClr val="tx2">
                  <a:lumMod val="50000"/>
                </a:schemeClr>
              </a:buClr>
            </a:pPr>
            <a:r>
              <a:rPr lang="cs-CZ" sz="2400" b="1" dirty="0">
                <a:solidFill>
                  <a:srgbClr val="002060"/>
                </a:solidFill>
              </a:rPr>
              <a:t>Princip zdravotního pojištění v Evropské unii stanoví, že občan členského státu EU má nárok na poskytnutí zdravotní péče na účet své zdravotní pojišťovny na území kteréhokoliv členského státu EU za stejných podmínek, jako pojištěnec daného státu. To mimo jiné znamená, že platí-li se v daném členském státě nějaká spoluúčast za poskytnutou zdravotní službu, platí „cizinec“ stejnou  spoluúčast jako místní pojištěnec. Chce-li se této povinnosti vyhnout, musí si sjednat před cestou do zahraničí navíc privátní zdravotní pojištění ve své zemi.</a:t>
            </a:r>
          </a:p>
          <a:p>
            <a:pPr algn="just">
              <a:buClr>
                <a:schemeClr val="tx2">
                  <a:lumMod val="50000"/>
                </a:schemeClr>
              </a:buClr>
            </a:pPr>
            <a:r>
              <a:rPr lang="cs-CZ" sz="2400" b="1" dirty="0">
                <a:solidFill>
                  <a:srgbClr val="002060"/>
                </a:solidFill>
              </a:rPr>
              <a:t>Podmínkou pro úhradu zdravotní péče poskytnuté v jiném členském státu EU z prostředků zdravotního pojištění je skutečnost, že pojištěnec bude ošetřen ve zdravotnickém zařízení, které je financováno z veřejných zdrojů. V případě, kdy si musí pojištěnec sám hradit poskytnutou zdravotní péči, má po návratu do ČR nárok na proplacení takto vynaložených nákladů.</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27643631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Rozsah nároku na zdravotní péči hrazenou z prostředků zdravotního pojištění není pro všechny osoby stejný. Liší se v závislosti na tom, z jakého důvodu pojištěnec v jiném členském státě EU pobývá.</a:t>
            </a:r>
          </a:p>
          <a:p>
            <a:pPr marL="457200" indent="-457200" algn="just">
              <a:buClr>
                <a:srgbClr val="C00000"/>
              </a:buClr>
              <a:buFont typeface="+mj-lt"/>
              <a:buAutoNum type="alphaLcParenR"/>
            </a:pPr>
            <a:r>
              <a:rPr lang="cs-CZ" sz="2400" b="1" dirty="0">
                <a:solidFill>
                  <a:srgbClr val="C00000"/>
                </a:solidFill>
              </a:rPr>
              <a:t>turista</a:t>
            </a:r>
          </a:p>
          <a:p>
            <a:pPr algn="just">
              <a:buClr>
                <a:srgbClr val="C00000"/>
              </a:buClr>
            </a:pPr>
            <a:r>
              <a:rPr lang="cs-CZ" sz="2400" dirty="0">
                <a:solidFill>
                  <a:srgbClr val="002060"/>
                </a:solidFill>
              </a:rPr>
              <a:t>občan ČR, který vycestuje do jiného členského státu EU jako turista, by měl být vždy vybaven tzv. Evropským průkazem zdravotního pojištění, proti jeho předložení je pojištěnec české zdravotní pojišťovny ošetřen na konto své zdravotní pojišťovny za stejných podmínek jako místní pojištěnec. Pokud by český pojištěnec za zdravotní péči platil ze svého, může po návratu do ČR požádat svoji zdravotní pojišťovnu o proplacení na základě předloženého dokladu o zaplacení.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176634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b="1" dirty="0">
                <a:solidFill>
                  <a:srgbClr val="C00000"/>
                </a:solidFill>
              </a:rPr>
              <a:t>studenti studující v členském státě EU</a:t>
            </a:r>
          </a:p>
          <a:p>
            <a:pPr algn="just">
              <a:buClr>
                <a:srgbClr val="C00000"/>
              </a:buClr>
            </a:pPr>
            <a:r>
              <a:rPr lang="cs-CZ" sz="2400" dirty="0">
                <a:solidFill>
                  <a:srgbClr val="002060"/>
                </a:solidFill>
              </a:rPr>
              <a:t>po dobu studia mají studenti (a i jejich rodinní příslušníci-manžel, manželka, děti, pobývají-li se studentem společně v zahraničí) nárok na poskytnutí veškeré nutné zdravotní péče v zahraničí na konto zdravotní pojišťovny. Před vycestování do členského státu EU za účelem studia, musí student předložit své zdravotní pojišťovně rozhodnutí MŠMT o tom, že škola, na které bude studovat v zahraničí, je postavena na roveň studia v ČR (jedná se o dlouhodobé studium, ne o kurz). Pak pro něho platí stejná pravidla v případě poskytnutí zdravotní péče, jako pro turisty.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15519448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marL="457200" indent="-457200" algn="just">
              <a:buClr>
                <a:srgbClr val="C00000"/>
              </a:buClr>
              <a:buFont typeface="+mj-lt"/>
              <a:buAutoNum type="alphaLcParenR" startAt="3"/>
            </a:pPr>
            <a:r>
              <a:rPr lang="cs-CZ" sz="2400" b="1" dirty="0">
                <a:solidFill>
                  <a:srgbClr val="C00000"/>
                </a:solidFill>
              </a:rPr>
              <a:t>vyslaní pracovníci</a:t>
            </a:r>
          </a:p>
          <a:p>
            <a:pPr algn="just">
              <a:buClr>
                <a:schemeClr val="tx2">
                  <a:lumMod val="50000"/>
                </a:schemeClr>
              </a:buClr>
            </a:pPr>
            <a:r>
              <a:rPr lang="cs-CZ" sz="2400" dirty="0">
                <a:solidFill>
                  <a:srgbClr val="002060"/>
                </a:solidFill>
              </a:rPr>
              <a:t>za vyslaného pracovníka považujeme zaměstnance, který je zaměstnán v ČR a kterého jeho zaměstnavatel vyslal plnit pracovní úkoly do jiného členského státu EU. Takový zaměstnanec stále podléhá českým právním předpisům o zdravotním pojištění, avšak max. po dobu 12 měsíců, před uplynutím této lhůty může zažádat o její prodloužení o max. délku 12 měsíců. Vyslaný pracovník má v zemi svého pracovního působení nárok na veškerou zdravotní péči, která je hrazena z jeho českého zdravotního pojištění. Ve státě, kam je vyslán, zdravotní pojištění neplatí, protože za vykonanou práci je odměňován svým původním zaměstnavatelem v ČR a také zde je mu z jeho mzdy hrazeno pojistné na zdravotní pojištění. Pokud je pro některý typ zdravotní péče ve státě vyslání předepsána spoluúčast pacienta, musí tuto spoluúčast platit i vyslaný pracovník.</a:t>
            </a:r>
          </a:p>
          <a:p>
            <a:pPr algn="just">
              <a:buClr>
                <a:schemeClr val="tx2">
                  <a:lumMod val="50000"/>
                </a:schemeClr>
              </a:buClr>
            </a:pPr>
            <a:endParaRPr lang="cs-CZ" sz="24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3289404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476672"/>
            <a:ext cx="8770850" cy="6138615"/>
          </a:xfrm>
        </p:spPr>
        <p:txBody>
          <a:bodyPr>
            <a:noAutofit/>
          </a:bodyPr>
          <a:lstStyle/>
          <a:p>
            <a:pPr marL="457200" indent="-457200" algn="just">
              <a:buClr>
                <a:srgbClr val="C00000"/>
              </a:buClr>
              <a:buFont typeface="+mj-lt"/>
              <a:buAutoNum type="alphaLcParenR" startAt="4"/>
            </a:pPr>
            <a:r>
              <a:rPr lang="cs-CZ" sz="2400" b="1" i="1" dirty="0">
                <a:solidFill>
                  <a:srgbClr val="C00000"/>
                </a:solidFill>
              </a:rPr>
              <a:t>přeshraniční pracovníci</a:t>
            </a:r>
            <a:endParaRPr lang="cs-CZ" sz="2400" b="1" dirty="0">
              <a:solidFill>
                <a:srgbClr val="C00000"/>
              </a:solidFill>
            </a:endParaRPr>
          </a:p>
          <a:p>
            <a:pPr algn="just">
              <a:buClr>
                <a:schemeClr val="tx2">
                  <a:lumMod val="50000"/>
                </a:schemeClr>
              </a:buClr>
            </a:pPr>
            <a:r>
              <a:rPr lang="cs-CZ" sz="2400" dirty="0">
                <a:solidFill>
                  <a:srgbClr val="002060"/>
                </a:solidFill>
              </a:rPr>
              <a:t>za přeshraničního pracovníka považujeme toho, který bydlí v ČR, a je zaměstnán nebo podniká v jiném členském státě EU a do svého bydliště se nejméně 1x týdně vrací. Přeshraniční pracovník musí svůj záměr pracovat nebo podnikat v zahraničí oznámit předem své zdravotní pojišťovně, pokud chce čerpat zdravotní péči ve státě svého pracovního působení a i v ČR, v takovém případě musí platit pojistné na zdravotním pojištění v ČR, neboť zde nemá příjem. Česká zdravotní pojišťovna vystaví takovému pracovníkovi potvrzení o registraci, a to nejdéle na dobu 6 měsíců, na žádost může být tato doba prodloužena. Přeshraniční pracovník si ve státě svého pracovního působení zvolí zdravotní pojišťovnu (pokud mají </a:t>
            </a:r>
            <a:r>
              <a:rPr lang="cs-CZ" sz="2400" dirty="0" err="1">
                <a:solidFill>
                  <a:srgbClr val="002060"/>
                </a:solidFill>
              </a:rPr>
              <a:t>Bismarckový</a:t>
            </a:r>
            <a:r>
              <a:rPr lang="cs-CZ" sz="2400" dirty="0">
                <a:solidFill>
                  <a:srgbClr val="002060"/>
                </a:solidFill>
              </a:rPr>
              <a:t> model), u ní si také platí pojistné na zdravotním pojištění za podmínek daného státu. Z toho zdravotního pojištění je mu také hrazena zdravotní péče tam poskytnutá. V ČR má pak nárok na poskytnutí zdravotní péče hrazené jeho zahraniční pojišťovnou.</a:t>
            </a: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Font typeface="+mj-lt"/>
              <a:buAutoNum type="alphaLcParenR"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h</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959643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476673"/>
            <a:ext cx="8640960" cy="6138615"/>
          </a:xfrm>
        </p:spPr>
        <p:txBody>
          <a:bodyPr>
            <a:noAutofit/>
          </a:bodyPr>
          <a:lstStyle/>
          <a:p>
            <a:pPr marL="457200" indent="-457200" algn="just">
              <a:buClr>
                <a:srgbClr val="C00000"/>
              </a:buClr>
              <a:buFont typeface="+mj-lt"/>
              <a:buAutoNum type="alphaLcParenR" startAt="5"/>
            </a:pPr>
            <a:r>
              <a:rPr lang="cs-CZ" sz="2400" b="1" dirty="0">
                <a:solidFill>
                  <a:srgbClr val="C00000"/>
                </a:solidFill>
              </a:rPr>
              <a:t>důchodci</a:t>
            </a:r>
          </a:p>
          <a:p>
            <a:pPr algn="just">
              <a:buClr>
                <a:srgbClr val="C00000"/>
              </a:buClr>
            </a:pPr>
            <a:r>
              <a:rPr lang="cs-CZ" sz="2400" dirty="0">
                <a:solidFill>
                  <a:srgbClr val="002060"/>
                </a:solidFill>
              </a:rPr>
              <a:t>rozhodne-li se důchodce žijící v ČR přestěhovat do jiného členského státu EU, musí o tom předem informovat svoji zdravotní pojišťovnu, zároveň ji informuje i o tom, zda s ním vycestují i jeho rodinní příslušníci a jaká je jejich situace z hlediska zdravotního pojištění (zda za ně hradí pojistné stát apod.). Zdravotní pojišťovna jej pak informuje o tom, u které instituce se v daném členském státě EU zaregistruje a která ho bude informovat o způsobu uplatnění jeho nároku na hrazení zdravotní péče ze zdravotního pojištění. V zemi svého pobytu má pak důchodce nárok na veškerou zdravotní péči jako tamní důchodci. Nadále je však pojištěncem České zdravotní pojišťovny a pojistné za něj hradí český stát. Česká zdravotní pojišťovna bude zahraniční instituci, která důchodce zaregistrovala hradit náklady na jeho zdravotné péči, a to 1x za rok. Pokud důchodce přijede na návštěvu do ČR, má zde nárok pouze na nutnou (nikoliv veškerou) hrazenou péči.</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47</a:t>
            </a:fld>
            <a:endParaRPr lang="cs-CZ" dirty="0"/>
          </a:p>
        </p:txBody>
      </p:sp>
    </p:spTree>
    <p:extLst>
      <p:ext uri="{BB962C8B-B14F-4D97-AF65-F5344CB8AC3E}">
        <p14:creationId xmlns:p14="http://schemas.microsoft.com/office/powerpoint/2010/main" val="32832785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a:solidFill>
                  <a:srgbClr val="C00000"/>
                </a:solidFill>
              </a:rPr>
              <a:t>zdravotní pojištění – </a:t>
            </a:r>
            <a:r>
              <a:rPr lang="cs-CZ" sz="2400" dirty="0">
                <a:solidFill>
                  <a:srgbClr val="002060"/>
                </a:solidFill>
              </a:rPr>
              <a:t>slouží ke krytí nákladů na zdravotní služby a dále na úhradu nebo částečnou úhradu nákladů na léky</a:t>
            </a:r>
          </a:p>
          <a:p>
            <a:pPr algn="just">
              <a:buClr>
                <a:srgbClr val="C00000"/>
              </a:buClr>
            </a:pPr>
            <a:r>
              <a:rPr lang="cs-CZ" sz="2400" dirty="0">
                <a:solidFill>
                  <a:srgbClr val="002060"/>
                </a:solidFill>
              </a:rPr>
              <a:t>       Zdravotní pojištění známe jako:</a:t>
            </a:r>
          </a:p>
          <a:p>
            <a:pPr marL="914400" lvl="1" indent="-457200" algn="just">
              <a:buClr>
                <a:srgbClr val="C00000"/>
              </a:buClr>
              <a:buFont typeface="+mj-lt"/>
              <a:buAutoNum type="alphaLcParenR"/>
            </a:pPr>
            <a:r>
              <a:rPr lang="cs-CZ" sz="2400" b="1" i="1" dirty="0">
                <a:solidFill>
                  <a:srgbClr val="002060"/>
                </a:solidFill>
              </a:rPr>
              <a:t>povinné (statutární) – </a:t>
            </a:r>
            <a:r>
              <a:rPr lang="cs-CZ" sz="2400" i="1" dirty="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a:solidFill>
                  <a:srgbClr val="002060"/>
                </a:solidFill>
              </a:rPr>
              <a:t>dobrovolné (privátní) – </a:t>
            </a:r>
            <a:r>
              <a:rPr lang="cs-CZ" sz="2400" i="1" dirty="0">
                <a:solidFill>
                  <a:srgbClr val="002060"/>
                </a:solidFill>
              </a:rPr>
              <a:t>účastníkem pojistného systému je občan dobrovolně, na základě vlastního rozhodnutí</a:t>
            </a:r>
            <a:endParaRPr lang="cs-CZ" sz="2400" b="1" i="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15219538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181287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 2. světové válce v Československu byl v té době zaveden tzv. </a:t>
            </a:r>
            <a:r>
              <a:rPr lang="cs-CZ" sz="2400" b="1" dirty="0" err="1">
                <a:solidFill>
                  <a:srgbClr val="002060"/>
                </a:solidFill>
              </a:rPr>
              <a:t>Semeškův</a:t>
            </a:r>
            <a:r>
              <a:rPr lang="cs-CZ" sz="2400" b="1" dirty="0">
                <a:solidFill>
                  <a:srgbClr val="002060"/>
                </a:solidFill>
              </a:rPr>
              <a:t> model spočívající v postátnění zdravotní péče, tak i zdrojů na krytí nákladů na tuto péči. To zajistilo rovný přístup veškerého obyvatelstva k bezplatné zdravotní péči.</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dirty="0"/>
          </a:p>
        </p:txBody>
      </p:sp>
    </p:spTree>
    <p:extLst>
      <p:ext uri="{BB962C8B-B14F-4D97-AF65-F5344CB8AC3E}">
        <p14:creationId xmlns:p14="http://schemas.microsoft.com/office/powerpoint/2010/main" val="37362473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4000" b="1" dirty="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a:solidFill>
                  <a:srgbClr val="C00000"/>
                </a:solidFill>
              </a:rPr>
              <a:t>běžné – </a:t>
            </a:r>
            <a:r>
              <a:rPr lang="cs-CZ" sz="2400" dirty="0">
                <a:solidFill>
                  <a:srgbClr val="002060"/>
                </a:solidFill>
              </a:rPr>
              <a:t>jsou již na trhu dlouhou dobu zavedené</a:t>
            </a:r>
          </a:p>
          <a:p>
            <a:pPr marL="457200" indent="-457200" algn="just">
              <a:buClr>
                <a:srgbClr val="C00000"/>
              </a:buClr>
              <a:buFont typeface="+mj-lt"/>
              <a:buAutoNum type="alphaLcParenR"/>
            </a:pPr>
            <a:r>
              <a:rPr lang="cs-CZ" sz="2400" dirty="0">
                <a:solidFill>
                  <a:srgbClr val="C00000"/>
                </a:solidFill>
              </a:rPr>
              <a:t>speciální – </a:t>
            </a:r>
            <a:r>
              <a:rPr lang="cs-CZ" sz="2400" dirty="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8726500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a:solidFill>
                  <a:srgbClr val="002060"/>
                </a:solidFill>
              </a:rPr>
              <a:t>Druhým způsobem stanovování cen léků, který se často uplatňuje v praxi vyplývá ze zákona 48/1997 Sb. o veřejném zdravotním 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smtClean="0">
                <a:solidFill>
                  <a:srgbClr val="002060"/>
                </a:solidFill>
              </a:rPr>
              <a:t>Přeřazování </a:t>
            </a:r>
            <a:r>
              <a:rPr lang="cs-CZ" sz="2400" b="1" dirty="0">
                <a:solidFill>
                  <a:srgbClr val="002060"/>
                </a:solidFill>
              </a:rPr>
              <a:t>léků z kategorie léků speciálních do kategorie léků běžných provádí Státní ústav pro kontrolu léčiv (SÚKL)</a:t>
            </a:r>
          </a:p>
          <a:p>
            <a:pPr algn="just">
              <a:buClr>
                <a:schemeClr val="tx2">
                  <a:lumMod val="50000"/>
                </a:schemeClr>
              </a:buClr>
            </a:pPr>
            <a:r>
              <a:rPr lang="cs-CZ" sz="2400" b="1" dirty="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613340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a:solidFill>
                  <a:srgbClr val="C00000"/>
                </a:solidFill>
              </a:rPr>
              <a:t>generické léky (</a:t>
            </a:r>
            <a:r>
              <a:rPr lang="cs-CZ" sz="2400" b="1" dirty="0" err="1">
                <a:solidFill>
                  <a:srgbClr val="C00000"/>
                </a:solidFill>
              </a:rPr>
              <a:t>generika</a:t>
            </a:r>
            <a:r>
              <a:rPr lang="cs-CZ" sz="2400" b="1" dirty="0">
                <a:solidFill>
                  <a:srgbClr val="C00000"/>
                </a:solidFill>
              </a:rPr>
              <a:t>). </a:t>
            </a:r>
            <a:r>
              <a:rPr lang="cs-CZ" sz="2400" b="1" dirty="0">
                <a:solidFill>
                  <a:srgbClr val="002060"/>
                </a:solidFill>
              </a:rPr>
              <a:t>Jejich cena je výrazně nižší, než cena originálních léků.</a:t>
            </a:r>
          </a:p>
          <a:p>
            <a:pPr algn="just">
              <a:buClr>
                <a:schemeClr val="tx2">
                  <a:lumMod val="50000"/>
                </a:schemeClr>
              </a:buClr>
            </a:pPr>
            <a:r>
              <a:rPr lang="cs-CZ" sz="2400" b="1" dirty="0">
                <a:solidFill>
                  <a:srgbClr val="002060"/>
                </a:solidFill>
              </a:rPr>
              <a:t>Z hlediska hrazení nákladů na léky z prostředků všeobecného zdravotního pojištění rozlišujeme tři kategorie léků</a:t>
            </a:r>
            <a:r>
              <a:rPr lang="cs-CZ" sz="2400" b="1" dirty="0" smtClean="0">
                <a:solidFill>
                  <a:srgbClr val="002060"/>
                </a:solidFill>
              </a:rPr>
              <a:t>:</a:t>
            </a:r>
          </a:p>
          <a:p>
            <a:pPr algn="just">
              <a:buClr>
                <a:schemeClr val="tx2">
                  <a:lumMod val="50000"/>
                </a:schemeClr>
              </a:buClr>
            </a:pPr>
            <a:endParaRPr lang="cs-CZ" sz="2400" b="1" dirty="0">
              <a:solidFill>
                <a:srgbClr val="002060"/>
              </a:solidFill>
            </a:endParaRPr>
          </a:p>
          <a:p>
            <a:pPr marL="457200" indent="-457200" algn="just">
              <a:buClr>
                <a:srgbClr val="C00000"/>
              </a:buClr>
              <a:buFont typeface="+mj-lt"/>
              <a:buAutoNum type="alphaLcParenR"/>
            </a:pPr>
            <a:r>
              <a:rPr lang="cs-CZ" sz="2400" dirty="0">
                <a:solidFill>
                  <a:srgbClr val="C00000"/>
                </a:solidFill>
              </a:rPr>
              <a:t>hrazené </a:t>
            </a:r>
            <a:r>
              <a:rPr lang="cs-CZ" sz="2400" i="1" dirty="0">
                <a:solidFill>
                  <a:srgbClr val="002060"/>
                </a:solidFill>
              </a:rPr>
              <a:t>plně z prostředků zdravotního </a:t>
            </a:r>
            <a:r>
              <a:rPr lang="cs-CZ" sz="2400" i="1" dirty="0" smtClean="0">
                <a:solidFill>
                  <a:srgbClr val="002060"/>
                </a:solidFill>
              </a:rPr>
              <a:t>pojištění,</a:t>
            </a:r>
            <a:endParaRPr lang="cs-CZ" sz="2400" i="1" dirty="0">
              <a:solidFill>
                <a:srgbClr val="002060"/>
              </a:solidFill>
            </a:endParaRP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Tree>
    <p:extLst>
      <p:ext uri="{BB962C8B-B14F-4D97-AF65-F5344CB8AC3E}">
        <p14:creationId xmlns:p14="http://schemas.microsoft.com/office/powerpoint/2010/main" val="31564608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pojištění, druhou část doplácí pacienti. Spoluúčast pacienta se stanoví jako rozdíl tržní ceny léků a výše úhrady ze zdravotního pojištění. Touto cestou jsou částečně šetřeny prostředky ze zdravotního pojištění a také se tím omezí plýtvání s </a:t>
            </a:r>
            <a:r>
              <a:rPr lang="cs-CZ" sz="2400" i="1" dirty="0" smtClean="0">
                <a:solidFill>
                  <a:srgbClr val="002060"/>
                </a:solidFill>
              </a:rPr>
              <a:t>léky,</a:t>
            </a:r>
            <a:endParaRPr lang="cs-CZ" sz="2400" i="1" dirty="0">
              <a:solidFill>
                <a:srgbClr val="002060"/>
              </a:solidFill>
            </a:endParaRPr>
          </a:p>
          <a:p>
            <a:pPr marL="457200" indent="-457200" algn="just">
              <a:buClr>
                <a:srgbClr val="C00000"/>
              </a:buClr>
              <a:buFont typeface="+mj-lt"/>
              <a:buAutoNum type="alphaLcParenR" startAt="2"/>
            </a:pPr>
            <a:r>
              <a:rPr lang="cs-CZ" sz="2400" dirty="0">
                <a:solidFill>
                  <a:srgbClr val="C00000"/>
                </a:solidFill>
              </a:rPr>
              <a:t>nehrazené z </a:t>
            </a:r>
            <a:r>
              <a:rPr lang="cs-CZ" sz="2400" i="1" dirty="0">
                <a:solidFill>
                  <a:srgbClr val="002060"/>
                </a:solidFill>
              </a:rPr>
              <a:t>prostředků zdravotního pojištění, jedná se o volně prodejné léky (není třeba recept), </a:t>
            </a:r>
            <a:r>
              <a:rPr lang="cs-CZ" sz="2400" i="1" dirty="0" smtClean="0">
                <a:solidFill>
                  <a:srgbClr val="002060"/>
                </a:solidFill>
              </a:rPr>
              <a:t>některé můžeme  </a:t>
            </a:r>
            <a:r>
              <a:rPr lang="cs-CZ" sz="2400" i="1" dirty="0">
                <a:solidFill>
                  <a:srgbClr val="002060"/>
                </a:solidFill>
              </a:rPr>
              <a:t>zakoupit i jinde než v lékárnách. Od poloviny roku 2012 zdravotní pojišťovny přestaly proplácet léky volně prodejné, a to i když má pacient recept</a:t>
            </a:r>
            <a:r>
              <a:rPr lang="cs-CZ" sz="2400" i="1" dirty="0" smtClean="0">
                <a:solidFill>
                  <a:srgbClr val="002060"/>
                </a:solidFill>
              </a:rPr>
              <a:t>.</a:t>
            </a:r>
          </a:p>
          <a:p>
            <a:pPr algn="just">
              <a:buClr>
                <a:srgbClr val="C00000"/>
              </a:buClr>
            </a:pPr>
            <a:endParaRPr lang="cs-CZ" sz="2400" i="1" dirty="0">
              <a:solidFill>
                <a:srgbClr val="002060"/>
              </a:solidFill>
            </a:endParaRPr>
          </a:p>
          <a:p>
            <a:pPr algn="just">
              <a:buClr>
                <a:schemeClr val="tx2">
                  <a:lumMod val="50000"/>
                </a:schemeClr>
              </a:buClr>
            </a:pPr>
            <a:r>
              <a:rPr lang="cs-CZ" sz="2400" i="1" dirty="0">
                <a:solidFill>
                  <a:srgbClr val="002060"/>
                </a:solidFill>
              </a:rPr>
              <a:t>Platí zásada, že v každé takové skupině </a:t>
            </a:r>
            <a:r>
              <a:rPr lang="cs-CZ" sz="2400" i="1" dirty="0" smtClean="0">
                <a:solidFill>
                  <a:srgbClr val="002060"/>
                </a:solidFill>
              </a:rPr>
              <a:t>(částečně hrazené a nehrazené) má </a:t>
            </a:r>
            <a:r>
              <a:rPr lang="cs-CZ" sz="2400" i="1" dirty="0">
                <a:solidFill>
                  <a:srgbClr val="002060"/>
                </a:solidFill>
              </a:rPr>
              <a:t>být minimálně jeden lék plně hrazený, na taková lék pacienti nedoplácí.</a:t>
            </a:r>
            <a:endParaRPr lang="cs-CZ" sz="24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13931931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a:t>
            </a:r>
            <a:r>
              <a:rPr lang="cs-CZ" sz="2400" b="1">
                <a:solidFill>
                  <a:srgbClr val="002060"/>
                </a:solidFill>
              </a:rPr>
              <a:t>za příplatek.</a:t>
            </a: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38300168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ctr">
              <a:spcBef>
                <a:spcPts val="0"/>
              </a:spcBef>
            </a:pPr>
            <a:r>
              <a:rPr lang="cs-CZ" sz="2400" dirty="0">
                <a:solidFill>
                  <a:srgbClr val="002060"/>
                </a:solidFill>
              </a:rPr>
              <a:t>JovanaV@seznam.cz</a:t>
            </a:r>
          </a:p>
          <a:p>
            <a:pPr algn="just">
              <a:buClr>
                <a:schemeClr val="tx2">
                  <a:lumMod val="50000"/>
                </a:schemeClr>
              </a:buClr>
            </a:pPr>
            <a:endParaRPr lang="cs-CZ" sz="2400" i="1" dirty="0">
              <a:solidFill>
                <a:schemeClr val="tx1"/>
              </a:solidFill>
            </a:endParaRPr>
          </a:p>
          <a:p>
            <a:pPr algn="just">
              <a:buClr>
                <a:schemeClr val="tx2">
                  <a:lumMod val="50000"/>
                </a:schemeClr>
              </a:buClr>
            </a:pPr>
            <a:endParaRPr lang="cs-CZ" sz="2400" b="1" dirty="0">
              <a:solidFill>
                <a:schemeClr val="tx1"/>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1383698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r>
              <a:rPr lang="cs-CZ" sz="2400" b="1" dirty="0">
                <a:solidFill>
                  <a:schemeClr val="bg1"/>
                </a:solidFill>
                <a:ea typeface="+mn-ea"/>
                <a:cs typeface="+mn-cs"/>
              </a:rPr>
              <a:t>Systém zdravotního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Privátní zdravotní pojištění existuje i v Evropě, ale pouze jako</a:t>
            </a:r>
            <a:r>
              <a:rPr lang="cs-CZ" sz="2400" b="1" dirty="0">
                <a:solidFill>
                  <a:schemeClr val="accent1">
                    <a:lumMod val="50000"/>
                  </a:schemeClr>
                </a:solidFill>
              </a:rPr>
              <a:t> </a:t>
            </a:r>
            <a:r>
              <a:rPr lang="cs-CZ" sz="2400" b="1" i="1" dirty="0">
                <a:solidFill>
                  <a:srgbClr val="C00000"/>
                </a:solidFill>
              </a:rPr>
              <a:t>doplňkové</a:t>
            </a:r>
            <a:r>
              <a:rPr lang="cs-CZ" sz="2400" b="1" dirty="0">
                <a:solidFill>
                  <a:srgbClr val="002060"/>
                </a:solidFill>
              </a:rPr>
              <a:t>, které kryje mezery v povinném zdravotním pojištění (např. některé stomatologické výkony, nehrazené léky apod.) nebo</a:t>
            </a:r>
            <a:r>
              <a:rPr lang="cs-CZ" sz="2400" b="1" dirty="0">
                <a:solidFill>
                  <a:schemeClr val="accent1">
                    <a:lumMod val="50000"/>
                  </a:schemeClr>
                </a:solidFill>
              </a:rPr>
              <a:t> </a:t>
            </a:r>
            <a:r>
              <a:rPr lang="cs-CZ" sz="2400" b="1" i="1" dirty="0">
                <a:solidFill>
                  <a:srgbClr val="C00000"/>
                </a:solidFill>
              </a:rPr>
              <a:t>substituční</a:t>
            </a:r>
            <a:r>
              <a:rPr lang="cs-CZ" sz="2400" b="1" dirty="0">
                <a:solidFill>
                  <a:srgbClr val="C00000"/>
                </a:solidFill>
              </a:rPr>
              <a:t> </a:t>
            </a:r>
            <a:r>
              <a:rPr lang="cs-CZ" sz="2400" b="1" dirty="0">
                <a:solidFill>
                  <a:srgbClr val="002060"/>
                </a:solidFill>
              </a:rPr>
              <a:t>(náhradové) pro ty skupiny obyvatelstva, které nepokrývá povinné pojištění (cizinci apod.). Dále privátní pojištění může být i </a:t>
            </a:r>
            <a:r>
              <a:rPr lang="cs-CZ" sz="2400" b="1" i="1" dirty="0">
                <a:solidFill>
                  <a:srgbClr val="C00000"/>
                </a:solidFill>
              </a:rPr>
              <a:t>reziduální </a:t>
            </a:r>
            <a:r>
              <a:rPr lang="cs-CZ" sz="2400" b="1" dirty="0">
                <a:solidFill>
                  <a:srgbClr val="002060"/>
                </a:solidFill>
              </a:rPr>
              <a:t>(zbytkové), kdy kryje ty náklady zdravotní péče, která již povinné pojištění nehradí (spoluúčast) nebo </a:t>
            </a:r>
            <a:r>
              <a:rPr lang="cs-CZ" sz="2400" b="1" i="1" dirty="0">
                <a:solidFill>
                  <a:srgbClr val="C00000"/>
                </a:solidFill>
              </a:rPr>
              <a:t>alternativní, </a:t>
            </a:r>
            <a:r>
              <a:rPr lang="cs-CZ" sz="2400" b="1" dirty="0">
                <a:solidFill>
                  <a:srgbClr val="002060"/>
                </a:solidFill>
              </a:rPr>
              <a:t>kdy privátní zdravotní pojištění umožňuje např. pojistit se na vyšší standard zdravotních služeb, než jaký kryje statutární zdravotní pojištění.</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dirty="0"/>
          </a:p>
        </p:txBody>
      </p:sp>
    </p:spTree>
    <p:extLst>
      <p:ext uri="{BB962C8B-B14F-4D97-AF65-F5344CB8AC3E}">
        <p14:creationId xmlns:p14="http://schemas.microsoft.com/office/powerpoint/2010/main" val="307631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a:solidFill>
                  <a:srgbClr val="002060"/>
                </a:solidFill>
              </a:rPr>
              <a:t>Jiná situace je však v USA, tam povinné zdravotní pojištění nemá tradici, </a:t>
            </a:r>
            <a:r>
              <a:rPr lang="cs-CZ" sz="2400" b="1" i="1" dirty="0">
                <a:solidFill>
                  <a:srgbClr val="002060"/>
                </a:solidFill>
              </a:rPr>
              <a:t>neboť odporuje filosofii svobodného amerického občana (občan, který není svazován zákonnými povinnostmi nad rámec nezbytného). </a:t>
            </a:r>
            <a:r>
              <a:rPr lang="cs-CZ" sz="2400" b="1" dirty="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dirty="0"/>
          </a:p>
        </p:txBody>
      </p:sp>
    </p:spTree>
    <p:extLst>
      <p:ext uri="{BB962C8B-B14F-4D97-AF65-F5344CB8AC3E}">
        <p14:creationId xmlns:p14="http://schemas.microsoft.com/office/powerpoint/2010/main" val="3201489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systému povinného zdravotního pojištění, které známe v Evropě, rozlišujeme několik jeho základních modelů a podmodelů, které se uplatňují v jednotlivých evropských zemích.</a:t>
            </a:r>
          </a:p>
          <a:p>
            <a:pPr algn="just">
              <a:buClr>
                <a:schemeClr val="tx2">
                  <a:lumMod val="50000"/>
                </a:schemeClr>
              </a:buClr>
            </a:pPr>
            <a:r>
              <a:rPr lang="cs-CZ" sz="2400" b="1" dirty="0">
                <a:solidFill>
                  <a:srgbClr val="002060"/>
                </a:solidFill>
              </a:rPr>
              <a:t>Základní dva modely povinného zdravotního pojištění jsou:</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rabicParenR"/>
            </a:pPr>
            <a:r>
              <a:rPr lang="cs-CZ" sz="2400" dirty="0">
                <a:solidFill>
                  <a:srgbClr val="002060"/>
                </a:solidFill>
              </a:rPr>
              <a:t>Beveridgův model</a:t>
            </a:r>
          </a:p>
          <a:p>
            <a:pPr marL="457200" indent="-457200" algn="just">
              <a:buClr>
                <a:schemeClr val="tx2">
                  <a:lumMod val="50000"/>
                </a:schemeClr>
              </a:buClr>
              <a:buFont typeface="+mj-lt"/>
              <a:buAutoNum type="arabicParenR"/>
            </a:pPr>
            <a:r>
              <a:rPr lang="cs-CZ" sz="2400" dirty="0">
                <a:solidFill>
                  <a:srgbClr val="002060"/>
                </a:solidFill>
              </a:rPr>
              <a:t>Bismarckův model</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dirty="0"/>
          </a:p>
        </p:txBody>
      </p:sp>
    </p:spTree>
    <p:extLst>
      <p:ext uri="{BB962C8B-B14F-4D97-AF65-F5344CB8AC3E}">
        <p14:creationId xmlns:p14="http://schemas.microsoft.com/office/powerpoint/2010/main" val="67994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r>
              <a:rPr lang="cs-CZ" sz="2400" b="1" dirty="0">
                <a:solidFill>
                  <a:srgbClr val="31B6FD">
                    <a:lumMod val="50000"/>
                  </a:srgbClr>
                </a:solidFill>
                <a:ea typeface="+mn-ea"/>
                <a:cs typeface="+mn-cs"/>
              </a:rPr>
              <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arenR"/>
            </a:pPr>
            <a:r>
              <a:rPr lang="cs-CZ" sz="2400" dirty="0">
                <a:solidFill>
                  <a:srgbClr val="C00000"/>
                </a:solidFill>
              </a:rPr>
              <a:t>Beveridgův model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jedná se o model národní zdravotní služby financován ze státního rozpočtu a z jeho zdrojů jsou financovány náklady na zdravotní péči, tak i náklady na státní správu, obranu, justici apod.</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poskytuje univerzální pojistné krytí pro všechny obyvatele, neboť všichni obyvatelé mají daňovou povinnost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stát zřizuje v území specializované orgány státní nebo regionální správy, které nasmlouvají rozsah a strukturu zdravotní péče v příslušném území se zdravotnickými zařízeními</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zdravotnické zařízení mohou být buď státní, nebo privátní</a:t>
            </a:r>
          </a:p>
          <a:p>
            <a:pPr marL="342900" indent="-342900" algn="just">
              <a:buClr>
                <a:schemeClr val="tx2">
                  <a:lumMod val="50000"/>
                </a:schemeClr>
              </a:buClr>
              <a:buFont typeface="Wingdings" panose="05000000000000000000" pitchFamily="2" charset="2"/>
              <a:buChar cha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dirty="0"/>
          </a:p>
        </p:txBody>
      </p:sp>
    </p:spTree>
    <p:extLst>
      <p:ext uri="{BB962C8B-B14F-4D97-AF65-F5344CB8AC3E}">
        <p14:creationId xmlns:p14="http://schemas.microsoft.com/office/powerpoint/2010/main" val="3105354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12942</TotalTime>
  <Words>5114</Words>
  <Application>Microsoft Office PowerPoint</Application>
  <PresentationFormat>Předvádění na obrazovce (4:3)</PresentationFormat>
  <Paragraphs>1025</Paragraphs>
  <Slides>56</Slides>
  <Notes>56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56</vt:i4>
      </vt:variant>
    </vt:vector>
  </HeadingPairs>
  <TitlesOfParts>
    <vt:vector size="62" baseType="lpstr">
      <vt:lpstr>Calibri</vt:lpstr>
      <vt:lpstr>Candara</vt:lpstr>
      <vt:lpstr>Courier New</vt:lpstr>
      <vt:lpstr>Symbol</vt:lpstr>
      <vt:lpstr>Wingdings</vt:lpstr>
      <vt:lpstr>Vlnění</vt:lpstr>
      <vt:lpstr>Vysoká škola zdravotnická, o. p. s.</vt:lpstr>
      <vt:lpstr>Zdravotní pojištění Historický vývoj zdravotního pojištění </vt:lpstr>
      <vt:lpstr> </vt:lpstr>
      <vt:lpstr> </vt:lpstr>
      <vt:lpstr> </vt:lpstr>
      <vt:lpstr> Systém zdravotního pojištění</vt:lpstr>
      <vt:lpstr> </vt:lpstr>
      <vt:lpstr> </vt:lpstr>
      <vt:lpstr> </vt:lpstr>
      <vt:lpstr> </vt:lpstr>
      <vt:lpstr> </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Princip zdravotního pojištění v České republice</vt:lpstr>
      <vt:lpstr> </vt:lpstr>
      <vt:lpstr> </vt:lpstr>
      <vt:lpstr> Zdravotní pojištění v rámci Evropské unie</vt:lpstr>
      <vt:lpstr> </vt:lpstr>
      <vt:lpstr> </vt:lpstr>
      <vt:lpstr> </vt:lpstr>
      <vt:lpstr> </vt:lpstr>
      <vt:lpstr> </vt:lpstr>
      <vt:lpstr> </vt:lpstr>
      <vt:lpstr> </vt:lpstr>
      <vt:lpstr> Výdaje na léky a ortopedické pomůcky</vt:lpstr>
      <vt:lpstr> </vt:lpstr>
      <vt:lpstr> </vt:lpstr>
      <vt:lpstr> </vt:lpstr>
      <vt:lpstr> </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JExnerova</cp:lastModifiedBy>
  <cp:revision>460</cp:revision>
  <cp:lastPrinted>2019-03-08T11:12:45Z</cp:lastPrinted>
  <dcterms:created xsi:type="dcterms:W3CDTF">2015-04-04T06:49:29Z</dcterms:created>
  <dcterms:modified xsi:type="dcterms:W3CDTF">2022-03-03T17:21:19Z</dcterms:modified>
</cp:coreProperties>
</file>