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75"/>
  </p:notesMasterIdLst>
  <p:sldIdLst>
    <p:sldId id="256" r:id="rId2"/>
    <p:sldId id="332" r:id="rId3"/>
    <p:sldId id="257" r:id="rId4"/>
    <p:sldId id="291" r:id="rId5"/>
    <p:sldId id="258" r:id="rId6"/>
    <p:sldId id="287" r:id="rId7"/>
    <p:sldId id="288" r:id="rId8"/>
    <p:sldId id="289" r:id="rId9"/>
    <p:sldId id="290" r:id="rId10"/>
    <p:sldId id="259" r:id="rId11"/>
    <p:sldId id="260" r:id="rId12"/>
    <p:sldId id="330" r:id="rId13"/>
    <p:sldId id="262" r:id="rId14"/>
    <p:sldId id="263" r:id="rId15"/>
    <p:sldId id="271" r:id="rId16"/>
    <p:sldId id="272" r:id="rId17"/>
    <p:sldId id="273" r:id="rId18"/>
    <p:sldId id="275" r:id="rId19"/>
    <p:sldId id="274" r:id="rId20"/>
    <p:sldId id="270" r:id="rId21"/>
    <p:sldId id="265" r:id="rId22"/>
    <p:sldId id="293" r:id="rId23"/>
    <p:sldId id="294" r:id="rId24"/>
    <p:sldId id="295" r:id="rId25"/>
    <p:sldId id="296" r:id="rId26"/>
    <p:sldId id="297" r:id="rId27"/>
    <p:sldId id="267" r:id="rId28"/>
    <p:sldId id="268" r:id="rId29"/>
    <p:sldId id="276" r:id="rId30"/>
    <p:sldId id="298" r:id="rId31"/>
    <p:sldId id="299" r:id="rId32"/>
    <p:sldId id="300" r:id="rId33"/>
    <p:sldId id="301" r:id="rId34"/>
    <p:sldId id="302" r:id="rId35"/>
    <p:sldId id="277" r:id="rId36"/>
    <p:sldId id="278" r:id="rId37"/>
    <p:sldId id="279" r:id="rId38"/>
    <p:sldId id="280" r:id="rId39"/>
    <p:sldId id="303" r:id="rId40"/>
    <p:sldId id="304" r:id="rId41"/>
    <p:sldId id="305" r:id="rId42"/>
    <p:sldId id="306" r:id="rId43"/>
    <p:sldId id="307" r:id="rId44"/>
    <p:sldId id="308" r:id="rId45"/>
    <p:sldId id="309" r:id="rId46"/>
    <p:sldId id="310" r:id="rId47"/>
    <p:sldId id="281" r:id="rId48"/>
    <p:sldId id="282" r:id="rId49"/>
    <p:sldId id="311" r:id="rId50"/>
    <p:sldId id="312" r:id="rId51"/>
    <p:sldId id="313" r:id="rId52"/>
    <p:sldId id="283" r:id="rId53"/>
    <p:sldId id="284" r:id="rId54"/>
    <p:sldId id="285" r:id="rId55"/>
    <p:sldId id="286"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292" r:id="rId72"/>
    <p:sldId id="329" r:id="rId73"/>
    <p:sldId id="331" r:id="rId7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723" autoAdjust="0"/>
  </p:normalViewPr>
  <p:slideViewPr>
    <p:cSldViewPr>
      <p:cViewPr varScale="1">
        <p:scale>
          <a:sx n="67" d="100"/>
          <a:sy n="67" d="100"/>
        </p:scale>
        <p:origin x="1254" y="60"/>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08.10.2020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5</a:t>
            </a:fld>
            <a:endParaRPr lang="cs-CZ"/>
          </a:p>
        </p:txBody>
      </p:sp>
    </p:spTree>
    <p:extLst>
      <p:ext uri="{BB962C8B-B14F-4D97-AF65-F5344CB8AC3E}">
        <p14:creationId xmlns:p14="http://schemas.microsoft.com/office/powerpoint/2010/main" val="360725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12</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1405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00496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8843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1345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37744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28650" y="1825625"/>
            <a:ext cx="38862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29150" y="1825625"/>
            <a:ext cx="38862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33877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2205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946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50356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53514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05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877F5-D3F1-483E-BE1F-F50EFC8CBD3F}" type="datetimeFigureOut">
              <a:rPr lang="cs-CZ" smtClean="0"/>
              <a:pPr/>
              <a:t>08.10.2020</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4AF89-890D-4E2C-84EE-02FCF2AD51CA}" type="slidenum">
              <a:rPr lang="cs-CZ" smtClean="0"/>
              <a:pPr/>
              <a:t>‹#›</a:t>
            </a:fld>
            <a:endParaRPr lang="cs-CZ"/>
          </a:p>
        </p:txBody>
      </p:sp>
    </p:spTree>
    <p:extLst>
      <p:ext uri="{BB962C8B-B14F-4D97-AF65-F5344CB8AC3E}">
        <p14:creationId xmlns:p14="http://schemas.microsoft.com/office/powerpoint/2010/main" val="2126629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vszdrav.cz/userdata/files/Dotaznik_Alkohol.pdf" TargetMode="External"/><Relationship Id="rId7" Type="http://schemas.openxmlformats.org/officeDocument/2006/relationships/hyperlink" Target="http://www.vszdrav.cz/userdata/files/KI_Chrip.pdf" TargetMode="External"/><Relationship Id="rId2" Type="http://schemas.openxmlformats.org/officeDocument/2006/relationships/hyperlink" Target="http://www.vszdrav.cz/userdata/files/Dotaznik_nikotinova_zavislost.pdf" TargetMode="External"/><Relationship Id="rId1" Type="http://schemas.openxmlformats.org/officeDocument/2006/relationships/slideLayout" Target="../slideLayouts/slideLayout2.xml"/><Relationship Id="rId6" Type="http://schemas.openxmlformats.org/officeDocument/2006/relationships/hyperlink" Target="http://www.vszdrav.cz/userdata/files/Dotaznik_AIDS_HIV.pdf" TargetMode="External"/><Relationship Id="rId5" Type="http://schemas.openxmlformats.org/officeDocument/2006/relationships/hyperlink" Target="http://www.vszdrav.cz/userdata/files/Dotaznik_Pohybova_aktivita.pdf" TargetMode="External"/><Relationship Id="rId4" Type="http://schemas.openxmlformats.org/officeDocument/2006/relationships/hyperlink" Target="http://www.vszdrav.cz/userdata/files/Dotaznik_Spravna_vyziva.pdf"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476672"/>
            <a:ext cx="7268344" cy="1944216"/>
          </a:xfrm>
        </p:spPr>
        <p:txBody>
          <a:bodyPr>
            <a:noAutofit/>
          </a:bodyPr>
          <a:lstStyle/>
          <a:p>
            <a:r>
              <a:rPr lang="cs-CZ" sz="4000" dirty="0" smtClean="0">
                <a:solidFill>
                  <a:srgbClr val="FF0000"/>
                </a:solidFill>
                <a:latin typeface="Times New Roman" pitchFamily="18" charset="0"/>
                <a:cs typeface="Times New Roman" pitchFamily="18" charset="0"/>
              </a:rPr>
              <a:t>Krátké intervence a jejich role v  podpoře veřejného zdraví </a:t>
            </a:r>
            <a:endParaRPr lang="cs-CZ" sz="4000" dirty="0">
              <a:solidFill>
                <a:srgbClr val="FF0000"/>
              </a:solidFill>
              <a:latin typeface="Times New Roman" pitchFamily="18" charset="0"/>
              <a:cs typeface="Times New Roman" pitchFamily="18" charset="0"/>
            </a:endParaRPr>
          </a:p>
        </p:txBody>
      </p:sp>
      <p:sp>
        <p:nvSpPr>
          <p:cNvPr id="3" name="Podnadpis 2"/>
          <p:cNvSpPr>
            <a:spLocks noGrp="1"/>
          </p:cNvSpPr>
          <p:nvPr>
            <p:ph type="subTitle" idx="1"/>
          </p:nvPr>
        </p:nvSpPr>
        <p:spPr>
          <a:xfrm>
            <a:off x="1403648" y="4293096"/>
            <a:ext cx="6400800" cy="151216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2400" dirty="0" smtClean="0">
                <a:solidFill>
                  <a:schemeClr val="tx1"/>
                </a:solidFill>
                <a:latin typeface="Times New Roman" pitchFamily="18" charset="0"/>
                <a:cs typeface="Times New Roman" pitchFamily="18" charset="0"/>
              </a:rPr>
              <a:t>doc. MUDr. Lidmila Hamplová, PhD.</a:t>
            </a:r>
            <a:endParaRPr lang="cs-CZ" sz="2400" dirty="0">
              <a:solidFill>
                <a:schemeClr val="tx1"/>
              </a:solidFill>
              <a:latin typeface="Times New Roman" pitchFamily="18" charset="0"/>
              <a:cs typeface="Times New Roman" pitchFamily="18" charset="0"/>
            </a:endParaRPr>
          </a:p>
        </p:txBody>
      </p:sp>
      <p:pic>
        <p:nvPicPr>
          <p:cNvPr id="6" name="Obrázek 5"/>
          <p:cNvPicPr>
            <a:picLocks noChangeAspect="1"/>
          </p:cNvPicPr>
          <p:nvPr/>
        </p:nvPicPr>
        <p:blipFill>
          <a:blip r:embed="rId2"/>
          <a:stretch>
            <a:fillRect/>
          </a:stretch>
        </p:blipFill>
        <p:spPr>
          <a:xfrm>
            <a:off x="483331" y="2703772"/>
            <a:ext cx="1731232" cy="18773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 kýmkoli, kdo zdravotní informace předává).</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179512" y="1340768"/>
            <a:ext cx="8784976" cy="5256584"/>
          </a:xfrm>
        </p:spPr>
        <p:txBody>
          <a:bodyPr>
            <a:normAutofit/>
          </a:bodyPr>
          <a:lstStyle/>
          <a:p>
            <a:pPr algn="just"/>
            <a:r>
              <a:rPr lang="cs-CZ" sz="2400" dirty="0"/>
              <a:t>Vysoká 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a:p>
            <a:pPr algn="just"/>
            <a:r>
              <a:rPr lang="cs-CZ" sz="2400" dirty="0"/>
              <a:t>Závažným faktem je malý zájem o zdraví zejména u mládeže a také nízká osobní odpovědnost za své zdraví. </a:t>
            </a:r>
            <a:endParaRPr lang="cs-CZ" sz="24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sp>
        <p:nvSpPr>
          <p:cNvPr id="2" name="Zástupný symbol pro text 1"/>
          <p:cNvSpPr>
            <a:spLocks noGrp="1"/>
          </p:cNvSpPr>
          <p:nvPr>
            <p:ph type="body" idx="1"/>
          </p:nvPr>
        </p:nvSpPr>
        <p:spPr/>
        <p:txBody>
          <a:bodyPr/>
          <a:lstStyle/>
          <a:p>
            <a:endParaRPr lang="cs-CZ" dirty="0"/>
          </a:p>
        </p:txBody>
      </p:sp>
      <p:pic>
        <p:nvPicPr>
          <p:cNvPr id="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spTree>
    <p:extLst>
      <p:ext uri="{BB962C8B-B14F-4D97-AF65-F5344CB8AC3E}">
        <p14:creationId xmlns:p14="http://schemas.microsoft.com/office/powerpoint/2010/main" val="29748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zdravotnické péče spojené s kouřením jsou velmi vysoké. Léčba tohoto onemocnění však není v ČR dostatečná. 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endParaRPr lang="cs-CZ" sz="2400"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idx="1"/>
          </p:nvPr>
        </p:nvSpPr>
        <p:spPr/>
        <p:txBody>
          <a:bodyPr>
            <a:normAutofit/>
          </a:bodyPr>
          <a:lstStyle/>
          <a:p>
            <a:r>
              <a:rPr lang="cs-CZ" dirty="0"/>
              <a:t>Kvalitní ošetřovatelská péče klade důraz na cílené dotazy sester v oblasti kouření a expozici tabákovému kouři, u kuřáků je důraz kladen na krátkou intervenci. </a:t>
            </a:r>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p>
          <a:p>
            <a:r>
              <a:rPr lang="cs-CZ" dirty="0"/>
              <a:t>Jedním z těchto kroků je vyškolení zdravotnického personálu v krátké intervenci u kuřáků, pochopitelně s cílem co nejširší aplikace.</a:t>
            </a:r>
          </a:p>
        </p:txBody>
      </p:sp>
    </p:spTree>
    <p:extLst>
      <p:ext uri="{BB962C8B-B14F-4D97-AF65-F5344CB8AC3E}">
        <p14:creationId xmlns:p14="http://schemas.microsoft.com/office/powerpoint/2010/main" val="2586815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idx="1"/>
          </p:nvPr>
        </p:nvSpPr>
        <p:spPr/>
        <p:txBody>
          <a:bodyPr/>
          <a:lstStyle/>
          <a:p>
            <a:r>
              <a:rPr lang="cs-CZ" dirty="0"/>
              <a:t>Tabákový kouř obsahuje více než 4000 chemikálií, které poškozují dýchací cesty. </a:t>
            </a:r>
          </a:p>
          <a:p>
            <a:r>
              <a:rPr lang="cs-CZ" dirty="0"/>
              <a:t>Většinu kuřáků během života doprovázejí chronická onemocnění jako je chronická bronchitida a záněty plic. </a:t>
            </a:r>
          </a:p>
          <a:p>
            <a:r>
              <a:rPr lang="cs-CZ" dirty="0"/>
              <a:t>Chronická obstrukční choroba pulmonální patří mezi jedno z nejčastějších onemocnění u kuřáků. </a:t>
            </a:r>
          </a:p>
        </p:txBody>
      </p:sp>
    </p:spTree>
    <p:extLst>
      <p:ext uri="{BB962C8B-B14F-4D97-AF65-F5344CB8AC3E}">
        <p14:creationId xmlns:p14="http://schemas.microsoft.com/office/powerpoint/2010/main" val="372874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b="1"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idx="1"/>
          </p:nvPr>
        </p:nvSpPr>
        <p:spPr/>
        <p:txBody>
          <a:bodyPr>
            <a:normAutofit/>
          </a:bodyPr>
          <a:lstStyle/>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spTree>
    <p:extLst>
      <p:ext uri="{BB962C8B-B14F-4D97-AF65-F5344CB8AC3E}">
        <p14:creationId xmlns:p14="http://schemas.microsoft.com/office/powerpoint/2010/main" val="3755029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0070C0"/>
                </a:solidFill>
                <a:latin typeface="Times New Roman" pitchFamily="18" charset="0"/>
                <a:cs typeface="Times New Roman" pitchFamily="18" charset="0"/>
              </a:rPr>
              <a:t>TABAKIZMUS</a:t>
            </a:r>
          </a:p>
        </p:txBody>
      </p:sp>
      <p:sp>
        <p:nvSpPr>
          <p:cNvPr id="3" name="Zástupný symbol pro obsah 2"/>
          <p:cNvSpPr>
            <a:spLocks noGrp="1"/>
          </p:cNvSpPr>
          <p:nvPr>
            <p:ph idx="1"/>
          </p:nvPr>
        </p:nvSpPr>
        <p:spPr>
          <a:xfrm>
            <a:off x="251520" y="1052736"/>
            <a:ext cx="8640960" cy="5616624"/>
          </a:xfrm>
        </p:spPr>
        <p:txBody>
          <a:bodyPr>
            <a:normAutofit/>
          </a:bodyPr>
          <a:lstStyle/>
          <a:p>
            <a:endParaRPr lang="cs-CZ" sz="2400" dirty="0"/>
          </a:p>
          <a:p>
            <a:r>
              <a:rPr lang="cs-CZ" sz="2400" dirty="0"/>
              <a:t>Kouření výrazně zvyšuje nárůst nádorových onemocnění, jako je karcinom plic, prsu, rekta, močového měchýře i dalších druhů nádorových nemocnění. </a:t>
            </a:r>
          </a:p>
          <a:p>
            <a:r>
              <a:rPr lang="cs-CZ" sz="2400" dirty="0"/>
              <a:t>V naprosté většině případů zjišťuje, že odesílající lékař, který zasílá pacienta k zákroku, nepátrá po tom, zda je pacient kuřák a nedoporučí mu abstinenci před operací, optimálně 6-8 týdnů předem. </a:t>
            </a:r>
          </a:p>
          <a:p>
            <a:r>
              <a:rPr lang="cs-CZ" sz="24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r>
              <a:rPr lang="cs-CZ" sz="2400" dirty="0"/>
              <a:t>Standardem u těchto pacientů by měla být odvykací léčba. </a:t>
            </a:r>
            <a:endParaRPr lang="cs-CZ" sz="24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idx="1"/>
          </p:nvPr>
        </p:nvSpPr>
        <p:spPr>
          <a:xfrm>
            <a:off x="755576" y="1844824"/>
            <a:ext cx="7776864" cy="4176464"/>
          </a:xfrm>
        </p:spPr>
        <p:txBody>
          <a:bodyPr>
            <a:normAutofit/>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 letáky, případně doporučení do Centra pro závislé na tabáku.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0070C0"/>
                </a:solidFill>
                <a:latin typeface="Times New Roman" pitchFamily="18" charset="0"/>
                <a:cs typeface="Times New Roman" pitchFamily="18" charset="0"/>
              </a:rPr>
              <a:t>ALKOHOLIZMUS</a:t>
            </a:r>
          </a:p>
        </p:txBody>
      </p:sp>
      <p:sp>
        <p:nvSpPr>
          <p:cNvPr id="3" name="Zástupný symbol pro obsah 2"/>
          <p:cNvSpPr>
            <a:spLocks noGrp="1"/>
          </p:cNvSpPr>
          <p:nvPr>
            <p:ph idx="1"/>
          </p:nvPr>
        </p:nvSpPr>
        <p:spPr>
          <a:xfrm>
            <a:off x="251520" y="1268760"/>
            <a:ext cx="8791952" cy="5328592"/>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Nejvíce se dlouhodobě  Česku spotřebuje piva, a to kolem  150 litrů na jednoho obyvatele.</a:t>
            </a:r>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latin typeface="Times New Roman" pitchFamily="18" charset="0"/>
                <a:cs typeface="Times New Roman" pitchFamily="18" charset="0"/>
              </a:rPr>
              <a:t>ALKOHOLIZMUS</a:t>
            </a:r>
            <a:endParaRPr lang="cs-CZ" dirty="0">
              <a:solidFill>
                <a:srgbClr val="0070C0"/>
              </a:solidFill>
            </a:endParaRPr>
          </a:p>
        </p:txBody>
      </p:sp>
      <p:sp>
        <p:nvSpPr>
          <p:cNvPr id="3" name="Zástupný symbol pro obsah 2"/>
          <p:cNvSpPr>
            <a:spLocks noGrp="1"/>
          </p:cNvSpPr>
          <p:nvPr>
            <p:ph idx="1"/>
          </p:nvPr>
        </p:nvSpPr>
        <p:spPr>
          <a:xfrm>
            <a:off x="301752" y="1052736"/>
            <a:ext cx="8503920" cy="5544616"/>
          </a:xfrm>
        </p:spPr>
        <p:txBody>
          <a:bodyPr>
            <a:normAutofit/>
          </a:bodyPr>
          <a:lstStyle/>
          <a:p>
            <a:endParaRPr lang="cs-CZ" sz="2400" dirty="0">
              <a:latin typeface="Times New Roman" pitchFamily="18" charset="0"/>
              <a:cs typeface="Times New Roman" pitchFamily="18" charset="0"/>
            </a:endParaRPr>
          </a:p>
          <a:p>
            <a:pPr>
              <a:buNone/>
            </a:pPr>
            <a:r>
              <a:rPr lang="cs-CZ" sz="2400" dirty="0">
                <a:latin typeface="Times New Roman" pitchFamily="18" charset="0"/>
                <a:cs typeface="Times New Roman" pitchFamily="18" charset="0"/>
              </a:rPr>
              <a:t>   </a:t>
            </a:r>
            <a:r>
              <a:rPr lang="cs-CZ" dirty="0"/>
              <a:t>Pravidelné užívání alkoholu působí negativně na zdraví člověka. Účinky alkoholu závisí na</a:t>
            </a:r>
          </a:p>
          <a:p>
            <a:pPr>
              <a:buFont typeface="Wingdings" panose="05000000000000000000" pitchFamily="2" charset="2"/>
              <a:buChar char="Ø"/>
            </a:pPr>
            <a:r>
              <a:rPr lang="cs-CZ" dirty="0"/>
              <a:t> množství požitého alkoholu,</a:t>
            </a:r>
          </a:p>
          <a:p>
            <a:pPr>
              <a:buFont typeface="Wingdings" panose="05000000000000000000" pitchFamily="2" charset="2"/>
              <a:buChar char="Ø"/>
            </a:pPr>
            <a:r>
              <a:rPr lang="cs-CZ" dirty="0"/>
              <a:t> na dispozici jedince</a:t>
            </a:r>
          </a:p>
          <a:p>
            <a:pPr>
              <a:buFont typeface="Wingdings" panose="05000000000000000000" pitchFamily="2" charset="2"/>
              <a:buChar char="Ø"/>
            </a:pPr>
            <a:r>
              <a:rPr lang="cs-CZ" dirty="0"/>
              <a:t> na vlivu prostředí. </a:t>
            </a:r>
          </a:p>
          <a:p>
            <a:pPr>
              <a:buNone/>
            </a:pPr>
            <a:r>
              <a:rPr lang="cs-CZ" dirty="0"/>
              <a:t>  Podle stupnice hladiny etanolu v krvi je kolem 0,5 promile normální klidné chování, při 1,5 promile dochází ke vzrušenosti. Klasická 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 V poslední jmenované fázi už hrozí vážné nebezpečí smrti, jelikož dochází k útlumu důležitých center v mozku a selhává oběhový systém.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latin typeface="Times New Roman" pitchFamily="18" charset="0"/>
                <a:cs typeface="Times New Roman" pitchFamily="18" charset="0"/>
              </a:rPr>
              <a:t>ALKOHOLIZMUS</a:t>
            </a:r>
            <a:endParaRPr lang="cs-CZ" dirty="0">
              <a:solidFill>
                <a:srgbClr val="0070C0"/>
              </a:solidFill>
            </a:endParaRPr>
          </a:p>
        </p:txBody>
      </p:sp>
      <p:sp>
        <p:nvSpPr>
          <p:cNvPr id="3" name="Zástupný symbol pro obsah 2"/>
          <p:cNvSpPr>
            <a:spLocks noGrp="1"/>
          </p:cNvSpPr>
          <p:nvPr>
            <p:ph idx="1"/>
          </p:nvPr>
        </p:nvSpPr>
        <p:spPr/>
        <p:txBody>
          <a:bodyPr/>
          <a:lstStyle/>
          <a:p>
            <a:r>
              <a:rPr lang="cs-CZ" dirty="0"/>
              <a:t>Typickým onemocněním alkoholiků je steatóza jater a cirhóza. </a:t>
            </a:r>
          </a:p>
          <a:p>
            <a:r>
              <a:rPr lang="cs-CZ" dirty="0"/>
              <a:t>U pacientů dochází k úbytku na váze, únavě a celkové sešlosti. </a:t>
            </a:r>
          </a:p>
          <a:p>
            <a:r>
              <a:rPr lang="cs-CZ" dirty="0"/>
              <a:t>Pacienti jsou upozorněni na nutnost absolutní abstinence. </a:t>
            </a:r>
          </a:p>
          <a:p>
            <a:r>
              <a:rPr lang="cs-CZ" dirty="0"/>
              <a:t>Velkým rizikem z hlediska poškození zdraví, ale také léčby, je užívání alkoholu u osob s psychiatrickými diagnózami.</a:t>
            </a:r>
          </a:p>
        </p:txBody>
      </p:sp>
    </p:spTree>
    <p:extLst>
      <p:ext uri="{BB962C8B-B14F-4D97-AF65-F5344CB8AC3E}">
        <p14:creationId xmlns:p14="http://schemas.microsoft.com/office/powerpoint/2010/main" val="277575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NEZDRAVÁ VÝŽIVA</a:t>
            </a:r>
          </a:p>
        </p:txBody>
      </p:sp>
      <p:sp>
        <p:nvSpPr>
          <p:cNvPr id="3" name="Zástupný symbol pro obsah 2"/>
          <p:cNvSpPr>
            <a:spLocks noGrp="1"/>
          </p:cNvSpPr>
          <p:nvPr>
            <p:ph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p>
        </p:txBody>
      </p:sp>
    </p:spTree>
    <p:extLst>
      <p:ext uri="{BB962C8B-B14F-4D97-AF65-F5344CB8AC3E}">
        <p14:creationId xmlns:p14="http://schemas.microsoft.com/office/powerpoint/2010/main" val="275798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a:xfrm>
            <a:off x="301752" y="1052736"/>
            <a:ext cx="8503920" cy="5616624"/>
          </a:xfrm>
        </p:spPr>
        <p:txBody>
          <a:bodyPr/>
          <a:lstStyle/>
          <a:p>
            <a:endParaRPr lang="cs-CZ" dirty="0"/>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p:txBody>
      </p:sp>
    </p:spTree>
    <p:extLst>
      <p:ext uri="{BB962C8B-B14F-4D97-AF65-F5344CB8AC3E}">
        <p14:creationId xmlns:p14="http://schemas.microsoft.com/office/powerpoint/2010/main" val="2655173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p>
        </p:txBody>
      </p:sp>
    </p:spTree>
    <p:extLst>
      <p:ext uri="{BB962C8B-B14F-4D97-AF65-F5344CB8AC3E}">
        <p14:creationId xmlns:p14="http://schemas.microsoft.com/office/powerpoint/2010/main" val="247103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lstStyle/>
          <a:p>
            <a:endParaRPr lang="cs-CZ" dirty="0"/>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p:txBody>
      </p:sp>
    </p:spTree>
    <p:extLst>
      <p:ext uri="{BB962C8B-B14F-4D97-AF65-F5344CB8AC3E}">
        <p14:creationId xmlns:p14="http://schemas.microsoft.com/office/powerpoint/2010/main" val="1359793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marL="0" indent="0" algn="just">
              <a:buNone/>
            </a:pPr>
            <a:r>
              <a:rPr lang="cs-CZ" sz="2800" dirty="0"/>
              <a:t>Krátké intervence v oblasti rizikových faktorů životního stylu si kladou za cíl rozpoznat reálný či potenciální problém s rizikovým faktorem životního stylu, informovat pacienta o výsledku a motivovat</a:t>
            </a:r>
            <a:r>
              <a:rPr lang="cs-CZ" sz="2800" b="1" dirty="0"/>
              <a:t> </a:t>
            </a:r>
            <a:r>
              <a:rPr lang="cs-CZ" sz="2800" dirty="0"/>
              <a:t>ho</a:t>
            </a:r>
            <a:r>
              <a:rPr lang="cs-CZ" sz="2800" b="1" dirty="0"/>
              <a:t> </a:t>
            </a:r>
            <a:r>
              <a:rPr lang="cs-CZ" sz="2800" dirty="0"/>
              <a:t>ke změně chování. </a:t>
            </a:r>
          </a:p>
          <a:p>
            <a:pPr marL="0" indent="0" algn="just">
              <a:buNone/>
            </a:pPr>
            <a:endParaRPr lang="cs-CZ" sz="2800" dirty="0"/>
          </a:p>
          <a:p>
            <a:pPr marL="0" indent="0" algn="just">
              <a:buNone/>
            </a:pPr>
            <a:r>
              <a:rPr lang="cs-CZ" sz="2800" dirty="0"/>
              <a:t>Metoda je v praxi využitelná nejen zdravotníky, ale je vhodnou formou i v případě prevence sociálně patologických i zdravotně rizikových jevů. </a:t>
            </a:r>
            <a:endParaRPr lang="cs-CZ" sz="2800" dirty="0">
              <a:latin typeface="Times New Roman" pitchFamily="18" charset="0"/>
              <a:cs typeface="Times New Roman" pitchFamily="18" charset="0"/>
            </a:endParaRPr>
          </a:p>
          <a:p>
            <a:endParaRPr lang="cs-CZ" dirty="0"/>
          </a:p>
        </p:txBody>
      </p:sp>
    </p:spTree>
    <p:extLst>
      <p:ext uri="{BB962C8B-B14F-4D97-AF65-F5344CB8AC3E}">
        <p14:creationId xmlns:p14="http://schemas.microsoft.com/office/powerpoint/2010/main" val="2528337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idx="1"/>
          </p:nvPr>
        </p:nvSpPr>
        <p:spPr/>
        <p:txBody>
          <a:bodyPr>
            <a:normAutofit/>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p>
        </p:txBody>
      </p:sp>
    </p:spTree>
    <p:extLst>
      <p:ext uri="{BB962C8B-B14F-4D97-AF65-F5344CB8AC3E}">
        <p14:creationId xmlns:p14="http://schemas.microsoft.com/office/powerpoint/2010/main" val="363588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Pravidelná pohybová aktivita má vliv na celý pohybový aparát. </a:t>
            </a:r>
          </a:p>
          <a:p>
            <a:pPr marL="0" indent="0">
              <a:buNone/>
            </a:pPr>
            <a:r>
              <a:rPr lang="cs-CZ" dirty="0"/>
              <a:t>Konkrétně na</a:t>
            </a:r>
          </a:p>
          <a:p>
            <a:pPr>
              <a:buFont typeface="Wingdings" panose="05000000000000000000" pitchFamily="2" charset="2"/>
              <a:buChar char="Ø"/>
            </a:pPr>
            <a:r>
              <a:rPr lang="cs-CZ" dirty="0"/>
              <a:t> opěrný a nosný systém (kosti, klouby, šlachy a vazy)</a:t>
            </a:r>
          </a:p>
          <a:p>
            <a:pPr marL="0" indent="0">
              <a:buNone/>
            </a:pPr>
            <a:r>
              <a:rPr lang="cs-CZ" dirty="0"/>
              <a:t> </a:t>
            </a:r>
          </a:p>
          <a:p>
            <a:pPr>
              <a:buFont typeface="Wingdings" panose="05000000000000000000" pitchFamily="2" charset="2"/>
              <a:buChar char="Ø"/>
            </a:pPr>
            <a:r>
              <a:rPr lang="cs-CZ" dirty="0"/>
              <a:t>dále na systém výkonný (kosterní, příčně pruhované svaly – zdroj síly) </a:t>
            </a:r>
          </a:p>
          <a:p>
            <a:pPr marL="0" indent="0">
              <a:buNone/>
            </a:pPr>
            <a:endParaRPr lang="cs-CZ" dirty="0"/>
          </a:p>
          <a:p>
            <a:pPr>
              <a:buFont typeface="Wingdings" panose="05000000000000000000" pitchFamily="2" charset="2"/>
              <a:buChar char="Ø"/>
            </a:pPr>
            <a:r>
              <a:rPr lang="cs-CZ" dirty="0"/>
              <a:t>v poslední řadě i na centrální nervový systém (zlepšená koordinace pohybů – nervosvalová souhra).</a:t>
            </a:r>
          </a:p>
        </p:txBody>
      </p:sp>
    </p:spTree>
    <p:extLst>
      <p:ext uri="{BB962C8B-B14F-4D97-AF65-F5344CB8AC3E}">
        <p14:creationId xmlns:p14="http://schemas.microsoft.com/office/powerpoint/2010/main" val="1066860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Metoda je v praxi využitelná nejen zdravotníky, ale je vhodnou formou i v případě prevence sociálně patologických i zdravotně rizikových jevů. </a:t>
            </a: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idx="1"/>
          </p:nvPr>
        </p:nvSpPr>
        <p:spPr>
          <a:xfrm>
            <a:off x="107504" y="1527048"/>
            <a:ext cx="8928992" cy="5214320"/>
          </a:xfrm>
        </p:spPr>
        <p:txBody>
          <a:bodyPr>
            <a:normAutofit/>
          </a:bodyPr>
          <a:lstStyle/>
          <a:p>
            <a:r>
              <a:rPr lang="cs-CZ" dirty="0"/>
              <a:t>Chřipka patří mezi nejčastější infekční virová onemocnění, na jehož následky umíraly milióny a stále umírají ve světě statisíce lidí.  </a:t>
            </a:r>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p>
          <a:p>
            <a:r>
              <a:rPr lang="cs-CZ" dirty="0"/>
              <a:t> Nejvíce ohroženy jsou osoby vyššího věku či osoby s chronickými vleklými onemocněními. </a:t>
            </a:r>
          </a:p>
        </p:txBody>
      </p:sp>
    </p:spTree>
    <p:extLst>
      <p:ext uri="{BB962C8B-B14F-4D97-AF65-F5344CB8AC3E}">
        <p14:creationId xmlns:p14="http://schemas.microsoft.com/office/powerpoint/2010/main" val="3564596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pPr algn="just"/>
            <a:r>
              <a:rPr lang="cs-CZ" dirty="0"/>
              <a:t>Vláda ČR schválila </a:t>
            </a:r>
            <a:r>
              <a:rPr lang="cs-CZ" i="1" dirty="0"/>
              <a:t>„Národní akční plán na zvýšení </a:t>
            </a:r>
            <a:r>
              <a:rPr lang="cs-CZ" i="1" dirty="0" err="1"/>
              <a:t>proočkovanosti</a:t>
            </a:r>
            <a:r>
              <a:rPr lang="cs-CZ" i="1" dirty="0"/>
              <a:t> proti sezónní chřipce v České republice“.  </a:t>
            </a:r>
            <a:r>
              <a:rPr lang="cs-CZ" dirty="0"/>
              <a:t>Mimo jiné je v něm  uvedena nutnost vzdělávání studentů zdravotnických škol, kteří se připravují pro práci v sociálních službách a ve zdravotnictví, zejména pro přímou práci s klienty těchto zařízení. </a:t>
            </a:r>
          </a:p>
          <a:p>
            <a:pPr algn="just"/>
            <a:endParaRPr lang="cs-CZ" dirty="0"/>
          </a:p>
          <a:p>
            <a:pPr algn="just"/>
            <a:r>
              <a:rPr lang="cs-CZ" dirty="0"/>
              <a:t>Úloha vzdělávání je též zdůrazněna v oblasti výkonu odborné praxe, kde studenti uplatní nabyté znalosti při předání informací o významu očkování proti sezónní chřipce pacientům a o možných závažných zdravotních důsledcích onemocnění sezónní chřipkou jako komplikace jejich základního onemocnění.</a:t>
            </a:r>
          </a:p>
        </p:txBody>
      </p:sp>
    </p:spTree>
    <p:extLst>
      <p:ext uri="{BB962C8B-B14F-4D97-AF65-F5344CB8AC3E}">
        <p14:creationId xmlns:p14="http://schemas.microsoft.com/office/powerpoint/2010/main" val="3298412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fontScale="92500"/>
          </a:bodyPr>
          <a:lstStyle/>
          <a:p>
            <a:pPr marL="0" indent="0">
              <a:buNone/>
            </a:pPr>
            <a:r>
              <a:rPr lang="cs-CZ" dirty="0"/>
              <a:t>Vakcinace zvláště doporučuje u osob starších 65 let a více, dále u osob s chronickým farmakologicky řešeným stavem. </a:t>
            </a:r>
          </a:p>
          <a:p>
            <a:pPr marL="0" indent="0">
              <a:buNone/>
            </a:pPr>
            <a:r>
              <a:rPr lang="cs-CZ" dirty="0"/>
              <a:t>Příkladem jsou:</a:t>
            </a:r>
          </a:p>
          <a:p>
            <a:r>
              <a:rPr lang="cs-CZ" b="1" dirty="0"/>
              <a:t>- </a:t>
            </a:r>
            <a:r>
              <a:rPr lang="cs-CZ" dirty="0"/>
              <a:t>chronická 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spTree>
    <p:extLst>
      <p:ext uri="{BB962C8B-B14F-4D97-AF65-F5344CB8AC3E}">
        <p14:creationId xmlns:p14="http://schemas.microsoft.com/office/powerpoint/2010/main" val="3472287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spTree>
    <p:extLst>
      <p:ext uri="{BB962C8B-B14F-4D97-AF65-F5344CB8AC3E}">
        <p14:creationId xmlns:p14="http://schemas.microsoft.com/office/powerpoint/2010/main" val="1837213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idx="1"/>
          </p:nvPr>
        </p:nvSpPr>
        <p:spPr>
          <a:xfrm>
            <a:off x="107504" y="1196752"/>
            <a:ext cx="8928992" cy="5661248"/>
          </a:xfrm>
        </p:spPr>
        <p:txBody>
          <a:bodyPr>
            <a:normAutofit/>
          </a:bodyPr>
          <a:lstStyle/>
          <a:p>
            <a:pPr algn="just"/>
            <a:r>
              <a:rPr lang="cs-CZ" dirty="0"/>
              <a:t>Na světě žije odhadem 36,9 milionů lidí s HIV. </a:t>
            </a:r>
          </a:p>
          <a:p>
            <a:pPr algn="just"/>
            <a:r>
              <a:rPr lang="cs-CZ" dirty="0"/>
              <a:t>Každoročně jich zhruba milion zemře a téměř další dva miliony lidí se nově nakazí. </a:t>
            </a:r>
          </a:p>
          <a:p>
            <a:pPr algn="just"/>
            <a:r>
              <a:rPr lang="cs-CZ" dirty="0"/>
              <a:t>Virus HIV postupně oslabuje imunitní systém nakažených, kteří se stávají náchylnější k dalším nemocem. </a:t>
            </a:r>
          </a:p>
          <a:p>
            <a:pPr algn="just"/>
            <a:r>
              <a:rPr lang="cs-CZ" dirty="0"/>
              <a:t>Pokud však HIV pozitivní pacienti včas zjistí svou diagnózu a nastoupí léčbu, mohou žít dlouhé a plnohodnotné životy.</a:t>
            </a:r>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spTree>
    <p:extLst>
      <p:ext uri="{BB962C8B-B14F-4D97-AF65-F5344CB8AC3E}">
        <p14:creationId xmlns:p14="http://schemas.microsoft.com/office/powerpoint/2010/main" val="1489199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196752"/>
            <a:ext cx="8503920" cy="5661248"/>
          </a:xfrm>
        </p:spPr>
        <p:txBody>
          <a:bodyPr>
            <a:normAutofit/>
          </a:bodyPr>
          <a:lstStyle/>
          <a:p>
            <a:pPr algn="just"/>
            <a:endParaRPr lang="cs-CZ" b="1" dirty="0"/>
          </a:p>
          <a:p>
            <a:pPr algn="just"/>
            <a:r>
              <a:rPr lang="cs-CZ" b="1" dirty="0"/>
              <a:t>Cesty 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p>
        </p:txBody>
      </p:sp>
    </p:spTree>
    <p:extLst>
      <p:ext uri="{BB962C8B-B14F-4D97-AF65-F5344CB8AC3E}">
        <p14:creationId xmlns:p14="http://schemas.microsoft.com/office/powerpoint/2010/main" val="376361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lstStyle/>
          <a:p>
            <a:r>
              <a:rPr lang="cs-CZ" dirty="0"/>
              <a:t>Metoda krátkých intervencí je  mezinárodně ověřenou a finančně nenáročnou metodu prevence, která má definované praktické postupy, umožňuje časnou identifikaci rizikového chování, ovlivňuje postoje a chování populace ve prospěch zdravého životního stylu. </a:t>
            </a:r>
          </a:p>
          <a:p>
            <a:r>
              <a:rPr lang="cs-CZ" dirty="0"/>
              <a:t>Podstatou jsou edukační a motivační rozhovory s pacientem, které realizuje vyškolený pracovník (ideálně všeobecná sestra). </a:t>
            </a:r>
          </a:p>
        </p:txBody>
      </p:sp>
    </p:spTree>
    <p:extLst>
      <p:ext uri="{BB962C8B-B14F-4D97-AF65-F5344CB8AC3E}">
        <p14:creationId xmlns:p14="http://schemas.microsoft.com/office/powerpoint/2010/main" val="2033875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340768"/>
            <a:ext cx="8503920" cy="4758280"/>
          </a:xfrm>
        </p:spPr>
        <p:txBody>
          <a:bodyPr/>
          <a:lstStyle/>
          <a:p>
            <a:pPr algn="just"/>
            <a:endParaRPr lang="cs-CZ" b="1" dirty="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endParaRPr lang="cs-CZ" dirty="0"/>
          </a:p>
        </p:txBody>
      </p:sp>
    </p:spTree>
    <p:extLst>
      <p:ext uri="{BB962C8B-B14F-4D97-AF65-F5344CB8AC3E}">
        <p14:creationId xmlns:p14="http://schemas.microsoft.com/office/powerpoint/2010/main" val="1082976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idx="1"/>
          </p:nvPr>
        </p:nvSpPr>
        <p:spPr/>
        <p:txBody>
          <a:bodyPr>
            <a:normAutofit/>
          </a:bodyPr>
          <a:lstStyle/>
          <a:p>
            <a:pPr fontAlgn="base"/>
            <a:r>
              <a:rPr lang="cs-CZ" b="1" dirty="0"/>
              <a:t>Testy na HIV </a:t>
            </a:r>
            <a:r>
              <a:rPr lang="cs-CZ" dirty="0"/>
              <a:t>nikdy nezjišťují přítomnost viru v těle, ale sledují výskyt určitých specifických bílkovin. Těmito bílkovinami jsou protilátky (mezinárodně označované Ab) a antigeny (</a:t>
            </a:r>
            <a:r>
              <a:rPr lang="cs-CZ" dirty="0" err="1"/>
              <a:t>Ag</a:t>
            </a:r>
            <a:r>
              <a:rPr lang="cs-CZ" dirty="0"/>
              <a:t>). </a:t>
            </a:r>
          </a:p>
          <a:p>
            <a:pPr fontAlgn="base"/>
            <a:r>
              <a:rPr lang="cs-CZ" dirty="0"/>
              <a:t>Zjišťovat přímo přítomnost viru v těle (tzv. HIV PCR test) je sice také možné, ale toto vyšetření není určeno k diagnostice HIV infekce, je složité, zdlouhavé, drahé, proto se to běžně nedělá. </a:t>
            </a:r>
          </a:p>
        </p:txBody>
      </p:sp>
    </p:spTree>
    <p:extLst>
      <p:ext uri="{BB962C8B-B14F-4D97-AF65-F5344CB8AC3E}">
        <p14:creationId xmlns:p14="http://schemas.microsoft.com/office/powerpoint/2010/main" val="2230417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p>
        </p:txBody>
      </p:sp>
      <p:sp>
        <p:nvSpPr>
          <p:cNvPr id="3" name="Zástupný symbol pro obsah 2"/>
          <p:cNvSpPr>
            <a:spLocks noGrp="1"/>
          </p:cNvSpPr>
          <p:nvPr>
            <p:ph idx="1"/>
          </p:nvPr>
        </p:nvSpPr>
        <p:spPr>
          <a:xfrm>
            <a:off x="107504" y="1196752"/>
            <a:ext cx="8784976" cy="5472608"/>
          </a:xfrm>
        </p:spPr>
        <p:txBody>
          <a:bodyPr>
            <a:normAutofit/>
          </a:bodyPr>
          <a:lstStyle/>
          <a:p>
            <a:pPr algn="just"/>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Doporučujeme opakované pravidelné testování u osob ve vyšším riziku (například HIV negativní partneři HIV pozitivních osob, muži mající sex s muži).</a:t>
            </a:r>
          </a:p>
          <a:p>
            <a:endParaRPr lang="cs-CZ" dirty="0"/>
          </a:p>
        </p:txBody>
      </p:sp>
    </p:spTree>
    <p:extLst>
      <p:ext uri="{BB962C8B-B14F-4D97-AF65-F5344CB8AC3E}">
        <p14:creationId xmlns:p14="http://schemas.microsoft.com/office/powerpoint/2010/main" val="406511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438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algn="just"/>
            <a:r>
              <a:rPr lang="cs-CZ" dirty="0"/>
              <a:t>Cílem metody je s využitím standardizovaných dotazníků WHO či dotazníků vytvořených Státním zdravotním ústavem rozpoznání rizikových faktorů v oblasti životního stylu, s využitím strukturovaného dotazníku zjistit míru rizika v dané oblasti a profesionálně </a:t>
            </a:r>
            <a:r>
              <a:rPr lang="cs-CZ" dirty="0" err="1"/>
              <a:t>edukovat</a:t>
            </a:r>
            <a:r>
              <a:rPr lang="cs-CZ" dirty="0"/>
              <a:t> pacienta o možných dopadech jeho rizikového chování na jeho zdraví. </a:t>
            </a:r>
          </a:p>
          <a:p>
            <a:pPr algn="just"/>
            <a:endParaRPr lang="cs-CZ" dirty="0"/>
          </a:p>
          <a:p>
            <a:pPr algn="just"/>
            <a:r>
              <a:rPr lang="cs-CZ" dirty="0"/>
              <a:t>Klíčová je motivace pacienta s důrazem na změnu jeho postoje ke svému vlastnímu zdraví, kterou je nutno podpořit zvýšením zdravotní gramotnosti pacienta. </a:t>
            </a:r>
          </a:p>
        </p:txBody>
      </p:sp>
    </p:spTree>
    <p:extLst>
      <p:ext uri="{BB962C8B-B14F-4D97-AF65-F5344CB8AC3E}">
        <p14:creationId xmlns:p14="http://schemas.microsoft.com/office/powerpoint/2010/main" val="2307664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fontScale="90000"/>
          </a:bodyPr>
          <a:lstStyle/>
          <a:p>
            <a:r>
              <a:rPr lang="cs-CZ" b="1" dirty="0">
                <a:solidFill>
                  <a:srgbClr val="FF0000"/>
                </a:solidFill>
              </a:rPr>
              <a:t/>
            </a:r>
            <a:br>
              <a:rPr lang="cs-CZ" b="1" dirty="0">
                <a:solidFill>
                  <a:srgbClr val="FF0000"/>
                </a:solidFill>
              </a:rPr>
            </a:br>
            <a:r>
              <a:rPr lang="cs-CZ" b="1" dirty="0">
                <a:solidFill>
                  <a:srgbClr val="FF0000"/>
                </a:solidFill>
              </a:rPr>
              <a:t/>
            </a:r>
            <a:br>
              <a:rPr lang="cs-CZ" b="1" dirty="0">
                <a:solidFill>
                  <a:srgbClr val="FF0000"/>
                </a:solidFill>
              </a:rPr>
            </a:br>
            <a:r>
              <a:rPr lang="cs-CZ" b="1" dirty="0">
                <a:solidFill>
                  <a:srgbClr val="FF0000"/>
                </a:solidFill>
              </a:rPr>
              <a:t/>
            </a:r>
            <a:br>
              <a:rPr lang="cs-CZ" b="1" dirty="0">
                <a:solidFill>
                  <a:srgbClr val="FF0000"/>
                </a:solidFill>
              </a:rPr>
            </a:br>
            <a:r>
              <a:rPr lang="cs-CZ" b="1" dirty="0">
                <a:solidFill>
                  <a:srgbClr val="FF0000"/>
                </a:solidFill>
              </a:rPr>
              <a:t/>
            </a:r>
            <a:br>
              <a:rPr lang="cs-CZ" b="1" dirty="0">
                <a:solidFill>
                  <a:srgbClr val="FF0000"/>
                </a:solidFill>
              </a:rPr>
            </a:br>
            <a:r>
              <a:rPr lang="cs-CZ" b="1" dirty="0">
                <a:solidFill>
                  <a:srgbClr val="FF0000"/>
                </a:solidFill>
              </a:rPr>
              <a:t>Dotazníky k zmapování míry zdravotního rizika</a:t>
            </a:r>
          </a:p>
        </p:txBody>
      </p:sp>
      <p:sp>
        <p:nvSpPr>
          <p:cNvPr id="3" name="Zástupný symbol pro obsah 2"/>
          <p:cNvSpPr>
            <a:spLocks noGrp="1"/>
          </p:cNvSpPr>
          <p:nvPr>
            <p:ph idx="1"/>
          </p:nvPr>
        </p:nvSpPr>
        <p:spPr>
          <a:xfrm>
            <a:off x="323528" y="1340768"/>
            <a:ext cx="8568952" cy="5400600"/>
          </a:xfrm>
        </p:spPr>
        <p:txBody>
          <a:bodyPr>
            <a:normAutofit fontScale="400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2"/>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3"/>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4"/>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5"/>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dirty="0"/>
              <a:t>– </a:t>
            </a:r>
            <a:r>
              <a:rPr lang="cs-CZ" sz="2800" b="1" dirty="0">
                <a:solidFill>
                  <a:srgbClr val="C00000"/>
                </a:solidFill>
              </a:rPr>
              <a:t>bez dotazníku, pouze hodnocení</a:t>
            </a:r>
          </a:p>
          <a:p>
            <a:pPr marL="0" indent="0">
              <a:buNone/>
            </a:pPr>
            <a:r>
              <a:rPr lang="cs-CZ" sz="2800" b="1" dirty="0">
                <a:solidFill>
                  <a:srgbClr val="C00000"/>
                </a:solidFill>
                <a:hlinkClick r:id="rId6"/>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7"/>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spTree>
    <p:extLst>
      <p:ext uri="{BB962C8B-B14F-4D97-AF65-F5344CB8AC3E}">
        <p14:creationId xmlns:p14="http://schemas.microsoft.com/office/powerpoint/2010/main" val="3083154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http://www.vszdrav.cz/userdata/files/KI_MAN.pdf</a:t>
            </a:r>
          </a:p>
        </p:txBody>
      </p:sp>
    </p:spTree>
    <p:extLst>
      <p:ext uri="{BB962C8B-B14F-4D97-AF65-F5344CB8AC3E}">
        <p14:creationId xmlns:p14="http://schemas.microsoft.com/office/powerpoint/2010/main" val="1480822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412776"/>
          </a:xfrm>
        </p:spPr>
        <p:txBody>
          <a:bodyPr>
            <a:normAutofit/>
          </a:bodyPr>
          <a:lstStyle/>
          <a:p>
            <a:r>
              <a:rPr lang="cs-CZ" b="1" dirty="0">
                <a:solidFill>
                  <a:srgbClr val="FF0000"/>
                </a:solidFill>
              </a:rPr>
              <a:t>Zapojení VŠZ o.p.s. do projektů MZ ČR</a:t>
            </a:r>
            <a:br>
              <a:rPr lang="cs-CZ" b="1" dirty="0">
                <a:solidFill>
                  <a:srgbClr val="FF0000"/>
                </a:solidFill>
              </a:rPr>
            </a:br>
            <a:r>
              <a:rPr lang="cs-CZ" b="1" dirty="0">
                <a:solidFill>
                  <a:srgbClr val="FF0000"/>
                </a:solidFill>
              </a:rPr>
              <a:t>(krátké intervence)  </a:t>
            </a:r>
          </a:p>
        </p:txBody>
      </p:sp>
      <p:sp>
        <p:nvSpPr>
          <p:cNvPr id="3" name="Zástupný symbol pro obsah 2"/>
          <p:cNvSpPr>
            <a:spLocks noGrp="1"/>
          </p:cNvSpPr>
          <p:nvPr>
            <p:ph idx="1"/>
          </p:nvPr>
        </p:nvSpPr>
        <p:spPr>
          <a:xfrm>
            <a:off x="301752" y="1988840"/>
            <a:ext cx="8503920" cy="4110208"/>
          </a:xfrm>
        </p:spPr>
        <p:txBody>
          <a:bodyPr/>
          <a:lstStyle/>
          <a:p>
            <a:endParaRPr lang="cs-CZ" dirty="0"/>
          </a:p>
          <a:p>
            <a:endParaRPr lang="cs-CZ" dirty="0"/>
          </a:p>
          <a:p>
            <a:r>
              <a:rPr lang="cs-CZ" dirty="0"/>
              <a:t>http://www.vszdrav.cz/cz/leve-menu/projekty/</a:t>
            </a:r>
          </a:p>
        </p:txBody>
      </p:sp>
    </p:spTree>
    <p:extLst>
      <p:ext uri="{BB962C8B-B14F-4D97-AF65-F5344CB8AC3E}">
        <p14:creationId xmlns:p14="http://schemas.microsoft.com/office/powerpoint/2010/main" val="43181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268760"/>
            <a:ext cx="8503920" cy="5589240"/>
          </a:xfrm>
        </p:spPr>
        <p:txBody>
          <a:bodyPr>
            <a:normAutofit/>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spTree>
    <p:extLst>
      <p:ext uri="{BB962C8B-B14F-4D97-AF65-F5344CB8AC3E}">
        <p14:creationId xmlns:p14="http://schemas.microsoft.com/office/powerpoint/2010/main" val="2352159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527048"/>
            <a:ext cx="8503920" cy="4998296"/>
          </a:xfrm>
        </p:spPr>
        <p:txBody>
          <a:bodyPr>
            <a:normAutofit/>
          </a:bodyPr>
          <a:lstStyle/>
          <a:p>
            <a:r>
              <a:rPr lang="cs-CZ" dirty="0"/>
              <a:t>Průměrná úspěšnost intervence, tedy rozhodnutí pacienta ke změně životního stylu, se pohybuje v rozmezí 12-40 % v závislosti na komunikovaném rizikovém faktoru a osobním přístupu intervenující osoby.</a:t>
            </a:r>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spTree>
    <p:extLst>
      <p:ext uri="{BB962C8B-B14F-4D97-AF65-F5344CB8AC3E}">
        <p14:creationId xmlns:p14="http://schemas.microsoft.com/office/powerpoint/2010/main" val="142060585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15164</TotalTime>
  <Words>3334</Words>
  <Application>Microsoft Office PowerPoint</Application>
  <PresentationFormat>Předvádění na obrazovce (4:3)</PresentationFormat>
  <Paragraphs>252</Paragraphs>
  <Slides>73</Slides>
  <Notes>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73</vt:i4>
      </vt:variant>
    </vt:vector>
  </HeadingPairs>
  <TitlesOfParts>
    <vt:vector size="79" baseType="lpstr">
      <vt:lpstr>Arial</vt:lpstr>
      <vt:lpstr>Calibri</vt:lpstr>
      <vt:lpstr>Calibri Light</vt:lpstr>
      <vt:lpstr>Times New Roman</vt:lpstr>
      <vt:lpstr>Wingdings</vt:lpstr>
      <vt:lpstr>Motiv Office</vt:lpstr>
      <vt:lpstr>Krátké intervence a jejich role v  podpoře veřejného zdraví </vt:lpstr>
      <vt:lpstr>Právní opora edukace (krátké intervence) </vt:lpstr>
      <vt:lpstr>KRÁTKÉ  INTERVENCE</vt:lpstr>
      <vt:lpstr>KRÁTKÉ  INTERVENCE</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ŽIVOTNÍ STYL </vt:lpstr>
      <vt:lpstr>DETERMINANTY ZDRAVÍ </vt:lpstr>
      <vt:lpstr>TABAKIZMUS </vt:lpstr>
      <vt:lpstr>TABAKIZMUS </vt:lpstr>
      <vt:lpstr>TABAKIZMUS </vt:lpstr>
      <vt:lpstr>TABAKIZMUS </vt:lpstr>
      <vt:lpstr>TABAKIZMUS</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vt:lpstr>
      <vt:lpstr>ALKOHOLIZMUS</vt:lpstr>
      <vt:lpstr>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Dotazníky k zmapování míry zdravotního rizika</vt:lpstr>
      <vt:lpstr>MANUÁL krátké intervence</vt:lpstr>
      <vt:lpstr>Zapojení VŠZ o.p.s. do projektů MZ ČR (krátké intervence)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Ucebna</cp:lastModifiedBy>
  <cp:revision>236</cp:revision>
  <dcterms:created xsi:type="dcterms:W3CDTF">2018-03-29T09:33:04Z</dcterms:created>
  <dcterms:modified xsi:type="dcterms:W3CDTF">2020-10-08T14:05:36Z</dcterms:modified>
</cp:coreProperties>
</file>