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62" r:id="rId4"/>
    <p:sldId id="361" r:id="rId5"/>
    <p:sldId id="360" r:id="rId6"/>
    <p:sldId id="279" r:id="rId7"/>
    <p:sldId id="280" r:id="rId8"/>
    <p:sldId id="282" r:id="rId9"/>
    <p:sldId id="283" r:id="rId10"/>
    <p:sldId id="284" r:id="rId11"/>
    <p:sldId id="285" r:id="rId12"/>
    <p:sldId id="294" r:id="rId13"/>
    <p:sldId id="286" r:id="rId14"/>
    <p:sldId id="287" r:id="rId15"/>
    <p:sldId id="288" r:id="rId16"/>
    <p:sldId id="289" r:id="rId17"/>
    <p:sldId id="290" r:id="rId18"/>
    <p:sldId id="291" r:id="rId19"/>
    <p:sldId id="261" r:id="rId20"/>
    <p:sldId id="357" r:id="rId21"/>
    <p:sldId id="358" r:id="rId22"/>
    <p:sldId id="359" r:id="rId23"/>
    <p:sldId id="259" r:id="rId24"/>
    <p:sldId id="260" r:id="rId25"/>
    <p:sldId id="296" r:id="rId26"/>
    <p:sldId id="364" r:id="rId27"/>
    <p:sldId id="267" r:id="rId28"/>
    <p:sldId id="354" r:id="rId29"/>
    <p:sldId id="355" r:id="rId30"/>
    <p:sldId id="363" r:id="rId31"/>
    <p:sldId id="365" r:id="rId32"/>
    <p:sldId id="298" r:id="rId33"/>
    <p:sldId id="366" r:id="rId34"/>
    <p:sldId id="367" r:id="rId35"/>
    <p:sldId id="368" r:id="rId36"/>
    <p:sldId id="373" r:id="rId37"/>
    <p:sldId id="374" r:id="rId38"/>
    <p:sldId id="375" r:id="rId39"/>
    <p:sldId id="302" r:id="rId40"/>
    <p:sldId id="317" r:id="rId41"/>
    <p:sldId id="318" r:id="rId42"/>
    <p:sldId id="323" r:id="rId43"/>
    <p:sldId id="319" r:id="rId44"/>
    <p:sldId id="376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4"/>
    <p:restoredTop sz="95982"/>
  </p:normalViewPr>
  <p:slideViewPr>
    <p:cSldViewPr snapToGrid="0" snapToObjects="1">
      <p:cViewPr varScale="1">
        <p:scale>
          <a:sx n="76" d="100"/>
          <a:sy n="76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E5A8652-B5BF-A24E-9653-822B5AE1C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B74523D-8203-4241-A67A-6E8452EB2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C41F4BD-2102-DD4D-9AE0-27E9843D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BB5FA26-E570-A344-AEAC-FD62A564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7495DD9-C796-5C49-B46B-7D769B89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8933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048850F-7944-DB40-8166-25CF1BFF4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AF02BB2-F76E-B541-8256-5994FF4A5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0A5A7F0-3D27-834B-A83E-FBECF6E1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1350199-DF55-134C-88ED-1DA871EE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2140D8D-D690-9A45-A7E8-11881CDF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1987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07283584-30C9-8145-ACE0-E0749E6AC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18653DCC-3746-DF45-B1AD-6435FC85E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394D5BB-D2A8-5441-9F9A-9739E9FD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CEA0C4B-3493-4449-9E5E-13918145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41C0696-4F64-AD4D-A7C8-DAE34EE4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7015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2ED0CA-3D0D-2C4E-B3ED-62B037F9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6EFA1E9-9AB4-9F4F-B881-A1CE1C57F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E3C5F61-1E7A-DB4A-80DC-EAFE1272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48D394D-DC74-124C-9337-1AE66021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AC246ED-E65E-014F-BF65-D8BD824C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2780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81FBC1-55E3-6042-9D09-6705BBD3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5C7FC35-6F7E-EC44-856C-C5FB139C5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E13391D-C2B3-6E4E-8FFB-0B045995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8627A8F-8413-F74A-8ABD-4CB3F8F9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313F58E-146D-D047-8D55-3A7AE8A9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8627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114D507-AF5F-1343-B1A2-D684CDC4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FC32A98-7564-CB46-BE7B-814CB1DF0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EDCD863E-71DD-A94F-B1C3-9D973FE9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E4B20BD-67A9-494B-AEAA-24F3CE1D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3EB8C21-7391-6247-9F19-36487832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E1E4080-549B-1F46-8A2D-A03E6C0A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3038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E73AA38-BC3D-D04A-AFA7-428A6111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1C905962-1F54-7E46-86DB-1C3D1C64C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6033170A-FF60-DA4F-A31F-212C7B745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7AD619B-5059-B34A-AF2B-1C048E64B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2DD735B1-68CD-8142-9443-12ADF9CAF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083DB697-841F-594E-A318-31EF2E0B3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BFDB5C2C-86EE-BB48-A3AB-CDDFED3E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1808CEE8-A893-334D-8F3C-489B2450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8801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570098A-DB6B-414D-9254-B5ACB852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82592A6A-0DDC-9E40-984A-0240CBD6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6E1B6078-8972-704D-BBBD-37C10B72E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370F4463-354B-974C-BFC8-C2CB2716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8765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9334739F-D76F-CB48-976D-B5B6CA9F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ABBE143-05F6-B54D-85B0-6A1420CF8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D3F8118F-F936-4540-ABD8-3012CA85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1629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7DC598-D4BD-F740-B2CA-0D12835D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E6115DE-7901-D24B-AF2F-0646E404A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CC10478A-A4D5-984F-AD9B-4F6EBA027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08CFB0A-5DC1-F447-AD4D-4DBC539AA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BB2DF96-B4AA-8C40-B419-0FAF9966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A945549B-A0C2-C045-8C92-73D9B06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4809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9C8B07-AAB0-8642-A75B-C7280C34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195CD057-E269-A24C-9436-6EA377290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AD4F61EF-45A3-AC4F-8585-FAE295BCF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85A6431-EB2C-9D4F-A4AC-2EE2E4725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8DCD758-1B5B-A740-8A05-19C27D9F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2E6A4BF-1C75-054E-BEE2-F3B6DA55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3908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7165ABB1-F34E-B44E-ABE9-9F286FB20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BC9D4309-6AE0-BA45-A01B-6F0D889F5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94711D1-FA6C-C04B-9FD8-A1D62BB64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6D896-D5B4-F041-AEF3-A47729691974}" type="datetimeFigureOut">
              <a:rPr lang="cs-CZ" smtClean="0"/>
              <a:pPr/>
              <a:t>02.11.2022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3599BBC-C109-6744-BC57-E68073FB9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590DF30-351B-8946-82D7-13EA31565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D01DD-50E2-F443-A31A-3FA6D78ED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5115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CE19D5A-4FE1-7043-B526-504A5D7E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025" y="458788"/>
            <a:ext cx="3810000" cy="58293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9D3B5D-EBF8-E44F-A22C-76049D5B9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2438"/>
            <a:ext cx="9144000" cy="2387600"/>
          </a:xfrm>
        </p:spPr>
        <p:txBody>
          <a:bodyPr/>
          <a:lstStyle/>
          <a:p>
            <a:r>
              <a:rPr lang="cs-CZ" dirty="0"/>
              <a:t>Onemocnění nervového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9EC4B06-469A-044C-BB3E-57D81A5A4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025" y="4632326"/>
            <a:ext cx="9144000" cy="1655762"/>
          </a:xfrm>
        </p:spPr>
        <p:txBody>
          <a:bodyPr/>
          <a:lstStyle/>
          <a:p>
            <a:pPr algn="l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MUDr. Šárka Pešková </a:t>
            </a:r>
          </a:p>
          <a:p>
            <a:pPr algn="l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JIP, Pediatrická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klinika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2.LF UK a FN v Motole</a:t>
            </a:r>
          </a:p>
        </p:txBody>
      </p:sp>
    </p:spTree>
    <p:extLst>
      <p:ext uri="{BB962C8B-B14F-4D97-AF65-F5344CB8AC3E}">
        <p14:creationId xmlns:p14="http://schemas.microsoft.com/office/powerpoint/2010/main" xmlns="" val="2828301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9AE3039-D8A5-C349-AD1B-17640A910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Postup motorické vývoje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2B1A7FE-8B4E-094D-9F6B-C8C1A91B3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AutoNum type="arabicPeriod"/>
            </a:pPr>
            <a:endParaRPr lang="cs-CZ" dirty="0"/>
          </a:p>
          <a:p>
            <a:pPr marL="514350" lvl="0" indent="-514350">
              <a:buAutoNum type="arabicPeriod"/>
            </a:pPr>
            <a:r>
              <a:rPr lang="cs-CZ" dirty="0" err="1"/>
              <a:t>kraniokaudálním</a:t>
            </a:r>
            <a:r>
              <a:rPr lang="cs-CZ" dirty="0"/>
              <a:t> (od hlavy k patě)</a:t>
            </a:r>
          </a:p>
          <a:p>
            <a:pPr marL="514350" lvl="0" indent="-514350">
              <a:buAutoNum type="arabicPeriod"/>
            </a:pPr>
            <a:endParaRPr lang="cs-CZ" dirty="0"/>
          </a:p>
          <a:p>
            <a:pPr marL="514350" lvl="0" indent="-514350">
              <a:buAutoNum type="arabicPeriod"/>
            </a:pPr>
            <a:r>
              <a:rPr lang="cs-CZ" dirty="0" err="1"/>
              <a:t>proximodistálním</a:t>
            </a:r>
            <a:r>
              <a:rPr lang="cs-CZ" dirty="0"/>
              <a:t> (od centra k periferii)</a:t>
            </a:r>
          </a:p>
          <a:p>
            <a:pPr marL="514350" lvl="0" indent="-514350">
              <a:buAutoNum type="arabicPeriod"/>
            </a:pPr>
            <a:endParaRPr lang="cs-CZ" dirty="0"/>
          </a:p>
          <a:p>
            <a:pPr marL="514350" lvl="0" indent="-514350">
              <a:buAutoNum type="arabicPeriod"/>
            </a:pPr>
            <a:r>
              <a:rPr lang="cs-CZ" dirty="0" err="1"/>
              <a:t>ulnoradiálním</a:t>
            </a:r>
            <a:r>
              <a:rPr lang="cs-CZ" dirty="0"/>
              <a:t> (od malíkové strany dlaně k palcové)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75154DB-0B9A-2242-B5BA-A27A7899C2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9114" y="1565030"/>
            <a:ext cx="4582886" cy="43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2932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B13200-16CE-5249-AAEF-D903C905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Hodnocení pohybového vývoje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E2BDD9E-DD9C-E543-83A9-3D027DD96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/>
              <a:t>spontánní hybnost</a:t>
            </a:r>
            <a:r>
              <a:rPr lang="cs-CZ" dirty="0"/>
              <a:t> = posturální aktivita – získané pohybové dovednosti a jejich kvalitu </a:t>
            </a:r>
          </a:p>
          <a:p>
            <a:pPr lvl="0"/>
            <a:endParaRPr lang="cs-CZ" dirty="0"/>
          </a:p>
          <a:p>
            <a:pPr lvl="0"/>
            <a:r>
              <a:rPr lang="cs-CZ" b="1" dirty="0"/>
              <a:t>provokovaná hybnost </a:t>
            </a:r>
            <a:r>
              <a:rPr lang="cs-CZ" dirty="0"/>
              <a:t>= posturální reaktivita – motorická odpověď v provokovaných změnách polohy těla</a:t>
            </a:r>
          </a:p>
          <a:p>
            <a:pPr lvl="0"/>
            <a:endParaRPr lang="cs-CZ" dirty="0"/>
          </a:p>
          <a:p>
            <a:pPr lvl="0"/>
            <a:r>
              <a:rPr lang="cs-CZ" b="1" dirty="0"/>
              <a:t>novorozenecké reflexy </a:t>
            </a:r>
          </a:p>
          <a:p>
            <a:pPr marL="0" lvl="0" indent="0">
              <a:buNone/>
            </a:pPr>
            <a:endParaRPr lang="cs-CZ" b="1" dirty="0"/>
          </a:p>
          <a:p>
            <a:pPr lvl="0"/>
            <a:r>
              <a:rPr lang="cs-CZ" b="1" dirty="0"/>
              <a:t>svalový tonus </a:t>
            </a:r>
            <a:r>
              <a:rPr lang="cs-CZ" dirty="0"/>
              <a:t>– hypotonie, hypertonie, </a:t>
            </a:r>
            <a:r>
              <a:rPr lang="cs-CZ" dirty="0" err="1"/>
              <a:t>spasticita</a:t>
            </a:r>
            <a:r>
              <a:rPr lang="cs-CZ" dirty="0"/>
              <a:t>, rigidita, dystonie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0238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EBD21EB-02FA-3240-BC5A-D6B59A1F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novorozenecké reflexy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D576178-1DB8-0F47-B3CA-E15A31832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cs-CZ" dirty="0"/>
          </a:p>
          <a:p>
            <a:pPr lvl="0"/>
            <a:r>
              <a:rPr lang="cs-CZ" dirty="0" err="1"/>
              <a:t>akustikofaciální</a:t>
            </a:r>
            <a:r>
              <a:rPr lang="cs-CZ" dirty="0"/>
              <a:t> – od 10. dne</a:t>
            </a:r>
          </a:p>
          <a:p>
            <a:pPr lvl="0"/>
            <a:r>
              <a:rPr lang="cs-CZ" dirty="0"/>
              <a:t>hledací – do 3. měsíce</a:t>
            </a:r>
          </a:p>
          <a:p>
            <a:pPr lvl="0"/>
            <a:r>
              <a:rPr lang="cs-CZ" dirty="0"/>
              <a:t>sací – do 4.měsíce </a:t>
            </a:r>
          </a:p>
          <a:p>
            <a:pPr lvl="0"/>
            <a:r>
              <a:rPr lang="cs-CZ" dirty="0"/>
              <a:t>úchopový reflex na HKK – do 4. měsíce</a:t>
            </a:r>
          </a:p>
          <a:p>
            <a:pPr lvl="0"/>
            <a:r>
              <a:rPr lang="cs-CZ" dirty="0"/>
              <a:t>úchopový reflex na DKK – do 12. měsíce</a:t>
            </a:r>
          </a:p>
          <a:p>
            <a:pPr lvl="0"/>
            <a:r>
              <a:rPr lang="cs-CZ" dirty="0" err="1"/>
              <a:t>Moroův</a:t>
            </a:r>
            <a:r>
              <a:rPr lang="cs-CZ" dirty="0"/>
              <a:t> reflex – do 4. měsíce</a:t>
            </a:r>
          </a:p>
          <a:p>
            <a:pPr lvl="0"/>
            <a:r>
              <a:rPr lang="cs-CZ" dirty="0"/>
              <a:t>reflexní chůze – do 3. měsíce</a:t>
            </a:r>
          </a:p>
        </p:txBody>
      </p:sp>
    </p:spTree>
    <p:extLst>
      <p:ext uri="{BB962C8B-B14F-4D97-AF65-F5344CB8AC3E}">
        <p14:creationId xmlns:p14="http://schemas.microsoft.com/office/powerpoint/2010/main" xmlns="" val="252278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31A101-52A4-CC40-A2E4-8064EC7D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Motorický vývoj v prvním roce života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83DAF32-21DB-1947-B068-4C0100440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vývojové vyšetření modifikované dle Vlacha a Vojty</a:t>
            </a:r>
            <a:r>
              <a:rPr lang="cs-CZ" dirty="0">
                <a:effectLst/>
              </a:rPr>
              <a:t> </a:t>
            </a:r>
          </a:p>
          <a:p>
            <a:endParaRPr lang="cs-CZ" dirty="0">
              <a:effectLst/>
            </a:endParaRPr>
          </a:p>
          <a:p>
            <a:r>
              <a:rPr lang="cs-CZ" dirty="0"/>
              <a:t>vyšetřovací polohy v pediatrické praxi:</a:t>
            </a:r>
          </a:p>
          <a:p>
            <a:endParaRPr lang="cs-CZ" dirty="0"/>
          </a:p>
          <a:p>
            <a:pPr lvl="1"/>
            <a:r>
              <a:rPr lang="cs-CZ" dirty="0"/>
              <a:t>poloha I – na zádech </a:t>
            </a:r>
          </a:p>
          <a:p>
            <a:pPr lvl="1"/>
            <a:r>
              <a:rPr lang="cs-CZ" dirty="0"/>
              <a:t>poloha II – posazování</a:t>
            </a:r>
          </a:p>
          <a:p>
            <a:pPr lvl="1"/>
            <a:r>
              <a:rPr lang="cs-CZ" dirty="0"/>
              <a:t>poloha III – na břiše</a:t>
            </a:r>
          </a:p>
          <a:p>
            <a:pPr lvl="1"/>
            <a:r>
              <a:rPr lang="cs-CZ" dirty="0"/>
              <a:t>poloha VII – </a:t>
            </a:r>
            <a:r>
              <a:rPr lang="cs-CZ" dirty="0" err="1"/>
              <a:t>vertikalizace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20470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B730B4F-F109-8448-B37F-2D19D0DF1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5"/>
            <a:ext cx="10515600" cy="1325563"/>
          </a:xfrm>
        </p:spPr>
        <p:txBody>
          <a:bodyPr/>
          <a:lstStyle/>
          <a:p>
            <a:r>
              <a:rPr lang="cs-CZ" dirty="0"/>
              <a:t>Novorozenec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72438DF-F44B-354A-BDE9-04C4ACC1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67" y="1825625"/>
            <a:ext cx="10020300" cy="4351338"/>
          </a:xfrm>
        </p:spPr>
        <p:txBody>
          <a:bodyPr>
            <a:normAutofit/>
          </a:bodyPr>
          <a:lstStyle/>
          <a:p>
            <a:r>
              <a:rPr lang="cs-CZ" dirty="0"/>
              <a:t>většinu dne prospí</a:t>
            </a:r>
          </a:p>
          <a:p>
            <a:r>
              <a:rPr lang="cs-CZ" dirty="0"/>
              <a:t>na </a:t>
            </a:r>
            <a:r>
              <a:rPr lang="cs-CZ" dirty="0" err="1"/>
              <a:t>zádech</a:t>
            </a:r>
            <a:r>
              <a:rPr lang="cs-CZ" dirty="0"/>
              <a:t> – </a:t>
            </a:r>
            <a:r>
              <a:rPr lang="cs-CZ" dirty="0" err="1"/>
              <a:t>otačí</a:t>
            </a:r>
            <a:r>
              <a:rPr lang="cs-CZ" dirty="0"/>
              <a:t> hlavou, </a:t>
            </a:r>
            <a:r>
              <a:rPr lang="cs-CZ" dirty="0" err="1"/>
              <a:t>asymetrickém</a:t>
            </a:r>
            <a:r>
              <a:rPr lang="cs-CZ" dirty="0"/>
              <a:t> držení </a:t>
            </a:r>
            <a:r>
              <a:rPr lang="cs-CZ" dirty="0" err="1"/>
              <a:t>končetin</a:t>
            </a:r>
            <a:r>
              <a:rPr lang="cs-CZ" dirty="0"/>
              <a:t>, </a:t>
            </a:r>
            <a:r>
              <a:rPr lang="cs-CZ" dirty="0" err="1"/>
              <a:t>nestabilni</a:t>
            </a:r>
            <a:r>
              <a:rPr lang="cs-CZ" dirty="0"/>
              <a:t>́ </a:t>
            </a:r>
            <a:endParaRPr lang="cs-CZ" dirty="0">
              <a:effectLst/>
            </a:endParaRPr>
          </a:p>
          <a:p>
            <a:r>
              <a:rPr lang="cs-CZ" dirty="0"/>
              <a:t>posazování – neudrží hlavu</a:t>
            </a:r>
            <a:endParaRPr lang="cs-CZ" dirty="0">
              <a:effectLst/>
            </a:endParaRPr>
          </a:p>
          <a:p>
            <a:r>
              <a:rPr lang="cs-CZ" dirty="0"/>
              <a:t>na </a:t>
            </a:r>
            <a:r>
              <a:rPr lang="cs-CZ" dirty="0" err="1"/>
              <a:t>břiše</a:t>
            </a:r>
            <a:r>
              <a:rPr lang="cs-CZ" dirty="0"/>
              <a:t> – </a:t>
            </a:r>
            <a:r>
              <a:rPr lang="cs-CZ" dirty="0" err="1"/>
              <a:t>končetiny</a:t>
            </a:r>
            <a:r>
              <a:rPr lang="cs-CZ" dirty="0"/>
              <a:t> ve flexi, ruce v </a:t>
            </a:r>
            <a:r>
              <a:rPr lang="cs-CZ" dirty="0" err="1"/>
              <a:t>pěstičkách</a:t>
            </a:r>
            <a:r>
              <a:rPr lang="cs-CZ" dirty="0"/>
              <a:t>, zadek </a:t>
            </a:r>
            <a:r>
              <a:rPr lang="cs-CZ" dirty="0" err="1"/>
              <a:t>výs</a:t>
            </a:r>
            <a:r>
              <a:rPr lang="cs-CZ" dirty="0"/>
              <a:t>̌</a:t>
            </a:r>
          </a:p>
          <a:p>
            <a:r>
              <a:rPr lang="cs-CZ" dirty="0" err="1"/>
              <a:t>v</a:t>
            </a:r>
            <a:r>
              <a:rPr lang="cs-CZ" dirty="0" err="1">
                <a:effectLst/>
              </a:rPr>
              <a:t>ertikalizace</a:t>
            </a:r>
            <a:r>
              <a:rPr lang="cs-CZ" dirty="0">
                <a:effectLst/>
              </a:rPr>
              <a:t> – reflexní chůze</a:t>
            </a:r>
          </a:p>
          <a:p>
            <a:r>
              <a:rPr lang="cs-CZ" dirty="0"/>
              <a:t>tonus – </a:t>
            </a:r>
            <a:r>
              <a:rPr lang="cs-CZ" dirty="0" err="1"/>
              <a:t>vyšši</a:t>
            </a:r>
            <a:r>
              <a:rPr lang="cs-CZ" dirty="0"/>
              <a:t>́, </a:t>
            </a:r>
            <a:r>
              <a:rPr lang="cs-CZ" dirty="0" err="1"/>
              <a:t>novorozenecke</a:t>
            </a:r>
            <a:r>
              <a:rPr lang="cs-CZ" dirty="0"/>
              <a:t>́ reflexy </a:t>
            </a:r>
            <a:r>
              <a:rPr lang="cs-CZ" dirty="0" err="1"/>
              <a:t>dobře</a:t>
            </a:r>
            <a:r>
              <a:rPr lang="cs-CZ" dirty="0"/>
              <a:t> </a:t>
            </a:r>
            <a:r>
              <a:rPr lang="cs-CZ" dirty="0" err="1"/>
              <a:t>výbavne</a:t>
            </a:r>
            <a:r>
              <a:rPr lang="cs-CZ" dirty="0"/>
              <a:t>́ </a:t>
            </a:r>
            <a:endParaRPr lang="cs-CZ" dirty="0">
              <a:effectLst/>
            </a:endParaRPr>
          </a:p>
          <a:p>
            <a:r>
              <a:rPr lang="cs-CZ" dirty="0"/>
              <a:t>zrak – </a:t>
            </a:r>
            <a:r>
              <a:rPr lang="cs-CZ" dirty="0" err="1"/>
              <a:t>lehky</a:t>
            </a:r>
            <a:r>
              <a:rPr lang="cs-CZ" dirty="0"/>
              <a:t>́ strabismus, </a:t>
            </a:r>
            <a:r>
              <a:rPr lang="cs-CZ" dirty="0" err="1"/>
              <a:t>krátká</a:t>
            </a:r>
            <a:r>
              <a:rPr lang="cs-CZ" dirty="0"/>
              <a:t> </a:t>
            </a:r>
            <a:r>
              <a:rPr lang="cs-CZ" dirty="0" err="1"/>
              <a:t>vzdálenost</a:t>
            </a:r>
            <a:r>
              <a:rPr lang="cs-CZ" dirty="0"/>
              <a:t> kontrastní předměty</a:t>
            </a:r>
            <a:endParaRPr lang="cs-CZ" dirty="0">
              <a:effectLst/>
            </a:endParaRPr>
          </a:p>
          <a:p>
            <a:r>
              <a:rPr lang="cs-CZ" dirty="0"/>
              <a:t>zvuk – na zvuk reaguje </a:t>
            </a:r>
            <a:r>
              <a:rPr lang="cs-CZ" dirty="0" err="1"/>
              <a:t>mrknutím</a:t>
            </a:r>
            <a:r>
              <a:rPr lang="cs-CZ" dirty="0"/>
              <a:t> nebo </a:t>
            </a:r>
            <a:r>
              <a:rPr lang="cs-CZ" dirty="0" err="1"/>
              <a:t>záškubem</a:t>
            </a:r>
            <a:r>
              <a:rPr lang="cs-CZ" dirty="0"/>
              <a:t> </a:t>
            </a:r>
            <a:r>
              <a:rPr lang="cs-CZ" dirty="0" err="1"/>
              <a:t>celého</a:t>
            </a:r>
            <a:r>
              <a:rPr lang="cs-CZ" dirty="0"/>
              <a:t> </a:t>
            </a:r>
            <a:r>
              <a:rPr lang="cs-CZ" dirty="0" err="1"/>
              <a:t>těla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A9E8B65-47BD-0548-B75A-4EE6BD4F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517" y="0"/>
            <a:ext cx="162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80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0B1D60C-30DA-C24E-ABD9-8A8909FB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 měsíce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6AD75EE-9DA4-234B-8863-1C1C281D1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sleduje okolí, reaguje na ně pláčem nebo úsměvem</a:t>
            </a:r>
          </a:p>
          <a:p>
            <a:r>
              <a:rPr lang="cs-CZ" dirty="0"/>
              <a:t>na zádech – stabilní, hlava ve střední poloze, symetrické držení končetin</a:t>
            </a:r>
          </a:p>
          <a:p>
            <a:r>
              <a:rPr lang="cs-CZ" dirty="0"/>
              <a:t>začíná si hrát s rukama – souhra </a:t>
            </a:r>
            <a:r>
              <a:rPr lang="cs-CZ" b="1" dirty="0"/>
              <a:t>oko-ruka-ústa</a:t>
            </a:r>
          </a:p>
          <a:p>
            <a:r>
              <a:rPr lang="cs-CZ" dirty="0"/>
              <a:t>posazování – začíná držet hlavičku, flexe DKK, extenze HKK</a:t>
            </a:r>
          </a:p>
          <a:p>
            <a:r>
              <a:rPr lang="cs-CZ" b="1" dirty="0"/>
              <a:t>na břiše </a:t>
            </a:r>
            <a:r>
              <a:rPr lang="cs-CZ" dirty="0"/>
              <a:t>– pase koně = </a:t>
            </a:r>
            <a:r>
              <a:rPr lang="cs-CZ" b="1" dirty="0"/>
              <a:t>1. vzpřimování</a:t>
            </a:r>
          </a:p>
          <a:p>
            <a:r>
              <a:rPr lang="cs-CZ" dirty="0" err="1"/>
              <a:t>vertikalizace</a:t>
            </a:r>
            <a:r>
              <a:rPr lang="cs-CZ" dirty="0"/>
              <a:t> – staví se na špičky, neudrží váhu</a:t>
            </a:r>
          </a:p>
          <a:p>
            <a:r>
              <a:rPr lang="cs-CZ" dirty="0"/>
              <a:t>začíná broukat</a:t>
            </a:r>
          </a:p>
          <a:p>
            <a:r>
              <a:rPr lang="cs-CZ" dirty="0"/>
              <a:t>zklidní se na zvuk a zpozorní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B3A4C59-4672-0C42-B6BA-36B4A638C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730" y="0"/>
            <a:ext cx="1534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19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3265BB-5F92-BB48-AF2B-785C5F43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 měsíců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17586D6-C8AD-F147-80A0-67F8AEF07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zádech – hraje si s DKK</a:t>
            </a:r>
          </a:p>
          <a:p>
            <a:r>
              <a:rPr lang="cs-CZ" dirty="0"/>
              <a:t>přetáčení ze zad na břicho a zpět</a:t>
            </a:r>
          </a:p>
          <a:p>
            <a:r>
              <a:rPr lang="cs-CZ" dirty="0"/>
              <a:t>posazování – přitáhne se do sedu </a:t>
            </a:r>
          </a:p>
          <a:p>
            <a:r>
              <a:rPr lang="cs-CZ" dirty="0"/>
              <a:t>krátce se udrží v pasivním sedu </a:t>
            </a:r>
          </a:p>
          <a:p>
            <a:r>
              <a:rPr lang="cs-CZ" b="1" dirty="0"/>
              <a:t>na břiše </a:t>
            </a:r>
            <a:r>
              <a:rPr lang="cs-CZ" dirty="0"/>
              <a:t>– </a:t>
            </a:r>
            <a:r>
              <a:rPr lang="cs-CZ" b="1" dirty="0"/>
              <a:t>2. vzpřimování</a:t>
            </a:r>
          </a:p>
          <a:p>
            <a:r>
              <a:rPr lang="cs-CZ" dirty="0" err="1"/>
              <a:t>vertikalizace</a:t>
            </a:r>
            <a:r>
              <a:rPr lang="cs-CZ" dirty="0"/>
              <a:t> – při podpírání v podpaží udrží svou váhu</a:t>
            </a:r>
          </a:p>
          <a:p>
            <a:r>
              <a:rPr lang="cs-CZ" dirty="0"/>
              <a:t>žvatlá, slabikuje</a:t>
            </a:r>
          </a:p>
          <a:p>
            <a:r>
              <a:rPr lang="cs-CZ" dirty="0"/>
              <a:t>Zpozorní na tichý zvuk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7286DC2-07F5-6842-B8DE-716A9B7D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74" y="0"/>
            <a:ext cx="211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387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F20067-E8A3-1A45-A9AB-2CC62D11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 měsíců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46AD649-0A12-4048-86E5-FD38FBE68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polohy na zádech se ihned otáčí na břicho, dostane se na čtyři</a:t>
            </a:r>
          </a:p>
          <a:p>
            <a:r>
              <a:rPr lang="cs-CZ" b="1" dirty="0"/>
              <a:t>leze</a:t>
            </a:r>
            <a:r>
              <a:rPr lang="cs-CZ" dirty="0"/>
              <a:t>, samo se posadí </a:t>
            </a:r>
          </a:p>
          <a:p>
            <a:r>
              <a:rPr lang="cs-CZ" b="1" dirty="0"/>
              <a:t>postavuje se u nábytku</a:t>
            </a:r>
          </a:p>
          <a:p>
            <a:r>
              <a:rPr lang="cs-CZ" dirty="0"/>
              <a:t>vyhazuje hračky, vytahuje předměty ze zásuvek </a:t>
            </a:r>
          </a:p>
          <a:p>
            <a:r>
              <a:rPr lang="cs-CZ" dirty="0"/>
              <a:t>paci paci, </a:t>
            </a:r>
            <a:r>
              <a:rPr lang="cs-CZ" dirty="0" err="1"/>
              <a:t>pa</a:t>
            </a:r>
            <a:r>
              <a:rPr lang="cs-CZ" dirty="0"/>
              <a:t> </a:t>
            </a:r>
            <a:r>
              <a:rPr lang="cs-CZ" dirty="0" err="1"/>
              <a:t>pa</a:t>
            </a:r>
            <a:r>
              <a:rPr lang="cs-CZ" dirty="0"/>
              <a:t> </a:t>
            </a:r>
            <a:r>
              <a:rPr lang="cs-CZ" dirty="0" err="1"/>
              <a:t>pa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AD8D204-4F20-0C43-851A-58235081C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204" y="3124200"/>
            <a:ext cx="175779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484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DA5381-17DA-1541-8775-D038ACE3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 měsíců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E1AA75C-23C0-4941-AFEB-69153D794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vyleze na schod</a:t>
            </a:r>
          </a:p>
          <a:p>
            <a:r>
              <a:rPr lang="cs-CZ" dirty="0"/>
              <a:t>tah do sedu – předklon hlavy, přitahuje se HKK</a:t>
            </a:r>
          </a:p>
          <a:p>
            <a:r>
              <a:rPr lang="cs-CZ" dirty="0"/>
              <a:t>shazuje hračky</a:t>
            </a:r>
          </a:p>
          <a:p>
            <a:r>
              <a:rPr lang="cs-CZ" b="1" dirty="0"/>
              <a:t>samostatný stoj, první samostatné krůčky</a:t>
            </a:r>
          </a:p>
          <a:p>
            <a:r>
              <a:rPr lang="cs-CZ" dirty="0"/>
              <a:t>používá 2 a více smysluplných slov</a:t>
            </a:r>
          </a:p>
          <a:p>
            <a:r>
              <a:rPr lang="cs-CZ" dirty="0"/>
              <a:t>samo jí lžičkou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8FC42DD-564E-BE47-8C33-50CDB2AF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706" y="4667250"/>
            <a:ext cx="2502294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943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3D4419-3EBB-9340-A28D-6CD25810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nervového systému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643FD56-1B5E-1343-A66D-EFC8CE0E4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zobrazovací metody</a:t>
            </a:r>
          </a:p>
          <a:p>
            <a:endParaRPr lang="cs-CZ" dirty="0"/>
          </a:p>
          <a:p>
            <a:pPr lvl="1"/>
            <a:r>
              <a:rPr lang="cs-CZ" dirty="0"/>
              <a:t>RTG – zejm. úrazy hlavy</a:t>
            </a:r>
          </a:p>
          <a:p>
            <a:pPr lvl="1"/>
            <a:r>
              <a:rPr lang="cs-CZ" dirty="0"/>
              <a:t>CT – nádory, krvácení, hydrocefalus, cévní malformace, HIE apod.</a:t>
            </a:r>
          </a:p>
          <a:p>
            <a:pPr lvl="1"/>
            <a:r>
              <a:rPr lang="cs-CZ" dirty="0"/>
              <a:t>MR – lepší zhodnocení měkkých tkání </a:t>
            </a:r>
          </a:p>
          <a:p>
            <a:pPr lvl="1"/>
            <a:r>
              <a:rPr lang="cs-CZ" dirty="0"/>
              <a:t>UZ – u dětí s neuzavřenou VF event. přes spánkovou kost, orientační vyšetření – mozková tkáň, nádory, krvácení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421577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7EE3716-2052-7247-A581-5AE0F5C9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Nervová soustava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954FC37-38F8-744C-8EFA-9A1E1D852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zachycení a zpracování podnětů působících na organismus a zajištění odpovídající reakce na ně</a:t>
            </a:r>
          </a:p>
          <a:p>
            <a:endParaRPr lang="cs-CZ" dirty="0"/>
          </a:p>
          <a:p>
            <a:r>
              <a:rPr lang="cs-CZ" dirty="0"/>
              <a:t>centrální (mozek a mícha) </a:t>
            </a:r>
            <a:r>
              <a:rPr lang="cs-CZ" dirty="0" err="1"/>
              <a:t>x</a:t>
            </a:r>
            <a:r>
              <a:rPr lang="cs-CZ" dirty="0"/>
              <a:t> periferní </a:t>
            </a:r>
          </a:p>
          <a:p>
            <a:endParaRPr lang="cs-CZ" dirty="0"/>
          </a:p>
          <a:p>
            <a:r>
              <a:rPr lang="cs-CZ" dirty="0"/>
              <a:t>správná funkce – vliv na PMV</a:t>
            </a:r>
          </a:p>
        </p:txBody>
      </p:sp>
    </p:spTree>
    <p:extLst>
      <p:ext uri="{BB962C8B-B14F-4D97-AF65-F5344CB8AC3E}">
        <p14:creationId xmlns:p14="http://schemas.microsoft.com/office/powerpoint/2010/main" xmlns="" val="131956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sura tere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608" y="203910"/>
            <a:ext cx="6475053" cy="6455961"/>
          </a:xfrm>
          <a:prstGeom prst="rect">
            <a:avLst/>
          </a:prstGeom>
        </p:spPr>
      </p:pic>
      <p:pic>
        <p:nvPicPr>
          <p:cNvPr id="7" name="Picture 6" descr="fisura tereza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46000"/>
                    </a14:imgEffect>
                    <a14:imgEffect>
                      <a14:brightnessContrast bright="-24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75" t="22414" r="13073" b="39389"/>
          <a:stretch/>
        </p:blipFill>
        <p:spPr>
          <a:xfrm>
            <a:off x="6935196" y="1151980"/>
            <a:ext cx="5048926" cy="455096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19429" y="1727998"/>
            <a:ext cx="2643358" cy="23958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208252" y="2556003"/>
            <a:ext cx="0" cy="102598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7577" y="1967043"/>
            <a:ext cx="0" cy="102598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27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99E182B-13B6-DC46-A8FB-6E4A4D11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3" y="1305312"/>
            <a:ext cx="3654327" cy="44628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998785E-17C5-AB40-B933-5F9B635C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85" y="1337533"/>
            <a:ext cx="4160327" cy="44592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DDD54A7-CEE8-A84E-BFFE-5584BAA27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127" y="1337533"/>
            <a:ext cx="3539048" cy="44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78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05E2F5FC-07F8-0B49-B9E6-DCCF1DBD8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9400" y="594309"/>
            <a:ext cx="4463767" cy="558265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0DC7CC87-6757-2944-BA95-9EB3FED40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42" y="594309"/>
            <a:ext cx="4545560" cy="55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690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E71587-93EF-D041-98D6-4D6B6A97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Vyšetření nervového systému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C4ACA75-7606-DA47-AA7A-710F47030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EEG – elektrická aktivita mozku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560A72F-598F-7C49-B6B7-9256AB85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60" y="2690829"/>
            <a:ext cx="5352013" cy="32112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DCFB6D8-2319-224E-8B69-94BC43C5C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79" y="2674205"/>
            <a:ext cx="4096551" cy="326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274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04A5595-937A-6246-9775-828254B1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Vyšetření nervového systému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6404370-FE01-7F48-A232-AE239509D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EMG – elektrická aktivita svalů (onemocnění svalů </a:t>
            </a:r>
            <a:r>
              <a:rPr lang="cs-CZ" dirty="0" err="1"/>
              <a:t>x</a:t>
            </a:r>
            <a:r>
              <a:rPr lang="cs-CZ" dirty="0"/>
              <a:t> motorických nervů 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D1221E6-B197-E84E-9399-D9259FA7D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949" y="2706940"/>
            <a:ext cx="6358064" cy="36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590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64323A3-272B-F346-A0A6-AF1B903B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Příznaky onemocnění CNS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FF2AA90-291F-5D49-A4A7-0ECFAAD32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Porucha vědomí (kvantitativní </a:t>
            </a:r>
            <a:r>
              <a:rPr lang="cs-CZ" dirty="0" err="1"/>
              <a:t>x</a:t>
            </a:r>
            <a:r>
              <a:rPr lang="cs-CZ" dirty="0"/>
              <a:t> kvalitativní)</a:t>
            </a:r>
          </a:p>
          <a:p>
            <a:r>
              <a:rPr lang="cs-CZ" dirty="0"/>
              <a:t>Zvracení </a:t>
            </a:r>
          </a:p>
          <a:p>
            <a:r>
              <a:rPr lang="cs-CZ" dirty="0"/>
              <a:t>Fotofobie, </a:t>
            </a:r>
            <a:r>
              <a:rPr lang="cs-CZ" dirty="0" err="1"/>
              <a:t>fonofobie</a:t>
            </a:r>
            <a:endParaRPr lang="cs-CZ" dirty="0"/>
          </a:p>
          <a:p>
            <a:r>
              <a:rPr lang="cs-CZ" dirty="0"/>
              <a:t>Bolest hlavy (malé děti - neklid, apatie, nechutenství, podrážděnost)</a:t>
            </a:r>
          </a:p>
          <a:p>
            <a:r>
              <a:rPr lang="cs-CZ" dirty="0"/>
              <a:t>Poruchy rovnováhy a závratě</a:t>
            </a:r>
          </a:p>
          <a:p>
            <a:r>
              <a:rPr lang="cs-CZ" dirty="0"/>
              <a:t>Obrny (parézy, plegie)</a:t>
            </a:r>
          </a:p>
          <a:p>
            <a:r>
              <a:rPr lang="cs-CZ" dirty="0"/>
              <a:t>Křeče</a:t>
            </a:r>
          </a:p>
        </p:txBody>
      </p:sp>
    </p:spTree>
    <p:extLst>
      <p:ext uri="{BB962C8B-B14F-4D97-AF65-F5344CB8AC3E}">
        <p14:creationId xmlns:p14="http://schemas.microsoft.com/office/powerpoint/2010/main" xmlns="" val="2907921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8323A5-4415-2247-9185-3276B3B6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1509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Křeče</a:t>
            </a:r>
          </a:p>
        </p:txBody>
      </p:sp>
    </p:spTree>
    <p:extLst>
      <p:ext uri="{BB962C8B-B14F-4D97-AF65-F5344CB8AC3E}">
        <p14:creationId xmlns:p14="http://schemas.microsoft.com/office/powerpoint/2010/main" xmlns="" val="1127271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52C5772-016E-1740-8030-1CD3C93CF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cs typeface="Arial" panose="020B0604020202020204" pitchFamily="34" charset="0"/>
              </a:rPr>
              <a:t>Křeče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75C68F4-15F9-A14D-B157-DD6757BEF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>
                <a:cs typeface="Arial" panose="020B0604020202020204" pitchFamily="34" charset="0"/>
              </a:rPr>
              <a:t>nejčastější urgentní stavy v pediatrii</a:t>
            </a:r>
          </a:p>
          <a:p>
            <a:r>
              <a:rPr lang="cs-CZ" dirty="0">
                <a:cs typeface="Arial" panose="020B0604020202020204" pitchFamily="34" charset="0"/>
              </a:rPr>
              <a:t>příčina: abnormální </a:t>
            </a:r>
            <a:r>
              <a:rPr lang="cs-CZ" dirty="0" err="1">
                <a:cs typeface="Arial" panose="020B0604020202020204" pitchFamily="34" charset="0"/>
              </a:rPr>
              <a:t>neuronální</a:t>
            </a:r>
            <a:r>
              <a:rPr lang="cs-CZ" dirty="0">
                <a:cs typeface="Arial" panose="020B0604020202020204" pitchFamily="34" charset="0"/>
              </a:rPr>
              <a:t> aktivita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projevy: tonické, klonické, tonicko-klonické spasmy svalstva</a:t>
            </a: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křeče trvající déle než 5 minut = status </a:t>
            </a:r>
            <a:r>
              <a:rPr lang="cs-CZ" dirty="0" err="1">
                <a:cs typeface="Arial" panose="020B0604020202020204" pitchFamily="34" charset="0"/>
              </a:rPr>
              <a:t>epilepticus</a:t>
            </a:r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2/3 křečí u dětí jsou sekundární – nejčastěji febrilní křeče</a:t>
            </a:r>
          </a:p>
        </p:txBody>
      </p:sp>
    </p:spTree>
    <p:extLst>
      <p:ext uri="{BB962C8B-B14F-4D97-AF65-F5344CB8AC3E}">
        <p14:creationId xmlns:p14="http://schemas.microsoft.com/office/powerpoint/2010/main" xmlns="" val="3830408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582B9AA-3EAE-AC4C-BFD3-0623CF666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646" y="1524001"/>
            <a:ext cx="2056354" cy="278257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038DCB-DCBD-BF4D-A863-69ED0629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cs typeface="Arial" panose="020B0604020202020204" pitchFamily="34" charset="0"/>
              </a:rPr>
              <a:t>Febrilní křeče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B35D956-F37C-4B4E-9F43-8AC9A718D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záchvaty s horečkou</a:t>
            </a:r>
            <a:r>
              <a:rPr lang="cs-CZ" dirty="0">
                <a:cs typeface="Arial" panose="020B0604020202020204" pitchFamily="34" charset="0"/>
              </a:rPr>
              <a:t> vyskytující se typicky </a:t>
            </a:r>
            <a:r>
              <a:rPr lang="cs-CZ" b="1" dirty="0">
                <a:cs typeface="Arial" panose="020B0604020202020204" pitchFamily="34" charset="0"/>
              </a:rPr>
              <a:t>mezi 6. měsícem a 5. rokem</a:t>
            </a:r>
            <a:r>
              <a:rPr lang="cs-CZ" dirty="0">
                <a:cs typeface="Arial" panose="020B0604020202020204" pitchFamily="34" charset="0"/>
              </a:rPr>
              <a:t> věku, nejsou způsobeny neuroinfekcí či metabolickým rozvratem</a:t>
            </a:r>
          </a:p>
          <a:p>
            <a:r>
              <a:rPr lang="cs-CZ" dirty="0">
                <a:cs typeface="Arial" panose="020B0604020202020204" pitchFamily="34" charset="0"/>
              </a:rPr>
              <a:t>nejčastější příčina křečí u dětí do 5 let</a:t>
            </a:r>
          </a:p>
          <a:p>
            <a:pPr marL="0" indent="0">
              <a:buNone/>
            </a:pPr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dělení: </a:t>
            </a:r>
          </a:p>
          <a:p>
            <a:pPr lvl="1"/>
            <a:r>
              <a:rPr lang="cs-CZ" dirty="0">
                <a:cs typeface="Arial" panose="020B0604020202020204" pitchFamily="34" charset="0"/>
              </a:rPr>
              <a:t>nekomplikované – generalizované, krátké (většinou do 5 minut, max. 15 minut)</a:t>
            </a:r>
          </a:p>
          <a:p>
            <a:pPr lvl="1"/>
            <a:r>
              <a:rPr lang="cs-CZ" dirty="0">
                <a:cs typeface="Arial" panose="020B0604020202020204" pitchFamily="34" charset="0"/>
              </a:rPr>
              <a:t>komplikované – fokální a/nebo trvající déle než 15 minut a/nebo opakující se během 24 h</a:t>
            </a:r>
          </a:p>
          <a:p>
            <a:pPr marL="342900" lvl="1" indent="0">
              <a:buNone/>
            </a:pPr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204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A8866E4-841E-C043-9E10-88F27EAF3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cs typeface="Arial" panose="020B0604020202020204" pitchFamily="34" charset="0"/>
              </a:rPr>
              <a:t>terapie:</a:t>
            </a:r>
          </a:p>
          <a:p>
            <a:pPr lvl="1"/>
            <a:r>
              <a:rPr lang="cs-CZ" dirty="0">
                <a:cs typeface="Arial" panose="020B0604020202020204" pitchFamily="34" charset="0"/>
              </a:rPr>
              <a:t>Diazepam:	u dětí do 15 kg	  5 mg </a:t>
            </a:r>
            <a:r>
              <a:rPr lang="cs-CZ" dirty="0" err="1">
                <a:cs typeface="Arial" panose="020B0604020202020204" pitchFamily="34" charset="0"/>
              </a:rPr>
              <a:t>p.r</a:t>
            </a:r>
            <a:r>
              <a:rPr lang="cs-CZ" dirty="0">
                <a:cs typeface="Arial" panose="020B0604020202020204" pitchFamily="34" charset="0"/>
              </a:rPr>
              <a:t>.</a:t>
            </a:r>
          </a:p>
          <a:p>
            <a:pPr marL="342900" lvl="1" indent="0">
              <a:buNone/>
            </a:pPr>
            <a:r>
              <a:rPr lang="cs-CZ" dirty="0">
                <a:cs typeface="Arial" panose="020B0604020202020204" pitchFamily="34" charset="0"/>
              </a:rPr>
              <a:t>			u dětí nad 15 kg	10 mg </a:t>
            </a:r>
            <a:r>
              <a:rPr lang="cs-CZ" dirty="0" err="1">
                <a:cs typeface="Arial" panose="020B0604020202020204" pitchFamily="34" charset="0"/>
              </a:rPr>
              <a:t>p.r</a:t>
            </a:r>
            <a:r>
              <a:rPr lang="cs-CZ" dirty="0">
                <a:cs typeface="Arial" panose="020B0604020202020204" pitchFamily="34" charset="0"/>
              </a:rPr>
              <a:t>. </a:t>
            </a:r>
          </a:p>
          <a:p>
            <a:pPr marL="342900" lvl="1" indent="0">
              <a:buNone/>
            </a:pPr>
            <a:r>
              <a:rPr lang="cs-CZ" dirty="0">
                <a:cs typeface="Arial" panose="020B0604020202020204" pitchFamily="34" charset="0"/>
              </a:rPr>
              <a:t>			(</a:t>
            </a:r>
            <a:r>
              <a:rPr lang="cs-CZ" b="1" dirty="0">
                <a:cs typeface="Arial" panose="020B0604020202020204" pitchFamily="34" charset="0"/>
              </a:rPr>
              <a:t>při křečích </a:t>
            </a:r>
            <a:r>
              <a:rPr lang="cs-CZ" dirty="0">
                <a:cs typeface="Arial" panose="020B0604020202020204" pitchFamily="34" charset="0"/>
              </a:rPr>
              <a:t>trvajících déle než 2-3 minuty)</a:t>
            </a:r>
          </a:p>
          <a:p>
            <a:pPr marL="342900" lvl="1" indent="0">
              <a:buNone/>
            </a:pPr>
            <a:endParaRPr lang="cs-CZ" sz="2800" dirty="0">
              <a:cs typeface="Arial" panose="020B0604020202020204" pitchFamily="34" charset="0"/>
            </a:endParaRPr>
          </a:p>
          <a:p>
            <a:pPr lvl="1"/>
            <a:r>
              <a:rPr lang="cs-CZ" sz="2800" dirty="0">
                <a:cs typeface="Arial" panose="020B0604020202020204" pitchFamily="34" charset="0"/>
              </a:rPr>
              <a:t>antipyretika v běžném dávkování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736811CA-D5F3-1A49-82C2-3692D33C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cs typeface="Arial" panose="020B0604020202020204" pitchFamily="34" charset="0"/>
              </a:rPr>
              <a:t>Febrilní křeče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1D47068-CAD3-4146-971B-E1E59678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207" y="1616476"/>
            <a:ext cx="1833893" cy="20883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030EE1D-0F05-2245-B2E3-D844B02C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5083017"/>
            <a:ext cx="2105065" cy="12120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D8CDFBE-A2DE-F54C-A86E-1574C98A5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467221"/>
            <a:ext cx="1770940" cy="19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516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CF787AE-A7E6-6544-BD12-C00C665D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Vyšetření nervového systému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558059A-94A3-A045-92EA-46FF51F25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dirty="0"/>
              <a:t>v přirozeném prostředí, při obvyklých činnostech</a:t>
            </a:r>
          </a:p>
          <a:p>
            <a:endParaRPr lang="cs-CZ" sz="2600" dirty="0"/>
          </a:p>
          <a:p>
            <a:r>
              <a:rPr lang="cs-CZ" sz="2600" dirty="0"/>
              <a:t>hodnocení anatomických odchylek (</a:t>
            </a:r>
            <a:r>
              <a:rPr lang="cs-CZ" sz="2600" dirty="0" err="1"/>
              <a:t>kraniofaciální</a:t>
            </a:r>
            <a:r>
              <a:rPr lang="cs-CZ" sz="2600" dirty="0"/>
              <a:t> stigmatizace, velká fontanela, mimika, hybnost)</a:t>
            </a:r>
          </a:p>
          <a:p>
            <a:endParaRPr lang="cs-CZ" sz="2600" dirty="0"/>
          </a:p>
          <a:p>
            <a:r>
              <a:rPr lang="cs-CZ" sz="2600" dirty="0"/>
              <a:t>stav vědomí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7138900-9B8E-5842-A3DF-C2B11ED89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6" y="3436621"/>
            <a:ext cx="4276724" cy="34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1931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8323A5-4415-2247-9185-3276B3B6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1509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Vrozené vývojové vady CNS</a:t>
            </a:r>
          </a:p>
        </p:txBody>
      </p:sp>
    </p:spTree>
    <p:extLst>
      <p:ext uri="{BB962C8B-B14F-4D97-AF65-F5344CB8AC3E}">
        <p14:creationId xmlns:p14="http://schemas.microsoft.com/office/powerpoint/2010/main" xmlns="" val="2081012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A740B52-FE47-1443-8B0F-B989E6C3C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vznikají prenatálně</a:t>
            </a:r>
          </a:p>
          <a:p>
            <a:endParaRPr lang="cs-CZ" dirty="0"/>
          </a:p>
          <a:p>
            <a:r>
              <a:rPr lang="cs-CZ" dirty="0"/>
              <a:t>příčiny: genetika, toxické látky, infekce 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xmlns="" id="{A87CE879-B11F-DD48-BFD9-FF1583C4C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Vrozené vývojové vady CNS</a:t>
            </a:r>
          </a:p>
        </p:txBody>
      </p:sp>
    </p:spTree>
    <p:extLst>
      <p:ext uri="{BB962C8B-B14F-4D97-AF65-F5344CB8AC3E}">
        <p14:creationId xmlns:p14="http://schemas.microsoft.com/office/powerpoint/2010/main" xmlns="" val="1414024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A84B539-5D77-8A4B-8D02-742E51453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Encefalokéla</a:t>
            </a:r>
            <a:endParaRPr lang="cs-CZ" dirty="0"/>
          </a:p>
          <a:p>
            <a:r>
              <a:rPr lang="cs-CZ" dirty="0"/>
              <a:t>Rozštěp páteře</a:t>
            </a:r>
          </a:p>
          <a:p>
            <a:endParaRPr lang="cs-CZ" dirty="0"/>
          </a:p>
        </p:txBody>
      </p:sp>
      <p:pic>
        <p:nvPicPr>
          <p:cNvPr id="9" name="Zástupný symbol pro obsah 3">
            <a:extLst>
              <a:ext uri="{FF2B5EF4-FFF2-40B4-BE49-F238E27FC236}">
                <a16:creationId xmlns:a16="http://schemas.microsoft.com/office/drawing/2014/main" xmlns="" id="{767D08DD-027B-484A-9DFB-C4695F411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54" y="3000375"/>
            <a:ext cx="6794046" cy="37726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EF9DA25-7B7D-FE40-B7B8-E5F50C36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725" y="1854200"/>
            <a:ext cx="5003800" cy="50038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C10FAE75-76EA-3045-8866-188C48BA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Vrozené vývojové vady CNS</a:t>
            </a:r>
          </a:p>
        </p:txBody>
      </p:sp>
    </p:spTree>
    <p:extLst>
      <p:ext uri="{BB962C8B-B14F-4D97-AF65-F5344CB8AC3E}">
        <p14:creationId xmlns:p14="http://schemas.microsoft.com/office/powerpoint/2010/main" xmlns="" val="1406322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E042626-57E0-0D4D-B8A4-170C527F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Vrozené vývojové vady CNS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4E7A2BC6-89F4-5048-B2C9-9AD22F514C5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Mikrocefalie</a:t>
            </a:r>
          </a:p>
          <a:p>
            <a:r>
              <a:rPr lang="cs-CZ" dirty="0"/>
              <a:t>Anencefalie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467509B1-6764-114F-8AB0-35629AD44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75" y="3062288"/>
            <a:ext cx="9855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920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448BCCE-811B-4940-AF8A-7DB56946C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Hydrocefalus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9B14EA14-8BB6-1940-8B01-0C35B972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Vrozené vývojové vady CNS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1F3AC94-4F24-4445-8F77-6BD3F390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2366963"/>
            <a:ext cx="584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8767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B49DB28-4650-7D42-9F50-FA0D7DE5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Hydrocefalus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89499B4-EF4A-4542-A71B-EBC00F732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Příčiny:</a:t>
            </a:r>
          </a:p>
          <a:p>
            <a:pPr lvl="1"/>
            <a:r>
              <a:rPr lang="cs-CZ" dirty="0"/>
              <a:t>zvýšení produkce, snížení resorpce mozkomíšního moku, obstrukce</a:t>
            </a:r>
          </a:p>
          <a:p>
            <a:pPr lvl="1"/>
            <a:r>
              <a:rPr lang="cs-CZ" dirty="0"/>
              <a:t>vrozený </a:t>
            </a:r>
            <a:r>
              <a:rPr lang="cs-CZ" dirty="0" err="1"/>
              <a:t>x</a:t>
            </a:r>
            <a:r>
              <a:rPr lang="cs-CZ" dirty="0"/>
              <a:t> získaný (trauma, krvácení, infekce)</a:t>
            </a:r>
          </a:p>
          <a:p>
            <a:endParaRPr lang="cs-CZ" dirty="0"/>
          </a:p>
          <a:p>
            <a:r>
              <a:rPr lang="cs-CZ" dirty="0"/>
              <a:t>Příznaky</a:t>
            </a:r>
          </a:p>
          <a:p>
            <a:pPr lvl="1"/>
            <a:r>
              <a:rPr lang="cs-CZ" dirty="0"/>
              <a:t>makrocefalie, vyklenutí VF, příznak zapadajícího slunce</a:t>
            </a:r>
          </a:p>
          <a:p>
            <a:pPr lvl="1"/>
            <a:r>
              <a:rPr lang="cs-CZ" dirty="0"/>
              <a:t>příznaky nitrolební hypertenze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86584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8323A5-4415-2247-9185-3276B3B6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1509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Dětské mozková obora</a:t>
            </a:r>
          </a:p>
        </p:txBody>
      </p:sp>
    </p:spTree>
    <p:extLst>
      <p:ext uri="{BB962C8B-B14F-4D97-AF65-F5344CB8AC3E}">
        <p14:creationId xmlns:p14="http://schemas.microsoft.com/office/powerpoint/2010/main" xmlns="" val="3677715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D84FBB-7169-9047-9267-0A7A0EE9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Dětská mozková obrna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602C8A7-DA0C-7C40-9408-4A55824AE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trvalá </a:t>
            </a:r>
            <a:r>
              <a:rPr lang="cs-CZ" dirty="0" err="1"/>
              <a:t>neprogredující</a:t>
            </a:r>
            <a:r>
              <a:rPr lang="cs-CZ" dirty="0"/>
              <a:t> porucha hybnosti </a:t>
            </a:r>
          </a:p>
          <a:p>
            <a:endParaRPr lang="cs-CZ" dirty="0"/>
          </a:p>
          <a:p>
            <a:r>
              <a:rPr lang="cs-CZ" dirty="0"/>
              <a:t>Příčina: jednorázové poškození mozkové tkáně nejčastěji hypoxií</a:t>
            </a:r>
          </a:p>
          <a:p>
            <a:endParaRPr lang="cs-CZ" dirty="0"/>
          </a:p>
          <a:p>
            <a:r>
              <a:rPr lang="cs-CZ" dirty="0"/>
              <a:t>Klinický obraz dle míry poškození CNS</a:t>
            </a:r>
          </a:p>
          <a:p>
            <a:endParaRPr lang="cs-CZ" dirty="0"/>
          </a:p>
          <a:p>
            <a:r>
              <a:rPr lang="cs-CZ" dirty="0"/>
              <a:t>Závažnější forma – závislost na UPV, obtížné krmení, křeče, deformity páteře, změny svalového napětí, proleženiny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9063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86BB5B97-0CD2-404D-B9A3-535A8BD3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Dětská mozková obrna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33578FA-75DB-8E45-842D-AAD96E3E3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941" y="1457324"/>
            <a:ext cx="3972580" cy="49434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4B75DBB1-BEE7-F841-ACB0-FE4ECF921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4" y="1485898"/>
            <a:ext cx="4943476" cy="49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930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8323A5-4415-2247-9185-3276B3B6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1509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Neuroinfekce</a:t>
            </a:r>
          </a:p>
        </p:txBody>
      </p:sp>
    </p:spTree>
    <p:extLst>
      <p:ext uri="{BB962C8B-B14F-4D97-AF65-F5344CB8AC3E}">
        <p14:creationId xmlns:p14="http://schemas.microsoft.com/office/powerpoint/2010/main" xmlns="" val="2575968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8ED819-14F8-E144-A8CF-0DB68D84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Kvantitativní </a:t>
            </a:r>
            <a:r>
              <a:rPr lang="cs-CZ" dirty="0"/>
              <a:t>hodnocení stavu vědomí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9E0E01D-482F-C14C-80AC-AC1265A52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DFABC30-0A42-BA40-A549-1B1675B06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7778"/>
            <a:ext cx="6096000" cy="4572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C8F4912-E74C-FA42-A94F-8F47E1AD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75516"/>
            <a:ext cx="4639559" cy="46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947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1C8F0AE-D285-444A-9F61-637ED76E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3386229"/>
            <a:ext cx="6273800" cy="34671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F1A51E-C549-A144-B73C-E13FB7BF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Neuroinfekce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9F88B9A-A4E1-E241-9180-2DC76F89F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obecna</a:t>
            </a:r>
            <a:r>
              <a:rPr lang="cs-CZ" b="1" dirty="0"/>
              <a:t>́ symptomatologie neuroinfekcí: </a:t>
            </a:r>
            <a:endParaRPr lang="cs-CZ" dirty="0">
              <a:effectLst/>
            </a:endParaRPr>
          </a:p>
          <a:p>
            <a:pPr lvl="1"/>
            <a:r>
              <a:rPr lang="cs-CZ" i="1" dirty="0" err="1"/>
              <a:t>subjektivni</a:t>
            </a:r>
            <a:r>
              <a:rPr lang="cs-CZ" i="1" dirty="0"/>
              <a:t>́ </a:t>
            </a:r>
            <a:r>
              <a:rPr lang="cs-CZ" i="1" dirty="0" err="1"/>
              <a:t>příznaky</a:t>
            </a:r>
            <a:r>
              <a:rPr lang="cs-CZ" dirty="0"/>
              <a:t>: bolest hlavy, zvracení, fotofobie, </a:t>
            </a:r>
            <a:r>
              <a:rPr lang="cs-CZ" dirty="0" err="1"/>
              <a:t>dráždivost</a:t>
            </a:r>
            <a:r>
              <a:rPr lang="cs-CZ" dirty="0"/>
              <a:t> </a:t>
            </a:r>
          </a:p>
          <a:p>
            <a:pPr marL="457200" lvl="1" indent="0">
              <a:buNone/>
            </a:pPr>
            <a:endParaRPr lang="cs-CZ" dirty="0">
              <a:effectLst/>
            </a:endParaRPr>
          </a:p>
          <a:p>
            <a:pPr lvl="1"/>
            <a:r>
              <a:rPr lang="cs-CZ" i="1" dirty="0" err="1"/>
              <a:t>objektivni</a:t>
            </a:r>
            <a:r>
              <a:rPr lang="cs-CZ" i="1" dirty="0"/>
              <a:t>́ </a:t>
            </a:r>
            <a:r>
              <a:rPr lang="cs-CZ" i="1" dirty="0" err="1"/>
              <a:t>příznaky</a:t>
            </a:r>
            <a:r>
              <a:rPr lang="cs-CZ" i="1" dirty="0"/>
              <a:t>: </a:t>
            </a:r>
            <a:r>
              <a:rPr lang="cs-CZ" dirty="0" err="1"/>
              <a:t>meningeální</a:t>
            </a:r>
            <a:r>
              <a:rPr lang="cs-CZ" dirty="0"/>
              <a:t> jevy </a:t>
            </a:r>
            <a:endParaRPr lang="cs-CZ" dirty="0">
              <a:effectLst/>
            </a:endParaRPr>
          </a:p>
          <a:p>
            <a:pPr lvl="2"/>
            <a:r>
              <a:rPr lang="cs-CZ" b="1" dirty="0"/>
              <a:t>opozice </a:t>
            </a:r>
            <a:r>
              <a:rPr lang="cs-CZ" b="1" dirty="0" err="1"/>
              <a:t>šíje</a:t>
            </a:r>
            <a:r>
              <a:rPr lang="cs-CZ" b="1" dirty="0"/>
              <a:t> </a:t>
            </a:r>
          </a:p>
          <a:p>
            <a:pPr lvl="2"/>
            <a:r>
              <a:rPr lang="cs-CZ" b="1" dirty="0" err="1"/>
              <a:t>Brudzinski</a:t>
            </a:r>
            <a:r>
              <a:rPr lang="cs-CZ" b="1" dirty="0"/>
              <a:t> </a:t>
            </a:r>
          </a:p>
          <a:p>
            <a:pPr lvl="2"/>
            <a:r>
              <a:rPr lang="cs-CZ" b="1" dirty="0" err="1"/>
              <a:t>Kernig</a:t>
            </a:r>
            <a:r>
              <a:rPr lang="cs-CZ" b="1" dirty="0"/>
              <a:t> </a:t>
            </a:r>
          </a:p>
          <a:p>
            <a:pPr lvl="2"/>
            <a:r>
              <a:rPr lang="cs-CZ" b="1" dirty="0" err="1"/>
              <a:t>Lassegue</a:t>
            </a:r>
            <a:endParaRPr lang="cs-CZ" dirty="0"/>
          </a:p>
          <a:p>
            <a:pPr lvl="2"/>
            <a:r>
              <a:rPr lang="cs-CZ" b="1" dirty="0" err="1"/>
              <a:t>Amoss</a:t>
            </a:r>
            <a:r>
              <a:rPr lang="cs-CZ" b="1" dirty="0"/>
              <a:t> sign</a:t>
            </a:r>
          </a:p>
          <a:p>
            <a:pPr lvl="2"/>
            <a:r>
              <a:rPr lang="cs-CZ" b="1" dirty="0"/>
              <a:t>spine sign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F07D3592-4284-4A47-8CDC-B763F0B15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635" y="4948329"/>
            <a:ext cx="1765300" cy="1905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40E47855-1732-F843-B537-95EE69EB1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530" y="921338"/>
            <a:ext cx="21209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126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7169DCB-FF57-BB46-8A74-D683401D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Purulentní (hnisavá) meningitida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AF6EC55-B28A-CE46-AD60-A92E61425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život ohrožující infekční zánětlivé onemocnění mozkových a míšních obalů s hnisavým nálezem v mozkomíšním moku</a:t>
            </a:r>
          </a:p>
          <a:p>
            <a:r>
              <a:rPr lang="cs-CZ" dirty="0"/>
              <a:t>zánět zpravidla postihuje i přilehlou mozkovou tkáň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původci: </a:t>
            </a:r>
          </a:p>
          <a:p>
            <a:pPr lvl="1"/>
            <a:r>
              <a:rPr lang="cs-CZ" dirty="0"/>
              <a:t>novorozenci: Str. </a:t>
            </a:r>
            <a:r>
              <a:rPr lang="cs-CZ" dirty="0" err="1"/>
              <a:t>agalactiace</a:t>
            </a:r>
            <a:r>
              <a:rPr lang="cs-CZ" dirty="0"/>
              <a:t>, </a:t>
            </a:r>
            <a:r>
              <a:rPr lang="cs-CZ" dirty="0" err="1"/>
              <a:t>E.coli</a:t>
            </a:r>
            <a:r>
              <a:rPr lang="cs-CZ" dirty="0"/>
              <a:t>, vzácně </a:t>
            </a:r>
            <a:r>
              <a:rPr lang="cs-CZ" dirty="0" err="1"/>
              <a:t>listérie</a:t>
            </a:r>
            <a:r>
              <a:rPr lang="cs-CZ" dirty="0"/>
              <a:t>, pneumokok</a:t>
            </a:r>
          </a:p>
          <a:p>
            <a:pPr lvl="1"/>
            <a:r>
              <a:rPr lang="cs-CZ" dirty="0"/>
              <a:t>&gt; 1 rok věku: pneumokok, meningokok, </a:t>
            </a:r>
            <a:r>
              <a:rPr lang="cs-CZ" dirty="0" err="1"/>
              <a:t>Hib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cesty infekce: hematogenní, per </a:t>
            </a:r>
            <a:r>
              <a:rPr lang="cs-CZ" dirty="0" err="1"/>
              <a:t>continuitatem</a:t>
            </a:r>
            <a:r>
              <a:rPr lang="cs-CZ" dirty="0"/>
              <a:t>, přímá invaze</a:t>
            </a:r>
          </a:p>
        </p:txBody>
      </p:sp>
    </p:spTree>
    <p:extLst>
      <p:ext uri="{BB962C8B-B14F-4D97-AF65-F5344CB8AC3E}">
        <p14:creationId xmlns:p14="http://schemas.microsoft.com/office/powerpoint/2010/main" xmlns="" val="1799288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40CAA59-0953-4E49-9D2A-A10EB78A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Purulentní (hnisavá) meningitida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C9899DD-627F-364A-B771-C5C4865CF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klinické projevy</a:t>
            </a:r>
          </a:p>
          <a:p>
            <a:pPr lvl="1"/>
            <a:r>
              <a:rPr lang="cs-CZ" dirty="0"/>
              <a:t>novorozenci: poruchy dýchání, tonu, termoregulace, líné sání, zvracení, dráždivost nebo letargie, bledá nebo mramorovaná kůže, známky meningeálního dráždění jsou méně časté</a:t>
            </a:r>
          </a:p>
          <a:p>
            <a:pPr lvl="1"/>
            <a:r>
              <a:rPr lang="cs-CZ" dirty="0"/>
              <a:t>starší děti: bolest hlavy, horečka, zvracení, pozitivní meningeální jevy, vyklenutá VF (do 1-1,5 roku), světloplachost, křeče, porucha vědomí, petechie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diagnostika: klinika, LP, krevní odběry, mikrobiologie, event. CT mozku</a:t>
            </a:r>
          </a:p>
          <a:p>
            <a:r>
              <a:rPr lang="cs-CZ" dirty="0"/>
              <a:t>terapie: ATB, kortikoidy, symptomatická terapie</a:t>
            </a:r>
          </a:p>
          <a:p>
            <a:r>
              <a:rPr lang="cs-CZ" dirty="0"/>
              <a:t>prevence: očkování </a:t>
            </a:r>
          </a:p>
        </p:txBody>
      </p:sp>
    </p:spTree>
    <p:extLst>
      <p:ext uri="{BB962C8B-B14F-4D97-AF65-F5344CB8AC3E}">
        <p14:creationId xmlns:p14="http://schemas.microsoft.com/office/powerpoint/2010/main" xmlns="" val="2444548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7AE895-AE0D-A64F-961D-4F9CAD3A8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Serózní meningitida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8E9D12D-2C21-A341-B619-A2C2FD0AC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původci: viry (klíšťová encefalitida, enteroviry, HV, VZV, respirační viry), </a:t>
            </a:r>
            <a:r>
              <a:rPr lang="cs-CZ" dirty="0" err="1"/>
              <a:t>lymeská</a:t>
            </a:r>
            <a:r>
              <a:rPr lang="cs-CZ" dirty="0"/>
              <a:t> borelióza, </a:t>
            </a:r>
            <a:r>
              <a:rPr lang="cs-CZ" dirty="0" err="1"/>
              <a:t>listérie</a:t>
            </a:r>
            <a:r>
              <a:rPr lang="cs-CZ" dirty="0"/>
              <a:t>, tbc a jiné</a:t>
            </a:r>
          </a:p>
          <a:p>
            <a:r>
              <a:rPr lang="cs-CZ" dirty="0"/>
              <a:t>klinické projevy:</a:t>
            </a:r>
          </a:p>
          <a:p>
            <a:pPr lvl="1"/>
            <a:r>
              <a:rPr lang="cs-CZ" dirty="0"/>
              <a:t>začíná pozvolna chřipkovými příznaky, poté zvýraznění bolesti hlavy, horečka zvracení, světloplachost</a:t>
            </a:r>
          </a:p>
          <a:p>
            <a:pPr lvl="1"/>
            <a:r>
              <a:rPr lang="cs-CZ" dirty="0"/>
              <a:t>meningeální jevy, nebývá porucha vědomí</a:t>
            </a:r>
          </a:p>
          <a:p>
            <a:pPr lvl="1"/>
            <a:r>
              <a:rPr lang="cs-CZ" dirty="0"/>
              <a:t>nejtěžší průběh u HSV-1 </a:t>
            </a:r>
            <a:r>
              <a:rPr lang="cs-CZ" dirty="0">
                <a:sym typeface="Wingdings" pitchFamily="2" charset="2"/>
              </a:rPr>
              <a:t> hemoragicko-nekrotizující zánět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diagnostika: klinika, LP, krevní odběry, mikrobiologie, event. CT/MRI mozku</a:t>
            </a:r>
          </a:p>
          <a:p>
            <a:r>
              <a:rPr lang="cs-CZ" dirty="0"/>
              <a:t>terapie: symptomatická, herpes – </a:t>
            </a:r>
            <a:r>
              <a:rPr lang="cs-CZ" dirty="0" err="1"/>
              <a:t>acyklovir</a:t>
            </a:r>
            <a:r>
              <a:rPr lang="cs-CZ" dirty="0"/>
              <a:t>, </a:t>
            </a:r>
            <a:r>
              <a:rPr lang="cs-CZ" dirty="0" err="1"/>
              <a:t>listerie</a:t>
            </a:r>
            <a:r>
              <a:rPr lang="cs-CZ" dirty="0"/>
              <a:t>, borelióza, tbc - ATB</a:t>
            </a:r>
          </a:p>
        </p:txBody>
      </p:sp>
    </p:spTree>
    <p:extLst>
      <p:ext uri="{BB962C8B-B14F-4D97-AF65-F5344CB8AC3E}">
        <p14:creationId xmlns:p14="http://schemas.microsoft.com/office/powerpoint/2010/main" xmlns="" val="2274829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A7E192-A1BD-6E43-B281-5CE9E048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Lumbální punkce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CCEF3060-0357-CC4B-805F-6E507B786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025" y="1655301"/>
            <a:ext cx="4762500" cy="46645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C20366A-F196-1143-8C7C-0DDA9927A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82860" y="1016179"/>
            <a:ext cx="4521500" cy="60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7915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CF787AE-A7E6-6544-BD12-C00C665D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Vyšetření nervového systému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558059A-94A3-A045-92EA-46FF51F25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přirozeném prostředí, při obvyklých činnostech</a:t>
            </a:r>
          </a:p>
          <a:p>
            <a:endParaRPr lang="cs-CZ" dirty="0"/>
          </a:p>
          <a:p>
            <a:r>
              <a:rPr lang="cs-CZ" dirty="0"/>
              <a:t>hodnocení anatomických odchylek (</a:t>
            </a:r>
            <a:r>
              <a:rPr lang="cs-CZ" dirty="0" err="1"/>
              <a:t>kraniofaciální</a:t>
            </a:r>
            <a:r>
              <a:rPr lang="cs-CZ" dirty="0"/>
              <a:t> stigmatizace, velká fontanela, mimika, hybnost)</a:t>
            </a:r>
          </a:p>
          <a:p>
            <a:endParaRPr lang="cs-CZ" dirty="0"/>
          </a:p>
          <a:p>
            <a:r>
              <a:rPr lang="cs-CZ" dirty="0"/>
              <a:t>stav vědomí</a:t>
            </a:r>
          </a:p>
          <a:p>
            <a:endParaRPr lang="cs-CZ" dirty="0"/>
          </a:p>
          <a:p>
            <a:r>
              <a:rPr lang="cs-CZ" dirty="0"/>
              <a:t>vyšetření šlacho-svalových reflexů a kožní citlivosti</a:t>
            </a:r>
          </a:p>
          <a:p>
            <a:endParaRPr lang="cs-CZ" dirty="0"/>
          </a:p>
          <a:p>
            <a:r>
              <a:rPr lang="cs-CZ" dirty="0"/>
              <a:t>vyšetření PMV </a:t>
            </a:r>
          </a:p>
        </p:txBody>
      </p:sp>
    </p:spTree>
    <p:extLst>
      <p:ext uri="{BB962C8B-B14F-4D97-AF65-F5344CB8AC3E}">
        <p14:creationId xmlns:p14="http://schemas.microsoft.com/office/powerpoint/2010/main" xmlns="" val="39577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9916B07-0773-3A4C-856B-368A56AB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Psychomotorický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0EA3A8B-DC2A-3A42-9F31-4BD31998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sled událostí vedoucí k autonomii jedince</a:t>
            </a:r>
          </a:p>
          <a:p>
            <a:endParaRPr lang="cs-CZ" dirty="0"/>
          </a:p>
          <a:p>
            <a:r>
              <a:rPr lang="cs-CZ" dirty="0"/>
              <a:t>hodnocením PMV lze vytipovat rizikové dětí </a:t>
            </a:r>
            <a:r>
              <a:rPr lang="cs-CZ" dirty="0">
                <a:sym typeface="Wingdings" pitchFamily="2" charset="2"/>
              </a:rPr>
              <a:t> neurolog, rehabilitace</a:t>
            </a:r>
          </a:p>
          <a:p>
            <a:endParaRPr lang="cs-CZ" dirty="0">
              <a:sym typeface="Wingdings" pitchFamily="2" charset="2"/>
            </a:endParaRPr>
          </a:p>
          <a:p>
            <a:r>
              <a:rPr lang="cs-CZ" dirty="0"/>
              <a:t>sledujeme dynamiku, vyšetření opakujeme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nejhorší je regrese ve vývoji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86216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A968B10-9BFA-6C4D-BE50-58FBAC55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Psychomotorický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754E026-687A-3748-8966-F1DA781F2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 správný vývoj je důležitá: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správná funkce CNS</a:t>
            </a:r>
          </a:p>
          <a:p>
            <a:pPr lvl="1"/>
            <a:r>
              <a:rPr lang="cs-CZ" dirty="0"/>
              <a:t>dostatek živin a kyslíku</a:t>
            </a:r>
          </a:p>
          <a:p>
            <a:pPr lvl="1"/>
            <a:r>
              <a:rPr lang="cs-CZ" dirty="0"/>
              <a:t>dostatek podnětů z okolí 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ym typeface="Wingdings" pitchFamily="2" charset="2"/>
              </a:rPr>
              <a:t></a:t>
            </a:r>
            <a:r>
              <a:rPr lang="cs-CZ" dirty="0"/>
              <a:t> nesplnění některých podmínek vede k opoždění vývoje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76147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4A54D2-BBF7-AE46-8E0D-117BA153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Psychomotorický 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9E7E0C7-FDF0-8E47-A56D-3ECC79CD7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posuzujeme ve 4 základních funkčních oblastech: 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vývoj hrubé motoriky</a:t>
            </a:r>
          </a:p>
          <a:p>
            <a:pPr lvl="1"/>
            <a:r>
              <a:rPr lang="cs-CZ" dirty="0"/>
              <a:t>vývoj jemné motoriky a zraku</a:t>
            </a:r>
          </a:p>
          <a:p>
            <a:pPr lvl="1"/>
            <a:r>
              <a:rPr lang="cs-CZ" dirty="0"/>
              <a:t>vývoj řeči a sluchu </a:t>
            </a:r>
          </a:p>
          <a:p>
            <a:pPr lvl="1"/>
            <a:r>
              <a:rPr lang="cs-CZ" dirty="0"/>
              <a:t>vývoj sociální, emocionální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38377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A148EC2-D7CA-FE45-9D8B-3A3007B1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Vývoj motoriky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A605BF4-DC7E-594A-A81C-B6AA35DA9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určován především správným neurologickým vývojem dítěte a zrcadlí tak vývoj CNS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může být ovlivněn prenatálně (VVV, infekce, hypoxie) i postnatálně (úrazy, infekce, hypoxie, zevní vlivy)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932722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1225</Words>
  <Application>Microsoft Office PowerPoint</Application>
  <PresentationFormat>Vlastní</PresentationFormat>
  <Paragraphs>251</Paragraphs>
  <Slides>44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Motiv Office</vt:lpstr>
      <vt:lpstr>Onemocnění nervového systému</vt:lpstr>
      <vt:lpstr>Nervová soustava </vt:lpstr>
      <vt:lpstr>Vyšetření nervového systému u dětí</vt:lpstr>
      <vt:lpstr>Kvantitativní hodnocení stavu vědomí</vt:lpstr>
      <vt:lpstr>Vyšetření nervového systému u dětí</vt:lpstr>
      <vt:lpstr>Psychomotorický vývoj</vt:lpstr>
      <vt:lpstr>Psychomotorický vývoj</vt:lpstr>
      <vt:lpstr>Psychomotorický vývoj</vt:lpstr>
      <vt:lpstr>Vývoj motoriky</vt:lpstr>
      <vt:lpstr>Postup motorické vývoje</vt:lpstr>
      <vt:lpstr>Hodnocení pohybového vývoje</vt:lpstr>
      <vt:lpstr>Základní novorozenecké reflexy</vt:lpstr>
      <vt:lpstr>Motorický vývoj v prvním roce života</vt:lpstr>
      <vt:lpstr>Novorozenec</vt:lpstr>
      <vt:lpstr>3 měsíce</vt:lpstr>
      <vt:lpstr>6 měsíců</vt:lpstr>
      <vt:lpstr>9 měsíců</vt:lpstr>
      <vt:lpstr>12 měsíců</vt:lpstr>
      <vt:lpstr>Vyšetření nervového systému u dětí</vt:lpstr>
      <vt:lpstr>Snímek 20</vt:lpstr>
      <vt:lpstr>Snímek 21</vt:lpstr>
      <vt:lpstr>Snímek 22</vt:lpstr>
      <vt:lpstr>Vyšetření nervového systému u dětí</vt:lpstr>
      <vt:lpstr>Vyšetření nervového systému u dětí</vt:lpstr>
      <vt:lpstr>Příznaky onemocnění CNS</vt:lpstr>
      <vt:lpstr>Křeče</vt:lpstr>
      <vt:lpstr>Křeče</vt:lpstr>
      <vt:lpstr>Febrilní křeče</vt:lpstr>
      <vt:lpstr>Febrilní křeče</vt:lpstr>
      <vt:lpstr>Vrozené vývojové vady CNS</vt:lpstr>
      <vt:lpstr>Vrozené vývojové vady CNS</vt:lpstr>
      <vt:lpstr>Vrozené vývojové vady CNS</vt:lpstr>
      <vt:lpstr>Vrozené vývojové vady CNS</vt:lpstr>
      <vt:lpstr>Vrozené vývojové vady CNS</vt:lpstr>
      <vt:lpstr>Hydrocefalus</vt:lpstr>
      <vt:lpstr>Dětské mozková obora</vt:lpstr>
      <vt:lpstr>Dětská mozková obrna</vt:lpstr>
      <vt:lpstr>Dětská mozková obrna</vt:lpstr>
      <vt:lpstr>Neuroinfekce</vt:lpstr>
      <vt:lpstr>Neuroinfekce</vt:lpstr>
      <vt:lpstr>Purulentní (hnisavá) meningitida</vt:lpstr>
      <vt:lpstr>Purulentní (hnisavá) meningitida</vt:lpstr>
      <vt:lpstr>Serózní meningitida</vt:lpstr>
      <vt:lpstr>Lumbální punkce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Onemocnění nervového systému</dc:title>
  <dc:creator>Microsoft Office User</dc:creator>
  <cp:lastModifiedBy>kusakova23806</cp:lastModifiedBy>
  <cp:revision>25</cp:revision>
  <dcterms:created xsi:type="dcterms:W3CDTF">2022-10-25T20:17:36Z</dcterms:created>
  <dcterms:modified xsi:type="dcterms:W3CDTF">2022-11-02T09:43:02Z</dcterms:modified>
</cp:coreProperties>
</file>