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3" r:id="rId4"/>
    <p:sldId id="336" r:id="rId5"/>
    <p:sldId id="284" r:id="rId6"/>
    <p:sldId id="339" r:id="rId7"/>
    <p:sldId id="286" r:id="rId8"/>
    <p:sldId id="282" r:id="rId9"/>
    <p:sldId id="288" r:id="rId10"/>
    <p:sldId id="298" r:id="rId11"/>
    <p:sldId id="300" r:id="rId12"/>
    <p:sldId id="287" r:id="rId13"/>
    <p:sldId id="299" r:id="rId14"/>
    <p:sldId id="301" r:id="rId15"/>
    <p:sldId id="302" r:id="rId16"/>
    <p:sldId id="264" r:id="rId17"/>
    <p:sldId id="289" r:id="rId18"/>
    <p:sldId id="337" r:id="rId19"/>
    <p:sldId id="297" r:id="rId20"/>
    <p:sldId id="338" r:id="rId21"/>
    <p:sldId id="293" r:id="rId22"/>
    <p:sldId id="294" r:id="rId23"/>
    <p:sldId id="295" r:id="rId24"/>
    <p:sldId id="316" r:id="rId25"/>
    <p:sldId id="327" r:id="rId26"/>
    <p:sldId id="329" r:id="rId27"/>
    <p:sldId id="330" r:id="rId28"/>
    <p:sldId id="332" r:id="rId29"/>
    <p:sldId id="334" r:id="rId30"/>
    <p:sldId id="333" r:id="rId31"/>
    <p:sldId id="331" r:id="rId32"/>
    <p:sldId id="335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8"/>
    <p:restoredTop sz="95982"/>
  </p:normalViewPr>
  <p:slideViewPr>
    <p:cSldViewPr snapToGrid="0" snapToObjects="1">
      <p:cViewPr varScale="1">
        <p:scale>
          <a:sx n="99" d="100"/>
          <a:sy n="99" d="100"/>
        </p:scale>
        <p:origin x="200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24F42-CE9D-794B-B875-88432159A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E61772-45FB-DA49-9CE3-AD0440B73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90906D-3FC3-3741-8655-24D93CFB6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1E9043-9B95-8941-BEF6-44FF4C5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08515E-ED7A-AC42-83CA-16E55E92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46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E3BFF-0285-4141-A322-28288078A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82DF812-2E62-8148-BAB1-C61FEC53C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463F7D-EEEA-5648-B5F1-B0EDF817A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5CDE17-5678-EC4D-AFA7-8A99228C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EB832A-376B-D14A-B7D4-F8B73CFB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45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2411162-E718-8F4B-862F-596CC9D02D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6546DE-CCE4-1442-9650-7D9B88314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C90D94-193D-0440-839C-2455E9819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AEC3B7-E1F9-DD4E-B238-C1D5AF8C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41CE19-663A-BB48-98EE-ECCDD0604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63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D7D97D-959A-2748-9EB8-C5318E22A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EA8CCA-ED59-034E-B154-0CAD5859A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8C92C-20AB-4047-970A-D4A5F98F9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97AC70-2844-EB40-83EC-CB511F33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ED1FA6-A2E3-5346-9774-77E70E45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0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DFA37-33B8-044A-A741-15063C91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8AD1EF-08C6-694E-AB96-79343EA69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1562D6-D90E-5746-9E0C-406B322FE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A9CB6D-0611-F24D-9666-7A3A797B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E0010B-D5DC-DF4F-B4A6-C9DAF2651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23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1C430-4B9E-0146-A7EB-DEA684E1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2416BB-82C3-3D44-9162-A7F26D70C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6158C25-011A-904D-8F31-C1858D06E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5D568F-8E24-0E45-B2F8-79C1D34B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90F7955-431B-DD4E-84DE-D7985C1C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EB6FD6E-27A6-E04E-9998-5CA9BDEF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268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11475-00CF-DD4C-8EB1-6BAAF7AD4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D45EEF-92AC-6E4A-9685-D637A2679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7E441A4-88C4-764B-9DB0-CA6E5EF5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1529F83-6EC3-304C-A0D8-E247997E7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157786B-61CB-1B4F-B2F9-F77F702DB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16EBE74-3B1F-2D4C-859D-A9F3C3E7F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9F74FF-7CA7-F54E-83DB-6E1F79D0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3815AEC-7409-CB47-9B84-6D93417D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59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8E653-1E1B-FB4E-939B-E0600E6D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55537D2-CCAC-5A47-A461-B18C0478C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21FFFA4-D707-2549-8525-95887192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D53BC0-5701-1E47-BC6E-47B31BBC1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52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1DC9B33-B60D-EA49-A758-845CF4778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0C1F011-DFD0-F44F-91B1-CB4A5244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9ECDD7-FED8-C549-9F3B-1FA10EC8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0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B64CF0-0ED7-0541-9661-18A75FEEB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C20B18-1EEA-3E4C-B155-B3094BEE5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37443D4-92D4-8644-A246-3B624AD73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7AF6B5-3C2F-CD45-99E7-7F6D92EB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A5B17F-4AD1-104A-82FB-BDA84A332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FDA236-8DD6-C148-B839-8D4EA0E91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4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044CB-C343-6B48-AD44-743890B2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E509100-8B61-1042-86C9-040DE1448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91EEDF0-F031-4A4A-9829-78514A801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26A188-8054-2D41-B1FB-9C935D2E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F5BB24-A617-684F-B7AE-07628CE32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1D44B6-9A62-854C-B96F-57A2F2E8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56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5FDEC7E-C5DE-8B4C-8B57-A5455183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F15AAFF-BCDF-0C48-B4C4-E0F9DC41E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FBED30-E066-354E-90DE-DF2E6B004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4C79F-9D3E-4548-80A3-D304CAD91AC9}" type="datetimeFigureOut">
              <a:rPr lang="cs-CZ" smtClean="0"/>
              <a:t>02.06.2022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0F49FE-1707-514C-AB9E-43D8B2531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3F5563-7ED2-404D-9475-A4FB9B228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D7157-4E33-584F-B8FE-F005B92115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77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614F4B3-B4C0-E441-90DD-5A2BD0B34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408" y="0"/>
            <a:ext cx="973557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A1065D0-E04B-0845-955C-DC3A8878C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3961"/>
            <a:ext cx="9144000" cy="2387600"/>
          </a:xfrm>
        </p:spPr>
        <p:txBody>
          <a:bodyPr/>
          <a:lstStyle/>
          <a:p>
            <a:r>
              <a:rPr lang="cs-CZ" b="1" dirty="0"/>
              <a:t>Onemocnění dýchacího systému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725023-8CE3-9845-AD03-2D0A41FFB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2479"/>
            <a:ext cx="9144000" cy="1655762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pPr algn="l"/>
            <a:r>
              <a:rPr lang="cs-CZ" dirty="0"/>
              <a:t>MUDr. Šárka Pešková</a:t>
            </a:r>
          </a:p>
          <a:p>
            <a:pPr algn="l"/>
            <a:r>
              <a:rPr lang="cs-CZ" i="1" dirty="0"/>
              <a:t>JIP, Pediatrická klinika 2. LF UK a FN Motol</a:t>
            </a:r>
          </a:p>
          <a:p>
            <a:pPr algn="l"/>
            <a:r>
              <a:rPr lang="cs-CZ" i="1" dirty="0"/>
              <a:t>Oddělení dětského urgentního příjmu a LSPP dětí FN Motol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2979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F79180-23BB-7640-80F7-5C05D97FF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Sinusitis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1F938D-F813-D242-B798-23FC68D37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obvykle bakteriální komplikace rhinitidy</a:t>
            </a:r>
          </a:p>
          <a:p>
            <a:r>
              <a:rPr lang="cs-CZ" dirty="0"/>
              <a:t>původce: pneumokok, </a:t>
            </a:r>
            <a:r>
              <a:rPr lang="cs-CZ" dirty="0" err="1"/>
              <a:t>hemofilus</a:t>
            </a:r>
            <a:endParaRPr lang="cs-CZ" dirty="0"/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dvoufázový průběh: nachlazení </a:t>
            </a:r>
            <a:r>
              <a:rPr lang="cs-CZ" dirty="0">
                <a:sym typeface="Wingdings" pitchFamily="2" charset="2"/>
              </a:rPr>
              <a:t> úleva  návrat obtíží</a:t>
            </a:r>
          </a:p>
          <a:p>
            <a:pPr lvl="1"/>
            <a:r>
              <a:rPr lang="cs-CZ" dirty="0">
                <a:sym typeface="Wingdings" pitchFamily="2" charset="2"/>
              </a:rPr>
              <a:t>bolest hlavy, zubů, horečka, hnisavý výtok z nosu </a:t>
            </a:r>
          </a:p>
          <a:p>
            <a:pPr lvl="1"/>
            <a:r>
              <a:rPr lang="cs-CZ" dirty="0">
                <a:sym typeface="Wingdings" pitchFamily="2" charset="2"/>
              </a:rPr>
              <a:t>Huhňání, porucha čichu, únava</a:t>
            </a:r>
          </a:p>
          <a:p>
            <a:endParaRPr lang="cs-CZ" dirty="0"/>
          </a:p>
          <a:p>
            <a:r>
              <a:rPr lang="cs-CZ" dirty="0"/>
              <a:t>terapie: ATB, </a:t>
            </a:r>
            <a:r>
              <a:rPr lang="cs-CZ" dirty="0" err="1"/>
              <a:t>dekongestiva</a:t>
            </a:r>
            <a:r>
              <a:rPr lang="cs-CZ" dirty="0"/>
              <a:t>, punkce dutin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3986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0A5AF-65BF-8F44-B320-C315E5DE1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Otitis media </a:t>
            </a:r>
            <a:r>
              <a:rPr lang="cs-CZ" b="1" dirty="0" err="1"/>
              <a:t>acuta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C25B65-1AEE-3E41-91DA-8C2841CF2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častá komplikace infekcí HCD</a:t>
            </a:r>
          </a:p>
          <a:p>
            <a:r>
              <a:rPr lang="cs-CZ" dirty="0"/>
              <a:t>infekce se šíří přes Eustachovu trubici do středouší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horečka, bolest ucha (mále dítě si sahá na uši), neklid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diagnostika: otoskopie</a:t>
            </a:r>
          </a:p>
          <a:p>
            <a:r>
              <a:rPr lang="cs-CZ" dirty="0"/>
              <a:t>terapie: katarální – </a:t>
            </a:r>
            <a:r>
              <a:rPr lang="cs-CZ" dirty="0" err="1"/>
              <a:t>boralkoholové</a:t>
            </a:r>
            <a:r>
              <a:rPr lang="cs-CZ" dirty="0"/>
              <a:t> kapky, hnisavé – paracentéza, ATB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F59153-4613-874A-807E-2097DF54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655" y="14285"/>
            <a:ext cx="3608345" cy="29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92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980D2-C824-8446-A32B-13C902D92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Tonzilitida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AB3A29-1CC9-144D-8FD7-28C9D9CBC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akutní zánět krčních mandlí</a:t>
            </a:r>
          </a:p>
          <a:p>
            <a:r>
              <a:rPr lang="cs-CZ" dirty="0"/>
              <a:t>původci: bakterie (Str. </a:t>
            </a:r>
            <a:r>
              <a:rPr lang="cs-CZ" dirty="0" err="1"/>
              <a:t>pyogenes</a:t>
            </a:r>
            <a:r>
              <a:rPr lang="cs-CZ" dirty="0"/>
              <a:t>), viry, vzácně mykobakterie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klinické projevy:</a:t>
            </a:r>
          </a:p>
          <a:p>
            <a:pPr lvl="1"/>
            <a:r>
              <a:rPr lang="cs-CZ" dirty="0"/>
              <a:t>horečka, bolest v krku </a:t>
            </a:r>
          </a:p>
          <a:p>
            <a:pPr lvl="1"/>
            <a:r>
              <a:rPr lang="cs-CZ" dirty="0"/>
              <a:t>šedobílé povlaky na mandlích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terapie: PNC při bakteriální tonzilitidě, symptomatická léčba</a:t>
            </a:r>
          </a:p>
          <a:p>
            <a:r>
              <a:rPr lang="cs-CZ" dirty="0"/>
              <a:t>komplikace: </a:t>
            </a:r>
            <a:r>
              <a:rPr lang="cs-CZ" dirty="0" err="1"/>
              <a:t>retrotonzilární</a:t>
            </a:r>
            <a:r>
              <a:rPr lang="cs-CZ" dirty="0"/>
              <a:t> absces (náhlé zhoršení, výrazná bolest)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63F01E-CF04-2946-BC9D-76604090C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549" y="2977090"/>
            <a:ext cx="3412901" cy="20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3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46D436-9ACD-ED40-9B29-A6D07F926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Infekční mononukleóza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67997A-727E-4540-B39D-7E3FD8672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původce: EBV, CMV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b="1" dirty="0"/>
              <a:t>povlaková angína</a:t>
            </a:r>
          </a:p>
          <a:p>
            <a:pPr lvl="1"/>
            <a:r>
              <a:rPr lang="cs-CZ" b="1" dirty="0"/>
              <a:t>krční lymfadenopatie</a:t>
            </a:r>
          </a:p>
          <a:p>
            <a:pPr lvl="1"/>
            <a:r>
              <a:rPr lang="cs-CZ" b="1" dirty="0" err="1"/>
              <a:t>hepatosplenomegalie</a:t>
            </a:r>
            <a:endParaRPr lang="cs-CZ" b="1" dirty="0"/>
          </a:p>
          <a:p>
            <a:pPr lvl="1"/>
            <a:r>
              <a:rPr lang="cs-CZ" dirty="0" err="1"/>
              <a:t>rhinolalie</a:t>
            </a:r>
            <a:r>
              <a:rPr lang="cs-CZ" dirty="0"/>
              <a:t>, otok víček, horečka</a:t>
            </a:r>
          </a:p>
          <a:p>
            <a:pPr lvl="1"/>
            <a:r>
              <a:rPr lang="cs-CZ" dirty="0"/>
              <a:t>+/- </a:t>
            </a:r>
            <a:r>
              <a:rPr lang="cs-CZ" dirty="0" err="1"/>
              <a:t>exantém</a:t>
            </a:r>
            <a:r>
              <a:rPr lang="cs-CZ" dirty="0"/>
              <a:t>, enantém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diagnostika: klinika, laboratoř</a:t>
            </a:r>
          </a:p>
          <a:p>
            <a:r>
              <a:rPr lang="cs-CZ" dirty="0"/>
              <a:t>terapie: symptomatická, klidový režim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9657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BDAAC1F-03F5-2143-9258-699628ACE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035" y="1283849"/>
            <a:ext cx="5475273" cy="39409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90D453-D6A4-4F40-9061-1D62E23B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Akutní </a:t>
            </a:r>
            <a:r>
              <a:rPr lang="cs-CZ" b="1" dirty="0" err="1"/>
              <a:t>subglotická</a:t>
            </a:r>
            <a:r>
              <a:rPr lang="cs-CZ" b="1" dirty="0"/>
              <a:t> laryngitida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7C3A1B0-ABEC-484A-898D-8791639D1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původce: převážně viry</a:t>
            </a:r>
          </a:p>
          <a:p>
            <a:r>
              <a:rPr lang="cs-CZ" dirty="0"/>
              <a:t>vznik náhle, z “plného zdraví“, typicky v noci</a:t>
            </a:r>
          </a:p>
          <a:p>
            <a:r>
              <a:rPr lang="cs-CZ" dirty="0"/>
              <a:t>zúžení </a:t>
            </a:r>
            <a:r>
              <a:rPr lang="cs-CZ" dirty="0" err="1"/>
              <a:t>subglotického</a:t>
            </a:r>
            <a:r>
              <a:rPr lang="cs-CZ" dirty="0"/>
              <a:t> prostoru zánětlivým otokem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drsný až štěkavý kašel </a:t>
            </a:r>
          </a:p>
          <a:p>
            <a:pPr lvl="1"/>
            <a:r>
              <a:rPr lang="cs-CZ" dirty="0"/>
              <a:t>inspirační event. i exspirační </a:t>
            </a:r>
            <a:r>
              <a:rPr lang="cs-CZ" dirty="0" err="1"/>
              <a:t>stridor</a:t>
            </a:r>
            <a:endParaRPr lang="cs-CZ" dirty="0"/>
          </a:p>
          <a:p>
            <a:pPr lvl="1"/>
            <a:r>
              <a:rPr lang="cs-CZ" dirty="0"/>
              <a:t>dysfonie, afonie</a:t>
            </a:r>
          </a:p>
          <a:p>
            <a:pPr lvl="1"/>
            <a:r>
              <a:rPr lang="cs-CZ" dirty="0"/>
              <a:t>inspirační dušnost</a:t>
            </a:r>
          </a:p>
          <a:p>
            <a:endParaRPr lang="cs-CZ" dirty="0"/>
          </a:p>
          <a:p>
            <a:r>
              <a:rPr lang="cs-CZ" dirty="0"/>
              <a:t>terapie: studený vzduch, kortikoidy, inhalace adrenalinu, </a:t>
            </a:r>
            <a:r>
              <a:rPr lang="cs-CZ" dirty="0" err="1"/>
              <a:t>oxygenoterapie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8868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F6634-1BD7-8143-9A31-52F7D2021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Akutní </a:t>
            </a:r>
            <a:r>
              <a:rPr lang="cs-CZ" b="1" dirty="0" err="1"/>
              <a:t>epiglotitida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12F731-4296-1743-A52A-FAAF08305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původce: bakterie (nejčastěji </a:t>
            </a:r>
            <a:r>
              <a:rPr lang="cs-CZ" dirty="0" err="1"/>
              <a:t>Haemophilus</a:t>
            </a:r>
            <a:r>
              <a:rPr lang="cs-CZ" dirty="0"/>
              <a:t> </a:t>
            </a:r>
            <a:r>
              <a:rPr lang="cs-CZ" dirty="0" err="1"/>
              <a:t>influenzae</a:t>
            </a:r>
            <a:r>
              <a:rPr lang="cs-CZ" dirty="0"/>
              <a:t> typu B)</a:t>
            </a:r>
          </a:p>
          <a:p>
            <a:r>
              <a:rPr lang="cs-CZ" dirty="0"/>
              <a:t>klinické projevy</a:t>
            </a:r>
          </a:p>
          <a:p>
            <a:pPr lvl="1"/>
            <a:r>
              <a:rPr lang="cs-CZ" dirty="0"/>
              <a:t>horečka </a:t>
            </a:r>
          </a:p>
          <a:p>
            <a:pPr lvl="1"/>
            <a:r>
              <a:rPr lang="cs-CZ" dirty="0"/>
              <a:t>dítě je nápadně klidné, nekašle, nemluví, sliní, brání se položení </a:t>
            </a:r>
          </a:p>
          <a:p>
            <a:pPr lvl="1"/>
            <a:r>
              <a:rPr lang="cs-CZ" dirty="0"/>
              <a:t>inspiračně-exspirační </a:t>
            </a:r>
            <a:r>
              <a:rPr lang="cs-CZ" dirty="0" err="1"/>
              <a:t>stridor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terapie: transport ve vynucené poloze, zajištění DC (často intubace), </a:t>
            </a:r>
            <a:r>
              <a:rPr lang="cs-CZ" dirty="0" err="1"/>
              <a:t>oxygenoterapie</a:t>
            </a:r>
            <a:r>
              <a:rPr lang="cs-CZ" dirty="0"/>
              <a:t>, ATB</a:t>
            </a:r>
          </a:p>
          <a:p>
            <a:endParaRPr lang="cs-CZ" dirty="0"/>
          </a:p>
          <a:p>
            <a:r>
              <a:rPr lang="cs-CZ" dirty="0"/>
              <a:t>prevence: očkování</a:t>
            </a:r>
          </a:p>
        </p:txBody>
      </p:sp>
    </p:spTree>
    <p:extLst>
      <p:ext uri="{BB962C8B-B14F-4D97-AF65-F5344CB8AC3E}">
        <p14:creationId xmlns:p14="http://schemas.microsoft.com/office/powerpoint/2010/main" val="4053358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1A8C6-9E01-1542-A11D-47160FBD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Infekce DCD – dle klinického 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61AA78-0F49-F846-8C3A-E785A0B54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bronchitida</a:t>
            </a:r>
          </a:p>
          <a:p>
            <a:r>
              <a:rPr lang="cs-CZ" dirty="0"/>
              <a:t>bronchiolitida</a:t>
            </a:r>
          </a:p>
          <a:p>
            <a:r>
              <a:rPr lang="cs-CZ" dirty="0"/>
              <a:t>pneumonie</a:t>
            </a:r>
          </a:p>
          <a:p>
            <a:r>
              <a:rPr lang="cs-CZ" dirty="0"/>
              <a:t>TBC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3414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19F8D-05AE-A248-9577-A16C3C12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Obstrukční bronchitida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495157-386B-A544-AB63-8094A56A3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původci: převážně viry (</a:t>
            </a:r>
            <a:r>
              <a:rPr lang="cs-CZ" dirty="0" err="1"/>
              <a:t>rhinovirus</a:t>
            </a:r>
            <a:r>
              <a:rPr lang="cs-CZ" dirty="0"/>
              <a:t>, RSV, další respirační viry)</a:t>
            </a:r>
          </a:p>
          <a:p>
            <a:r>
              <a:rPr lang="cs-CZ" dirty="0"/>
              <a:t>bronchiální obstrukce</a:t>
            </a:r>
          </a:p>
          <a:p>
            <a:endParaRPr lang="cs-CZ" dirty="0"/>
          </a:p>
          <a:p>
            <a:r>
              <a:rPr lang="cs-CZ" dirty="0"/>
              <a:t>klinické projevy:</a:t>
            </a:r>
          </a:p>
          <a:p>
            <a:pPr lvl="1"/>
            <a:r>
              <a:rPr lang="cs-CZ" dirty="0"/>
              <a:t>exspirační dyspnoe</a:t>
            </a:r>
          </a:p>
          <a:p>
            <a:pPr lvl="1"/>
            <a:r>
              <a:rPr lang="cs-CZ" dirty="0"/>
              <a:t>pískoty, vrzoty (exspirační event. i inspirační)</a:t>
            </a:r>
          </a:p>
          <a:p>
            <a:pPr lvl="1"/>
            <a:endParaRPr lang="cs-CZ" dirty="0"/>
          </a:p>
          <a:p>
            <a:r>
              <a:rPr lang="cs-CZ" dirty="0"/>
              <a:t>terapie:</a:t>
            </a:r>
          </a:p>
          <a:p>
            <a:pPr lvl="1"/>
            <a:r>
              <a:rPr lang="cs-CZ" dirty="0"/>
              <a:t>bronchodilatační léčba (</a:t>
            </a:r>
            <a:r>
              <a:rPr lang="cs-CZ" dirty="0" err="1"/>
              <a:t>salbutamol</a:t>
            </a:r>
            <a:r>
              <a:rPr lang="cs-CZ" dirty="0"/>
              <a:t>, </a:t>
            </a:r>
            <a:r>
              <a:rPr lang="cs-CZ" dirty="0" err="1"/>
              <a:t>ipratropium</a:t>
            </a:r>
            <a:r>
              <a:rPr lang="cs-CZ" dirty="0"/>
              <a:t>-bromid)</a:t>
            </a:r>
          </a:p>
          <a:p>
            <a:pPr lvl="1"/>
            <a:r>
              <a:rPr lang="cs-CZ" dirty="0"/>
              <a:t>kortikoidy (</a:t>
            </a:r>
            <a:r>
              <a:rPr lang="cs-CZ" dirty="0" err="1"/>
              <a:t>prednison</a:t>
            </a:r>
            <a:r>
              <a:rPr lang="cs-CZ" dirty="0"/>
              <a:t>, </a:t>
            </a:r>
            <a:r>
              <a:rPr lang="cs-CZ" dirty="0" err="1"/>
              <a:t>dexamethason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oxygenoterapie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4564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80894-DF49-2240-89B4-EB14AA227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Obstrukční bronchitida – terapie 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5BD6C07-4FD1-E44E-8DE1-2B10CFC91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722" y="1465012"/>
            <a:ext cx="5681056" cy="50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26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14109-1B6B-CB40-8461-DC7150C7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Akutní bronchiolitida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8C10FF-3613-1143-80FA-E80EDF19F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obstrukce DC edémem sliznice a hypersekrecí hlenu</a:t>
            </a:r>
          </a:p>
          <a:p>
            <a:r>
              <a:rPr lang="cs-CZ" dirty="0"/>
              <a:t>nejčastější původce: RSV</a:t>
            </a:r>
          </a:p>
          <a:p>
            <a:r>
              <a:rPr lang="cs-CZ" dirty="0"/>
              <a:t>děti 1-2 roky věku</a:t>
            </a:r>
          </a:p>
          <a:p>
            <a:r>
              <a:rPr lang="cs-CZ" dirty="0"/>
              <a:t>klinický obraz</a:t>
            </a:r>
          </a:p>
          <a:p>
            <a:pPr lvl="1"/>
            <a:r>
              <a:rPr lang="cs-CZ" dirty="0"/>
              <a:t>známky dušnosti</a:t>
            </a:r>
          </a:p>
          <a:p>
            <a:pPr lvl="1"/>
            <a:r>
              <a:rPr lang="cs-CZ" dirty="0"/>
              <a:t>difuzně </a:t>
            </a:r>
            <a:r>
              <a:rPr lang="cs-CZ" dirty="0" err="1"/>
              <a:t>chrůpky</a:t>
            </a:r>
            <a:r>
              <a:rPr lang="cs-CZ" dirty="0"/>
              <a:t>, event. vrzoty a pískoty</a:t>
            </a:r>
          </a:p>
          <a:p>
            <a:pPr lvl="1"/>
            <a:endParaRPr lang="cs-CZ" dirty="0"/>
          </a:p>
          <a:p>
            <a:r>
              <a:rPr lang="cs-CZ" dirty="0"/>
              <a:t>terapie: symptomatická, často neinvazivní ventilace</a:t>
            </a:r>
          </a:p>
          <a:p>
            <a:r>
              <a:rPr lang="cs-CZ" dirty="0"/>
              <a:t>prevence: očkování proti RSV v indikovaných případech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3488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281277-EED3-6D49-9BF2-44548881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Rozdělení dýchacího systému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D7895C1C-0E29-D64D-9272-2B2600C79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Anatomické rozdělení: </a:t>
            </a:r>
          </a:p>
          <a:p>
            <a:pPr lvl="1"/>
            <a:r>
              <a:rPr lang="cs-CZ" dirty="0"/>
              <a:t>HCD – dutina nosní, PND, </a:t>
            </a:r>
            <a:r>
              <a:rPr lang="cs-CZ" dirty="0" err="1"/>
              <a:t>nazofarynx</a:t>
            </a:r>
            <a:endParaRPr lang="cs-CZ" dirty="0"/>
          </a:p>
          <a:p>
            <a:pPr lvl="1"/>
            <a:r>
              <a:rPr lang="cs-CZ" dirty="0"/>
              <a:t>DCD – larynx, trachea, bronchy, bronchioly, alveoly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Klinické rozdělení:</a:t>
            </a:r>
          </a:p>
          <a:p>
            <a:pPr lvl="1"/>
            <a:r>
              <a:rPr lang="cs-CZ" dirty="0"/>
              <a:t>přechod mezi extra- a </a:t>
            </a:r>
            <a:r>
              <a:rPr lang="cs-CZ" dirty="0" err="1"/>
              <a:t>intrathorakální</a:t>
            </a:r>
            <a:r>
              <a:rPr lang="cs-CZ" dirty="0"/>
              <a:t> částí DC (vstup trachey do hrudníku)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2276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BBCB6-8B9D-1B40-949C-85E67B27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Neinvazivní ventilace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48DAEBA-58D5-D74F-8353-E7B5DDD29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8369" y="1690688"/>
            <a:ext cx="3420443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F341DBF-206E-9A48-8D1B-85861B490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884" y="1690689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49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C3A24-D4AE-8740-A846-0C055C0ED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Pneumonie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2FB8D7-4F2B-4549-91FC-2AD84BE80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zánět plicního parenchymu charakteristický horečkou, kašlem, (případně tachypnoí a respirační tísní) s poslechovým a RTG nálezem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původci: bakterie, viry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dělení dle klinického nálezu:</a:t>
            </a:r>
          </a:p>
          <a:p>
            <a:pPr lvl="1"/>
            <a:r>
              <a:rPr lang="cs-CZ" dirty="0"/>
              <a:t>typické </a:t>
            </a:r>
          </a:p>
          <a:p>
            <a:pPr lvl="1"/>
            <a:r>
              <a:rPr lang="cs-CZ" dirty="0"/>
              <a:t>atypické</a:t>
            </a:r>
          </a:p>
        </p:txBody>
      </p:sp>
    </p:spTree>
    <p:extLst>
      <p:ext uri="{BB962C8B-B14F-4D97-AF65-F5344CB8AC3E}">
        <p14:creationId xmlns:p14="http://schemas.microsoft.com/office/powerpoint/2010/main" val="272081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44C3D-FAA9-D748-8F4E-F9FF82921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Typické pneumonie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FAE5F7-2F39-8D45-B102-047433BF8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původci: pneumokok, </a:t>
            </a:r>
            <a:r>
              <a:rPr lang="cs-CZ" dirty="0" err="1"/>
              <a:t>hemofilus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horečka, kašel (suchý </a:t>
            </a:r>
            <a:r>
              <a:rPr lang="cs-CZ" dirty="0">
                <a:sym typeface="Wingdings" pitchFamily="2" charset="2"/>
              </a:rPr>
              <a:t> produktivní)</a:t>
            </a:r>
            <a:endParaRPr lang="cs-CZ" dirty="0"/>
          </a:p>
          <a:p>
            <a:pPr lvl="1"/>
            <a:r>
              <a:rPr lang="cs-CZ" dirty="0"/>
              <a:t>známky dušnosti dle tíže</a:t>
            </a:r>
          </a:p>
          <a:p>
            <a:pPr lvl="1"/>
            <a:r>
              <a:rPr lang="cs-CZ" dirty="0"/>
              <a:t>inspirační </a:t>
            </a:r>
            <a:r>
              <a:rPr lang="cs-CZ" dirty="0" err="1"/>
              <a:t>chrůpky</a:t>
            </a:r>
            <a:r>
              <a:rPr lang="cs-CZ" dirty="0"/>
              <a:t>, lokalizované oslabení</a:t>
            </a:r>
          </a:p>
          <a:p>
            <a:endParaRPr lang="cs-CZ" dirty="0"/>
          </a:p>
          <a:p>
            <a:r>
              <a:rPr lang="cs-CZ" dirty="0"/>
              <a:t>diagnostika: klinika, elevace zánětlivých parametrů, RTG</a:t>
            </a:r>
          </a:p>
          <a:p>
            <a:r>
              <a:rPr lang="cs-CZ" dirty="0"/>
              <a:t>terapie: ATB – lék volby amoxicilin </a:t>
            </a:r>
            <a:r>
              <a:rPr lang="cs-CZ" dirty="0" err="1"/>
              <a:t>p.o</a:t>
            </a:r>
            <a:r>
              <a:rPr lang="cs-CZ" dirty="0"/>
              <a:t>./PNC-G </a:t>
            </a:r>
            <a:r>
              <a:rPr lang="cs-CZ" dirty="0" err="1"/>
              <a:t>i.v</a:t>
            </a:r>
            <a:r>
              <a:rPr lang="cs-CZ" dirty="0"/>
              <a:t>., symptomatická trp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2AB906-F7A6-9849-8040-423AEAC6D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414" y="493915"/>
            <a:ext cx="3990045" cy="41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66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F8809-8E54-5949-8A95-AC1C3B9F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Atypické pneumonie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AB7424-6232-1042-A314-6BC08EBEA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92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původci: </a:t>
            </a:r>
            <a:r>
              <a:rPr lang="cs-CZ" dirty="0" err="1"/>
              <a:t>mykoplazma</a:t>
            </a:r>
            <a:r>
              <a:rPr lang="cs-CZ" dirty="0"/>
              <a:t>, chlamydie, některé respirační viry</a:t>
            </a:r>
          </a:p>
          <a:p>
            <a:r>
              <a:rPr lang="cs-CZ" dirty="0"/>
              <a:t>především školní děti a adolescenti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 err="1"/>
              <a:t>flu-like</a:t>
            </a:r>
            <a:r>
              <a:rPr lang="cs-CZ" dirty="0"/>
              <a:t> symptomy, </a:t>
            </a:r>
            <a:r>
              <a:rPr lang="cs-CZ" dirty="0" err="1"/>
              <a:t>subfebrilie</a:t>
            </a:r>
            <a:endParaRPr lang="cs-CZ" dirty="0"/>
          </a:p>
          <a:p>
            <a:pPr lvl="1"/>
            <a:r>
              <a:rPr lang="cs-CZ" dirty="0"/>
              <a:t>suchý dráždivý kašel</a:t>
            </a:r>
          </a:p>
          <a:p>
            <a:pPr lvl="1"/>
            <a:r>
              <a:rPr lang="cs-CZ" dirty="0"/>
              <a:t>většinou negativní poslechový nález</a:t>
            </a:r>
          </a:p>
          <a:p>
            <a:endParaRPr lang="cs-CZ" dirty="0"/>
          </a:p>
          <a:p>
            <a:r>
              <a:rPr lang="cs-CZ" dirty="0"/>
              <a:t>diagnostika: </a:t>
            </a:r>
          </a:p>
          <a:p>
            <a:pPr lvl="1"/>
            <a:r>
              <a:rPr lang="cs-CZ" dirty="0"/>
              <a:t>nízké nebo lehce zvýšené zánětlivé parametry</a:t>
            </a:r>
          </a:p>
          <a:p>
            <a:pPr lvl="1"/>
            <a:r>
              <a:rPr lang="cs-CZ" dirty="0"/>
              <a:t>RTG hrudníku – nekoreluje s klinikou</a:t>
            </a:r>
          </a:p>
          <a:p>
            <a:endParaRPr lang="cs-CZ" dirty="0"/>
          </a:p>
          <a:p>
            <a:r>
              <a:rPr lang="cs-CZ" dirty="0"/>
              <a:t>terapie: ATB – lék volby </a:t>
            </a:r>
            <a:r>
              <a:rPr lang="cs-CZ" dirty="0" err="1"/>
              <a:t>klaritromycin</a:t>
            </a:r>
            <a:r>
              <a:rPr lang="cs-CZ" dirty="0"/>
              <a:t> (</a:t>
            </a:r>
            <a:r>
              <a:rPr lang="cs-CZ" dirty="0" err="1"/>
              <a:t>Klacid</a:t>
            </a:r>
            <a:r>
              <a:rPr lang="cs-CZ" dirty="0"/>
              <a:t>), </a:t>
            </a:r>
            <a:r>
              <a:rPr lang="cs-CZ" dirty="0" err="1"/>
              <a:t>oxygenoterapie</a:t>
            </a:r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8130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CA410-A01C-8D4C-89B0-71212D53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Tuberkulóza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258B72-4117-124A-BD49-1B32C2A8C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jedno z nejčastějších chronických infekčních </a:t>
            </a:r>
            <a:r>
              <a:rPr lang="cs-CZ" dirty="0" err="1"/>
              <a:t>onem</a:t>
            </a:r>
            <a:r>
              <a:rPr lang="cs-CZ" dirty="0"/>
              <a:t>. na světě</a:t>
            </a:r>
          </a:p>
          <a:p>
            <a:r>
              <a:rPr lang="cs-CZ" dirty="0"/>
              <a:t>ČR patří mezi země s nejnižší incidencí</a:t>
            </a:r>
          </a:p>
          <a:p>
            <a:r>
              <a:rPr lang="cs-CZ" dirty="0"/>
              <a:t>původce: </a:t>
            </a:r>
            <a:r>
              <a:rPr lang="cs-CZ" dirty="0" err="1"/>
              <a:t>Mycobacterium</a:t>
            </a:r>
            <a:r>
              <a:rPr lang="cs-CZ" dirty="0"/>
              <a:t> </a:t>
            </a:r>
            <a:r>
              <a:rPr lang="cs-CZ" dirty="0" err="1"/>
              <a:t>tuberculosis</a:t>
            </a:r>
            <a:endParaRPr lang="cs-CZ" dirty="0"/>
          </a:p>
          <a:p>
            <a:r>
              <a:rPr lang="cs-CZ" dirty="0"/>
              <a:t>zdroj: nemocný člověk s aktivní </a:t>
            </a:r>
            <a:r>
              <a:rPr lang="cs-CZ" dirty="0" err="1"/>
              <a:t>neléčnou</a:t>
            </a:r>
            <a:r>
              <a:rPr lang="cs-CZ" dirty="0"/>
              <a:t> tbc</a:t>
            </a:r>
          </a:p>
          <a:p>
            <a:r>
              <a:rPr lang="cs-CZ" dirty="0"/>
              <a:t>přenos: inhalací, alimentárně, inokulací</a:t>
            </a:r>
          </a:p>
          <a:p>
            <a:r>
              <a:rPr lang="cs-CZ" dirty="0"/>
              <a:t>formy: </a:t>
            </a:r>
          </a:p>
          <a:p>
            <a:pPr lvl="1"/>
            <a:r>
              <a:rPr lang="cs-CZ" dirty="0"/>
              <a:t>primární tbc – u dosud neinfikovaného jedince</a:t>
            </a:r>
          </a:p>
          <a:p>
            <a:pPr lvl="1"/>
            <a:r>
              <a:rPr lang="cs-CZ" dirty="0" err="1"/>
              <a:t>postprimární</a:t>
            </a:r>
            <a:r>
              <a:rPr lang="cs-CZ" dirty="0"/>
              <a:t> tbc – u osob, které již prodělaly primární onemocnění</a:t>
            </a:r>
          </a:p>
        </p:txBody>
      </p:sp>
    </p:spTree>
    <p:extLst>
      <p:ext uri="{BB962C8B-B14F-4D97-AF65-F5344CB8AC3E}">
        <p14:creationId xmlns:p14="http://schemas.microsoft.com/office/powerpoint/2010/main" val="4287218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72245-F0FC-7349-844F-674767D0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Tuberkulóza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A19476-EB89-564C-A749-18115A96A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klinické projevy dětské TBC</a:t>
            </a:r>
          </a:p>
          <a:p>
            <a:pPr lvl="1"/>
            <a:r>
              <a:rPr lang="cs-CZ" dirty="0"/>
              <a:t>primární forma – často asymptomatická, náhodný záchyt na RTG</a:t>
            </a:r>
          </a:p>
          <a:p>
            <a:pPr lvl="1"/>
            <a:r>
              <a:rPr lang="cs-CZ" dirty="0" err="1"/>
              <a:t>postprimární</a:t>
            </a:r>
            <a:r>
              <a:rPr lang="cs-CZ" dirty="0"/>
              <a:t> – kašel, </a:t>
            </a:r>
            <a:r>
              <a:rPr lang="cs-CZ" dirty="0" err="1"/>
              <a:t>subfebrilie</a:t>
            </a:r>
            <a:r>
              <a:rPr lang="cs-CZ" dirty="0"/>
              <a:t>, únava, noční pocení, hubnutí, dušnost, hemoptýza</a:t>
            </a:r>
          </a:p>
          <a:p>
            <a:endParaRPr lang="cs-CZ" dirty="0"/>
          </a:p>
          <a:p>
            <a:r>
              <a:rPr lang="cs-CZ" dirty="0"/>
              <a:t>diagnostika: EA, RTG, tuberkulinová reakce, průkaz bakterie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terapie: </a:t>
            </a:r>
            <a:r>
              <a:rPr lang="cs-CZ" dirty="0" err="1"/>
              <a:t>antituberkulotika</a:t>
            </a:r>
            <a:r>
              <a:rPr lang="cs-CZ" dirty="0"/>
              <a:t> v kombinaci, dlouhodobě (6 m)</a:t>
            </a:r>
          </a:p>
          <a:p>
            <a:r>
              <a:rPr lang="cs-CZ" dirty="0"/>
              <a:t>prevence: chemoprofylaxe, očkování rizikových skupin  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6665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3D45E-CC51-BE44-B47C-83F4E542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12" y="2711510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Neinfekční onemocnění dýchacích cest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5583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A085C-BE53-4D4C-98F9-38967DB72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Asthma</a:t>
            </a:r>
            <a:r>
              <a:rPr lang="cs-CZ" b="1" dirty="0"/>
              <a:t> </a:t>
            </a:r>
            <a:r>
              <a:rPr lang="cs-CZ" b="1" dirty="0" err="1"/>
              <a:t>bronchiale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F6AC6D-85D8-E748-A80A-8D0F6D4FD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chronické onemocnění DC s chronickým zánětem průduškové stěny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opakované epizody pískotů, kašle, dušnosti a dechové tísně obvykle spojené s variabilní obstrukcí DC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etiologie: genetická predispozice + faktory prostředí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klinické projevy: prodloužené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exspirium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pískoty, vrzoty, dušnost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64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471D04-95A7-D246-B2DA-A7671086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Asthma</a:t>
            </a:r>
            <a:r>
              <a:rPr lang="cs-CZ" b="1" dirty="0"/>
              <a:t> </a:t>
            </a:r>
            <a:r>
              <a:rPr lang="cs-CZ" b="1" dirty="0" err="1"/>
              <a:t>bronchiale</a:t>
            </a:r>
            <a:r>
              <a:rPr lang="cs-CZ" b="1" dirty="0"/>
              <a:t> – terapie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577FD5-16E8-8E4C-A2D8-B7D68D55A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Protizánětlivá:</a:t>
            </a:r>
          </a:p>
          <a:p>
            <a:pPr lvl="1"/>
            <a:r>
              <a:rPr lang="cs-CZ" dirty="0"/>
              <a:t>cílem je potlačit zánětlivou aktivitu</a:t>
            </a:r>
          </a:p>
          <a:p>
            <a:pPr lvl="1"/>
            <a:r>
              <a:rPr lang="cs-CZ" dirty="0"/>
              <a:t>inhalační KS, </a:t>
            </a:r>
            <a:r>
              <a:rPr lang="cs-CZ" dirty="0" err="1"/>
              <a:t>antileukotrieny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Bronchodilatační: </a:t>
            </a:r>
          </a:p>
          <a:p>
            <a:pPr lvl="1"/>
            <a:r>
              <a:rPr lang="cs-CZ" dirty="0"/>
              <a:t>dlouhodobé - lze v kombinaci s KS (</a:t>
            </a:r>
            <a:r>
              <a:rPr lang="cs-CZ" dirty="0" err="1"/>
              <a:t>Seretide</a:t>
            </a:r>
            <a:r>
              <a:rPr lang="cs-CZ" dirty="0"/>
              <a:t>, </a:t>
            </a:r>
            <a:r>
              <a:rPr lang="cs-CZ" dirty="0" err="1"/>
              <a:t>Symbicort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akutní (úlevové) – terapie exacerbace (</a:t>
            </a:r>
            <a:r>
              <a:rPr lang="cs-CZ" dirty="0" err="1"/>
              <a:t>Ventolin</a:t>
            </a:r>
            <a:r>
              <a:rPr lang="cs-CZ" dirty="0"/>
              <a:t>, </a:t>
            </a:r>
            <a:r>
              <a:rPr lang="cs-CZ" dirty="0" err="1"/>
              <a:t>Atrovent</a:t>
            </a:r>
            <a:r>
              <a:rPr lang="cs-CZ" dirty="0"/>
              <a:t>) </a:t>
            </a:r>
          </a:p>
          <a:p>
            <a:endParaRPr lang="cs-CZ" dirty="0"/>
          </a:p>
          <a:p>
            <a:r>
              <a:rPr lang="cs-CZ" dirty="0"/>
              <a:t>Biologická léčba – těžké alergické astma</a:t>
            </a:r>
          </a:p>
        </p:txBody>
      </p:sp>
    </p:spTree>
    <p:extLst>
      <p:ext uri="{BB962C8B-B14F-4D97-AF65-F5344CB8AC3E}">
        <p14:creationId xmlns:p14="http://schemas.microsoft.com/office/powerpoint/2010/main" val="540689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E1CD31-7439-534E-9272-8BF4818DF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Asthma</a:t>
            </a:r>
            <a:r>
              <a:rPr lang="cs-CZ" b="1" dirty="0"/>
              <a:t> </a:t>
            </a:r>
            <a:r>
              <a:rPr lang="cs-CZ" b="1" dirty="0" err="1"/>
              <a:t>bronchiale</a:t>
            </a:r>
            <a:r>
              <a:rPr lang="cs-CZ" b="1" dirty="0"/>
              <a:t> – režimová opatření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3046DD-2A5F-BF4B-A9B3-A5986BB4D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omezení styku s vyvolávajícími alergeny</a:t>
            </a:r>
          </a:p>
          <a:p>
            <a:endParaRPr lang="cs-CZ" dirty="0"/>
          </a:p>
          <a:p>
            <a:r>
              <a:rPr lang="cs-CZ" dirty="0"/>
              <a:t>protiprachový režim</a:t>
            </a:r>
          </a:p>
          <a:p>
            <a:endParaRPr lang="cs-CZ" dirty="0"/>
          </a:p>
          <a:p>
            <a:r>
              <a:rPr lang="cs-CZ" dirty="0"/>
              <a:t>prevence infekčních komplikací očkováním </a:t>
            </a:r>
          </a:p>
          <a:p>
            <a:endParaRPr lang="cs-CZ" dirty="0"/>
          </a:p>
          <a:p>
            <a:r>
              <a:rPr lang="cs-CZ" dirty="0"/>
              <a:t>astma léčíme tak, aby byl pacient schopen tělesné zátěže a sportu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9029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B9576D-E6D6-1447-9B66-AC9D5A75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Známky dušnosti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D44CA6-1BBB-744E-9DCC-036AE0439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tachypnoe</a:t>
            </a:r>
          </a:p>
          <a:p>
            <a:r>
              <a:rPr lang="cs-CZ" dirty="0"/>
              <a:t>zatahování měkkých částí hrudníku a břicha</a:t>
            </a:r>
          </a:p>
          <a:p>
            <a:r>
              <a:rPr lang="cs-CZ" dirty="0" err="1"/>
              <a:t>alární</a:t>
            </a:r>
            <a:r>
              <a:rPr lang="cs-CZ" dirty="0"/>
              <a:t> souhyb</a:t>
            </a:r>
          </a:p>
          <a:p>
            <a:r>
              <a:rPr lang="cs-CZ" dirty="0" err="1"/>
              <a:t>ortopnoická</a:t>
            </a:r>
            <a:r>
              <a:rPr lang="cs-CZ" dirty="0"/>
              <a:t> poloha</a:t>
            </a:r>
          </a:p>
          <a:p>
            <a:r>
              <a:rPr lang="cs-CZ" dirty="0"/>
              <a:t>cyanóza </a:t>
            </a:r>
          </a:p>
          <a:p>
            <a:r>
              <a:rPr lang="cs-CZ" dirty="0" err="1"/>
              <a:t>desaturace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5A3C1485-1E02-CC4F-AAEB-9F8920665A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401658"/>
              </p:ext>
            </p:extLst>
          </p:nvPr>
        </p:nvGraphicFramePr>
        <p:xfrm>
          <a:off x="9416223" y="3555"/>
          <a:ext cx="2736069" cy="3374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PhotoPaint.Image.11" r:id="rId3" imgW="13068300" imgH="16116300" progId="CorelPhotoPaint.Image.11">
                  <p:embed/>
                </p:oleObj>
              </mc:Choice>
              <mc:Fallback>
                <p:oleObj name="CorelPhotoPaint.Image.11" r:id="rId3" imgW="13068300" imgH="16116300" progId="CorelPhotoPaint.Image.11">
                  <p:embed/>
                  <p:pic>
                    <p:nvPicPr>
                      <p:cNvPr id="4" name="Object 6">
                        <a:extLst>
                          <a:ext uri="{FF2B5EF4-FFF2-40B4-BE49-F238E27FC236}">
                            <a16:creationId xmlns:a16="http://schemas.microsoft.com/office/drawing/2014/main" id="{1F4CDE72-7D6F-DF4B-8E87-4019F111E3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6223" y="3555"/>
                        <a:ext cx="2736069" cy="3374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dyspnea_infant">
            <a:extLst>
              <a:ext uri="{FF2B5EF4-FFF2-40B4-BE49-F238E27FC236}">
                <a16:creationId xmlns:a16="http://schemas.microsoft.com/office/drawing/2014/main" id="{16A73B1F-50A6-2D48-A3B0-DE796FEF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850" y="3377776"/>
            <a:ext cx="5219442" cy="33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506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2B7CC-53EE-674E-95D6-E92B2C7A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Asthma</a:t>
            </a:r>
            <a:r>
              <a:rPr lang="cs-CZ" b="1" dirty="0"/>
              <a:t> </a:t>
            </a:r>
            <a:r>
              <a:rPr lang="cs-CZ" b="1" dirty="0" err="1"/>
              <a:t>bronchiale</a:t>
            </a:r>
            <a:r>
              <a:rPr lang="cs-CZ" b="1" dirty="0"/>
              <a:t> – terapie exacerbace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33B6AD-9E3A-2D46-97DE-8F6E1B429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bronchodilatační terapie</a:t>
            </a:r>
          </a:p>
          <a:p>
            <a:endParaRPr lang="cs-CZ" dirty="0"/>
          </a:p>
          <a:p>
            <a:r>
              <a:rPr lang="cs-CZ" dirty="0"/>
              <a:t>KS systémově</a:t>
            </a:r>
          </a:p>
          <a:p>
            <a:endParaRPr lang="cs-CZ" dirty="0"/>
          </a:p>
          <a:p>
            <a:r>
              <a:rPr lang="cs-CZ" dirty="0" err="1"/>
              <a:t>oxygenoterapie</a:t>
            </a:r>
            <a:endParaRPr lang="cs-CZ" dirty="0"/>
          </a:p>
          <a:p>
            <a:endParaRPr lang="cs-CZ" dirty="0"/>
          </a:p>
          <a:p>
            <a:r>
              <a:rPr lang="cs-CZ" dirty="0"/>
              <a:t>event. </a:t>
            </a:r>
            <a:r>
              <a:rPr lang="cs-CZ" dirty="0" err="1"/>
              <a:t>bronchodilatancia</a:t>
            </a:r>
            <a:r>
              <a:rPr lang="cs-CZ" dirty="0"/>
              <a:t> </a:t>
            </a:r>
            <a:r>
              <a:rPr lang="cs-CZ" dirty="0" err="1"/>
              <a:t>i.v</a:t>
            </a:r>
            <a:r>
              <a:rPr lang="cs-CZ" dirty="0"/>
              <a:t>. (</a:t>
            </a:r>
            <a:r>
              <a:rPr lang="cs-CZ" dirty="0" err="1"/>
              <a:t>terbutalin</a:t>
            </a:r>
            <a:r>
              <a:rPr lang="cs-CZ" dirty="0"/>
              <a:t>, aminofylin) </a:t>
            </a:r>
          </a:p>
          <a:p>
            <a:endParaRPr lang="cs-CZ" dirty="0"/>
          </a:p>
          <a:p>
            <a:r>
              <a:rPr lang="cs-CZ" dirty="0"/>
              <a:t>selhání všech léčebných možností </a:t>
            </a:r>
            <a:r>
              <a:rPr lang="cs-CZ" dirty="0">
                <a:sym typeface="Wingdings" pitchFamily="2" charset="2"/>
              </a:rPr>
              <a:t> intubace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051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506B0-2B61-6648-8027-4F0FA550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Cystická fibróza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3311B7-5F91-1646-A8E6-0E6D47672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geneticky podmíněná porucha funkce chloridového kanálů </a:t>
            </a:r>
            <a:r>
              <a:rPr lang="cs-CZ" dirty="0" err="1"/>
              <a:t>bb</a:t>
            </a:r>
            <a:endParaRPr lang="cs-CZ" dirty="0"/>
          </a:p>
          <a:p>
            <a:endParaRPr lang="cs-CZ" dirty="0"/>
          </a:p>
          <a:p>
            <a:r>
              <a:rPr lang="cs-CZ" dirty="0"/>
              <a:t>porucha transportu iontů </a:t>
            </a:r>
            <a:r>
              <a:rPr lang="cs-CZ" dirty="0">
                <a:sym typeface="Wingdings" pitchFamily="2" charset="2"/>
              </a:rPr>
              <a:t> zvýšení hustoty a viskozity sekretů</a:t>
            </a:r>
          </a:p>
          <a:p>
            <a:pPr marL="0" indent="0">
              <a:buNone/>
            </a:pPr>
            <a:endParaRPr lang="cs-CZ" dirty="0">
              <a:sym typeface="Wingdings" pitchFamily="2" charset="2"/>
            </a:endParaRPr>
          </a:p>
          <a:p>
            <a:r>
              <a:rPr lang="cs-CZ" dirty="0">
                <a:sym typeface="Wingdings" pitchFamily="2" charset="2"/>
              </a:rPr>
              <a:t>v potních žlázách chloridový kanál situován obráceně  chloridy se nedostávají do </a:t>
            </a:r>
            <a:r>
              <a:rPr lang="cs-CZ" dirty="0" err="1">
                <a:sym typeface="Wingdings" pitchFamily="2" charset="2"/>
              </a:rPr>
              <a:t>bb</a:t>
            </a:r>
            <a:r>
              <a:rPr lang="cs-CZ" dirty="0">
                <a:sym typeface="Wingdings" pitchFamily="2" charset="2"/>
              </a:rPr>
              <a:t>  zůstává ve vývodech potních žláz  pot výrazně slaný</a:t>
            </a:r>
          </a:p>
          <a:p>
            <a:endParaRPr lang="cs-CZ" dirty="0">
              <a:sym typeface="Wingdings" pitchFamily="2" charset="2"/>
            </a:endParaRPr>
          </a:p>
          <a:p>
            <a:r>
              <a:rPr lang="cs-CZ" dirty="0" err="1"/>
              <a:t>multisystémové</a:t>
            </a:r>
            <a:r>
              <a:rPr lang="cs-CZ" dirty="0"/>
              <a:t> onemocnění </a:t>
            </a:r>
            <a:endParaRPr lang="cs-CZ" dirty="0">
              <a:sym typeface="Wingdings" pitchFamily="2" charset="2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617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B5E2F7-86BA-0D4D-A1D8-0AAF136BE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diagnostika: </a:t>
            </a:r>
          </a:p>
          <a:p>
            <a:pPr lvl="1"/>
            <a:r>
              <a:rPr lang="cs-CZ" dirty="0"/>
              <a:t>novorozenecký </a:t>
            </a:r>
            <a:r>
              <a:rPr lang="cs-CZ" dirty="0" err="1"/>
              <a:t>screening</a:t>
            </a:r>
            <a:endParaRPr lang="cs-CZ" dirty="0"/>
          </a:p>
          <a:p>
            <a:pPr lvl="1"/>
            <a:r>
              <a:rPr lang="cs-CZ" dirty="0"/>
              <a:t>potní test (měření Cl v potu)</a:t>
            </a:r>
          </a:p>
          <a:p>
            <a:endParaRPr lang="cs-CZ" dirty="0"/>
          </a:p>
          <a:p>
            <a:r>
              <a:rPr lang="cs-CZ" dirty="0"/>
              <a:t>terapie: </a:t>
            </a:r>
          </a:p>
          <a:p>
            <a:pPr lvl="1"/>
            <a:r>
              <a:rPr lang="cs-CZ" dirty="0"/>
              <a:t>péče o průchodnost DC</a:t>
            </a:r>
          </a:p>
          <a:p>
            <a:pPr lvl="1"/>
            <a:r>
              <a:rPr lang="cs-CZ" dirty="0"/>
              <a:t>dobrý stav výživy</a:t>
            </a:r>
          </a:p>
          <a:p>
            <a:pPr lvl="1"/>
            <a:r>
              <a:rPr lang="cs-CZ" dirty="0"/>
              <a:t>časná léčba </a:t>
            </a:r>
            <a:r>
              <a:rPr lang="cs-CZ" dirty="0" err="1"/>
              <a:t>infektů</a:t>
            </a:r>
            <a:endParaRPr lang="cs-CZ" dirty="0"/>
          </a:p>
          <a:p>
            <a:pPr lvl="1"/>
            <a:r>
              <a:rPr lang="cs-CZ" dirty="0"/>
              <a:t>očkování (OK, chřipka, pneumokok, RSV)</a:t>
            </a:r>
          </a:p>
          <a:p>
            <a:pPr lvl="1"/>
            <a:r>
              <a:rPr lang="cs-CZ" dirty="0"/>
              <a:t>nová léčebná modalita – modulátory CFTR proteinu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4CE912C-CEA1-B440-8F97-7F71CF457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Cystická fibróza</a:t>
            </a:r>
          </a:p>
        </p:txBody>
      </p:sp>
    </p:spTree>
    <p:extLst>
      <p:ext uri="{BB962C8B-B14F-4D97-AF65-F5344CB8AC3E}">
        <p14:creationId xmlns:p14="http://schemas.microsoft.com/office/powerpoint/2010/main" val="361283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EE917-ACC1-1448-AA50-170E3AE67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Pulzní </a:t>
            </a:r>
            <a:r>
              <a:rPr lang="cs-CZ" b="1" dirty="0" err="1"/>
              <a:t>oxymetrie</a:t>
            </a:r>
            <a:endParaRPr lang="cs-CZ" b="1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1115778-CF8D-534B-B512-64401DFFE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0719" y="2031685"/>
            <a:ext cx="5231281" cy="34675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5AD7541-4B7A-DB46-AE2C-33762E1A4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745" y="1440847"/>
            <a:ext cx="3319968" cy="44976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A1A05F5-4366-9149-BDB3-CAD8B7D91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96" y="1440847"/>
            <a:ext cx="3670545" cy="461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7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76A5A-1005-1249-B034-917099A5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Patologické zvukové fenomény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37D3A7-BE9B-004A-A101-5DE64A509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495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distanční fenomény</a:t>
            </a:r>
          </a:p>
          <a:p>
            <a:pPr lvl="1"/>
            <a:r>
              <a:rPr lang="cs-CZ" dirty="0" err="1"/>
              <a:t>stridor</a:t>
            </a:r>
            <a:r>
              <a:rPr lang="cs-CZ" dirty="0"/>
              <a:t> – inspirační (HCD), exspirační (DCD), inspiračně-exspirační</a:t>
            </a:r>
          </a:p>
          <a:p>
            <a:pPr lvl="1"/>
            <a:r>
              <a:rPr lang="cs-CZ" dirty="0"/>
              <a:t>kašel – suchý, produktivní</a:t>
            </a:r>
          </a:p>
          <a:p>
            <a:pPr lvl="1"/>
            <a:r>
              <a:rPr lang="cs-CZ" dirty="0"/>
              <a:t>dysfonie, afonie</a:t>
            </a:r>
          </a:p>
          <a:p>
            <a:pPr lvl="1"/>
            <a:r>
              <a:rPr lang="cs-CZ" dirty="0" err="1"/>
              <a:t>grunting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auskultační nález</a:t>
            </a:r>
          </a:p>
          <a:p>
            <a:pPr lvl="1"/>
            <a:r>
              <a:rPr lang="cs-CZ" dirty="0"/>
              <a:t>pískoty, vrzoty</a:t>
            </a:r>
          </a:p>
          <a:p>
            <a:pPr lvl="1"/>
            <a:r>
              <a:rPr lang="cs-CZ" dirty="0"/>
              <a:t>chropy, </a:t>
            </a:r>
            <a:r>
              <a:rPr lang="cs-CZ" dirty="0" err="1"/>
              <a:t>chrůpky</a:t>
            </a:r>
            <a:r>
              <a:rPr lang="cs-CZ" dirty="0"/>
              <a:t>, třáskání (</a:t>
            </a:r>
            <a:r>
              <a:rPr lang="cs-CZ" dirty="0" err="1"/>
              <a:t>krepitus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oslabené dýchání</a:t>
            </a:r>
          </a:p>
          <a:p>
            <a:pPr lvl="1"/>
            <a:r>
              <a:rPr lang="cs-CZ" dirty="0"/>
              <a:t>neslyšné dýchání </a:t>
            </a:r>
          </a:p>
          <a:p>
            <a:pPr lvl="1"/>
            <a:r>
              <a:rPr lang="cs-CZ" dirty="0"/>
              <a:t>přenesené fenomény z HCD</a:t>
            </a:r>
          </a:p>
        </p:txBody>
      </p:sp>
    </p:spTree>
    <p:extLst>
      <p:ext uri="{BB962C8B-B14F-4D97-AF65-F5344CB8AC3E}">
        <p14:creationId xmlns:p14="http://schemas.microsoft.com/office/powerpoint/2010/main" val="223536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FB21A-2113-A14A-8937-D3520DCF6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Vyšetření krevních plynů - ASTRUP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210C57E-F781-304D-8E76-8140FC724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124" y="1690688"/>
            <a:ext cx="4771306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B4BFBA-EB4F-1647-AA29-6AF4881CA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675" y="1690687"/>
            <a:ext cx="2388272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53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3D45E-CC51-BE44-B47C-83F4E542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12" y="2711510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1" dirty="0"/>
              <a:t>Infekční onemocnění dýchacích cest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61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E866C-0B5A-6C40-8574-F94BB4E9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Infekce HCD – dle klinického 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24A2E8-10A7-0446-AB8A-A25F0971A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rhinitida</a:t>
            </a:r>
          </a:p>
          <a:p>
            <a:r>
              <a:rPr lang="cs-CZ" dirty="0"/>
              <a:t>faryngitida</a:t>
            </a:r>
          </a:p>
          <a:p>
            <a:r>
              <a:rPr lang="cs-CZ" dirty="0"/>
              <a:t>tonzilitida</a:t>
            </a:r>
          </a:p>
          <a:p>
            <a:r>
              <a:rPr lang="cs-CZ" dirty="0"/>
              <a:t>sinusitida</a:t>
            </a:r>
          </a:p>
          <a:p>
            <a:r>
              <a:rPr lang="cs-CZ" dirty="0"/>
              <a:t>otitida</a:t>
            </a:r>
          </a:p>
          <a:p>
            <a:r>
              <a:rPr lang="cs-CZ" dirty="0" err="1"/>
              <a:t>epiglotitida</a:t>
            </a:r>
            <a:endParaRPr lang="cs-CZ" dirty="0"/>
          </a:p>
          <a:p>
            <a:r>
              <a:rPr lang="cs-CZ" dirty="0" err="1"/>
              <a:t>subglotická</a:t>
            </a:r>
            <a:r>
              <a:rPr lang="cs-CZ" dirty="0"/>
              <a:t> laryngitida</a:t>
            </a:r>
          </a:p>
          <a:p>
            <a:r>
              <a:rPr lang="cs-CZ" dirty="0" err="1"/>
              <a:t>laryngotrachitida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764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0D71E-3BA7-B349-AFD8-4E0F6E70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Rhinopharyngitida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97B9F1-C15E-F04B-854C-985548A34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časté onemocnění nosní dutiny, PND a faryngu</a:t>
            </a:r>
          </a:p>
          <a:p>
            <a:r>
              <a:rPr lang="cs-CZ" dirty="0"/>
              <a:t>zarudnutí sliznic a serózní sekrece</a:t>
            </a:r>
          </a:p>
          <a:p>
            <a:r>
              <a:rPr lang="cs-CZ" dirty="0"/>
              <a:t>původce: viry, možná bakteriální superinfekce</a:t>
            </a:r>
          </a:p>
          <a:p>
            <a:r>
              <a:rPr lang="cs-CZ" dirty="0"/>
              <a:t>klinické projevy: </a:t>
            </a:r>
          </a:p>
          <a:p>
            <a:pPr lvl="1"/>
            <a:r>
              <a:rPr lang="cs-CZ" dirty="0"/>
              <a:t>bolest hlavy, překrvení sliznice, únava</a:t>
            </a:r>
          </a:p>
          <a:p>
            <a:pPr lvl="1"/>
            <a:r>
              <a:rPr lang="cs-CZ" dirty="0"/>
              <a:t>výrazná vodnatá serózní sekrece, kýchání, zalehnutí uší</a:t>
            </a:r>
          </a:p>
          <a:p>
            <a:pPr lvl="1"/>
            <a:endParaRPr lang="cs-CZ" dirty="0"/>
          </a:p>
          <a:p>
            <a:r>
              <a:rPr lang="cs-CZ" dirty="0"/>
              <a:t>komplikace: otitida, sinusitida, infekce DCD</a:t>
            </a:r>
          </a:p>
          <a:p>
            <a:r>
              <a:rPr lang="cs-CZ" dirty="0"/>
              <a:t>terapie: symptomatická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54658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1089</Words>
  <Application>Microsoft Macintosh PowerPoint</Application>
  <PresentationFormat>Širokoúhlá obrazovka</PresentationFormat>
  <Paragraphs>253</Paragraphs>
  <Slides>32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Motiv Office</vt:lpstr>
      <vt:lpstr>CorelPhotoPaint.Image.11</vt:lpstr>
      <vt:lpstr>Onemocnění dýchacího systému</vt:lpstr>
      <vt:lpstr>Rozdělení dýchacího systému</vt:lpstr>
      <vt:lpstr>Známky dušnosti</vt:lpstr>
      <vt:lpstr>Pulzní oxymetrie</vt:lpstr>
      <vt:lpstr>Patologické zvukové fenomény</vt:lpstr>
      <vt:lpstr>Vyšetření krevních plynů - ASTRUP</vt:lpstr>
      <vt:lpstr>Infekční onemocnění dýchacích cest</vt:lpstr>
      <vt:lpstr>Infekce HCD – dle klinického dělení</vt:lpstr>
      <vt:lpstr>Rhinopharyngitida</vt:lpstr>
      <vt:lpstr>Sinusitis</vt:lpstr>
      <vt:lpstr>Otitis media acuta</vt:lpstr>
      <vt:lpstr>Tonzilitida</vt:lpstr>
      <vt:lpstr>Infekční mononukleóza</vt:lpstr>
      <vt:lpstr>Akutní subglotická laryngitida</vt:lpstr>
      <vt:lpstr>Akutní epiglotitida</vt:lpstr>
      <vt:lpstr>Infekce DCD – dle klinického dělení</vt:lpstr>
      <vt:lpstr>Obstrukční bronchitida</vt:lpstr>
      <vt:lpstr>Obstrukční bronchitida – terapie </vt:lpstr>
      <vt:lpstr>Akutní bronchiolitida</vt:lpstr>
      <vt:lpstr>Neinvazivní ventilace</vt:lpstr>
      <vt:lpstr>Pneumonie</vt:lpstr>
      <vt:lpstr>Typické pneumonie</vt:lpstr>
      <vt:lpstr>Atypické pneumonie</vt:lpstr>
      <vt:lpstr>Tuberkulóza</vt:lpstr>
      <vt:lpstr>Tuberkulóza</vt:lpstr>
      <vt:lpstr>Neinfekční onemocnění dýchacích cest</vt:lpstr>
      <vt:lpstr>Asthma bronchiale</vt:lpstr>
      <vt:lpstr>Asthma bronchiale – terapie</vt:lpstr>
      <vt:lpstr>Asthma bronchiale – režimová opatření</vt:lpstr>
      <vt:lpstr>Asthma bronchiale – terapie exacerbace</vt:lpstr>
      <vt:lpstr>Cystická fibróza</vt:lpstr>
      <vt:lpstr>Cystická fibróza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Onemocnění dýchacího systému</dc:title>
  <dc:creator>Microsoft Office User</dc:creator>
  <cp:lastModifiedBy>Microsoft Office User</cp:lastModifiedBy>
  <cp:revision>15</cp:revision>
  <dcterms:created xsi:type="dcterms:W3CDTF">2022-05-30T17:15:28Z</dcterms:created>
  <dcterms:modified xsi:type="dcterms:W3CDTF">2022-06-02T11:11:28Z</dcterms:modified>
</cp:coreProperties>
</file>