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954B7A-D4D5-4142-9EDA-A04C966C5357}" type="datetimeFigureOut">
              <a:rPr lang="cs-CZ" smtClean="0"/>
              <a:t>24.2.2018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Suicidální pacient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85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Suicidalita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symptom 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u všech psychiatrických onemocnění (poruch)</a:t>
            </a:r>
          </a:p>
          <a:p>
            <a:pPr>
              <a:buFontTx/>
              <a:buChar char="-"/>
            </a:pPr>
            <a:r>
              <a:rPr lang="cs-CZ" dirty="0" smtClean="0"/>
              <a:t>ve vážných životních krizích (bez psych. podkladu)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související pojmy:</a:t>
            </a:r>
          </a:p>
          <a:p>
            <a:pPr>
              <a:buFontTx/>
              <a:buChar char="-"/>
            </a:pPr>
            <a:r>
              <a:rPr lang="cs-CZ" dirty="0" smtClean="0"/>
              <a:t>TS – tentamen </a:t>
            </a:r>
            <a:r>
              <a:rPr lang="cs-CZ" dirty="0" err="1" smtClean="0"/>
              <a:t>suicidii</a:t>
            </a:r>
            <a:r>
              <a:rPr lang="cs-CZ" dirty="0" smtClean="0"/>
              <a:t> (sebevražedný pokus)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ebevražedné proklamace</a:t>
            </a:r>
          </a:p>
          <a:p>
            <a:pPr>
              <a:buFontTx/>
              <a:buChar char="-"/>
            </a:pPr>
            <a:r>
              <a:rPr lang="cs-CZ" dirty="0" smtClean="0"/>
              <a:t>sebevražedné ideace</a:t>
            </a:r>
          </a:p>
          <a:p>
            <a:pPr>
              <a:buFontTx/>
              <a:buChar char="-"/>
            </a:pPr>
            <a:r>
              <a:rPr lang="cs-CZ" dirty="0" smtClean="0"/>
              <a:t>sebevražedné tendence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51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</a:t>
            </a:r>
            <a:r>
              <a:rPr lang="cs-CZ" dirty="0" err="1" smtClean="0"/>
              <a:t>suicidií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biická</a:t>
            </a:r>
            <a:r>
              <a:rPr lang="cs-CZ" dirty="0" smtClean="0">
                <a:solidFill>
                  <a:srgbClr val="FF0000"/>
                </a:solidFill>
              </a:rPr>
              <a:t> sebevražda </a:t>
            </a:r>
            <a:r>
              <a:rPr lang="cs-CZ" dirty="0" smtClean="0"/>
              <a:t>– bilanční sebevražda, motiv vychází z reality; motiv nemusí vycházet z psychické poruchy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>
                <a:solidFill>
                  <a:srgbClr val="FF0000"/>
                </a:solidFill>
              </a:rPr>
              <a:t>patická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sebevražda </a:t>
            </a:r>
            <a:r>
              <a:rPr lang="cs-CZ" dirty="0"/>
              <a:t>– motiv vychází z psychopatologie (např. </a:t>
            </a:r>
            <a:r>
              <a:rPr lang="cs-CZ" dirty="0" smtClean="0"/>
              <a:t>při depresi, SCH, poruše osobnosti, posttraumatické stresové poruše, těžkém abstinenčním syndromu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58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Suicidální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Suicidální chování vzniká většinou postupně: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myšlenky na sebevraždu z počátku nemají konkrétní obsah (pacient se jim brání)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suicidální tendence – ambivalentní postoj pacienta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suicidální úvahy – ztotožnění se s myšlenkami na konec života promýšlení způsobu </a:t>
            </a:r>
            <a:r>
              <a:rPr lang="cs-CZ" dirty="0" err="1" smtClean="0"/>
              <a:t>suicida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rozhodnutí o realizaci </a:t>
            </a:r>
            <a:r>
              <a:rPr lang="cs-CZ" dirty="0" err="1" smtClean="0"/>
              <a:t>suicida</a:t>
            </a:r>
            <a:r>
              <a:rPr lang="cs-CZ" dirty="0" smtClean="0"/>
              <a:t>, paradoxní uklidnění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87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Ringelův</a:t>
            </a:r>
            <a:r>
              <a:rPr lang="cs-CZ" dirty="0" smtClean="0"/>
              <a:t> </a:t>
            </a:r>
            <a:r>
              <a:rPr lang="cs-CZ" dirty="0" err="1" smtClean="0"/>
              <a:t>presuicidální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Ringelova</a:t>
            </a:r>
            <a:r>
              <a:rPr lang="cs-CZ" smtClean="0"/>
              <a:t> triáda </a:t>
            </a:r>
            <a:r>
              <a:rPr lang="cs-CZ" dirty="0"/>
              <a:t>:</a:t>
            </a: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zúžení subjektivního prostoru </a:t>
            </a:r>
            <a:r>
              <a:rPr lang="cs-CZ" dirty="0" smtClean="0"/>
              <a:t>– jednostranné vnímání reality, izoluje se a ochuzuje sociální vztahy, v pocitech dominuje úzkost, strach, bezmoc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zablokovaná agresivita/obrácení agresivity vůči sobě</a:t>
            </a:r>
            <a:r>
              <a:rPr lang="cs-CZ" dirty="0" smtClean="0"/>
              <a:t> – pacient k sobě cítí nenávist, obviňuje se, že situaci zavinil, podceňuje se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suicidální fantazie </a:t>
            </a:r>
            <a:r>
              <a:rPr lang="cs-CZ" dirty="0" smtClean="0"/>
              <a:t>– představy o sebevraždě, o způsobu provedení, fantazie přinášejí úlevu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30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Krizová intervence</a:t>
            </a:r>
          </a:p>
          <a:p>
            <a:r>
              <a:rPr lang="cs-CZ" dirty="0" smtClean="0"/>
              <a:t>navázání kontaktu</a:t>
            </a:r>
          </a:p>
          <a:p>
            <a:r>
              <a:rPr lang="cs-CZ" dirty="0" smtClean="0"/>
              <a:t>respekt k rozhodnutí, účast</a:t>
            </a:r>
          </a:p>
          <a:p>
            <a:r>
              <a:rPr lang="cs-CZ" dirty="0" smtClean="0"/>
              <a:t>identifikace stresorů</a:t>
            </a:r>
          </a:p>
          <a:p>
            <a:r>
              <a:rPr lang="cs-CZ" dirty="0" smtClean="0"/>
              <a:t>zájem o pacienta</a:t>
            </a:r>
          </a:p>
          <a:p>
            <a:r>
              <a:rPr lang="cs-CZ" dirty="0" smtClean="0"/>
              <a:t>přímé otázky (nevyhýbat se otázkám)</a:t>
            </a:r>
          </a:p>
          <a:p>
            <a:r>
              <a:rPr lang="cs-CZ" dirty="0" smtClean="0"/>
              <a:t>!!! neverbální projevy (</a:t>
            </a:r>
            <a:r>
              <a:rPr lang="cs-CZ" dirty="0" err="1" smtClean="0"/>
              <a:t>kongruence</a:t>
            </a:r>
            <a:r>
              <a:rPr lang="cs-CZ" dirty="0" smtClean="0"/>
              <a:t>)</a:t>
            </a:r>
          </a:p>
          <a:p>
            <a:r>
              <a:rPr lang="cs-CZ" dirty="0"/>
              <a:t>n</a:t>
            </a:r>
            <a:r>
              <a:rPr lang="cs-CZ" dirty="0" smtClean="0"/>
              <a:t>enabízet konkrétní </a:t>
            </a:r>
            <a:r>
              <a:rPr lang="cs-CZ" dirty="0" smtClean="0"/>
              <a:t>řešení</a:t>
            </a:r>
          </a:p>
          <a:p>
            <a:r>
              <a:rPr lang="cs-CZ" dirty="0" smtClean="0"/>
              <a:t>nelhat</a:t>
            </a:r>
          </a:p>
          <a:p>
            <a:r>
              <a:rPr lang="cs-CZ" dirty="0" smtClean="0"/>
              <a:t>nedávat najevo netrpělivost (neskákat do řeči, respektovat prodlevy v řeči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65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Suicidální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20880" cy="4873752"/>
          </a:xfrm>
        </p:spPr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točný </a:t>
            </a:r>
            <a:r>
              <a:rPr lang="cs-CZ" dirty="0"/>
              <a:t>pacient – útočnost přináší situace, většinou není primárně zaměřena na </a:t>
            </a:r>
            <a:r>
              <a:rPr lang="cs-CZ" dirty="0" smtClean="0"/>
              <a:t>zdravotníky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Pacienta s vysokým rizikem </a:t>
            </a:r>
            <a:r>
              <a:rPr lang="cs-CZ" dirty="0" err="1" smtClean="0"/>
              <a:t>suicida</a:t>
            </a:r>
            <a:r>
              <a:rPr lang="cs-CZ" dirty="0" smtClean="0"/>
              <a:t> je třeba </a:t>
            </a:r>
            <a:r>
              <a:rPr lang="cs-CZ" smtClean="0"/>
              <a:t>převést pod </a:t>
            </a:r>
            <a:r>
              <a:rPr lang="cs-CZ" dirty="0" smtClean="0"/>
              <a:t>zevní kontrolu.</a:t>
            </a:r>
          </a:p>
          <a:p>
            <a:endParaRPr lang="cs-CZ" dirty="0" smtClean="0"/>
          </a:p>
          <a:p>
            <a:r>
              <a:rPr lang="cs-CZ" dirty="0" smtClean="0"/>
              <a:t>Cílem péče o suicidálního pacienta je jeho ochrana před sebezničením do doby, než je schopen nad sebou převzít zodpovědnost. </a:t>
            </a:r>
            <a:r>
              <a:rPr lang="cs-CZ" sz="1400" dirty="0" smtClean="0"/>
              <a:t>(PRAŠKO, 2006)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060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295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Suicidální pacient</vt:lpstr>
      <vt:lpstr>Suicidalita</vt:lpstr>
      <vt:lpstr>Rozdělení suicidií</vt:lpstr>
      <vt:lpstr>Suicidální vývoj</vt:lpstr>
      <vt:lpstr>Ringelův presuicidální syndrom</vt:lpstr>
      <vt:lpstr>První pomoc</vt:lpstr>
      <vt:lpstr>Suicidální pacient</vt:lpstr>
    </vt:vector>
  </TitlesOfParts>
  <Company>Vysoka skola zdravotnicka, Praha 5, Duskova 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Suicidální pacient</dc:title>
  <dc:creator>Tošnarová Hana</dc:creator>
  <cp:lastModifiedBy>Tošnarová Hana</cp:lastModifiedBy>
  <cp:revision>10</cp:revision>
  <dcterms:created xsi:type="dcterms:W3CDTF">2014-02-28T09:52:40Z</dcterms:created>
  <dcterms:modified xsi:type="dcterms:W3CDTF">2018-02-24T07:18:07Z</dcterms:modified>
</cp:coreProperties>
</file>