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7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4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3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25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3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6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1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8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78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8173-2202-4C4B-BE95-2786850BFBF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hslbc.cz/" TargetMode="External"/><Relationship Id="rId13" Type="http://schemas.openxmlformats.org/officeDocument/2006/relationships/hyperlink" Target="http://www.khsolc.cz/" TargetMode="External"/><Relationship Id="rId18" Type="http://schemas.openxmlformats.org/officeDocument/2006/relationships/image" Target="../media/image7.png"/><Relationship Id="rId3" Type="http://schemas.openxmlformats.org/officeDocument/2006/relationships/hyperlink" Target="http://www.khsstc.cz/" TargetMode="External"/><Relationship Id="rId7" Type="http://schemas.openxmlformats.org/officeDocument/2006/relationships/hyperlink" Target="http://www.khsusti.cz/" TargetMode="External"/><Relationship Id="rId12" Type="http://schemas.openxmlformats.org/officeDocument/2006/relationships/hyperlink" Target="http://www.khsbrno.cz/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://www.hygpraha.cz/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hskv.cz/" TargetMode="External"/><Relationship Id="rId11" Type="http://schemas.openxmlformats.org/officeDocument/2006/relationships/hyperlink" Target="http://www.khsjih.cz/" TargetMode="External"/><Relationship Id="rId5" Type="http://schemas.openxmlformats.org/officeDocument/2006/relationships/hyperlink" Target="http://www.khsplzen.cz/" TargetMode="External"/><Relationship Id="rId15" Type="http://schemas.openxmlformats.org/officeDocument/2006/relationships/hyperlink" Target="http://www.khszlin.cz/" TargetMode="External"/><Relationship Id="rId10" Type="http://schemas.openxmlformats.org/officeDocument/2006/relationships/hyperlink" Target="http://www.khspce.cz/" TargetMode="External"/><Relationship Id="rId4" Type="http://schemas.openxmlformats.org/officeDocument/2006/relationships/hyperlink" Target="http://www.khscb.cz/" TargetMode="External"/><Relationship Id="rId9" Type="http://schemas.openxmlformats.org/officeDocument/2006/relationships/hyperlink" Target="http://www.khshk.cz/" TargetMode="External"/><Relationship Id="rId14" Type="http://schemas.openxmlformats.org/officeDocument/2006/relationships/hyperlink" Target="http://www.khsova.cz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khsstc.cz/obsah/epi_117_1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khsstc.cz/obsah/hdm_81_1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http://khsstc.cz/obsah/hp_38_1.html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://khsstc.cz/obsah/pbu_11_1.html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khsstc.cz/obsah/hok_152_1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5600" b="1" dirty="0">
                <a:ea typeface="+mj-lt"/>
                <a:cs typeface="+mj-lt"/>
              </a:rPr>
              <a:t>Systém ochrany veřejného zdraví v České republice</a:t>
            </a:r>
            <a:br>
              <a:rPr lang="cs-CZ" sz="5600" b="1" dirty="0">
                <a:ea typeface="+mj-lt"/>
                <a:cs typeface="+mj-lt"/>
              </a:rPr>
            </a:br>
            <a:br>
              <a:rPr lang="cs-CZ" sz="5600" b="1" dirty="0">
                <a:ea typeface="+mj-lt"/>
                <a:cs typeface="+mj-lt"/>
              </a:rPr>
            </a:br>
            <a:r>
              <a:rPr lang="cs-CZ" sz="1800" b="1" dirty="0">
                <a:solidFill>
                  <a:srgbClr val="0070C0"/>
                </a:solidFill>
                <a:ea typeface="+mj-lt"/>
                <a:cs typeface="+mj-lt"/>
              </a:rPr>
              <a:t>doc. MUDr. Lidmila Hamplová, PhD.</a:t>
            </a:r>
            <a:endParaRPr lang="cs-CZ" sz="18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43" name="Freeform: Shape 4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Graphic 23" descr="Kostra">
            <a:extLst>
              <a:ext uri="{FF2B5EF4-FFF2-40B4-BE49-F238E27FC236}">
                <a16:creationId xmlns:a16="http://schemas.microsoft.com/office/drawing/2014/main" id="{32C6D35E-6A56-466E-A272-C5FFCDE4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66AEA0BE-55A7-40A6-8ACC-62C70CB7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43" y="4418679"/>
            <a:ext cx="1655957" cy="16559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A9336A-B132-4CDB-AF3D-9A2ADA593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93" y="4307979"/>
            <a:ext cx="1731232" cy="1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E6A6A-CF6C-4C04-95E1-C0FFE5A9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8084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Hygiena výživy a předmětů běžného užívání</a:t>
            </a:r>
            <a:r>
              <a:rPr lang="cs-CZ">
                <a:cs typeface="Calibri Ligh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AF32A-2EE6-4ACC-8178-4B3762B0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40"/>
            <a:ext cx="10932885" cy="595697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800" b="1">
                <a:ea typeface="+mn-lt"/>
                <a:cs typeface="+mn-lt"/>
              </a:rPr>
              <a:t>Vykonává státní zdravotní dozor v oblasti  hygieny výživy a PBU, tj:</a:t>
            </a:r>
            <a:endParaRPr lang="cs-CZ" sz="1800" b="1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v oblasti poskytování stravovacích služeb   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v oblasti bezpečnosti potravin </a:t>
            </a:r>
          </a:p>
          <a:p>
            <a:r>
              <a:rPr lang="cs-CZ" sz="1800">
                <a:ea typeface="+mn-lt"/>
                <a:cs typeface="+mn-lt"/>
              </a:rPr>
              <a:t>v oblasti  bezpečnosti elektronických cigaret</a:t>
            </a:r>
          </a:p>
          <a:p>
            <a:r>
              <a:rPr lang="cs-CZ" sz="1800">
                <a:ea typeface="+mn-lt"/>
                <a:cs typeface="+mn-lt"/>
              </a:rPr>
              <a:t>v oblasti předmětů běžného užívání</a:t>
            </a:r>
          </a:p>
          <a:p>
            <a:r>
              <a:rPr lang="cs-CZ" sz="1800">
                <a:ea typeface="+mn-lt"/>
                <a:cs typeface="+mn-lt"/>
              </a:rPr>
              <a:t>Sleduje vliv výživy na zdraví populace.</a:t>
            </a:r>
          </a:p>
          <a:p>
            <a:r>
              <a:rPr lang="cs-CZ" sz="1800">
                <a:ea typeface="+mn-lt"/>
                <a:cs typeface="+mn-lt"/>
              </a:rPr>
              <a:t>Podílí se na šetření alimentárních nákaz v provozovnách, kde jsou vykonávány činnosti epidemiologicky závažné tj. při výrobě, při uvádění potravin do oběhu a ve stravovacích službách a navrhuje příslušná opatření k zamezení jejich šíření.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Zajišťuje provedení příslušných opatření ve stravovacích službách v souvislosti s hlášením nebezpečných výrobků evropským Systémem rychlého varování pro potraviny a krmiva (RASFF). 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Kontroluje zdravotní nezávadnost PBU.</a:t>
            </a:r>
          </a:p>
          <a:p>
            <a:r>
              <a:rPr lang="cs-CZ" sz="1800">
                <a:ea typeface="+mn-lt"/>
                <a:cs typeface="+mn-lt"/>
              </a:rPr>
              <a:t>Zajišťuje provedení příslušných opatření v oblasti PBU v souvislosti s hlášením nebezpečných výrobků evropským Systémem rychlého varování RAPEX a RASFF.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Kontroluje zásady správné výrobní praxe v oblasti PBU.</a:t>
            </a:r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6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F6439-290A-4D58-8A00-D86E7978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349"/>
          </a:xfrm>
        </p:spPr>
        <p:txBody>
          <a:bodyPr>
            <a:normAutofit fontScale="90000"/>
          </a:bodyPr>
          <a:lstStyle/>
          <a:p>
            <a:r>
              <a:rPr lang="cs-CZ">
                <a:cs typeface="Calibri Light"/>
              </a:rPr>
              <a:t>                         </a:t>
            </a:r>
            <a:r>
              <a:rPr lang="cs-CZ" b="1">
                <a:cs typeface="Calibri Light"/>
              </a:rPr>
              <a:t>   </a:t>
            </a:r>
            <a:r>
              <a:rPr lang="cs-CZ" b="1">
                <a:solidFill>
                  <a:srgbClr val="0070C0"/>
                </a:solidFill>
                <a:cs typeface="Calibri Light"/>
              </a:rPr>
              <a:t>Hygiena práce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DDE13-1E4E-488A-BD29-8965C15D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198"/>
            <a:ext cx="10515600" cy="54943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>
                <a:cs typeface="Calibri" panose="020F0502020204030204"/>
              </a:rPr>
              <a:t>Vykonává státní zdravotní dozor  v oblasti hygieny práce tj. </a:t>
            </a:r>
            <a:endParaRPr lang="cs-CZ">
              <a:ea typeface="+mn-lt"/>
              <a:cs typeface="+mn-lt"/>
            </a:endParaRPr>
          </a:p>
          <a:p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 dozor na pracovištích zaměřený na osvětlení, větrání, mikroklimatické podmínky, dodržování hygienických limitů pro fyzikální faktory, chemické škodliviny a prach v pracovním prostředí, limitů pro fyzickou zátěž, ergonomických požadavků pro pracovní místo, vybavení pracovišť sanitárními a pomocnými zařízeními, zásobování pracovišť vodou a zajištění pracovnělékařských služeb;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na žádost zaměstnavatelů rozhoduje o zařazení prací do kategorií;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provádí ověření podmínek vzniku onemocnění vzniklých při práci pro účely posouzení nemocí z povolání;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vydává stanoviska k provozním řádům zařízení na sběr, výkup nebo odstranění odpadů;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provádí dozor nad dodržováním ustanovení zákona o biocidech </a:t>
            </a:r>
          </a:p>
          <a:p>
            <a:r>
              <a:rPr lang="cs-CZ">
                <a:ea typeface="+mn-lt"/>
                <a:cs typeface="+mn-lt"/>
              </a:rPr>
              <a:t>kontroluje dodržování předpisů v oboru speciální ochranné desinfekce, dezinsekce a deratizace, práce s biocidy 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přezkušuje odbornou způsobilost pracovníků pro nakládání s vysoce toxickými látkami a směsmi;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vydává stanoviska k plánům leteckých aplikací přípravků na ochranu rostlin.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6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EB430-13CA-4E7D-AC24-C3265FC2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37"/>
          </a:xfrm>
        </p:spPr>
        <p:txBody>
          <a:bodyPr/>
          <a:lstStyle/>
          <a:p>
            <a:r>
              <a:rPr lang="cs-CZ">
                <a:latin typeface="Calibri"/>
                <a:cs typeface="Calibri"/>
              </a:rPr>
              <a:t>             </a:t>
            </a:r>
            <a:r>
              <a:rPr lang="cs-CZ" b="1">
                <a:solidFill>
                  <a:srgbClr val="0070C0"/>
                </a:solidFill>
                <a:latin typeface="Calibri"/>
                <a:cs typeface="Calibri"/>
              </a:rPr>
              <a:t>Hygiena dětí a mladistvých</a:t>
            </a:r>
            <a:endParaRPr lang="cs-CZ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BAB5A-52EA-47AE-AF7F-05E5048B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11"/>
            <a:ext cx="10515600" cy="53310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Vykonává státní zdravotní dozor  v oblasti hygieny dětí a mladistvých  tj.</a:t>
            </a:r>
            <a:endParaRPr lang="cs-CZ" dirty="0"/>
          </a:p>
          <a:p>
            <a:r>
              <a:rPr lang="cs-CZ" sz="1800" dirty="0">
                <a:ea typeface="+mn-lt"/>
                <a:cs typeface="+mn-lt"/>
              </a:rPr>
              <a:t>kontroluje dodržování  hygienických požadavků na prostorové podmínky, vybavení, provoz, osvětlení, vytápění, mikroklimatické podmínky, zásobování vodou, úklid, plnění hygienických požadavků na venkovní hrací plochy a hřiště těchto zařízení a v oblasti stravovacích služeb pro děti a mladistvé v níže uvedených zařízeních </a:t>
            </a:r>
          </a:p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ve školách a školských zařízeních  včetně učňovských pracovišť a středisek praktického vyučování pod správou středních škol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zařízeních sociálně-výchovné činnosti a zařízeních pro děti vyžadujících okamžitou pomoc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provozovnách osob s živností péče o dítě do tří let věku </a:t>
            </a:r>
          </a:p>
          <a:p>
            <a:r>
              <a:rPr lang="cs-CZ" sz="1800" dirty="0">
                <a:ea typeface="+mn-lt"/>
                <a:cs typeface="+mn-lt"/>
              </a:rPr>
              <a:t>kontroluje dodržování zdravých životních podmínek v zařízeních pro výchovu, vzdělávání a zotavení dětí a mladistvých  </a:t>
            </a:r>
          </a:p>
          <a:p>
            <a:r>
              <a:rPr lang="cs-CZ" sz="1800" dirty="0">
                <a:ea typeface="+mn-lt"/>
                <a:cs typeface="+mn-lt"/>
              </a:rPr>
              <a:t> sleduje vliv výživy na zdraví mladé populace, režim dne a podmínky pro pohybovou výchovu a otužování.</a:t>
            </a:r>
            <a:endParaRPr lang="cs-CZ" sz="1800" dirty="0">
              <a:cs typeface="Calibri" panose="020F0502020204030204"/>
            </a:endParaRPr>
          </a:p>
          <a:p>
            <a:pPr algn="just"/>
            <a:endParaRPr lang="cs-CZ" sz="1800" dirty="0">
              <a:cs typeface="Calibri" panose="020F0502020204030204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Podílí se na šetření alimentárních nákaz v těchto stravovacích službách a navrhuje příslušná opatření k zamezení jejich šíření.</a:t>
            </a:r>
            <a:endParaRPr lang="cs-CZ" sz="1800" dirty="0">
              <a:cs typeface="Calibri"/>
            </a:endParaRPr>
          </a:p>
          <a:p>
            <a:pPr algn="just"/>
            <a:endParaRPr lang="cs-CZ" sz="1800" dirty="0">
              <a:cs typeface="Calibri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  Kontroluje dodržování hygienických požadavků na zotavovací akce a školy v přírodě.</a:t>
            </a:r>
            <a:endParaRPr lang="cs-CZ" sz="1800" dirty="0">
              <a:cs typeface="Calibri"/>
            </a:endParaRP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05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E3429-61FA-4887-96FB-B4CE8B18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3"/>
            <a:ext cx="10515600" cy="1107848"/>
          </a:xfrm>
        </p:spPr>
        <p:txBody>
          <a:bodyPr/>
          <a:lstStyle/>
          <a:p>
            <a:r>
              <a:rPr lang="cs-CZ">
                <a:cs typeface="Calibri Light"/>
              </a:rPr>
              <a:t>                      </a:t>
            </a:r>
            <a:r>
              <a:rPr lang="cs-CZ" b="1">
                <a:solidFill>
                  <a:srgbClr val="0070C0"/>
                </a:solidFill>
                <a:cs typeface="Calibri Light"/>
              </a:rPr>
              <a:t>  Epidemiologie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EF24B-9816-432D-A7B1-0232DFB9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198"/>
            <a:ext cx="10515600" cy="56576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cs-CZ" sz="1800" b="1">
              <a:ea typeface="+mn-lt"/>
              <a:cs typeface="+mn-lt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V rámci epidemiologické </a:t>
            </a:r>
            <a:r>
              <a:rPr lang="cs-CZ" sz="1800" err="1">
                <a:ea typeface="+mn-lt"/>
                <a:cs typeface="+mn-lt"/>
              </a:rPr>
              <a:t>surveillance</a:t>
            </a:r>
            <a:r>
              <a:rPr lang="cs-CZ" sz="1800">
                <a:ea typeface="+mn-lt"/>
                <a:cs typeface="+mn-lt"/>
              </a:rPr>
              <a:t> sleduje výskyt a povahu nákaz, příčiny a podmínky jejich vzniku a šíření v lidské populaci (včetně nákaz přenosných ze zvířat na člověka) a uplatňují metody jejich prevence, potlačování a eliminace, resp. eradikace. Výsledky získaných poznatků po analýze přenášejí do praxe v epidemiologických opatřeních, a to jak preventivního, tak i represivního charakteru.</a:t>
            </a:r>
            <a:endParaRPr lang="cs-CZ" sz="1800">
              <a:cs typeface="Calibri" panose="020F0502020204030204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Provádí epidemiologická šetření v ohniscích nákazy, tj. místa, ve kterém se šíří nákaza, jehož součástí je nebo byl zdroj nákazy, osoby z nákazy podezřelé a složky jejich prostředí.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Nařizuje, organizuje a  řídí opatření k předcházení vzniku a zamezení šíření infekčních onemocnění.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Nařizuje mimořádná opatření při epidemii či nebezpečí jejího vzniku, spolupracuje při řešení mimořádných situací s orgány zapojenými do systému krizového řízení a integrovaného záchranného systému.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Kontroluje činnost provozovatelů zdravotnických zařízení a zařízení sociálních služeb v oblasti hygieny provozu a předcházení nákazám spojeným se zdravotní péčí. 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Kontroluje činnost zdravotnických zařízení z hlediska provádění očkování a dodržování podmínek použití a skladování očkovacích látek. </a:t>
            </a:r>
          </a:p>
          <a:p>
            <a:pPr algn="just"/>
            <a:r>
              <a:rPr lang="cs-CZ" sz="1800">
                <a:ea typeface="+mn-lt"/>
                <a:cs typeface="+mn-lt"/>
              </a:rPr>
              <a:t>Řeší podněty v oblasti prevence výskytu a šíření infekčních onemocnění (hmyz, hlodavci, provoz zdravotnických zařízení a zařízení sociálních služeb, výskyt infekčních nemocí).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Provádí kontrolu plnění hygienických požadavků v oblasti pohřebnictví. </a:t>
            </a:r>
          </a:p>
          <a:p>
            <a:pPr algn="just"/>
            <a:r>
              <a:rPr lang="cs-CZ" sz="1800">
                <a:ea typeface="+mn-lt"/>
                <a:cs typeface="+mn-lt"/>
              </a:rPr>
              <a:t>Provádí epidemiologické šetření a posuzování infekčních nemocí v souvislosti s výkonem povolání.</a:t>
            </a:r>
            <a:endParaRPr lang="cs-CZ" sz="1800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1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9B785-6B75-40B3-BB47-5B937A90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1" y="319768"/>
            <a:ext cx="11014527" cy="113506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 zdravotnického  zařízení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42044-3332-4F62-96C2-8F97F307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52221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Základní údaje: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Provozovatel: u právnických osob adresa společnosti</a:t>
            </a:r>
            <a:endParaRPr lang="cs-CZ"/>
          </a:p>
          <a:p>
            <a:r>
              <a:rPr lang="cs-CZ">
                <a:ea typeface="+mn-lt"/>
                <a:cs typeface="+mn-lt"/>
              </a:rPr>
              <a:t>Adresa pracoviště:</a:t>
            </a:r>
            <a:endParaRPr lang="cs-CZ"/>
          </a:p>
          <a:p>
            <a:r>
              <a:rPr lang="cs-CZ">
                <a:ea typeface="+mn-lt"/>
                <a:cs typeface="+mn-lt"/>
              </a:rPr>
              <a:t>IČ: pokud bylo již přiděleno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Telefon: </a:t>
            </a:r>
          </a:p>
          <a:p>
            <a:r>
              <a:rPr lang="cs-CZ">
                <a:ea typeface="+mn-lt"/>
                <a:cs typeface="+mn-lt"/>
              </a:rPr>
              <a:t>e-mail: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Ordinační hodiny: </a:t>
            </a:r>
            <a:endParaRPr lang="cs-CZ" b="1"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Obecné údaje: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Rozsah poskytované péče: uvést všechny invazivní zákroky, při kterých je porušena integrita kůže nebo sliznice</a:t>
            </a:r>
            <a:endParaRPr lang="cs-CZ"/>
          </a:p>
          <a:p>
            <a:r>
              <a:rPr lang="cs-CZ">
                <a:ea typeface="+mn-lt"/>
                <a:cs typeface="+mn-lt"/>
              </a:rPr>
              <a:t>Umístění ordinace a dispoziční řešení: např. podlaží objektu; ordinace, pracovna sestry, čekárna; vybavení nábytkem, umyvadlo + dřez, podlahová krytina, omyvatelné povrchy….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Vedlejší provozní a pomocné místnosti: např. sklad, šatna, úklidová komora, WC pro personál, WC pro pacienty…</a:t>
            </a:r>
            <a:endParaRPr lang="cs-CZ"/>
          </a:p>
          <a:p>
            <a:r>
              <a:rPr lang="cs-CZ">
                <a:ea typeface="+mn-lt"/>
                <a:cs typeface="+mn-lt"/>
              </a:rPr>
              <a:t>Zásobování pitnou vodou: např. studna, veřejný vodovod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Personální obsazení pracoviště: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2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EFE24-7583-40E9-8402-5E837934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83"/>
            <a:ext cx="10941957" cy="944563"/>
          </a:xfrm>
        </p:spPr>
        <p:txBody>
          <a:bodyPr>
            <a:normAutofit fontScale="90000"/>
          </a:bodyPr>
          <a:lstStyle/>
          <a:p>
            <a:br>
              <a:rPr lang="cs-CZ" b="1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 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765D6-1A98-4719-99E3-1A487745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769"/>
            <a:ext cx="10515600" cy="56757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1800" b="1">
                <a:ea typeface="+mn-lt"/>
                <a:cs typeface="+mn-lt"/>
              </a:rPr>
              <a:t>Obecná opatření:</a:t>
            </a:r>
            <a:endParaRPr lang="cs-CZ" sz="1800" b="1">
              <a:cs typeface="Calibri" panose="020F0502020204030204"/>
            </a:endParaRPr>
          </a:p>
          <a:p>
            <a:r>
              <a:rPr lang="cs-CZ" sz="1800">
                <a:ea typeface="+mn-lt"/>
                <a:cs typeface="+mn-lt"/>
              </a:rPr>
              <a:t> Zdravotničtí pracovníci používají čisté osobní ochranné pracovní prostředky, oděv, obuv, jednorázové rukavice…….</a:t>
            </a:r>
            <a:r>
              <a:rPr lang="cs-CZ" sz="1800" i="1">
                <a:ea typeface="+mn-lt"/>
                <a:cs typeface="+mn-lt"/>
              </a:rPr>
              <a:t> dopsat další</a:t>
            </a:r>
            <a:endParaRPr lang="cs-CZ" sz="1800" i="1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K vyšetření pacienta přistupují až po umytí rukou, ruce si otírají do jednorázového materiálu, který je uložen v krytém zásobníku.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Hygienickou dezinfekci rukou provádějí vždy po kontaktu s infekčním materiálem, a to po každém jednotlivém zdravotnickém výkonu u jednotlivých fyzických osob, vždy před ošetřením pacienta, vždy po manipulaci s biologickým materiálem nebo kontaminovanými předměty včetně použitého prádla a nebezpečného odpadu, a před každým parenterálním zákrokem.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Úprava nehtů nesmí ohrožovat zdravotní stav pacienta s ohledem na možné šíření nákaz. Přirozené nehty musí být upravené, krátké, čisté.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Zdravotničtí pracovníci nenosí na rukou žádné šperky.</a:t>
            </a:r>
            <a:endParaRPr lang="cs-CZ" sz="1800">
              <a:cs typeface="Calibri" panose="020F0502020204030204"/>
            </a:endParaRPr>
          </a:p>
          <a:p>
            <a:r>
              <a:rPr lang="cs-CZ" sz="1800">
                <a:ea typeface="+mn-lt"/>
                <a:cs typeface="+mn-lt"/>
              </a:rPr>
              <a:t>Při ošetřování pacientů se využívá bariérové ošetřovací techniky. Používají se pouze dekontaminované pomůcky, pracovní plochy jsou vyčleněny podle charakteru pracovní činnosti.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 parenterálním zákrokům se používají pouze sterilní zdravotnické prostředky a dodržují se zásady asepse.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Opakovaně používané zdravotnické prostředky se dezinfikují a čistí podle návodu výrobce. Jednorázové pomůcky se nepoužívají opakovaně.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Použité jednorázové stříkačky a jehly se likvidují bez ručního oddělování. Kryty na použité jehly se nenasazují.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Na pokrytí vyšetřovacího stolu nebo lehátka, kde dochází ke styku s obnaženou částí těla pacienta, se používá jednorázový materiál, který je měněn po každém pacientovi.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Oddělení pracovních ploch : p</a:t>
            </a:r>
            <a:r>
              <a:rPr lang="cs-CZ" sz="1800" i="1">
                <a:ea typeface="+mn-lt"/>
                <a:cs typeface="+mn-lt"/>
              </a:rPr>
              <a:t>opsat jak jsou odděleny pracovní plochy podle charakteru činnosti (odběr a manipulace s biologickým materiálem, příprava injekcí apod.)</a:t>
            </a:r>
            <a:endParaRPr lang="cs-CZ" sz="1800" i="1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25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4479C-5126-4733-BA6E-5D71B55D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2" y="365125"/>
            <a:ext cx="11023599" cy="953635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 zdravotnického  zařízení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AE793-AF03-4F08-AE85-DEF83E12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>
                <a:ea typeface="+mn-lt"/>
                <a:cs typeface="+mn-lt"/>
              </a:rPr>
              <a:t>Odběr biologického materiálu </a:t>
            </a:r>
          </a:p>
          <a:p>
            <a:r>
              <a:rPr lang="cs-CZ">
                <a:ea typeface="+mn-lt"/>
                <a:cs typeface="+mn-lt"/>
              </a:rPr>
              <a:t>Pro odběr a manipulaci s biologickým materiálem je vyčleněna pracovní plocha. Při odběrech se používají sterilní zdravotnické prostředky a jednorázové rukavice, a to vždy pro jednu ošetřovanou osobu. Odebraný biologický materiál se ukládá do standardizovaných nádob a do </a:t>
            </a:r>
            <a:r>
              <a:rPr lang="cs-CZ" err="1">
                <a:ea typeface="+mn-lt"/>
                <a:cs typeface="+mn-lt"/>
              </a:rPr>
              <a:t>dekontaminovatelných</a:t>
            </a:r>
            <a:r>
              <a:rPr lang="cs-CZ">
                <a:ea typeface="+mn-lt"/>
                <a:cs typeface="+mn-lt"/>
              </a:rPr>
              <a:t> přepravek s vyloučením kontaminace žádanek. </a:t>
            </a: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 Dopsat, jaký biologický materiál se odebírá, v případě odběru moče, do čeho se odebírá. Transport biologického materiálu do laboratoře je zajištěn denně/uložen ve vyčleněné chladničce .....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05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A105D-68FB-4AEB-B189-03C25F2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365125"/>
            <a:ext cx="11150599" cy="76313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AC1C9-4BBC-47B1-9E35-8C759538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6"/>
            <a:ext cx="10515600" cy="47958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Dezinfekce:</a:t>
            </a:r>
            <a:endParaRPr lang="cs-CZ" b="1">
              <a:cs typeface="Calibri" panose="020F0502020204030204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 chemické dezinfekci se používají oznámené biocidní přípravky nebo dezinfekční prostředky deklarované jako zdravotnický prostředek nebo přípravky registrované jako léčiva pro použití ve zdravotnictví.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ředění a použití chemických přípravků se postupuje podle návodu výrobce.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Dezinfekční roztoky se připravují rozpuštěním odměřeného dezinfekčního přípravku v odměřeném množství vody. Připravují se pro každou směnu čerstvé.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 spotřebování dezinfekčního přípravku v dávkovači se dávkovač mechanicky omyje, doplní dezinfekčním přípravkem a označí datem plnění, exspirací a názvem dezinfekčního přípravku.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Předměty a povrchy kontaminované biologickým materiálem se dezinfikují dezinfekčním přípravkem, který má i </a:t>
            </a:r>
            <a:r>
              <a:rPr lang="cs-CZ" err="1">
                <a:ea typeface="+mn-lt"/>
                <a:cs typeface="+mn-lt"/>
              </a:rPr>
              <a:t>virucidní</a:t>
            </a:r>
            <a:r>
              <a:rPr lang="cs-CZ">
                <a:ea typeface="+mn-lt"/>
                <a:cs typeface="+mn-lt"/>
              </a:rPr>
              <a:t> účinky.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Při práci s dezinfekčními přípravky se používají osobní ochranné pracovní prostředky a dodržují se zásady ochrany zdraví a bezpečnosti při práci. Pracovníci jsou poučeni o zásadách první pomoci.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 zabránění rezistence mikrobů se střídají dezinfekční prostředky s různými aktivními účinnými látkami.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7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59636-7E7E-490B-B854-49DC2B3B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97"/>
            <a:ext cx="10860314" cy="96270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79D74-70B3-4491-B687-8C0777D1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54"/>
            <a:ext cx="10515600" cy="592976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>
                <a:ea typeface="+mn-lt"/>
                <a:cs typeface="+mn-lt"/>
              </a:rPr>
              <a:t>Sterilizace  ve vlastní ordinaci:</a:t>
            </a:r>
            <a:endParaRPr lang="cs-CZ" b="1">
              <a:cs typeface="Calibri" panose="020F0502020204030204"/>
            </a:endParaRPr>
          </a:p>
          <a:p>
            <a:r>
              <a:rPr lang="cs-CZ" b="1" err="1">
                <a:ea typeface="+mn-lt"/>
                <a:cs typeface="+mn-lt"/>
              </a:rPr>
              <a:t>Předsterilizační</a:t>
            </a:r>
            <a:r>
              <a:rPr lang="cs-CZ" b="1">
                <a:ea typeface="+mn-lt"/>
                <a:cs typeface="+mn-lt"/>
              </a:rPr>
              <a:t> příprava: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Dezinfekce zdravotnických prostředků dezinfekčním přípravkem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 Mechanické očištění a oplach vodou nebo strojové čištění. Vybrat jednu z možností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 Osušení a uložení do sterilizačních obalů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Způsob sterilizace: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Proudícím horkým vzduchem: název přístroje, výrobní číslo, sterilizovaný materiál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Teplota/čas Druh obalu Exspirace Uložení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Vybrat používané parametry, obaly, uložení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Každý obal je označen datem sterilizace a exspirace.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Každý sterilizační cyklus se monitoruje. Sterilizace se provádí za přítomnosti zdravotnického pracovníka.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Dokumentace sterilizace spočívá v záznamu každé sterilizace (druh sterilizovaného materiálu, parametry, datum, písemné vyhodnocení chemického testu sterilizace, jméno, příjmení a podpis osoby, která sterilizaci provedla).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Úspěšnost sterilizace se dokládá</a:t>
            </a:r>
            <a:endParaRPr lang="cs-CZ"/>
          </a:p>
          <a:p>
            <a:r>
              <a:rPr lang="cs-CZ">
                <a:ea typeface="+mn-lt"/>
                <a:cs typeface="+mn-lt"/>
              </a:rPr>
              <a:t>· zápisem do sterilizačního deníku nebo podepsaným záznamem registračního přístroje nebo podepsaným výstupem z tiskárny. (Vybrat jednu z možností)</a:t>
            </a:r>
            <a:endParaRPr lang="cs-CZ"/>
          </a:p>
          <a:p>
            <a:r>
              <a:rPr lang="cs-CZ">
                <a:ea typeface="+mn-lt"/>
                <a:cs typeface="+mn-lt"/>
              </a:rPr>
              <a:t>· datovaným písemným vyhodnocením chemického testu sterilizace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Písemná dokumentace sterilizace se archivuje nejméně 5 let od provedení sterilizace.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Kontrola účinnosti  sterilizačního přístroje.</a:t>
            </a:r>
            <a:endParaRPr lang="cs-CZ" b="1">
              <a:cs typeface="Calibri"/>
            </a:endParaRPr>
          </a:p>
          <a:p>
            <a:endParaRPr lang="cs-CZ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70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044B9-436D-482D-AD92-47A431DE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2581" cy="1339940"/>
          </a:xfrm>
        </p:spPr>
        <p:txBody>
          <a:bodyPr/>
          <a:lstStyle/>
          <a:p>
            <a:r>
              <a:rPr lang="cs-CZ" sz="4000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 sz="4000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F0995-4DA9-47A1-84F0-71E4956A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Manipulace s prádlem: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Jedná se pouze o osobní ochranné pracovní prostředky. Praní je zajištěno smluvně … uvést firmu. Je možné prát ve vlastní vyčleněné pračce, která je umístěna ve zdravotnickém zařízení.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Čisté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Použité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 i="1">
                <a:ea typeface="+mn-lt"/>
                <a:cs typeface="+mn-lt"/>
              </a:rPr>
              <a:t>Dopsat, jak často se vozí do prádelny, a jaký je používán transportní obal na čisté a použité OOPP.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95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D75B5-DBA1-41C6-A97A-C67AA809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24829"/>
            <a:ext cx="6586491" cy="1574233"/>
          </a:xfrm>
        </p:spPr>
        <p:txBody>
          <a:bodyPr anchor="b">
            <a:normAutofit/>
          </a:bodyPr>
          <a:lstStyle/>
          <a:p>
            <a:r>
              <a:rPr lang="cs-CZ" sz="2800" b="1">
                <a:ea typeface="+mj-lt"/>
                <a:cs typeface="+mj-lt"/>
              </a:rPr>
              <a:t>Zákon č. 258/2000 Sb.</a:t>
            </a:r>
            <a:r>
              <a:rPr lang="cs-CZ" sz="2800" b="1" i="1">
                <a:ea typeface="+mj-lt"/>
                <a:cs typeface="+mj-lt"/>
              </a:rPr>
              <a:t> o ochraně veřejného zdraví a o změně některých souvisejících zákonů</a:t>
            </a:r>
            <a:endParaRPr lang="cs-CZ" sz="2800" b="1">
              <a:ea typeface="+mj-lt"/>
              <a:cs typeface="+mj-lt"/>
            </a:endParaRPr>
          </a:p>
          <a:p>
            <a:endParaRPr lang="cs-CZ" sz="28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CB645-5949-481F-B60D-F5C9B186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43670"/>
            <a:ext cx="6586489" cy="4947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/>
              <a:t>Tento zákon </a:t>
            </a:r>
            <a:endParaRPr lang="cs-CZ" sz="2000" i="1"/>
          </a:p>
          <a:p>
            <a:pPr>
              <a:buFont typeface="Wingdings" panose="020B0604020202020204" pitchFamily="34" charset="0"/>
              <a:buChar char="Ø"/>
            </a:pPr>
            <a:r>
              <a:rPr lang="cs-CZ" sz="2000"/>
              <a:t>definuje základní pojmy v ochraně veřejného zdraví</a:t>
            </a:r>
            <a:endParaRPr lang="cs-CZ" sz="2000" i="1"/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sz="2000">
                <a:ea typeface="+mn-lt"/>
                <a:cs typeface="+mn-lt"/>
              </a:rPr>
              <a:t>zapracovává příslušné předpisy Evropské unie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sz="2000">
                <a:ea typeface="+mn-lt"/>
                <a:cs typeface="+mn-lt"/>
              </a:rPr>
              <a:t> specifikuje</a:t>
            </a:r>
            <a:endParaRPr lang="cs-CZ"/>
          </a:p>
          <a:p>
            <a:pPr marL="0" indent="0">
              <a:buNone/>
            </a:pPr>
            <a:r>
              <a:rPr lang="cs-CZ" sz="2000" b="1" u="sng">
                <a:ea typeface="+mn-lt"/>
                <a:cs typeface="+mn-lt"/>
              </a:rPr>
              <a:t>a)</a:t>
            </a:r>
            <a:r>
              <a:rPr lang="cs-CZ" sz="2000">
                <a:ea typeface="+mn-lt"/>
                <a:cs typeface="+mn-lt"/>
              </a:rPr>
              <a:t> práva a povinnosti fyzických a právnických osob v oblasti ochrany a podpory veřejného zdraví,</a:t>
            </a:r>
            <a:endParaRPr lang="cs-CZ" sz="2000">
              <a:cs typeface="Calibri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>
              <a:buNone/>
            </a:pPr>
            <a:r>
              <a:rPr lang="cs-CZ" sz="2000" b="1" u="sng">
                <a:ea typeface="+mn-lt"/>
                <a:cs typeface="+mn-lt"/>
              </a:rPr>
              <a:t>b)</a:t>
            </a:r>
            <a:r>
              <a:rPr lang="cs-CZ" sz="2000">
                <a:ea typeface="+mn-lt"/>
                <a:cs typeface="+mn-lt"/>
              </a:rPr>
              <a:t> soustavu orgánů ochrany veřejného zdraví, jejich působnost a pravomoc</a:t>
            </a:r>
            <a:endParaRPr lang="cs-CZ" sz="2000"/>
          </a:p>
          <a:p>
            <a:pPr>
              <a:buNone/>
            </a:pPr>
            <a:endParaRPr lang="cs-CZ" sz="2000" i="1">
              <a:cs typeface="Calibri" panose="020F0502020204030204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CBA708B-01FE-4782-8A14-A979D0A4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2" r="172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27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C2BC92-A764-4393-8A10-7488608362B9}"/>
              </a:ext>
            </a:extLst>
          </p:cNvPr>
          <p:cNvSpPr txBox="1"/>
          <p:nvPr/>
        </p:nvSpPr>
        <p:spPr>
          <a:xfrm>
            <a:off x="4724400" y="3200400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00" i="1">
              <a:solidFill>
                <a:srgbClr val="4349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59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A008-4DA3-4DDA-ADC5-169A9C0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8" y="48824"/>
            <a:ext cx="11737673" cy="1224921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18B9B-CA34-4EE9-82CF-9F50B02E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059"/>
            <a:ext cx="11004430" cy="53002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b="1">
                <a:ea typeface="+mn-lt"/>
                <a:cs typeface="+mn-lt"/>
              </a:rPr>
              <a:t>Manipulace s odpadem: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Odpad se třídí ihned po použití.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Komunální odpad se odkládá do vyčleněných odpadkových košů s igelitovou vložkou.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použitý ostrý odpad (např. jehly, skalpely…) se odkládá do označených, spalitelných, </a:t>
            </a:r>
            <a:r>
              <a:rPr lang="cs-CZ" err="1">
                <a:ea typeface="+mn-lt"/>
                <a:cs typeface="+mn-lt"/>
              </a:rPr>
              <a:t>pevnostěnných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nepropíchnutelných</a:t>
            </a:r>
            <a:r>
              <a:rPr lang="cs-CZ">
                <a:ea typeface="+mn-lt"/>
                <a:cs typeface="+mn-lt"/>
              </a:rPr>
              <a:t> a nepropustných obalů. Odpad se neukládá do papírových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ostatní nebezpečný odpad se odkládá do označených, oddělených, krytých, uzavíratelných, mechanicky odolných a spalitelných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 se z ambulance odstraňuje nejméně 1x za 24 hodin. Maximální doba mezi shromážděním odpadu ve vyhrazeném uzavřeném prostoru a konečným odstraněním jsou 3 dny. Skladování nebezpečného odpadu je možné po dobu 1 měsíce v mrazícím nebo chlazeném prostoru při teplotě maximálně 8°C. </a:t>
            </a:r>
            <a:endParaRPr lang="cs-CZ" i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Odvoz a likvidace nebezpečného odpadu je zajištěna smluvně s firmou…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53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2D8DA-2547-4900-BFD1-CF433352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365125"/>
            <a:ext cx="11665788" cy="93737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476FE-61F0-4E60-A744-9AD41E11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890"/>
            <a:ext cx="10515600" cy="54871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>
                <a:ea typeface="+mn-lt"/>
                <a:cs typeface="+mn-lt"/>
              </a:rPr>
              <a:t>Úklid: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 zajištěn …</a:t>
            </a:r>
            <a:r>
              <a:rPr lang="cs-CZ" i="1">
                <a:ea typeface="+mn-lt"/>
                <a:cs typeface="+mn-lt"/>
              </a:rPr>
              <a:t>uvést, zda smluvně nebo vlastními silami.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Provádí se denně na vlhko, používají se běžné čistící prostředky a dezinfekční přípravky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Úklidové pomůcky jsou vyčleněny a označeny dle účelu použití (pracovní plochy, podlahy ordinace, WC ) a jsou uloženy … </a:t>
            </a:r>
            <a:r>
              <a:rPr lang="cs-CZ" i="1">
                <a:ea typeface="+mn-lt"/>
                <a:cs typeface="+mn-lt"/>
              </a:rPr>
              <a:t>dopsat, kde (buď vyčleněná skříň nebo úklidová komora).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kontaminaci ploch biologickým materiálem se provede okamžitá dekontaminace potřísněného místa překrytím jednorázovým materiálem namočeným ve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dezinfekčním roztoku a potom se očistí obvyklým způsobem.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Dezinsekce a deratizace: v případě potřeby se provedou prostřednictvím specializované firmy.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Malování: 1x za 2 roky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84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FE74-DF50-4723-9D08-EF6860BA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3729" cy="1325563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70C0"/>
                </a:solidFill>
                <a:cs typeface="Calibri Light"/>
              </a:rPr>
            </a:br>
            <a:r>
              <a:rPr lang="cs-CZ" b="1" dirty="0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35CED-2ACF-4F8D-8A4C-F3F7AFD1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Provozní řád zpracoval: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Datum: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Provozní řád schválen orgánem ochrany veřejného zdraví dne: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FFE4CC1-F5D5-402A-9E10-73AB3CAE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7EE34-2996-495F-AA6D-08CD6E7F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3826" cy="99488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8CAA4-5519-496D-805B-BD41805F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3" y="934229"/>
            <a:ext cx="11637033" cy="581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cs-CZ" sz="2400" b="1" dirty="0">
              <a:ea typeface="+mn-lt"/>
              <a:cs typeface="+mn-lt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Hlášení HCAI (nákaz spojených se zdravotní péčí)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b="1" dirty="0">
                <a:ea typeface="+mn-lt"/>
                <a:cs typeface="+mn-lt"/>
              </a:rPr>
              <a:t>dle </a:t>
            </a:r>
            <a:r>
              <a:rPr lang="cs-CZ" sz="2400" b="1" i="1" dirty="0">
                <a:ea typeface="+mn-lt"/>
                <a:cs typeface="+mn-lt"/>
              </a:rPr>
              <a:t> zákona  č.258/2000 Sb. § 16 </a:t>
            </a:r>
            <a:endParaRPr lang="cs-CZ" sz="2400" dirty="0">
              <a:ea typeface="+mn-lt"/>
              <a:cs typeface="+mn-lt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(1)</a:t>
            </a:r>
            <a:r>
              <a:rPr lang="cs-CZ" sz="1800" dirty="0">
                <a:ea typeface="+mn-lt"/>
                <a:cs typeface="+mn-lt"/>
              </a:rPr>
              <a:t> Osoba poskytující péči je při výskytu infekce spojené se zdravotní péčí nebo při podezření na její výskyt povinna neprodleně zjistit její příčiny a zdroje, způsob přenosu původce a provést odpovídající protiepidemická opatření k zamezení jejího dalšího šíření.</a:t>
            </a:r>
            <a:endParaRPr lang="cs-CZ" sz="1800" dirty="0">
              <a:cs typeface="Calibri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(2)</a:t>
            </a:r>
            <a:r>
              <a:rPr lang="cs-CZ" sz="1800" dirty="0">
                <a:ea typeface="+mn-lt"/>
                <a:cs typeface="+mn-lt"/>
              </a:rPr>
              <a:t> Osoba poskytující péči je dále povinna neprodleně hlásit příslušnému orgánu ochrany veřejného zdraví případy infekce spojené se zdravotní péčí, jde-li o hromadný výskyt, těžké poškození zdraví nebo úmrtí pacienta</a:t>
            </a:r>
            <a:endParaRPr lang="cs-CZ" sz="1800" b="1" dirty="0">
              <a:ea typeface="+mn-lt"/>
              <a:cs typeface="+mn-lt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Způsob a obsah hlášení stanoví  VYHLÁŠKA 306/2012 Sb. o podmínkách předcházení vzniku a šíření infekčních onemocnění a o hygienických  požadavcích na provoz zdravotnických zařízení a ústavů sociální péče ve znění pozdějších předpisů </a:t>
            </a:r>
            <a:endParaRPr lang="cs-CZ" sz="1800" b="1" dirty="0">
              <a:cs typeface="Calibri"/>
            </a:endParaRPr>
          </a:p>
          <a:p>
            <a:pPr algn="just"/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Způsob hlášení nemocničních nákaz </a:t>
            </a:r>
            <a:r>
              <a:rPr lang="cs-CZ" sz="1800" dirty="0">
                <a:ea typeface="+mn-lt"/>
                <a:cs typeface="+mn-lt"/>
              </a:rPr>
              <a:t> [K § 16  odst. 2 písm. b) zákona]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Hlášení hromadného výskytu nemocniční nákazy a nemocniční nákazy, která vedla k  těžkému poškození zdraví nebo k úmrtí, se podává bezodkladně, a to zpravidla telefonicky,  faxem nebo elektronickou poštou místně příslušnému orgánu   ochrany veřejného zdraví  podle místa hlásícího poskytovatele zdravotních služeb. </a:t>
            </a:r>
            <a:endParaRPr lang="cs-CZ" sz="1800" dirty="0">
              <a:cs typeface="Calibri"/>
            </a:endParaRPr>
          </a:p>
          <a:p>
            <a:endParaRPr lang="cs-CZ" sz="1800" b="1" i="1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40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AAF68-4EC5-4269-8FE4-335B1D4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" y="-43316"/>
            <a:ext cx="12192416" cy="715531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0070C0"/>
                </a:solidFill>
                <a:cs typeface="Calibri Light"/>
              </a:rPr>
            </a:br>
            <a:r>
              <a:rPr lang="cs-CZ" sz="3200" b="1" dirty="0">
                <a:solidFill>
                  <a:srgbClr val="0070C0"/>
                </a:solidFill>
                <a:cs typeface="Calibri Light"/>
              </a:rPr>
              <a:t>            Povinnosti osob, které vykonávají činnosti epidemiologicky závažné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7E243-9087-4C51-8350-9986195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78" y="907949"/>
            <a:ext cx="11699567" cy="58835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000" b="1" dirty="0"/>
          </a:p>
          <a:p>
            <a:r>
              <a:rPr lang="cs-CZ" sz="2000" b="1" dirty="0"/>
              <a:t>§ 19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b="1" dirty="0"/>
              <a:t>Předpoklady pro výkon činností epidemiologicky závažných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u="sng" dirty="0"/>
              <a:t>(1)</a:t>
            </a:r>
            <a:r>
              <a:rPr lang="cs-CZ" sz="2000" dirty="0"/>
              <a:t> Za činnosti epidemiologicky závažné se považují provozování stravovacích služeb (§ 23), výroba potravin, zpracování potravin, uvádění potravin na trh, výroba kosmetických přípravků, provozování úpraven vod a vodovodů, provozování holičství, kadeřnictví, pedikúry, manikúry, solária, kosmetických, masérských, regeneračních nebo rekondičních služeb, provozování živnosti, při níž je porušována integrita kůže.</a:t>
            </a:r>
            <a:endParaRPr lang="cs-CZ" sz="2000" dirty="0">
              <a:cs typeface="Calibri"/>
            </a:endParaRPr>
          </a:p>
          <a:p>
            <a:r>
              <a:rPr lang="cs-CZ" sz="2000" b="1" dirty="0">
                <a:cs typeface="Calibri"/>
              </a:rPr>
              <a:t>Fyzické osoby  vykonávající činnosti epidemiologicky závažné musí mít </a:t>
            </a:r>
            <a:endParaRPr lang="cs-CZ" sz="2000" b="1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Fyzické osoby  vykonávající činnosti epidemiologicky závažné musí mít </a:t>
            </a:r>
            <a:endParaRPr lang="cs-CZ" sz="200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zdravotní průkaz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znalosti nutné k ochraně veřejného zdraví</a:t>
            </a:r>
            <a:r>
              <a:rPr lang="cs-CZ" sz="2000" dirty="0">
                <a:cs typeface="Calibri"/>
              </a:rPr>
              <a:t>.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 Zdravotní průkaz před zahájením činnosti vydává registrující poskytovatel zdravotních služeb v oboru všeobecné praktické lékařství nebo v oboru praktický lékař pro děti a dorost nebo poskytovatel pracovnělékařských služeb. 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Vydání zdravotního průkazu nenahrazuje vstupní lékařskou preventivní prohlídku.</a:t>
            </a:r>
            <a:endParaRPr lang="cs-CZ" sz="2000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44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9ADF8-81B8-4485-B597-631200DB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4567" cy="575854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45EF5-12FA-4E0F-8B8A-77EF19A5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7"/>
            <a:ext cx="10515600" cy="56418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§ 20</a:t>
            </a:r>
          </a:p>
          <a:p>
            <a:endParaRPr lang="cs-CZ" b="1" dirty="0">
              <a:cs typeface="Calibri"/>
            </a:endParaRPr>
          </a:p>
          <a:p>
            <a:r>
              <a:rPr lang="cs-CZ" b="1" dirty="0"/>
              <a:t>Fyzická osoba vykonávající činnosti epidemiologicky závažné je povinna</a:t>
            </a:r>
            <a:endParaRPr lang="cs-CZ" b="1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a)</a:t>
            </a:r>
            <a:r>
              <a:rPr lang="cs-CZ" dirty="0"/>
              <a:t> podrobit se v případech upravených prováděcím právním předpisem nebo rozhodnutím příslušného orgánu ochrany veřejného zdraví lékařským prohlídkám a vyšetřením, která provede registrující poskytovatel zdravotních služeb nebo poskytovatel pracovnělékařských služeb, stanoví-li tak zákon o specifických zdravotních službách,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informovat poskytovatele zdravotních služeb podle písmene a) o druhu a povaze své pracovní činnosti,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mít u sebe zdravotní průkaz a na vyzvání ho předložit orgánu ochrany veřejného zdraví,</a:t>
            </a:r>
            <a:endParaRPr lang="cs-CZ" dirty="0">
              <a:cs typeface="Calibri"/>
            </a:endParaRPr>
          </a:p>
          <a:p>
            <a:r>
              <a:rPr lang="cs-CZ" u="sng" dirty="0"/>
              <a:t>d)</a:t>
            </a:r>
            <a:r>
              <a:rPr lang="cs-CZ" dirty="0"/>
              <a:t> uplatňovat při pracovní činnosti znalosti nutné k ochraně veřejného zdraví a dodržovat zásady osobní a provozní hygieny v rozsahu upraveném v prováděcím právním předpise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77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01A26-FAA1-471C-A3FE-ADBC33BB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71"/>
            <a:ext cx="11162890" cy="645499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7FEB1-B943-4593-8416-C7B00CD3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852"/>
            <a:ext cx="10515600" cy="54451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/>
              <a:t>§ 21</a:t>
            </a:r>
            <a:endParaRPr lang="cs-CZ" b="1" dirty="0">
              <a:cs typeface="Calibri"/>
            </a:endParaRPr>
          </a:p>
          <a:p>
            <a:r>
              <a:rPr lang="cs-CZ" b="1" dirty="0"/>
              <a:t>Podmínky provozování činností epidemiologicky závažných</a:t>
            </a: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(1)</a:t>
            </a:r>
            <a:r>
              <a:rPr lang="cs-CZ" dirty="0"/>
              <a:t> Osoba provozující činnosti epidemiologicky závažné je povinna</a:t>
            </a:r>
            <a:endParaRPr lang="cs-CZ" dirty="0">
              <a:cs typeface="Calibri"/>
            </a:endParaRPr>
          </a:p>
          <a:p>
            <a:r>
              <a:rPr lang="cs-CZ" u="sng" dirty="0"/>
              <a:t>a)</a:t>
            </a:r>
            <a:r>
              <a:rPr lang="cs-CZ" dirty="0"/>
              <a:t> dodržovat zásady provozní hygieny upravené prováděcím právním předpisem, jakož i zásady osobní hygieny upravené prováděcím právním předpisem, pokud se sama účastní výkonu činností uvedených v § 19 odst. 2 větě první,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zajistit uplatňování znalostí a zásad osobní a provozní hygieny podle § 20 písm. d) zaměstnanci a spolupracujícími rodinnými příslušníky a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zajistit, aby výkonem činností epidemiologicky závažných nedošlo k ohrožení nebo poškození zdraví fyzických osob infekčním nebo jiným onemocněním.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59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5C8B3-1C37-4DED-9545-4ABF8D0E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3374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cs typeface="Calibri Light"/>
              </a:rPr>
              <a:t>Povinnosti osob, které vykonávají činnosti epidemiologicky závažné </a:t>
            </a:r>
            <a:endParaRPr lang="cs-CZ" sz="32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4CA60-6616-4A46-BF25-0C253B7F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593"/>
            <a:ext cx="10515600" cy="44373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§ 21</a:t>
            </a:r>
          </a:p>
          <a:p>
            <a:r>
              <a:rPr lang="cs-CZ" dirty="0">
                <a:ea typeface="+mn-lt"/>
                <a:cs typeface="+mn-lt"/>
              </a:rPr>
              <a:t>(3)Osoba provozující holičství, kadeřnictví, manikúru, pedikúru, kosmetické, masérské, regenerační a rekondiční služby, solárium a činnost, při níž je porušována integrita kůže, je povinna zabezpečit lékárničku první pomoci vybavenou podle charakteru poskytované služby a vypracovat provozní řád. V provozním řádu uvede podmínky činnosti, použití strojů, přístrojů a dalších zařízení, zásady prevence vzniku infekčních a jiných onemocnění, ke kterým by mohlo dojít nesprávně poskytnutou službou, včetně podmínek dezinfekce a sterilizace, zásady osobní hygieny zaměstnanců a ochrany zdraví spotřebitele, způsob zacházení s prádlem a očisty prostředí provozovny.</a:t>
            </a:r>
            <a:endParaRPr lang="cs-CZ" dirty="0">
              <a:cs typeface="Calibri" panose="020F0502020204030204"/>
            </a:endParaRPr>
          </a:p>
          <a:p>
            <a:r>
              <a:rPr lang="cs-CZ" u="sng" dirty="0">
                <a:ea typeface="+mn-lt"/>
                <a:cs typeface="+mn-lt"/>
              </a:rPr>
              <a:t>(4)</a:t>
            </a:r>
            <a:r>
              <a:rPr lang="cs-CZ" dirty="0">
                <a:ea typeface="+mn-lt"/>
                <a:cs typeface="+mn-lt"/>
              </a:rPr>
              <a:t> Provozní řád a jeho změny předloží osoba uvedená v odstavci 3 před jejich přijetím ke schválení příslušnému orgánu ochrany veřejného zdraví. Schválený provozní řád vyvěsí při zahájení činnosti v provozovně.</a:t>
            </a:r>
          </a:p>
          <a:p>
            <a:r>
              <a:rPr lang="cs-CZ" dirty="0">
                <a:ea typeface="+mn-lt"/>
                <a:cs typeface="+mn-lt"/>
              </a:rPr>
              <a:t>Provozní řád je osoba uvedená v odstavci 3 povinna změnit vždy při změně podmínek pro výkon činností epidemiologicky závažných.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32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29A4F2-62E2-42D6-801B-55834A39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</a:t>
            </a:r>
            <a:r>
              <a:rPr lang="cs-CZ" b="1" dirty="0">
                <a:solidFill>
                  <a:srgbClr val="0070C0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48046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B6027-8EA0-4862-BBFA-70AE698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564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Základní pojmy v ochraně veřejného zdraví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C9420-10B8-43D6-91E8-F5D5D972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Veřejným zdravím</a:t>
            </a:r>
            <a:r>
              <a:rPr lang="cs-CZ">
                <a:ea typeface="+mn-lt"/>
                <a:cs typeface="+mn-lt"/>
              </a:rPr>
              <a:t> je zdravotní stav obyvatelstva a jeho skupin. Tento zdravotní stav je určován souhrnem přírodních, životních a pracovních podmínek a způsobem života.</a:t>
            </a:r>
            <a:endParaRPr lang="cs-CZ">
              <a:cs typeface="Calibri" panose="020F0502020204030204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Ochrana veřejného zdraví</a:t>
            </a:r>
            <a:r>
              <a:rPr lang="cs-CZ">
                <a:ea typeface="+mn-lt"/>
                <a:cs typeface="+mn-lt"/>
              </a:rPr>
              <a:t> 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Ohrožením veřejného zdraví</a:t>
            </a:r>
            <a:r>
              <a:rPr lang="cs-CZ">
                <a:ea typeface="+mn-lt"/>
                <a:cs typeface="+mn-lt"/>
              </a:rPr>
              <a:t> je stav, při kterém jsou obyvatelstvo nebo jeho skupiny vystaveny nebezpečí, z něhož míra zátěže rizikovými faktory přírodních, životních nebo pracovních podmínek překračuje obecně přijatelnou úroveň a představuje významné riziko poškození zdraví.</a:t>
            </a:r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20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F8982-7464-463E-9740-BE6DC4F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9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33BD2-4E5D-4BA6-9226-56B06C219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Podpora veřejného zdraví</a:t>
            </a:r>
            <a:r>
              <a:rPr lang="cs-CZ">
                <a:ea typeface="+mn-lt"/>
                <a:cs typeface="+mn-lt"/>
              </a:rPr>
              <a:t> je souhrn činností pomáhajících fyzickým osobám zachovat a zlepšovat své zdraví a zvyšovat kontrolu nad faktory ovlivňujícími zdraví. Zahrnuje činnosti k zajištění sociálních, ekonomických a environmentálních podmínek pro rozvoj individuálního i veřejného zdraví, zdravotního stavu a zdravého životního stylu.</a:t>
            </a:r>
          </a:p>
          <a:p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Hodnocením zdravotních rizik</a:t>
            </a:r>
            <a:r>
              <a:rPr lang="cs-CZ">
                <a:ea typeface="+mn-lt"/>
                <a:cs typeface="+mn-lt"/>
              </a:rPr>
              <a:t> je posouzení míry závažnosti zátěže populace vystavené rizikovým faktorům životních a pracovních podmínek a způsobu života.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8A2E1-F4EF-423E-9738-232D4F75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9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CFEA8-465E-4C27-8D64-67781EA2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Infekčním onemocněním</a:t>
            </a:r>
            <a:r>
              <a:rPr lang="cs-CZ">
                <a:ea typeface="+mn-lt"/>
                <a:cs typeface="+mn-lt"/>
              </a:rPr>
              <a:t> se rozumí příznakové i bezpříznakové onemocnění vyvolané původcem infekce nebo jeho toxinem, které vzniká v důsledku přenosu tohoto původce nebo jeho toxinu z nakažené fyzické osoby, zvířete nebo neživého substrátu na vnímavou fyzickou osobu.</a:t>
            </a:r>
            <a:endParaRPr lang="cs-CZ">
              <a:cs typeface="Calibri" panose="020F0502020204030204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Izolací</a:t>
            </a:r>
            <a:r>
              <a:rPr lang="cs-CZ">
                <a:ea typeface="+mn-lt"/>
                <a:cs typeface="+mn-lt"/>
              </a:rPr>
              <a:t> se rozumí oddělení fyzické osoby, která onemocněla infekční nemocí nebo jeví příznaky tohoto onemocnění, od ostatních fyzických osob. Podmínky izolace musí s ohledem na charakter přenosu infekce zabránit jejímu přenosu na jiné fyzické osoby, které by mohly infekční onemocnění dále šířit.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1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8660-7CD6-4CDC-A42F-13FFC91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8170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461BB-F456-420F-8535-E4CB3D96D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62076"/>
            <a:ext cx="10981644" cy="545351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Karanténními opatřeními jsou</a:t>
            </a:r>
            <a:endParaRPr lang="cs-CZ" b="1">
              <a:solidFill>
                <a:srgbClr val="0070C0"/>
              </a:solidFill>
              <a:cs typeface="Calibri" panose="020F0502020204030204"/>
            </a:endParaRPr>
          </a:p>
          <a:p>
            <a:pPr algn="just"/>
            <a:r>
              <a:rPr lang="cs-CZ" b="1" u="sng">
                <a:ea typeface="+mn-lt"/>
                <a:cs typeface="+mn-lt"/>
              </a:rPr>
              <a:t>a)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karanténa</a:t>
            </a:r>
            <a:r>
              <a:rPr lang="cs-CZ">
                <a:ea typeface="+mn-lt"/>
                <a:cs typeface="+mn-lt"/>
              </a:rPr>
              <a:t>, kterou se rozumí oddělení zdravé fyzické osoby, která byla během inkubační doby ve styku s infekčním onemocněním nebo pobývala v ohnisku nákazy (dále jen "fyzická osoba podezřelá z nákazy"), od ostatních fyzických osob a lékařské vyšetřování takové fyzické osoby s cílem zabránit přenosu infekčního onemocnění v období, kdy by se toto onemocnění mohlo šířit,</a:t>
            </a:r>
            <a:endParaRPr lang="cs-CZ"/>
          </a:p>
          <a:p>
            <a:pPr algn="just"/>
            <a:r>
              <a:rPr lang="cs-CZ" b="1" u="sng">
                <a:ea typeface="+mn-lt"/>
                <a:cs typeface="+mn-lt"/>
              </a:rPr>
              <a:t>b)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lékařský dohled</a:t>
            </a:r>
            <a:r>
              <a:rPr lang="cs-CZ">
                <a:ea typeface="+mn-lt"/>
                <a:cs typeface="+mn-lt"/>
              </a:rPr>
              <a:t>,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podrobit,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zdraví,</a:t>
            </a:r>
            <a:endParaRPr lang="cs-CZ"/>
          </a:p>
          <a:p>
            <a:pPr algn="just"/>
            <a:r>
              <a:rPr lang="cs-CZ" b="1" u="sng">
                <a:ea typeface="+mn-lt"/>
                <a:cs typeface="+mn-lt"/>
              </a:rPr>
              <a:t>c)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zvýšený zdravotnický dozor</a:t>
            </a:r>
            <a:r>
              <a:rPr lang="cs-CZ">
                <a:ea typeface="+mn-lt"/>
                <a:cs typeface="+mn-lt"/>
              </a:rPr>
              <a:t>, jímž je lékařský dohled nad fyzickou osobou podezřelou z nákazy, které je uložen zákaz činnosti nebo úprava pracovních podmínek k omezení možnosti šíření infekčního onemocnění.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5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1FDE1-FAF0-4BBE-B645-E2436B4C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912" y="-32367"/>
            <a:ext cx="3547450" cy="461246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Calibri Light"/>
              </a:rPr>
              <a:t>                               </a:t>
            </a:r>
            <a: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  <a:t>Ministerstvo zdravotnictví </a:t>
            </a:r>
            <a:b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</a:br>
            <a:r>
              <a:rPr lang="cs-CZ" sz="1200" b="1" dirty="0">
                <a:solidFill>
                  <a:srgbClr val="C00000"/>
                </a:solidFill>
                <a:ea typeface="+mj-lt"/>
                <a:cs typeface="+mj-lt"/>
              </a:rPr>
              <a:t>náměstek ministra zdravotnictví a hlavní hygienik ČR</a:t>
            </a:r>
            <a:b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</a:br>
            <a:r>
              <a:rPr lang="cs-CZ" sz="1600" dirty="0">
                <a:solidFill>
                  <a:srgbClr val="C00000"/>
                </a:solidFill>
                <a:cs typeface="Calibri Light"/>
              </a:rPr>
              <a:t> </a:t>
            </a:r>
            <a:br>
              <a:rPr lang="cs-CZ" sz="1600" dirty="0">
                <a:cs typeface="Calibri Light"/>
              </a:rPr>
            </a:br>
            <a:endParaRPr lang="cs-CZ" sz="16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FDC39-7AB3-4397-BA5E-758485E85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14 krajských hygienických stanic </a:t>
            </a:r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6B0EC34-F20A-403A-9935-6BEE588965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938561"/>
              </p:ext>
            </p:extLst>
          </p:nvPr>
        </p:nvGraphicFramePr>
        <p:xfrm>
          <a:off x="-227562" y="719015"/>
          <a:ext cx="5295697" cy="630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170">
                  <a:extLst>
                    <a:ext uri="{9D8B030D-6E8A-4147-A177-3AD203B41FA5}">
                      <a16:colId xmlns:a16="http://schemas.microsoft.com/office/drawing/2014/main" val="669052725"/>
                    </a:ext>
                  </a:extLst>
                </a:gridCol>
                <a:gridCol w="2360527">
                  <a:extLst>
                    <a:ext uri="{9D8B030D-6E8A-4147-A177-3AD203B41FA5}">
                      <a16:colId xmlns:a16="http://schemas.microsoft.com/office/drawing/2014/main" val="1638436372"/>
                    </a:ext>
                  </a:extLst>
                </a:gridCol>
              </a:tblGrid>
              <a:tr h="402201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</a:rPr>
                        <a:t>KHS - </a:t>
                      </a: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ředitelé KHS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</a:rPr>
                        <a:t>adresa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11288483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HS </a:t>
                      </a:r>
                      <a:r>
                        <a:rPr lang="cs-CZ" sz="1000" err="1">
                          <a:effectLst/>
                        </a:rPr>
                        <a:t>hl.m</a:t>
                      </a:r>
                      <a:r>
                        <a:rPr lang="cs-CZ" sz="1000">
                          <a:effectLst/>
                        </a:rPr>
                        <a:t>. Prahy </a:t>
                      </a:r>
                      <a:r>
                        <a:rPr lang="cs-CZ" sz="1000" u="sng">
                          <a:effectLst/>
                          <a:hlinkClick r:id="rId2"/>
                        </a:rPr>
                        <a:t>www.hygpraha.cz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Rytířská 12   110 01  Praha 1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371769679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Středočeského kraje  </a:t>
                      </a:r>
                      <a:r>
                        <a:rPr lang="cs-CZ" sz="1000" u="sng">
                          <a:effectLst/>
                          <a:hlinkClick r:id="rId3"/>
                        </a:rPr>
                        <a:t>www.khsstc.cz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Dittrichova 329/17   128 01  Praha 2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76047035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Jihočeského kraje  </a:t>
                      </a:r>
                      <a:r>
                        <a:rPr lang="cs-CZ" sz="1000" u="sng">
                          <a:effectLst/>
                          <a:hlinkClick r:id="rId4"/>
                        </a:rPr>
                        <a:t>www.khscb.cz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Na Sadech 25  370 71  České Budějovice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59931163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Plzeňského kraje </a:t>
                      </a:r>
                      <a:r>
                        <a:rPr lang="cs-CZ" sz="1000" u="sng">
                          <a:effectLst/>
                          <a:hlinkClick r:id="rId5"/>
                        </a:rPr>
                        <a:t>www.khsplzen.cz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Skrétova 15    303 22  Plzeň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431977662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Karlovarského kraje </a:t>
                      </a:r>
                      <a:r>
                        <a:rPr lang="cs-CZ" sz="1000" u="sng">
                          <a:effectLst/>
                          <a:hlinkClick r:id="rId6"/>
                        </a:rPr>
                        <a:t>www.khskv.cz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Závodní 94   360 21  Karlovy Vary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40169039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Ústeckého kraje </a:t>
                      </a:r>
                      <a:r>
                        <a:rPr lang="cs-CZ" sz="1000" u="sng">
                          <a:effectLst/>
                          <a:hlinkClick r:id="rId7"/>
                        </a:rPr>
                        <a:t>www.khsusti.cz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Moskevská 15  400 01  Ústí nad Labem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453265299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Libereckého kraje </a:t>
                      </a:r>
                      <a:r>
                        <a:rPr lang="cs-CZ" sz="1000" u="sng">
                          <a:effectLst/>
                          <a:hlinkClick r:id="rId8"/>
                        </a:rPr>
                        <a:t>www.khslbc.cz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Husova 64   460 31  Liberec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72906443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Královéhradeckého kraje </a:t>
                      </a:r>
                      <a:r>
                        <a:rPr lang="cs-CZ" sz="1000" u="sng">
                          <a:effectLst/>
                          <a:hlinkClick r:id="rId9"/>
                        </a:rPr>
                        <a:t>www.khshk.cz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Habrmanova 19 501 01  Hradec Králové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5367011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Pardubického kraje </a:t>
                      </a:r>
                      <a:r>
                        <a:rPr lang="cs-CZ" sz="1000" u="sng">
                          <a:effectLst/>
                          <a:hlinkClick r:id="rId10"/>
                        </a:rPr>
                        <a:t>www.khspce.cz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Mezi Mosty 1793  530 03  Pardubice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164084063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Kraje Vysočina </a:t>
                      </a:r>
                      <a:r>
                        <a:rPr lang="cs-CZ" sz="1000" u="sng">
                          <a:effectLst/>
                          <a:hlinkClick r:id="rId11"/>
                        </a:rPr>
                        <a:t>www.khsjih.cz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Tolstého 1914/15   586 01  Jihlava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417420796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Jihomoravského kraje </a:t>
                      </a:r>
                      <a:r>
                        <a:rPr lang="cs-CZ" sz="1000" u="sng">
                          <a:effectLst/>
                          <a:hlinkClick r:id="rId12"/>
                        </a:rPr>
                        <a:t>www.khsbrno.cz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Jeřábkova 4   602 00  Brno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196341594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Olomouckého kraj </a:t>
                      </a:r>
                      <a:r>
                        <a:rPr lang="cs-CZ" sz="1000" u="sng">
                          <a:effectLst/>
                          <a:hlinkClick r:id="rId13"/>
                        </a:rPr>
                        <a:t>www.khsolc.cz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Wolkerova 74/6  779 11  Olomouc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29061985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Moravskoslezského kraje </a:t>
                      </a:r>
                      <a:r>
                        <a:rPr lang="cs-CZ" sz="1000" u="sng">
                          <a:effectLst/>
                          <a:hlinkClick r:id="rId14"/>
                        </a:rPr>
                        <a:t>www.khsova.cz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Na Bělidle 7  702 00  Ostrava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672766462"/>
                  </a:ext>
                </a:extLst>
              </a:tr>
              <a:tr h="54584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Zlínského kraje  </a:t>
                      </a:r>
                      <a:r>
                        <a:rPr lang="cs-CZ" sz="1000" u="sng">
                          <a:effectLst/>
                          <a:hlinkClick r:id="rId15"/>
                        </a:rPr>
                        <a:t>www.khszlin.cz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000" b="0" i="0" u="none" strike="noStrike" noProof="0" dirty="0">
                          <a:latin typeface="Calibri"/>
                        </a:rPr>
                        <a:t>Havlíčkovo nábř. 600   760 01  Zlín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93762"/>
                  </a:ext>
                </a:extLst>
              </a:tr>
            </a:tbl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C13072-D3B0-466E-910B-5884B53B0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06548"/>
            <a:ext cx="5183188" cy="10064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   </a:t>
            </a:r>
            <a:r>
              <a:rPr lang="cs-CZ" sz="1400" dirty="0">
                <a:solidFill>
                  <a:srgbClr val="C00000"/>
                </a:solidFill>
                <a:cs typeface="Calibri"/>
              </a:rPr>
              <a:t>2  zdravotní ústavy                     Státní zdravotní ústav</a:t>
            </a:r>
          </a:p>
          <a:p>
            <a:r>
              <a:rPr lang="cs-CZ" sz="900" dirty="0">
                <a:solidFill>
                  <a:srgbClr val="C00000"/>
                </a:solidFill>
                <a:cs typeface="Calibri"/>
              </a:rPr>
              <a:t>         ředitelé zdravotních ústavů </a:t>
            </a:r>
            <a:r>
              <a:rPr lang="cs-CZ" sz="1400" dirty="0">
                <a:solidFill>
                  <a:srgbClr val="C00000"/>
                </a:solidFill>
                <a:cs typeface="Calibri"/>
              </a:rPr>
              <a:t>                     </a:t>
            </a:r>
            <a:r>
              <a:rPr lang="cs-CZ" sz="900" dirty="0">
                <a:solidFill>
                  <a:srgbClr val="C00000"/>
                </a:solidFill>
                <a:cs typeface="Calibri"/>
              </a:rPr>
              <a:t>                           ředitel SZÚ </a:t>
            </a:r>
          </a:p>
          <a:p>
            <a:r>
              <a:rPr lang="cs-CZ" sz="1400" dirty="0">
                <a:solidFill>
                  <a:srgbClr val="C00000"/>
                </a:solidFill>
                <a:cs typeface="Calibri"/>
              </a:rPr>
              <a:t>                                                           </a:t>
            </a:r>
            <a:endParaRPr lang="cs-CZ" sz="9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81F8D3-BEA1-47C9-B089-1F7EDBEA1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7880"/>
            <a:ext cx="5818188" cy="4441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Zdravotní ústav se sídlem v Ústí nad Labem     </a:t>
            </a:r>
            <a:r>
              <a:rPr lang="cs-CZ" sz="1200" dirty="0">
                <a:ea typeface="+mn-lt"/>
                <a:cs typeface="+mn-lt"/>
              </a:rPr>
              <a:t>Moskevská 15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       400 01 Ústí nad Labem</a:t>
            </a:r>
          </a:p>
          <a:p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r>
              <a:rPr lang="cs-CZ" sz="1200" b="1" dirty="0">
                <a:solidFill>
                  <a:srgbClr val="0070C0"/>
                </a:solidFill>
                <a:cs typeface="Calibri"/>
              </a:rPr>
              <a:t>Zdravotní ústav se sídlem v Ostravě </a:t>
            </a:r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         </a:t>
            </a:r>
            <a:r>
              <a:rPr lang="cs-CZ" sz="1200" dirty="0">
                <a:ea typeface="+mn-lt"/>
                <a:cs typeface="+mn-lt"/>
              </a:rPr>
              <a:t>Partyzánské náměstí 2633/7,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Moravská Ostrava,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702 00 Ostrava</a:t>
            </a:r>
            <a:r>
              <a:rPr lang="cs-CZ" sz="1200" b="1" dirty="0">
                <a:cs typeface="Calibri"/>
              </a:rPr>
              <a:t> </a:t>
            </a:r>
          </a:p>
          <a:p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r>
              <a:rPr lang="cs-CZ" sz="1200" b="1" dirty="0">
                <a:solidFill>
                  <a:srgbClr val="0070C0"/>
                </a:solidFill>
                <a:cs typeface="Calibri"/>
              </a:rPr>
              <a:t>Státní zdravotní ústav </a:t>
            </a:r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                                               </a:t>
            </a:r>
            <a:r>
              <a:rPr lang="cs-CZ" sz="1200" dirty="0">
                <a:ea typeface="+mn-lt"/>
                <a:cs typeface="+mn-lt"/>
              </a:rPr>
              <a:t> Šrobárova 49/48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              Praha 10, 100 00</a:t>
            </a: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200" dirty="0">
                <a:ea typeface="+mn-lt"/>
                <a:cs typeface="+mn-lt"/>
              </a:rPr>
              <a:t>Zdravotní ústavy jsou zdravotnická zařízení zřízená MZ ČR, poskytující širokou škálu zdravotních a laboratorních služeb souvisejících s ochranou veřejného zdraví.</a:t>
            </a:r>
            <a:endParaRPr lang="cs-CZ" sz="1200" b="1" dirty="0">
              <a:cs typeface="Calibri"/>
            </a:endParaRPr>
          </a:p>
        </p:txBody>
      </p:sp>
      <p:pic>
        <p:nvPicPr>
          <p:cNvPr id="7" name="Obrázek 8" descr="Obsah obrázku kreslení&#10;&#10;Popis se vygeneroval automaticky.">
            <a:extLst>
              <a:ext uri="{FF2B5EF4-FFF2-40B4-BE49-F238E27FC236}">
                <a16:creationId xmlns:a16="http://schemas.microsoft.com/office/drawing/2014/main" id="{6A11D5DC-57EA-4D5A-AC03-D0FFFABD2E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91743" y="4466726"/>
            <a:ext cx="1220177" cy="1135429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6B7AF04F-314C-4D03-BBD0-949155404E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08187" y="2974830"/>
            <a:ext cx="1088049" cy="1088049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1FD2EC46-6A85-4520-8377-629CC9AE33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4458" y="1102935"/>
            <a:ext cx="1375508" cy="13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226" y="695607"/>
            <a:ext cx="825248" cy="54223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ázek 66" descr="Obsah obrázku měřítko, zařízení, muž, stojící&#10;&#10;Popis se vygeneroval automaticky.">
            <a:extLst>
              <a:ext uri="{FF2B5EF4-FFF2-40B4-BE49-F238E27FC236}">
                <a16:creationId xmlns:a16="http://schemas.microsoft.com/office/drawing/2014/main" id="{BC71E27A-DA28-4671-848D-7AA92115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58" y="696333"/>
            <a:ext cx="2294674" cy="1560861"/>
          </a:xfrm>
          <a:prstGeom prst="rect">
            <a:avLst/>
          </a:prstGeom>
        </p:spPr>
      </p:pic>
      <p:pic>
        <p:nvPicPr>
          <p:cNvPr id="21" name="Obrázek 22">
            <a:extLst>
              <a:ext uri="{FF2B5EF4-FFF2-40B4-BE49-F238E27FC236}">
                <a16:creationId xmlns:a16="http://schemas.microsoft.com/office/drawing/2014/main" id="{ABB04DA1-167B-4493-8168-54D5BB38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71" y="5110355"/>
            <a:ext cx="876300" cy="948474"/>
          </a:xfrm>
          <a:prstGeom prst="rect">
            <a:avLst/>
          </a:prstGeom>
        </p:spPr>
      </p:pic>
      <p:pic>
        <p:nvPicPr>
          <p:cNvPr id="18" name="Obrázek 18">
            <a:extLst>
              <a:ext uri="{FF2B5EF4-FFF2-40B4-BE49-F238E27FC236}">
                <a16:creationId xmlns:a16="http://schemas.microsoft.com/office/drawing/2014/main" id="{78059E37-FFD7-4E82-96E2-FC2B962BD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87" y="3576134"/>
            <a:ext cx="1099325" cy="945066"/>
          </a:xfrm>
          <a:prstGeom prst="rect">
            <a:avLst/>
          </a:prstGeom>
        </p:spPr>
      </p:pic>
      <p:pic>
        <p:nvPicPr>
          <p:cNvPr id="23" name="Obrázek 24">
            <a:extLst>
              <a:ext uri="{FF2B5EF4-FFF2-40B4-BE49-F238E27FC236}">
                <a16:creationId xmlns:a16="http://schemas.microsoft.com/office/drawing/2014/main" id="{C8D1E2EA-9820-438D-BA9F-B1D8E438D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960" y="4476595"/>
            <a:ext cx="1009186" cy="989671"/>
          </a:xfrm>
          <a:prstGeom prst="rect">
            <a:avLst/>
          </a:prstGeom>
        </p:spPr>
      </p:pic>
      <p:pic>
        <p:nvPicPr>
          <p:cNvPr id="19" name="Obrázek 19">
            <a:extLst>
              <a:ext uri="{FF2B5EF4-FFF2-40B4-BE49-F238E27FC236}">
                <a16:creationId xmlns:a16="http://schemas.microsoft.com/office/drawing/2014/main" id="{9C6C3EBE-392D-4EBC-BA2B-EABA57D84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890" y="2190594"/>
            <a:ext cx="749300" cy="859574"/>
          </a:xfrm>
          <a:prstGeom prst="rect">
            <a:avLst/>
          </a:prstGeom>
        </p:spPr>
      </p:pic>
      <p:pic>
        <p:nvPicPr>
          <p:cNvPr id="20" name="Obrázek 20">
            <a:extLst>
              <a:ext uri="{FF2B5EF4-FFF2-40B4-BE49-F238E27FC236}">
                <a16:creationId xmlns:a16="http://schemas.microsoft.com/office/drawing/2014/main" id="{3EE832BB-1887-4AE2-A53A-F89BFF85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178" y="2850375"/>
            <a:ext cx="981927" cy="1017549"/>
          </a:xfrm>
          <a:prstGeom prst="rect">
            <a:avLst/>
          </a:prstGeom>
        </p:spPr>
      </p:pic>
      <p:pic>
        <p:nvPicPr>
          <p:cNvPr id="25" name="Obrázek 26">
            <a:extLst>
              <a:ext uri="{FF2B5EF4-FFF2-40B4-BE49-F238E27FC236}">
                <a16:creationId xmlns:a16="http://schemas.microsoft.com/office/drawing/2014/main" id="{8600AD46-8121-4444-9D3A-163EE1AD7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451" y="2859668"/>
            <a:ext cx="922764" cy="989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63D1B0-9DC9-48E5-9E6C-F2B27BED6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143" y="576263"/>
            <a:ext cx="6534484" cy="1192704"/>
          </a:xfrm>
        </p:spPr>
        <p:txBody>
          <a:bodyPr anchor="b">
            <a:normAutofit/>
          </a:bodyPr>
          <a:lstStyle/>
          <a:p>
            <a:pPr algn="l"/>
            <a:r>
              <a:rPr lang="cs-CZ" sz="2600" b="1">
                <a:solidFill>
                  <a:srgbClr val="0070C0"/>
                </a:solidFill>
                <a:cs typeface="Calibri Light"/>
              </a:rPr>
              <a:t>                          Krajská hygienická stanice </a:t>
            </a:r>
            <a:br>
              <a:rPr lang="cs-CZ" sz="2600" b="1">
                <a:cs typeface="Calibri Light"/>
              </a:rPr>
            </a:br>
            <a:r>
              <a:rPr lang="cs-CZ" sz="2600" b="1">
                <a:cs typeface="Calibri Light"/>
              </a:rPr>
              <a:t>                                   (správní úřad)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D39E8C-0D76-45BC-B57D-BA4D4CA29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265" y="2352488"/>
            <a:ext cx="4239191" cy="3605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600"/>
            </a:br>
            <a:r>
              <a:rPr lang="cs-CZ" sz="1800">
                <a:hlinkClick r:id="rId9"/>
              </a:rPr>
              <a:t>Hygiena obecná a komunální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r>
              <a:rPr lang="cs-CZ" sz="1800">
                <a:hlinkClick r:id="rId10"/>
              </a:rPr>
              <a:t>Hygiena výživy a předmětů běžného užívání</a:t>
            </a:r>
            <a:endParaRPr lang="cs-CZ" sz="1800">
              <a:cs typeface="Calibri" panose="020F0502020204030204"/>
            </a:endParaRPr>
          </a:p>
          <a:p>
            <a:pPr algn="l"/>
            <a:endParaRPr lang="cs-CZ" sz="1800">
              <a:cs typeface="Calibri" panose="020F0502020204030204"/>
            </a:endParaRPr>
          </a:p>
          <a:p>
            <a:pPr algn="l"/>
            <a:r>
              <a:rPr lang="cs-CZ" sz="1800">
                <a:hlinkClick r:id="rId11"/>
              </a:rPr>
              <a:t>Hygiena práce</a:t>
            </a:r>
            <a:endParaRPr lang="cs-CZ" sz="1800">
              <a:cs typeface="Calibri" panose="020F0502020204030204"/>
            </a:endParaRPr>
          </a:p>
          <a:p>
            <a:pPr algn="l"/>
            <a:endParaRPr lang="cs-CZ" sz="1800">
              <a:cs typeface="Calibri" panose="020F0502020204030204"/>
            </a:endParaRPr>
          </a:p>
          <a:p>
            <a:pPr algn="l"/>
            <a:r>
              <a:rPr lang="cs-CZ" sz="1800">
                <a:hlinkClick r:id="rId12"/>
              </a:rPr>
              <a:t>Hygiena dětí a mladistvých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r>
              <a:rPr lang="cs-CZ" sz="1800">
                <a:hlinkClick r:id="rId13"/>
              </a:rPr>
              <a:t> Epidemiologie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endParaRPr lang="cs-CZ" sz="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7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77A31-E2D6-44FB-B27C-9A6D37BE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69"/>
            <a:ext cx="10515600" cy="554492"/>
          </a:xfrm>
        </p:spPr>
        <p:txBody>
          <a:bodyPr>
            <a:normAutofit fontScale="90000"/>
          </a:bodyPr>
          <a:lstStyle/>
          <a:p>
            <a:br>
              <a:rPr lang="cs-CZ">
                <a:ea typeface="+mj-lt"/>
                <a:cs typeface="+mj-lt"/>
              </a:rPr>
            </a:br>
            <a:r>
              <a:rPr lang="cs-CZ">
                <a:ea typeface="+mj-lt"/>
                <a:cs typeface="+mj-lt"/>
              </a:rPr>
              <a:t>                 </a:t>
            </a:r>
            <a:r>
              <a:rPr lang="cs-CZ">
                <a:solidFill>
                  <a:srgbClr val="000000"/>
                </a:solidFill>
                <a:ea typeface="+mj-lt"/>
                <a:cs typeface="+mj-lt"/>
              </a:rPr>
              <a:t>    </a:t>
            </a:r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Hygiena obecná a komunální </a:t>
            </a:r>
            <a:endParaRPr lang="cs-CZ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B0F4C-2A4D-4730-9FB6-2DA7B817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055"/>
            <a:ext cx="10515600" cy="56666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cs-CZ" sz="1800" b="1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1800" b="1">
                <a:ea typeface="+mn-lt"/>
                <a:cs typeface="+mn-lt"/>
              </a:rPr>
              <a:t>Vykonává státní zdravotní dozor v oblasti hygieny obecné a komunální, tj.  nad</a:t>
            </a:r>
            <a:endParaRPr lang="cs-CZ" sz="1800" b="1">
              <a:cs typeface="Calibri" panose="020F0502020204030204"/>
            </a:endParaRPr>
          </a:p>
          <a:p>
            <a:pPr marL="0" indent="0" algn="just">
              <a:buNone/>
            </a:pPr>
            <a:endParaRPr lang="cs-CZ" sz="1800" b="1">
              <a:ea typeface="+mn-lt"/>
              <a:cs typeface="+mn-lt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zásobováním pitnou vodou,  výrobky přicházejícími do kontaktu s pitnou, surovou a užitkovou vodou,  vodárenskou technologií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koupališti, bazény, saunami a koupacími oblastmi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ochranou před hlukem, vibracemi, neionizujícím zářením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činnostmi epidemiologicky závažnými včetně  ubytovacích služeb  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vnitřním prostředím staveb</a:t>
            </a:r>
            <a:endParaRPr lang="cs-CZ" sz="1800">
              <a:cs typeface="Calibri"/>
            </a:endParaRPr>
          </a:p>
          <a:p>
            <a:pPr algn="just"/>
            <a:endParaRPr lang="cs-CZ" sz="18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Podílí se na monitorování vztahů zdravotního stavu obyvatelstva a faktorů životních a pracovních podmínek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Spolupracuje se správními úřady a s orgány samosprávy při tvorbě zdravotní politiky příslušného region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Podílí se na úkolech integrovaného záchranného systému.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Řeší podněty v oblasti životních (mimopracovních) podmínek (hluk, voda, vibrace, neionizující záření).</a:t>
            </a:r>
            <a:br>
              <a:rPr lang="en-US" sz="1800"/>
            </a:br>
            <a:endParaRPr lang="en-US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167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4465</Words>
  <Application>Microsoft Office PowerPoint</Application>
  <PresentationFormat>Širokoúhlá obrazovka</PresentationFormat>
  <Paragraphs>281</Paragraphs>
  <Slides>28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 Neue Medium</vt:lpstr>
      <vt:lpstr>Wingdings</vt:lpstr>
      <vt:lpstr>Motiv Office</vt:lpstr>
      <vt:lpstr>Systém ochrany veřejného zdraví v České republice  doc. MUDr. Lidmila Hamplová, PhD.</vt:lpstr>
      <vt:lpstr>Zákon č. 258/2000 Sb. o ochraně veřejného zdraví a o změně některých souvisejících zákonů </vt:lpstr>
      <vt:lpstr>Základní pojmy v ochraně veřejného zdraví </vt:lpstr>
      <vt:lpstr>Základní pojmy v ochraně veřejného zdraví  </vt:lpstr>
      <vt:lpstr>Základní pojmy v ochraně veřejného zdraví  </vt:lpstr>
      <vt:lpstr>Základní pojmy v ochraně veřejného zdraví  </vt:lpstr>
      <vt:lpstr>                               Ministerstvo zdravotnictví  náměstek ministra zdravotnictví a hlavní hygienik ČR   </vt:lpstr>
      <vt:lpstr>                          Krajská hygienická stanice                                     (správní úřad) </vt:lpstr>
      <vt:lpstr>                      Hygiena obecná a komunální </vt:lpstr>
      <vt:lpstr>Hygiena výživy a předmětů běžného užívání </vt:lpstr>
      <vt:lpstr>                            Hygiena práce </vt:lpstr>
      <vt:lpstr>             Hygiena dětí a mladistvých</vt:lpstr>
      <vt:lpstr>                        Epidemiologie </vt:lpstr>
      <vt:lpstr>Provozní  řád ambulantního  zdravotnického  zařízení </vt:lpstr>
      <vt:lpstr> Provozní  řád ambulantního zdravotnického  zařízení  </vt:lpstr>
      <vt:lpstr>Provozní  řád ambulantního zdravotnického  zařízení </vt:lpstr>
      <vt:lpstr>Provozní  řád ambulantního zdravotnického  zařízení  </vt:lpstr>
      <vt:lpstr>Provozní  řád ambulantního zdravotnického  zařízení  </vt:lpstr>
      <vt:lpstr>Provozní  řád ambulantního zdravotnického  zařízení  </vt:lpstr>
      <vt:lpstr>Provozní  řád ambulantního zdravotnického  zařízení</vt:lpstr>
      <vt:lpstr>Provozní  řád ambulantního zdravotnického  zařízení </vt:lpstr>
      <vt:lpstr> Provozní  řád ambulantního zdravotnického  zařízení  </vt:lpstr>
      <vt:lpstr>Provozní  řád ambulantního zdravotnického  zařízení </vt:lpstr>
      <vt:lpstr>             Povinnosti osob, které vykonávají činnosti epidemiologicky závažné </vt:lpstr>
      <vt:lpstr> Povinnosti osob, které vykonávají činnosti epidemiologicky závažné  </vt:lpstr>
      <vt:lpstr> Povinnosti osob, které vykonávají činnosti epidemiologicky závažné  </vt:lpstr>
      <vt:lpstr>Povinnosti osob, které vykonávají činnosti epidemiologicky závažné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Ucebna</dc:creator>
  <cp:lastModifiedBy>Hamplová Lidmila</cp:lastModifiedBy>
  <cp:revision>135</cp:revision>
  <dcterms:created xsi:type="dcterms:W3CDTF">2020-10-09T16:08:49Z</dcterms:created>
  <dcterms:modified xsi:type="dcterms:W3CDTF">2022-02-24T12:04:11Z</dcterms:modified>
</cp:coreProperties>
</file>