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3" r:id="rId5"/>
    <p:sldId id="276" r:id="rId6"/>
    <p:sldId id="274" r:id="rId7"/>
    <p:sldId id="275" r:id="rId8"/>
    <p:sldId id="277" r:id="rId9"/>
    <p:sldId id="278" r:id="rId10"/>
    <p:sldId id="279" r:id="rId11"/>
    <p:sldId id="280" r:id="rId12"/>
    <p:sldId id="284" r:id="rId13"/>
    <p:sldId id="285" r:id="rId14"/>
    <p:sldId id="286" r:id="rId15"/>
    <p:sldId id="287" r:id="rId16"/>
    <p:sldId id="289" r:id="rId17"/>
    <p:sldId id="290" r:id="rId18"/>
    <p:sldId id="291" r:id="rId19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méno" initials="J" lastIdx="1" clrIdx="0">
    <p:extLst>
      <p:ext uri="{19B8F6BF-5375-455C-9EA6-DF929625EA0E}">
        <p15:presenceInfo xmlns:p15="http://schemas.microsoft.com/office/powerpoint/2012/main" userId="Jmé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33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03CB98-4D69-4ABA-9F61-5282B5F95CA2}" type="datetime1">
              <a:rPr lang="cs-CZ" smtClean="0"/>
              <a:t>28.04.2021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F054BB-8F28-4346-8754-0E5644500E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230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919DE-FE3B-433C-A27B-AB58C1E522D9}" type="datetime1">
              <a:rPr lang="cs-CZ" smtClean="0"/>
              <a:pPr/>
              <a:t>28.04.2021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0A596-7141-45E9-836C-E467146705E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75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D8CCFA-D218-4B40-8429-03522564F804}" type="datetime1">
              <a:rPr lang="cs-CZ" noProof="0" smtClean="0"/>
              <a:t>28.04.2021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E7E001-BE85-45C3-97D3-D07A3E27A431}" type="datetime1">
              <a:rPr lang="cs-CZ" noProof="0" smtClean="0"/>
              <a:t>28.04.2021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 rtlCol="0"/>
          <a:lstStyle/>
          <a:p>
            <a:pPr rtl="0"/>
            <a:fld id="{0D2F6229-90C3-428A-93BF-B42BE8E8FC08}" type="datetime1">
              <a:rPr lang="cs-CZ" noProof="0" smtClean="0"/>
              <a:t>28.04.2021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0C2B2C-4AAF-4587-AE20-8010A33F8FE7}" type="datetime1">
              <a:rPr lang="cs-CZ" noProof="0" smtClean="0"/>
              <a:t>28.04.2021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A5D05BC-84A2-4306-8F15-4E12F42193A9}" type="datetime1">
              <a:rPr lang="cs-CZ" noProof="0" smtClean="0"/>
              <a:t>28.04.2021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2493A3-487C-43FB-9270-E10FD346174F}" type="datetime1">
              <a:rPr lang="cs-CZ" noProof="0" smtClean="0"/>
              <a:t>28.04.2021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07008" y="1913470"/>
            <a:ext cx="4754880" cy="7430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31230" y="1913470"/>
            <a:ext cx="4754880" cy="7430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E1424A-0FFE-4EB7-8902-F201B40EE811}" type="datetime1">
              <a:rPr lang="cs-CZ" noProof="0" smtClean="0"/>
              <a:t>28.04.2021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F295D-D477-4BFA-B31B-902BF8AFB83D}" type="datetime1">
              <a:rPr lang="cs-CZ" noProof="0" smtClean="0"/>
              <a:t>28.04.2021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932817-2926-43C4-8E70-1FCA248B81D8}" type="datetime1">
              <a:rPr lang="cs-CZ" noProof="0" smtClean="0"/>
              <a:t>28.04.2021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 rtlCol="0"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5BD92F-E8C0-4C2D-8FB3-95C4DF57FBD3}" type="datetime1">
              <a:rPr lang="cs-CZ" noProof="0" smtClean="0"/>
              <a:t>28.04.2021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 rtlCol="0"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159AF2-E660-4B14-9557-163996C5281A}" type="datetime1">
              <a:rPr lang="cs-CZ" noProof="0" smtClean="0"/>
              <a:t>28.04.2021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rtl="0"/>
            <a:fld id="{464B1D0B-850E-4D07-8CD9-B4683A5B7EBE}" type="datetime1">
              <a:rPr lang="cs-CZ" noProof="0" smtClean="0"/>
              <a:t>28.04.2021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rtlCol="0"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Ošetřovatelská péče u hospitalizovaného pacienta s umělou plicní ventilací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9" y="4345012"/>
            <a:ext cx="11503152" cy="1820879"/>
          </a:xfrm>
        </p:spPr>
        <p:txBody>
          <a:bodyPr rtlCol="0">
            <a:noAutofit/>
          </a:bodyPr>
          <a:lstStyle/>
          <a:p>
            <a:pPr algn="l"/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Pavlína Mlejnková, 3.CVS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Vedoucí práce: PhDr. Marcela Svěráková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studijního oboru: Všeobecná sestra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Stupeň vzdělání: bakalář							Praha 2021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33BF397-74F6-4F05-8093-CED703D20BE5}"/>
              </a:ext>
            </a:extLst>
          </p:cNvPr>
          <p:cNvSpPr txBox="1"/>
          <p:nvPr/>
        </p:nvSpPr>
        <p:spPr>
          <a:xfrm>
            <a:off x="2339163" y="706346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zdravotnická, o. p. s., Praha 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F10D96B-B7E1-4A94-BDE5-6FA15A4DC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1E6CEA-DC00-4BED-819D-DCB9C7D5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Ošetřovatelský proces – Kazuistika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12DBB4-0C44-41E4-9474-253DDE233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60letá pacientka přijata pro pravostrannou bronchopneumonii </a:t>
            </a: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bezita, arteriální hypertenze II. stupně, </a:t>
            </a:r>
            <a:r>
              <a:rPr lang="cs-CZ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hypothyreóza</a:t>
            </a: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vyhřezlá ploténka v oblasti beder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94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975721A-93AF-4C0A-AA80-C19A432E5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12C676-E441-4286-BD90-57BED1F9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Ošetřovatelský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3225A1-B65D-43A1-8304-B81DA84C9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Ošetřovatelské diagnózy: 17</a:t>
            </a: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Vypracovaná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aktuální ošetřovatelská diagnóza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Neefektivní vzorec dýchání  (</a:t>
            </a: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00032)</a:t>
            </a: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Vypracovaná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potenciální ošetřovatelská diagnóza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Riziko infekce (</a:t>
            </a: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00004)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832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72AE05C-E855-4EBE-8D66-F04A6A25A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FC8FE60-8755-45AF-84F3-631DD1BF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Neefektivní vzorec dýchání  (</a:t>
            </a:r>
            <a:r>
              <a:rPr lang="cs-C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00032)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A318EC-0EB8-4B79-B298-1E676B376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Cíl: </a:t>
            </a: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Pacientka se necítí dušná, hodnoty fyziologických funkcí jsou v normě. </a:t>
            </a: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Očekávané výsledky:</a:t>
            </a:r>
          </a:p>
          <a:p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Během hospitalizace se dušnost pacientky zmírní/zmizí.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Laboratorní v</a:t>
            </a: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ýsledky budou příznivé.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yziologické funkce budou v normě.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Podkladem k vypracování sloužila Taxonomie II. NANDA INTERNATIONAL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792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8AF906A-A0D7-416B-9936-303BBDA35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6B0A91-920D-4F6C-B6AB-2AF3A311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Zhodnocení ošetřovatelské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149DEF-66C8-427A-9E3C-87408ECC9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Během hospitalizace se dušnost pacientky zmírnila.</a:t>
            </a:r>
          </a:p>
          <a:p>
            <a:endParaRPr lang="cs-CZ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ýsledky laboratorních testů byly příznivé.</a:t>
            </a:r>
          </a:p>
          <a:p>
            <a:endParaRPr lang="cs-CZ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Hodnoty SpO</a:t>
            </a:r>
            <a:r>
              <a:rPr lang="cs-CZ" sz="24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pohybovaly v normálním rozmezí.</a:t>
            </a:r>
          </a:p>
          <a:p>
            <a:endParaRPr lang="cs-CZ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yziologické funkce byly v normě, korigované léky dle OL. </a:t>
            </a:r>
            <a:endParaRPr lang="cs-C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3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1345F9C-F79D-4358-8F46-EB81ABB57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5513EAE-98F9-441E-B697-96731D78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2377C9-3351-435D-92E4-94C10BE50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bakalářské práce se povedlo splnit.</a:t>
            </a: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Bakalářská práce obsahuje doporučení pro praxi.</a:t>
            </a: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Sběr informací byl prováděn po dobu dvou týdnů, pacientky byly však dále sledovány i po zpracování ošetřovatelského procesu vytvářeného za účelem tvorby bakalářské práce.</a:t>
            </a:r>
          </a:p>
        </p:txBody>
      </p:sp>
    </p:spTree>
    <p:extLst>
      <p:ext uri="{BB962C8B-B14F-4D97-AF65-F5344CB8AC3E}">
        <p14:creationId xmlns:p14="http://schemas.microsoft.com/office/powerpoint/2010/main" val="3888369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5F36530-4818-4FC1-95EB-679F5D533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E6E13E-3EDB-440A-B2D8-779976BA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3027023"/>
            <a:ext cx="9784080" cy="803953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90334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0767FDD-78A7-4CFF-80DE-FB0D9B7B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-1031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E676CD-5961-4A56-9158-3D553B03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Rešeršní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A07D4E-4F21-4AAC-A037-8E3E785DB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Dýchací cesty. Ošetřovatelský proces. Pacient. Umělá plicní ventilace. Ventilace.</a:t>
            </a:r>
          </a:p>
          <a:p>
            <a:pPr algn="ctr"/>
            <a:endParaRPr lang="cs-CZ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Období vyhledávání pro rešerši 2010 – 2020</a:t>
            </a: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Národní lékařská knihovna,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Bookport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Medvik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Využito 15 knih a 9 článků</a:t>
            </a:r>
          </a:p>
        </p:txBody>
      </p:sp>
    </p:spTree>
    <p:extLst>
      <p:ext uri="{BB962C8B-B14F-4D97-AF65-F5344CB8AC3E}">
        <p14:creationId xmlns:p14="http://schemas.microsoft.com/office/powerpoint/2010/main" val="305624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7FB73B-7804-4942-AE8D-10DC1E1A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Teoretická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D8CCA3-0DDA-42C4-8D45-2ED1E7F04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Anatomie a fyziologie dýchacího systému</a:t>
            </a: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Umělá plicní ventilace</a:t>
            </a: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Vybraná onemocnění dýchacího systému</a:t>
            </a: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ošetřovatelské péče u pacienta s umělou plicní ventilací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63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29BEC-4372-47E7-93CC-EAFF976C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Empirická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55A9AC-F1D9-480E-A387-373B1C34E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Kazuistika I. 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Anamnéza, průběh hospitalizace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Ošetřovatelský proces dle modelu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Marjory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Gordon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ošetřovatelské péče</a:t>
            </a: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Kazuistika II. 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Anamnéza, průběh hospitalizace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Ošetřovatelský proces dle modelu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Marjory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Gordon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ošetřovatelské péče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5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50BE564-279C-49CD-8272-FA667C2CF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5AA1A0-B982-41CB-B63D-C36CDFF1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D3EADD-5E03-47DB-995A-3A62318AE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741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Zjistit rozdílná specifika ošetřovatelské péče u </a:t>
            </a:r>
            <a:r>
              <a:rPr lang="cs-CZ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intubovaných</a:t>
            </a:r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cs-CZ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tracheostomovaných</a:t>
            </a:r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pacientů z pohledu sestry.</a:t>
            </a:r>
          </a:p>
          <a:p>
            <a:pPr marL="90741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Zmapovat specifika ošetřovatelské péče u pacientů s umělou plicní ventilací z pohledu sestry.</a:t>
            </a:r>
          </a:p>
          <a:p>
            <a:pPr marL="90741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Zjistit, jak pacienti subjektivně vnímají průběh svého onemocnění v souvislosti s umělou plicní ventilací.</a:t>
            </a:r>
          </a:p>
          <a:p>
            <a:pPr marL="54000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Font typeface="+mj-lt"/>
              <a:buAutoNum type="arabicPeriod"/>
            </a:pPr>
            <a:endParaRPr lang="cs-CZ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1">
                  <a:lumMod val="65000"/>
                </a:schemeClr>
              </a:buClr>
              <a:buFont typeface="+mj-lt"/>
              <a:buAutoNum type="arabicPeriod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8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42C4F59-C843-4871-B9FF-3E4ECB22B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72B8F4-F924-4C99-B60A-7311D616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Ošetřovatelský proces – Kazuistika 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DA484E-8ABA-4836-921A-3BE237093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72letá pacientka přijata pro exacerbaci CHOPN</a:t>
            </a: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2010 provedena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Cliteridektomie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karcinom vulvy</a:t>
            </a: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Během hospitalizace zjištěn medulární karcinom štítné žlázy</a:t>
            </a: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Arteriální hypertenze, hypofunkce štítné žlázy, CHOPN, nikotinismus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8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7F9B76F-0D55-4334-B2FB-C3E1B7F70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EBD6B99-BA25-4CB4-8F16-F97EE0C8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Ošetřovatelský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1685E3-4783-40E0-B047-CEE598E26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Ošetřovatelské diagnózy: 21</a:t>
            </a: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Vypracovaná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aktuální ošetřovatelská diagnóza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Dysfunkční reakce organismu na odpojení od ventilátoru (</a:t>
            </a:r>
            <a:r>
              <a:rPr lang="cs-CZ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00034)</a:t>
            </a: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Vypracovaná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potenciální ošetřovatelská diagnóza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Riziko aspirace (</a:t>
            </a: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00039)</a:t>
            </a:r>
            <a:endParaRPr lang="cs-CZ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5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81700B8-089F-4D15-B8DD-091669A1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10E5F5-ADB0-4B0C-BD59-71ECD190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Dysfunkční reakce organismu na odpojení od ventilátoru (00034)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88CDDA-196C-4687-8FC9-EE8A13C00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Cíl: </a:t>
            </a:r>
            <a:r>
              <a:rPr lang="cs-CZ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Během hospitalizace dojde k úspěšnému odpojení od UPV.</a:t>
            </a:r>
          </a:p>
          <a:p>
            <a:pPr marL="0" indent="0">
              <a:buNone/>
            </a:pPr>
            <a:endParaRPr lang="cs-CZ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Očekávané výsledky:</a:t>
            </a:r>
          </a:p>
          <a:p>
            <a:r>
              <a:rPr lang="cs-CZ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Během hospitalizace dojde k úspěšnému odpojení od UPV.</a:t>
            </a:r>
          </a:p>
          <a:p>
            <a:r>
              <a:rPr lang="cs-CZ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Intervaly odpojování od ventilátoru se postupně prodlužují.</a:t>
            </a:r>
          </a:p>
          <a:p>
            <a:r>
              <a:rPr lang="cs-CZ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ýsledky ABR budou</a:t>
            </a:r>
            <a:r>
              <a:rPr lang="cs-CZ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příznivé.</a:t>
            </a:r>
          </a:p>
          <a:p>
            <a:r>
              <a:rPr lang="cs-CZ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acientka se bude cítit dobře a hodnoty SpO</a:t>
            </a:r>
            <a:r>
              <a:rPr lang="cs-CZ" sz="26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budou v normě.</a:t>
            </a:r>
          </a:p>
          <a:p>
            <a:r>
              <a:rPr lang="cs-CZ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Dechová i tepová frekvence pacientky budou v normě. </a:t>
            </a:r>
            <a:endParaRPr lang="cs-CZ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Podkladem k vypracování sloužila Taxonomie II. NANDA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92193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EDD600C-A70E-445D-B74D-52D50B196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E28BD67-B5FA-442E-8346-247002C9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Zhodnocení ošetřovatelské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B6FD39-D621-4F4C-830E-7F16391C2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Intervaly odpojování od ventilátoru se postupně prodlužovaly.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ýsledky laboratorních testů týkajících se ventilace byly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příznivé.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acientka se cítila dobře a hodnoty SpO</a:t>
            </a:r>
            <a:r>
              <a:rPr lang="cs-CZ" sz="24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byly v normě.</a:t>
            </a:r>
          </a:p>
          <a:p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Dechová i tepová frekvence pacientky 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byla </a:t>
            </a: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normě.</a:t>
            </a:r>
          </a:p>
          <a:p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 byl splněn, během hospitalizace došlo k úspěšnému odpojení od UPV.</a:t>
            </a:r>
          </a:p>
          <a:p>
            <a:endParaRPr lang="cs-CZ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86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448_TF89910445.potx" id="{6A880403-A588-4DA0-8306-2744D3C196F0}" vid="{0528EC7B-8020-4042-A076-253B8D6E767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4E3864-550F-4194-BC9D-CCA442A52D0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934CB3-A97C-40D1-8D7D-5211E1C57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Pruhovaný</Template>
  <TotalTime>312</TotalTime>
  <Words>577</Words>
  <Application>Microsoft Office PowerPoint</Application>
  <PresentationFormat>Širokoúhlá obrazovka</PresentationFormat>
  <Paragraphs>105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Corbel</vt:lpstr>
      <vt:lpstr>Times New Roman</vt:lpstr>
      <vt:lpstr>Wingdings</vt:lpstr>
      <vt:lpstr>Pruhované</vt:lpstr>
      <vt:lpstr>Ošetřovatelská péče u hospitalizovaného pacienta s umělou plicní ventilací</vt:lpstr>
      <vt:lpstr>Rešeršní strategie</vt:lpstr>
      <vt:lpstr>Teoretická část</vt:lpstr>
      <vt:lpstr>Empirická část</vt:lpstr>
      <vt:lpstr>Cíle </vt:lpstr>
      <vt:lpstr>Ošetřovatelský proces – Kazuistika I. </vt:lpstr>
      <vt:lpstr>Ošetřovatelský proces</vt:lpstr>
      <vt:lpstr>Dysfunkční reakce organismu na odpojení od ventilátoru (00034)</vt:lpstr>
      <vt:lpstr>Zhodnocení ošetřovatelské péče</vt:lpstr>
      <vt:lpstr>Ošetřovatelský proces – Kazuistika II. </vt:lpstr>
      <vt:lpstr>Ošetřovatelský proces</vt:lpstr>
      <vt:lpstr>Neefektivní vzorec dýchání  (00032)</vt:lpstr>
      <vt:lpstr>Zhodnocení ošetřovatelské péče</vt:lpstr>
      <vt:lpstr>ZÁVĚR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Ošetřovatelská péče u hospitalizovaného pacienta s umělou plicní ventilací</dc:title>
  <dc:creator>Jméno</dc:creator>
  <cp:lastModifiedBy>Jméno</cp:lastModifiedBy>
  <cp:revision>26</cp:revision>
  <dcterms:created xsi:type="dcterms:W3CDTF">2021-04-28T08:57:30Z</dcterms:created>
  <dcterms:modified xsi:type="dcterms:W3CDTF">2021-04-28T14:12:44Z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