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3" r:id="rId7"/>
    <p:sldId id="268" r:id="rId8"/>
    <p:sldId id="27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AB8A3-EFDD-9145-9575-EE3BC3BE8F6D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3126-519C-0B4D-89AC-E9024C6F0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7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83126-519C-0B4D-89AC-E9024C6F0B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86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486DD-48F6-9A44-8076-091D167B6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69B9A-3961-374C-8080-EBFF6B47E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A7ABD-8E9B-314D-8D45-35D8B799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462D2-4867-744A-8494-4DF662D7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F8961-5FF2-8541-B598-A4F977A5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8CFF1-9BFF-E142-874B-19330C77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B618C6-A0C7-6A4F-8CBE-CB6D41B3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28F3D6-ACC4-F145-9A8B-7435805F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CE4F5F-695D-794E-818B-2AE83744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146613-F53C-7B42-BA70-D4996E9F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ED6DB9C-D8D2-BC41-B2EB-22762672D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ED013-A799-384D-B398-FC4171D4D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559094-0D07-D34D-A779-0046B252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F420CB-26B0-0741-80D0-8CE7609B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33D92-2547-3A44-B24E-E6B755AE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1F207-0206-D846-A16B-6B7D5E4C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5D1FB-1CBE-274C-BCD3-9FAF930A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F3A012-44F1-A94D-A17A-ACC88EC0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76BEF-627C-1149-A3DA-60152A18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BB3BF6-2316-1848-BD30-165938F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0BBAC-E6E6-C04C-AC15-9FF2F0A4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56675-8D5A-1349-8EA3-DAC518F6B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24A34-01E6-1640-A7F8-E554DAD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8419B-AEA1-444D-9310-2336B190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2E524-F04F-FC4D-ADCB-AECEF6A8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E8DB6-1A6F-BD45-8359-E9476F6F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5BC51-671B-154B-AB34-83AC770D0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994138-16EA-D64E-97F4-E4624C51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42CED6-22D3-944E-BF0A-F6FCF169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01B2E4-E085-3649-A15D-46A60F14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A5821F-6732-1840-A0D8-F3EB0345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60A1C-BA58-344F-92BF-517B27A3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61D0D1-B17E-2246-B4D6-91331A6C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FEF72B-8DA3-F54B-87AB-DD2FFFD1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58C6A4-7244-6747-BF96-392C184E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D97686-D2F3-E346-8C31-6C1B2452D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367EBB-98D3-0C4E-82B9-0DF7F9D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796E76-17B5-934F-9A65-9F78A324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26087B8-EE12-D441-83B5-8DB835F5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540B5-20E7-C542-91B5-8E37F456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BAC082-44C7-9E4A-BC37-A9639D26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2147A0-2572-9849-9D09-4ED7877A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C2C1D7-6FEE-7D4D-AA9E-4729D920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197EDF-E8CE-714A-9656-FFB530A8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D5EE6E-6563-FE45-A1E8-7F3E6682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94C217-ACA5-3E48-B3FE-2806B86C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27597-1B79-EF45-8575-5AC58347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1DA4F-7D75-6F45-8B6B-2F8E3364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2BBB1F-4747-3148-95B1-6D45242F0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3AEAD4-5815-0C4E-A24A-4388E8E6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6BBB1-8062-4948-A47D-7110240B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FE18B8-8E76-E94B-A4F3-0A36CEEC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15AB1-EA57-6143-BF86-AA9F5569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15EAAD-0F19-954C-A370-C7A6AD364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D3EEF-E180-3449-BF5B-EFC264F7C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F49B13-A923-664A-A1F2-55FD4131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60CBE7-A8A9-7A4C-9835-1431B2C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815CA-8B8E-2040-A47B-02F7B549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833BE9-710F-8345-9B68-D5528EA2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8AB722-B947-9B4D-850D-9A10D2BE4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7D5600-3FB1-9349-9961-FF802CAD9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DE3D5-EAE2-2B49-8C3F-D387D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E6234B-45EA-ED46-A102-9A53A1716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3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06" y="1276956"/>
            <a:ext cx="7342188" cy="1644316"/>
          </a:xfrm>
        </p:spPr>
        <p:txBody>
          <a:bodyPr anchor="ctr"/>
          <a:lstStyle/>
          <a:p>
            <a:r>
              <a:rPr lang="cs-CZ" sz="2000" b="1" dirty="0">
                <a:latin typeface="Arial"/>
                <a:cs typeface="Arial"/>
              </a:rPr>
              <a:t>OŠETŘOVATELSKÝ PROCES U PACIENTA S NEHOJÍCÍ SE POOPERAČNÍ RÁNOU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906" y="3306192"/>
            <a:ext cx="7342188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Autor: Aneta </a:t>
            </a:r>
            <a:r>
              <a:rPr lang="cs-CZ" dirty="0" err="1">
                <a:solidFill>
                  <a:schemeClr val="tx1"/>
                </a:solidFill>
                <a:latin typeface="Arial"/>
                <a:cs typeface="Arial"/>
              </a:rPr>
              <a:t>Winnová</a:t>
            </a: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Arial"/>
                <a:cs typeface="Arial"/>
              </a:rPr>
              <a:t>DiS</a:t>
            </a: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Vedoucí práce: PhDr. Dušan Sysel, PhD., MPH  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Název studijního oboru: Všeobecné ošetřovatelství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Stupeň vzdělání: bakalář</a:t>
            </a:r>
          </a:p>
          <a:p>
            <a:r>
              <a:rPr lang="cs-CZ" b="1" dirty="0"/>
              <a:t> </a:t>
            </a:r>
            <a:endParaRPr lang="en-US" dirty="0"/>
          </a:p>
          <a:p>
            <a:pPr algn="l"/>
            <a:r>
              <a:rPr lang="cs-CZ" b="1" dirty="0"/>
              <a:t>                             </a:t>
            </a:r>
            <a:endParaRPr lang="en-US" dirty="0"/>
          </a:p>
        </p:txBody>
      </p:sp>
      <p:pic>
        <p:nvPicPr>
          <p:cNvPr id="4" name="Picture 3" descr="VSZ_nove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51" y="4463621"/>
            <a:ext cx="1611898" cy="1618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7342188" cy="37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2372701" y="776160"/>
            <a:ext cx="466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Arial"/>
                <a:cs typeface="Arial"/>
              </a:rPr>
              <a:t>Vysoká škola zdravotnická, o. p. s., Praha 5</a:t>
            </a:r>
            <a:r>
              <a:rPr lang="en-US" dirty="0">
                <a:latin typeface="Arial"/>
                <a:cs typeface="Arial"/>
              </a:rPr>
              <a:t> 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986" y="582863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/>
                <a:cs typeface="Arial"/>
              </a:rPr>
              <a:t>Praha 2021</a:t>
            </a:r>
          </a:p>
        </p:txBody>
      </p:sp>
    </p:spTree>
    <p:extLst>
      <p:ext uri="{BB962C8B-B14F-4D97-AF65-F5344CB8AC3E}">
        <p14:creationId xmlns:p14="http://schemas.microsoft.com/office/powerpoint/2010/main" val="256541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4B9F0"/>
                </a:solidFill>
                <a:latin typeface="Arial"/>
                <a:cs typeface="Arial"/>
              </a:rPr>
              <a:t>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Cíle bakalářské práce se podařilo splnit.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Výstupem práce je doporučení pro praxi.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Sběr informací pro ošetřovatelský proces probíhal v rozpětí několika měsíců a byl možný díky spolupráci s ÚVN a s pacientem.</a:t>
            </a:r>
          </a:p>
        </p:txBody>
      </p:sp>
    </p:spTree>
    <p:extLst>
      <p:ext uri="{BB962C8B-B14F-4D97-AF65-F5344CB8AC3E}">
        <p14:creationId xmlns:p14="http://schemas.microsoft.com/office/powerpoint/2010/main" val="311256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08270"/>
            <a:ext cx="7342188" cy="1924050"/>
          </a:xfrm>
        </p:spPr>
        <p:txBody>
          <a:bodyPr/>
          <a:lstStyle/>
          <a:p>
            <a:r>
              <a:rPr lang="cs-CZ" sz="4600" dirty="0">
                <a:solidFill>
                  <a:schemeClr val="tx1"/>
                </a:solidFill>
                <a:latin typeface="Arial"/>
                <a:cs typeface="Arial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9263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REŠERŠNÍ STRATEGIE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78668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Dehiscence rány. Podtlaková terapie. V.A.C systém. Ošetřovatelský proces. Ošetřovatelská péče. Sestra.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Clr>
                <a:srgbClr val="54B9F0"/>
              </a:buClr>
              <a:buSzPct val="150000"/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Vyhledávací období pro rešerši od roku 2010 do současnosti.</a:t>
            </a:r>
          </a:p>
          <a:p>
            <a:pPr>
              <a:buClr>
                <a:srgbClr val="54B9F0"/>
              </a:buClr>
              <a:buSzPct val="150000"/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Na základě rešerše bylo vyhledáno celkem 39 záznamů (17 knižních zdrojů, 18 článků a 4 vysokoškolské práce).</a:t>
            </a:r>
          </a:p>
          <a:p>
            <a:pPr>
              <a:buClr>
                <a:srgbClr val="54B9F0"/>
              </a:buClr>
              <a:buSzPct val="150000"/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Pro práci využito 19 knih a 7 odborných článků.</a:t>
            </a:r>
          </a:p>
          <a:p>
            <a:pPr>
              <a:buFont typeface="Arial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91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06" y="666750"/>
            <a:ext cx="7342188" cy="641330"/>
          </a:xfrm>
        </p:spPr>
        <p:txBody>
          <a:bodyPr/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TEORETICKÁ ČÁST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4615"/>
            <a:ext cx="7342188" cy="17526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Charakteristika hojení ran.</a:t>
            </a:r>
          </a:p>
          <a:p>
            <a:pPr marL="342900" indent="-342900" algn="l"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Dehiscence operační rány – léčba podtlakovou metodou.</a:t>
            </a:r>
          </a:p>
          <a:p>
            <a:pPr marL="342900" indent="-342900" algn="l"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Teoretická východiska ošetřovatelského procesu.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412" y="2912090"/>
            <a:ext cx="75707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54B9F0"/>
                </a:solidFill>
                <a:latin typeface="Arial"/>
                <a:cs typeface="Arial"/>
              </a:rPr>
              <a:t>Cíl 1: </a:t>
            </a:r>
            <a:r>
              <a:rPr lang="cs-CZ" sz="2000" dirty="0">
                <a:latin typeface="Arial"/>
                <a:cs typeface="Arial"/>
              </a:rPr>
              <a:t>Zpracování medicínské problematiky nehojící se operační rány na základě odborné literatury z provedené literární rešerše.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cs-CZ" b="1" dirty="0">
                <a:solidFill>
                  <a:srgbClr val="54B9F0"/>
                </a:solidFill>
                <a:latin typeface="Arial"/>
                <a:cs typeface="Arial"/>
              </a:rPr>
              <a:t>Cíl 2: </a:t>
            </a:r>
            <a:r>
              <a:rPr lang="cs-CZ" sz="2000" dirty="0">
                <a:latin typeface="Arial"/>
                <a:cs typeface="Arial"/>
              </a:rPr>
              <a:t>Zpracovat specifika ošetřovatelské péče u pacienta s nehojící se operační ránou na základě odborné literatury z provedené literární rešerše. </a:t>
            </a:r>
          </a:p>
          <a:p>
            <a:endParaRPr lang="en-US" dirty="0">
              <a:solidFill>
                <a:srgbClr val="54B9F0"/>
              </a:solidFill>
              <a:latin typeface="Arial"/>
              <a:cs typeface="Arial"/>
            </a:endParaRPr>
          </a:p>
          <a:p>
            <a:r>
              <a:rPr lang="cs-CZ" b="1" dirty="0">
                <a:solidFill>
                  <a:srgbClr val="54B9F0"/>
                </a:solidFill>
                <a:latin typeface="Arial"/>
                <a:cs typeface="Arial"/>
              </a:rPr>
              <a:t>Cíl 3: </a:t>
            </a:r>
            <a:r>
              <a:rPr lang="cs-CZ" sz="2000" dirty="0">
                <a:latin typeface="Arial"/>
                <a:cs typeface="Arial"/>
              </a:rPr>
              <a:t>Popsat ošetřovatelský proces a zpracovat jeho teoretická východiska na základě odborné literatury z provedené literární rešerše.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1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06" y="735317"/>
            <a:ext cx="7342188" cy="680787"/>
          </a:xfrm>
        </p:spPr>
        <p:txBody>
          <a:bodyPr/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PRAKTICKÁ ČÁST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57350"/>
            <a:ext cx="7342188" cy="1165859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Ošetřovatelský proces u pacienta s nehojící se pooperační ránou. </a:t>
            </a:r>
          </a:p>
          <a:p>
            <a:pPr marL="342900" indent="-342900" algn="l"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Celkové zhodnocení ošetřovatelské péče v průběhu léčby.</a:t>
            </a:r>
            <a:r>
              <a:rPr lang="en-US" dirty="0">
                <a:latin typeface="Arial"/>
                <a:cs typeface="Arial"/>
              </a:rPr>
              <a:t> </a:t>
            </a:r>
            <a:endParaRPr lang="cs-CZ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840955"/>
            <a:ext cx="7342188" cy="146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54B9F0"/>
                </a:solidFill>
                <a:latin typeface="Arial"/>
                <a:cs typeface="Arial"/>
              </a:rPr>
              <a:t>Cíl 1:</a:t>
            </a:r>
            <a:r>
              <a:rPr lang="cs-CZ" dirty="0">
                <a:solidFill>
                  <a:srgbClr val="54B9F0"/>
                </a:solidFill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Vypracovat ošetřovatelský proces.</a:t>
            </a:r>
          </a:p>
          <a:p>
            <a:pPr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54B9F0"/>
                </a:solidFill>
                <a:latin typeface="Arial"/>
                <a:cs typeface="Arial"/>
              </a:rPr>
              <a:t>Cíl 2:</a:t>
            </a:r>
            <a:r>
              <a:rPr lang="en-US" b="1" dirty="0">
                <a:solidFill>
                  <a:srgbClr val="54B9F0"/>
                </a:solidFill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Navrhnout doporučení pro praxi u pacienta pro všeobecné sestry.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97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OŠETŘOVATELSKÝ 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4B9F0"/>
              </a:buClr>
              <a:buSzPct val="150000"/>
            </a:pP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73letá pacientka s dehiscencí operační rány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9/2020 operace kýly s komplikovaným pooperačním hojením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11/2020 </a:t>
            </a:r>
            <a:r>
              <a:rPr lang="cs-CZ" dirty="0" err="1">
                <a:solidFill>
                  <a:srgbClr val="000000"/>
                </a:solidFill>
                <a:latin typeface="Arial"/>
                <a:cs typeface="Arial"/>
              </a:rPr>
              <a:t>rehospitalizace</a:t>
            </a: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 a operační revize, založením V.A.C systému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Arteriální hypertenze, CHOPN, varixy DK</a:t>
            </a:r>
          </a:p>
        </p:txBody>
      </p:sp>
    </p:spTree>
    <p:extLst>
      <p:ext uri="{BB962C8B-B14F-4D97-AF65-F5344CB8AC3E}">
        <p14:creationId xmlns:p14="http://schemas.microsoft.com/office/powerpoint/2010/main" val="226790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OŠETŘOVATELSKÝ PROCES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37" y="1708990"/>
            <a:ext cx="4318000" cy="832503"/>
          </a:xfrm>
        </p:spPr>
        <p:txBody>
          <a:bodyPr/>
          <a:lstStyle/>
          <a:p>
            <a:r>
              <a:rPr lang="cs-CZ" sz="2000" b="1" dirty="0">
                <a:latin typeface="Arial"/>
                <a:cs typeface="Arial"/>
              </a:rPr>
              <a:t>Aktuální ošetřovatelské diagnózy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256" y="2541493"/>
            <a:ext cx="4044963" cy="3484562"/>
          </a:xfrm>
        </p:spPr>
        <p:txBody>
          <a:bodyPr>
            <a:normAutofit fontScale="92500"/>
          </a:bodyPr>
          <a:lstStyle/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Akutní bolest (00132)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Strach (00148)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Deficit </a:t>
            </a:r>
            <a:r>
              <a:rPr lang="cs-CZ" dirty="0" err="1">
                <a:latin typeface="Arial"/>
                <a:cs typeface="Arial"/>
              </a:rPr>
              <a:t>sebepéče</a:t>
            </a:r>
            <a:r>
              <a:rPr lang="cs-CZ" dirty="0">
                <a:latin typeface="Arial"/>
                <a:cs typeface="Arial"/>
              </a:rPr>
              <a:t> při koupání (00108)</a:t>
            </a:r>
            <a:endParaRPr lang="en-US" b="1" dirty="0">
              <a:latin typeface="Arial"/>
              <a:cs typeface="Arial"/>
            </a:endParaRP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Narušený vzorec spánku (00198)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sz="2100" dirty="0">
                <a:latin typeface="Arial"/>
                <a:cs typeface="Arial"/>
              </a:rPr>
              <a:t>Narušená kožní integrita (00046)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sz="2100" dirty="0">
                <a:latin typeface="Arial"/>
                <a:cs typeface="Arial"/>
              </a:rPr>
              <a:t>Narušená tělesná pohyblivost (00085)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sz="2100" dirty="0">
                <a:latin typeface="Arial"/>
                <a:cs typeface="Arial"/>
              </a:rPr>
              <a:t>Obezita (00232)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737" y="1708990"/>
            <a:ext cx="4251158" cy="832503"/>
          </a:xfrm>
        </p:spPr>
        <p:txBody>
          <a:bodyPr/>
          <a:lstStyle/>
          <a:p>
            <a:r>
              <a:rPr lang="cs-CZ" sz="2000" b="1" dirty="0">
                <a:latin typeface="Arial"/>
                <a:cs typeface="Arial"/>
              </a:rPr>
              <a:t>Rizikové ošetřovatelské diagnózy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Riziko infekce (00004)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Riziko pádu (00155)</a:t>
            </a: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Riziko žilního </a:t>
            </a:r>
            <a:r>
              <a:rPr lang="cs-CZ" dirty="0" err="1">
                <a:latin typeface="Arial"/>
                <a:cs typeface="Arial"/>
              </a:rPr>
              <a:t>trombembolismu</a:t>
            </a:r>
            <a:r>
              <a:rPr lang="cs-CZ" dirty="0">
                <a:latin typeface="Arial"/>
                <a:cs typeface="Arial"/>
              </a:rPr>
              <a:t> (00268)</a:t>
            </a:r>
          </a:p>
          <a:p>
            <a:pPr>
              <a:buClr>
                <a:srgbClr val="54B9F0"/>
              </a:buClr>
              <a:buSzPct val="150000"/>
            </a:pPr>
            <a:endParaRPr lang="cs-CZ" dirty="0">
              <a:latin typeface="Arial"/>
              <a:cs typeface="Arial"/>
            </a:endParaRPr>
          </a:p>
          <a:p>
            <a:pPr>
              <a:buClr>
                <a:srgbClr val="54B9F0"/>
              </a:buClr>
              <a:buSzPct val="150000"/>
            </a:pPr>
            <a:endParaRPr lang="cs-CZ" dirty="0">
              <a:latin typeface="Arial"/>
              <a:cs typeface="Arial"/>
            </a:endParaRPr>
          </a:p>
          <a:p>
            <a:pPr>
              <a:buClr>
                <a:srgbClr val="54B9F0"/>
              </a:buClr>
              <a:buSzPct val="150000"/>
            </a:pPr>
            <a:r>
              <a:rPr lang="cs-CZ" dirty="0">
                <a:latin typeface="Arial"/>
                <a:cs typeface="Arial"/>
              </a:rPr>
              <a:t>Připravenost na zlepšení znalostí (00161)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5141A5-0C66-9946-BF08-EE331C92A26A}"/>
              </a:ext>
            </a:extLst>
          </p:cNvPr>
          <p:cNvSpPr txBox="1">
            <a:spLocks/>
          </p:cNvSpPr>
          <p:nvPr/>
        </p:nvSpPr>
        <p:spPr>
          <a:xfrm>
            <a:off x="4572000" y="3931117"/>
            <a:ext cx="4400550" cy="8325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Arial"/>
                <a:cs typeface="Arial"/>
              </a:rPr>
              <a:t>Edukační ošetřovatelské diagnózy</a:t>
            </a:r>
          </a:p>
        </p:txBody>
      </p:sp>
    </p:spTree>
    <p:extLst>
      <p:ext uri="{BB962C8B-B14F-4D97-AF65-F5344CB8AC3E}">
        <p14:creationId xmlns:p14="http://schemas.microsoft.com/office/powerpoint/2010/main" val="386982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6593" y="1496481"/>
            <a:ext cx="367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/>
                <a:cs typeface="Arial"/>
              </a:rPr>
              <a:t> Operační rána 9.11.2020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35F792-DECA-934F-9BDF-D8844985AC40}"/>
              </a:ext>
            </a:extLst>
          </p:cNvPr>
          <p:cNvPicPr/>
          <p:nvPr/>
        </p:nvPicPr>
        <p:blipFill>
          <a:blip r:embed="rId2" cstate="print"/>
          <a:srcRect l="17216" t="38798" r="43264" b="37616"/>
          <a:stretch>
            <a:fillRect/>
          </a:stretch>
        </p:blipFill>
        <p:spPr>
          <a:xfrm>
            <a:off x="578802" y="3079432"/>
            <a:ext cx="3821748" cy="30485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13F4EBC-5B43-CF4A-BCC6-478AECBA8B48}"/>
              </a:ext>
            </a:extLst>
          </p:cNvPr>
          <p:cNvPicPr/>
          <p:nvPr/>
        </p:nvPicPr>
        <p:blipFill>
          <a:blip r:embed="rId3" cstate="print"/>
          <a:srcRect l="18728" t="17949" r="2138" b="5128"/>
          <a:stretch>
            <a:fillRect/>
          </a:stretch>
        </p:blipFill>
        <p:spPr>
          <a:xfrm>
            <a:off x="4423410" y="3079432"/>
            <a:ext cx="4149091" cy="30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975" y="1607368"/>
            <a:ext cx="3757375" cy="46166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Operační rána 23.11.2020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874D94-8986-6640-9169-161457D35C5B}"/>
              </a:ext>
            </a:extLst>
          </p:cNvPr>
          <p:cNvPicPr/>
          <p:nvPr/>
        </p:nvPicPr>
        <p:blipFill>
          <a:blip r:embed="rId2" cstate="print"/>
          <a:srcRect l="58634" t="27180" r="23532" b="25215"/>
          <a:stretch>
            <a:fillRect/>
          </a:stretch>
        </p:blipFill>
        <p:spPr>
          <a:xfrm rot="5400000">
            <a:off x="3061886" y="2104015"/>
            <a:ext cx="3087551" cy="49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4B9F0"/>
                </a:solidFill>
                <a:latin typeface="Arial"/>
                <a:cs typeface="Arial"/>
              </a:rPr>
              <a:t>DOPORUČENÍ PRO PRAXI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62" y="1863090"/>
            <a:ext cx="8199421" cy="4491990"/>
          </a:xfrm>
        </p:spPr>
        <p:txBody>
          <a:bodyPr>
            <a:normAutofit/>
          </a:bodyPr>
          <a:lstStyle/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neustále se vzdělávat;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znát a umět pracovat s VAC systémem;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poskytovat ošetřovatelskou péči dle stanovených diagnóz;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empatický přístup k pacientovi, získání pacientovi důvěry, nechat prostor na jeho dotazy;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 err="1">
                <a:latin typeface="Arial"/>
                <a:cs typeface="Arial"/>
              </a:rPr>
              <a:t>edukovat</a:t>
            </a:r>
            <a:r>
              <a:rPr lang="cs-CZ" sz="2300" dirty="0">
                <a:latin typeface="Arial"/>
                <a:cs typeface="Arial"/>
              </a:rPr>
              <a:t> pacienta a jeho rodinu v rámci svých kompetencích; 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plnit ordinace lékaře;</a:t>
            </a:r>
          </a:p>
          <a:p>
            <a:pPr lvl="0">
              <a:buClr>
                <a:srgbClr val="54B9F0"/>
              </a:buClr>
              <a:buSzPct val="150000"/>
            </a:pPr>
            <a:r>
              <a:rPr lang="cs-CZ" sz="2300" dirty="0">
                <a:latin typeface="Arial"/>
                <a:cs typeface="Arial"/>
              </a:rPr>
              <a:t>týmová spolupráce. </a:t>
            </a:r>
          </a:p>
          <a:p>
            <a:pPr lvl="0">
              <a:buClr>
                <a:srgbClr val="54B9F0"/>
              </a:buClr>
              <a:buSzPct val="150000"/>
            </a:pPr>
            <a:endParaRPr lang="cs-CZ"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105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446</Words>
  <Application>Microsoft Office PowerPoint</Application>
  <PresentationFormat>Předvádění na obrazovce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OŠETŘOVATELSKÝ PROCES U PACIENTA S NEHOJÍCÍ SE POOPERAČNÍ RÁNOU</vt:lpstr>
      <vt:lpstr>REŠERŠNÍ STRATEGIE</vt:lpstr>
      <vt:lpstr>TEORETICKÁ ČÁST</vt:lpstr>
      <vt:lpstr>PRAKTICKÁ ČÁST</vt:lpstr>
      <vt:lpstr>OŠETŘOVATELSKÝ PROCES</vt:lpstr>
      <vt:lpstr>OŠETŘOVATELSKÝ PROCES</vt:lpstr>
      <vt:lpstr>Prezentace aplikace PowerPoint</vt:lpstr>
      <vt:lpstr>Operační rána 23.11.2020</vt:lpstr>
      <vt:lpstr>DOPORUČENÍ PRO PRAXI</vt:lpstr>
      <vt:lpstr>ZÁVĚR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OŠETŘOVATELSKÁ PÉČE U PACIENTA PODSTUPUJICÍHO PROTONOVOU TERAPII V OBLASTI HLAVY A KRKU</dc:title>
  <dc:creator>Julie Eliasova</dc:creator>
  <cp:lastModifiedBy>Obyvak</cp:lastModifiedBy>
  <cp:revision>29</cp:revision>
  <dcterms:created xsi:type="dcterms:W3CDTF">2019-04-20T12:39:47Z</dcterms:created>
  <dcterms:modified xsi:type="dcterms:W3CDTF">2021-06-16T18:55:56Z</dcterms:modified>
</cp:coreProperties>
</file>