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8" r:id="rId6"/>
    <p:sldId id="269" r:id="rId7"/>
    <p:sldId id="261" r:id="rId8"/>
    <p:sldId id="262" r:id="rId9"/>
    <p:sldId id="276" r:id="rId10"/>
    <p:sldId id="278" r:id="rId11"/>
    <p:sldId id="277" r:id="rId12"/>
    <p:sldId id="279" r:id="rId13"/>
    <p:sldId id="280" r:id="rId14"/>
    <p:sldId id="270" r:id="rId15"/>
    <p:sldId id="264" r:id="rId16"/>
    <p:sldId id="265" r:id="rId17"/>
    <p:sldId id="271" r:id="rId18"/>
    <p:sldId id="267" r:id="rId1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7E76-372E-4AE9-A8CE-773C9F3EE2A8}" type="datetimeFigureOut">
              <a:rPr lang="cs-CZ" smtClean="0"/>
              <a:t>16. 6. 2021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EE53C-6DFD-4C15-9D3E-523D6EDA4C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9700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7E76-372E-4AE9-A8CE-773C9F3EE2A8}" type="datetimeFigureOut">
              <a:rPr lang="cs-CZ" smtClean="0"/>
              <a:t>16. 6. 2021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EE53C-6DFD-4C15-9D3E-523D6EDA4C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5117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7E76-372E-4AE9-A8CE-773C9F3EE2A8}" type="datetimeFigureOut">
              <a:rPr lang="cs-CZ" smtClean="0"/>
              <a:t>16. 6. 2021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EE53C-6DFD-4C15-9D3E-523D6EDA4C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1957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7E76-372E-4AE9-A8CE-773C9F3EE2A8}" type="datetimeFigureOut">
              <a:rPr lang="cs-CZ" smtClean="0"/>
              <a:t>16. 6. 2021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EE53C-6DFD-4C15-9D3E-523D6EDA4C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5259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7E76-372E-4AE9-A8CE-773C9F3EE2A8}" type="datetimeFigureOut">
              <a:rPr lang="cs-CZ" smtClean="0"/>
              <a:t>16. 6. 2021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EE53C-6DFD-4C15-9D3E-523D6EDA4C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6672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7E76-372E-4AE9-A8CE-773C9F3EE2A8}" type="datetimeFigureOut">
              <a:rPr lang="cs-CZ" smtClean="0"/>
              <a:t>16. 6. 2021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EE53C-6DFD-4C15-9D3E-523D6EDA4C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5318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7E76-372E-4AE9-A8CE-773C9F3EE2A8}" type="datetimeFigureOut">
              <a:rPr lang="cs-CZ" smtClean="0"/>
              <a:t>16. 6. 2021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EE53C-6DFD-4C15-9D3E-523D6EDA4C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7630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7E76-372E-4AE9-A8CE-773C9F3EE2A8}" type="datetimeFigureOut">
              <a:rPr lang="cs-CZ" smtClean="0"/>
              <a:t>16. 6. 2021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EE53C-6DFD-4C15-9D3E-523D6EDA4C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5663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7E76-372E-4AE9-A8CE-773C9F3EE2A8}" type="datetimeFigureOut">
              <a:rPr lang="cs-CZ" smtClean="0"/>
              <a:t>16. 6. 2021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EE53C-6DFD-4C15-9D3E-523D6EDA4C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1040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7E76-372E-4AE9-A8CE-773C9F3EE2A8}" type="datetimeFigureOut">
              <a:rPr lang="cs-CZ" smtClean="0"/>
              <a:t>16. 6. 2021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EE53C-6DFD-4C15-9D3E-523D6EDA4C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2252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7E76-372E-4AE9-A8CE-773C9F3EE2A8}" type="datetimeFigureOut">
              <a:rPr lang="cs-CZ" smtClean="0"/>
              <a:t>16. 6. 2021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EE53C-6DFD-4C15-9D3E-523D6EDA4C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8266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77E76-372E-4AE9-A8CE-773C9F3EE2A8}" type="datetimeFigureOut">
              <a:rPr lang="cs-CZ" smtClean="0"/>
              <a:t>16. 6. 2021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EEE53C-6DFD-4C15-9D3E-523D6EDA4C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8688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384661" y="2773986"/>
            <a:ext cx="9579429" cy="1477146"/>
          </a:xfrm>
        </p:spPr>
        <p:txBody>
          <a:bodyPr>
            <a:normAutofit/>
          </a:bodyPr>
          <a:lstStyle/>
          <a:p>
            <a:r>
              <a:rPr lang="cs-CZ" sz="4800" b="1" dirty="0" smtClean="0">
                <a:solidFill>
                  <a:srgbClr val="0070C0"/>
                </a:solidFill>
              </a:rPr>
              <a:t>ZKUŠENOSTI PACIENTŮ SE SPÁNKEM </a:t>
            </a:r>
            <a:br>
              <a:rPr lang="cs-CZ" sz="4800" b="1" dirty="0" smtClean="0">
                <a:solidFill>
                  <a:srgbClr val="0070C0"/>
                </a:solidFill>
              </a:rPr>
            </a:br>
            <a:r>
              <a:rPr lang="cs-CZ" sz="4800" b="1" dirty="0" smtClean="0">
                <a:solidFill>
                  <a:srgbClr val="0070C0"/>
                </a:solidFill>
              </a:rPr>
              <a:t>V NEMOCNICI (KVALITATIVNÍ STUDIE)</a:t>
            </a:r>
            <a:endParaRPr lang="cs-CZ" sz="4800" b="1" dirty="0">
              <a:solidFill>
                <a:srgbClr val="0070C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820090" y="1182006"/>
            <a:ext cx="9144000" cy="482282"/>
          </a:xfrm>
        </p:spPr>
        <p:txBody>
          <a:bodyPr>
            <a:noAutofit/>
          </a:bodyPr>
          <a:lstStyle/>
          <a:p>
            <a:r>
              <a:rPr lang="cs-CZ" sz="3200" dirty="0" smtClean="0"/>
              <a:t>Vysoká škola zdravotnická, o.p.s.</a:t>
            </a:r>
            <a:endParaRPr lang="cs-CZ" sz="3200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6352" y="384467"/>
            <a:ext cx="2127476" cy="2077359"/>
          </a:xfrm>
          <a:prstGeom prst="rect">
            <a:avLst/>
          </a:prstGeom>
        </p:spPr>
      </p:pic>
      <p:sp>
        <p:nvSpPr>
          <p:cNvPr id="6" name="TextovéPole 5"/>
          <p:cNvSpPr txBox="1"/>
          <p:nvPr/>
        </p:nvSpPr>
        <p:spPr>
          <a:xfrm>
            <a:off x="3065413" y="4585063"/>
            <a:ext cx="62179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Autorka práce: Petra Kinclová, </a:t>
            </a:r>
            <a:r>
              <a:rPr lang="cs-CZ" sz="2400" dirty="0" err="1" smtClean="0"/>
              <a:t>DiS</a:t>
            </a:r>
            <a:r>
              <a:rPr lang="cs-CZ" sz="2400" dirty="0" smtClean="0"/>
              <a:t>.</a:t>
            </a:r>
          </a:p>
          <a:p>
            <a:r>
              <a:rPr lang="cs-CZ" sz="2400" dirty="0" smtClean="0"/>
              <a:t>Vedoucí práce: Mgr. Eva Marková, Ph.D.</a:t>
            </a:r>
          </a:p>
          <a:p>
            <a:r>
              <a:rPr lang="cs-CZ" sz="2400" dirty="0" smtClean="0"/>
              <a:t>Oponent práce: Mgr. Hana </a:t>
            </a:r>
            <a:r>
              <a:rPr lang="cs-CZ" sz="2400" dirty="0" err="1" smtClean="0"/>
              <a:t>Tošnarová</a:t>
            </a:r>
            <a:r>
              <a:rPr lang="cs-CZ" sz="2400" dirty="0" smtClean="0"/>
              <a:t>, Ph.D., RN</a:t>
            </a:r>
            <a:endParaRPr lang="cs-CZ" sz="24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5509769" y="6119324"/>
            <a:ext cx="13659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mtClean="0"/>
              <a:t>Červen </a:t>
            </a:r>
            <a:r>
              <a:rPr lang="cs-CZ" dirty="0" smtClean="0"/>
              <a:t>2021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32297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rgbClr val="0070C0"/>
                </a:solidFill>
              </a:rPr>
              <a:t>Výsledky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b="1" dirty="0" smtClean="0"/>
              <a:t>3 </a:t>
            </a:r>
            <a:r>
              <a:rPr lang="pl-PL" b="1" dirty="0"/>
              <a:t>kategorie </a:t>
            </a:r>
            <a:r>
              <a:rPr lang="pl-PL" dirty="0"/>
              <a:t>a jejich </a:t>
            </a:r>
            <a:r>
              <a:rPr lang="pl-PL" b="1" dirty="0" smtClean="0"/>
              <a:t>podkategorie</a:t>
            </a:r>
          </a:p>
          <a:p>
            <a:endParaRPr lang="pl-PL" b="1" dirty="0" smtClean="0"/>
          </a:p>
          <a:p>
            <a:pPr marL="0" indent="0" algn="ctr">
              <a:buNone/>
            </a:pPr>
            <a:r>
              <a:rPr lang="pl-PL" sz="2400" dirty="0"/>
              <a:t>Tabulka </a:t>
            </a:r>
            <a:r>
              <a:rPr lang="pl-PL" sz="2400" dirty="0" smtClean="0"/>
              <a:t>4 Kategorie 1B – Spánek pacientů v nemocnici (za hospitalizace) </a:t>
            </a:r>
            <a:endParaRPr lang="pl-PL" sz="2400" b="1" dirty="0" smtClean="0"/>
          </a:p>
          <a:p>
            <a:pPr marL="0" indent="0">
              <a:buNone/>
            </a:pPr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2032000" y="3317979"/>
          <a:ext cx="8128000" cy="2484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84440">
                  <a:extLst>
                    <a:ext uri="{9D8B030D-6E8A-4147-A177-3AD203B41FA5}">
                      <a16:colId xmlns:a16="http://schemas.microsoft.com/office/drawing/2014/main" val="3952605911"/>
                    </a:ext>
                  </a:extLst>
                </a:gridCol>
                <a:gridCol w="6743560">
                  <a:extLst>
                    <a:ext uri="{9D8B030D-6E8A-4147-A177-3AD203B41FA5}">
                      <a16:colId xmlns:a16="http://schemas.microsoft.com/office/drawing/2014/main" val="36146571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Informant</a:t>
                      </a:r>
                      <a:endParaRPr lang="cs-CZ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Spánek před hospitalizací</a:t>
                      </a:r>
                      <a:endParaRPr lang="cs-CZ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447764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I1</a:t>
                      </a:r>
                      <a:endParaRPr lang="cs-CZ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méně časté buzení, spánek subjektivně kvalitnější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07578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I2</a:t>
                      </a:r>
                      <a:endParaRPr lang="cs-CZ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zkrácená doba spánku, jelikož je na to zvyklý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86623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I3</a:t>
                      </a:r>
                      <a:endParaRPr lang="cs-CZ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zlepšené usínání z důvodu užívání hypnotik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2641727"/>
                  </a:ext>
                </a:extLst>
              </a:tr>
              <a:tr h="27305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I4</a:t>
                      </a:r>
                      <a:endParaRPr lang="cs-CZ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častější buzení z důvodu kojení a probouzení dcery, zkrácená doba spánku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8426738"/>
                  </a:ext>
                </a:extLst>
              </a:tr>
              <a:tr h="1803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I5</a:t>
                      </a:r>
                      <a:endParaRPr lang="cs-CZ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častější buzení, lehké spaní (snadno </a:t>
                      </a:r>
                      <a:r>
                        <a:rPr lang="cs-CZ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probuditelná</a:t>
                      </a:r>
                      <a:r>
                        <a:rPr lang="cs-CZ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64183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3008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rgbClr val="0070C0"/>
                </a:solidFill>
              </a:rPr>
              <a:t>Výsledky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b="1" dirty="0" smtClean="0"/>
              <a:t>3 </a:t>
            </a:r>
            <a:r>
              <a:rPr lang="pl-PL" b="1" dirty="0"/>
              <a:t>kategorie </a:t>
            </a:r>
            <a:r>
              <a:rPr lang="pl-PL" dirty="0"/>
              <a:t>a jejich </a:t>
            </a:r>
            <a:r>
              <a:rPr lang="pl-PL" b="1" dirty="0" smtClean="0"/>
              <a:t>podkategorie</a:t>
            </a:r>
          </a:p>
          <a:p>
            <a:endParaRPr lang="pl-PL" b="1" dirty="0" smtClean="0"/>
          </a:p>
          <a:p>
            <a:pPr marL="0" indent="0" algn="ctr">
              <a:buNone/>
            </a:pPr>
            <a:r>
              <a:rPr lang="pl-PL" sz="2400" dirty="0"/>
              <a:t>Tabulka 5</a:t>
            </a:r>
            <a:r>
              <a:rPr lang="pl-PL" sz="2400" dirty="0" smtClean="0"/>
              <a:t> Kategorie 2A – Vnitřní faktory ovlivňující spánek pacientů</a:t>
            </a:r>
            <a:endParaRPr lang="pl-PL" sz="2400" b="1" dirty="0" smtClean="0"/>
          </a:p>
          <a:p>
            <a:pPr marL="0" indent="0">
              <a:buNone/>
            </a:pPr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9156853"/>
              </p:ext>
            </p:extLst>
          </p:nvPr>
        </p:nvGraphicFramePr>
        <p:xfrm>
          <a:off x="2032000" y="3317979"/>
          <a:ext cx="8128000" cy="2209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84440">
                  <a:extLst>
                    <a:ext uri="{9D8B030D-6E8A-4147-A177-3AD203B41FA5}">
                      <a16:colId xmlns:a16="http://schemas.microsoft.com/office/drawing/2014/main" val="3952605911"/>
                    </a:ext>
                  </a:extLst>
                </a:gridCol>
                <a:gridCol w="6743560">
                  <a:extLst>
                    <a:ext uri="{9D8B030D-6E8A-4147-A177-3AD203B41FA5}">
                      <a16:colId xmlns:a16="http://schemas.microsoft.com/office/drawing/2014/main" val="36146571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Informant</a:t>
                      </a:r>
                      <a:endParaRPr lang="cs-CZ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Vnitřní faktory</a:t>
                      </a:r>
                      <a:r>
                        <a:rPr lang="cs-CZ" b="1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ovlivňující spánek pacientů</a:t>
                      </a:r>
                      <a:endParaRPr lang="cs-CZ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447764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I1</a:t>
                      </a:r>
                      <a:endParaRPr lang="cs-CZ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bolest, vlastní onemocnění (průjmovitá stolice), strach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07578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I2</a:t>
                      </a:r>
                      <a:endParaRPr lang="cs-CZ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žádné nejsou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86623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I3</a:t>
                      </a:r>
                      <a:endParaRPr lang="cs-CZ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vlastní spánkové obtíže – lehké spaní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2641727"/>
                  </a:ext>
                </a:extLst>
              </a:tr>
              <a:tr h="27305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I4</a:t>
                      </a:r>
                      <a:endParaRPr lang="cs-CZ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bolest, obavy o dceru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8426738"/>
                  </a:ext>
                </a:extLst>
              </a:tr>
              <a:tr h="1803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I5</a:t>
                      </a:r>
                      <a:endParaRPr lang="cs-CZ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strach, vlastní onemocnění (obtíže s dýcháním)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64183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5033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rgbClr val="0070C0"/>
                </a:solidFill>
              </a:rPr>
              <a:t>Výsledky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b="1" dirty="0" smtClean="0"/>
              <a:t>3 </a:t>
            </a:r>
            <a:r>
              <a:rPr lang="pl-PL" b="1" dirty="0"/>
              <a:t>kategorie </a:t>
            </a:r>
            <a:r>
              <a:rPr lang="pl-PL" dirty="0"/>
              <a:t>a jejich </a:t>
            </a:r>
            <a:r>
              <a:rPr lang="pl-PL" b="1" dirty="0" smtClean="0"/>
              <a:t>podkategorie</a:t>
            </a:r>
          </a:p>
          <a:p>
            <a:endParaRPr lang="pl-PL" b="1" dirty="0" smtClean="0"/>
          </a:p>
          <a:p>
            <a:pPr marL="0" indent="0" algn="ctr">
              <a:buNone/>
            </a:pPr>
            <a:r>
              <a:rPr lang="pl-PL" sz="2400" dirty="0"/>
              <a:t>Tabulka </a:t>
            </a:r>
            <a:r>
              <a:rPr lang="pl-PL" sz="2400" dirty="0" smtClean="0"/>
              <a:t>6 Kategorie 2B – Vnější faktory ovlivňující spánek pacientů</a:t>
            </a:r>
            <a:endParaRPr lang="pl-PL" sz="2400" b="1" dirty="0" smtClean="0"/>
          </a:p>
          <a:p>
            <a:pPr marL="0" indent="0">
              <a:buNone/>
            </a:pPr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5327990"/>
              </p:ext>
            </p:extLst>
          </p:nvPr>
        </p:nvGraphicFramePr>
        <p:xfrm>
          <a:off x="2032000" y="3317979"/>
          <a:ext cx="8128000" cy="2209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84440">
                  <a:extLst>
                    <a:ext uri="{9D8B030D-6E8A-4147-A177-3AD203B41FA5}">
                      <a16:colId xmlns:a16="http://schemas.microsoft.com/office/drawing/2014/main" val="3952605911"/>
                    </a:ext>
                  </a:extLst>
                </a:gridCol>
                <a:gridCol w="6743560">
                  <a:extLst>
                    <a:ext uri="{9D8B030D-6E8A-4147-A177-3AD203B41FA5}">
                      <a16:colId xmlns:a16="http://schemas.microsoft.com/office/drawing/2014/main" val="36146571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Informant</a:t>
                      </a:r>
                      <a:endParaRPr lang="cs-CZ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Vnější faktory</a:t>
                      </a:r>
                      <a:r>
                        <a:rPr lang="cs-CZ" b="1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ovlivňující spánek pacientů</a:t>
                      </a:r>
                      <a:endParaRPr lang="cs-CZ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447764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I1</a:t>
                      </a:r>
                      <a:endParaRPr lang="cs-CZ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ostatní pacienti, hluk přístrojů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07578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I2</a:t>
                      </a:r>
                      <a:endParaRPr lang="cs-CZ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změna prostředí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86623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I3</a:t>
                      </a:r>
                      <a:endParaRPr lang="cs-CZ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hluk okolí, hlučný personál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2641727"/>
                  </a:ext>
                </a:extLst>
              </a:tr>
              <a:tr h="27305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I4</a:t>
                      </a:r>
                      <a:endParaRPr lang="cs-CZ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hluk okolí (ostatních pacientů), změna prostředí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8426738"/>
                  </a:ext>
                </a:extLst>
              </a:tr>
              <a:tr h="1803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I5</a:t>
                      </a:r>
                      <a:endParaRPr lang="cs-CZ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hluk přístrojů, přístup personálu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64183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541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rgbClr val="0070C0"/>
                </a:solidFill>
              </a:rPr>
              <a:t>Výsledky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757598" cy="4351338"/>
          </a:xfrm>
        </p:spPr>
        <p:txBody>
          <a:bodyPr/>
          <a:lstStyle/>
          <a:p>
            <a:r>
              <a:rPr lang="pl-PL" b="1" dirty="0" smtClean="0"/>
              <a:t>3 </a:t>
            </a:r>
            <a:r>
              <a:rPr lang="pl-PL" b="1" dirty="0"/>
              <a:t>kategorie </a:t>
            </a:r>
            <a:r>
              <a:rPr lang="pl-PL" dirty="0"/>
              <a:t>a jejich </a:t>
            </a:r>
            <a:r>
              <a:rPr lang="pl-PL" b="1" dirty="0" smtClean="0"/>
              <a:t>podkategorie</a:t>
            </a:r>
          </a:p>
          <a:p>
            <a:endParaRPr lang="pl-PL" b="1" dirty="0" smtClean="0"/>
          </a:p>
          <a:p>
            <a:pPr marL="0" indent="0" algn="ctr">
              <a:buNone/>
            </a:pPr>
            <a:r>
              <a:rPr lang="pl-PL" sz="2400" dirty="0"/>
              <a:t>Tabulka </a:t>
            </a:r>
            <a:r>
              <a:rPr lang="pl-PL" sz="2400" dirty="0" smtClean="0"/>
              <a:t>7 Kategorie 3 – Ošetřovatelské intervence vedoucí k zlepšení spánku pacientů</a:t>
            </a:r>
            <a:endParaRPr lang="pl-PL" sz="2400" b="1" dirty="0" smtClean="0"/>
          </a:p>
          <a:p>
            <a:pPr marL="0" indent="0">
              <a:buNone/>
            </a:pPr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2007837"/>
              </p:ext>
            </p:extLst>
          </p:nvPr>
        </p:nvGraphicFramePr>
        <p:xfrm>
          <a:off x="2032000" y="3317979"/>
          <a:ext cx="8609874" cy="2209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84440">
                  <a:extLst>
                    <a:ext uri="{9D8B030D-6E8A-4147-A177-3AD203B41FA5}">
                      <a16:colId xmlns:a16="http://schemas.microsoft.com/office/drawing/2014/main" val="3952605911"/>
                    </a:ext>
                  </a:extLst>
                </a:gridCol>
                <a:gridCol w="7225434">
                  <a:extLst>
                    <a:ext uri="{9D8B030D-6E8A-4147-A177-3AD203B41FA5}">
                      <a16:colId xmlns:a16="http://schemas.microsoft.com/office/drawing/2014/main" val="36146571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Informant</a:t>
                      </a:r>
                      <a:endParaRPr lang="cs-CZ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Ošetřovatelské</a:t>
                      </a:r>
                      <a:r>
                        <a:rPr lang="cs-CZ" b="1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intervence vedoucí k zlepšení spánku pacientů</a:t>
                      </a:r>
                      <a:endParaRPr lang="cs-CZ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447764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I1</a:t>
                      </a:r>
                      <a:endParaRPr lang="cs-CZ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vyvětrání pokoje, zatáhnutí žaluzií, zavření okna, laskavý přístup personálu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07578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I2</a:t>
                      </a:r>
                      <a:endParaRPr lang="cs-CZ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neví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86623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I3</a:t>
                      </a:r>
                      <a:endParaRPr lang="cs-CZ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zlepšení přístupu personálu – tišší chování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2641727"/>
                  </a:ext>
                </a:extLst>
              </a:tr>
              <a:tr h="27305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I4</a:t>
                      </a:r>
                      <a:endParaRPr lang="cs-CZ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přesvědčena, že spánek pacientů se příliš zlepšit nedá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8426738"/>
                  </a:ext>
                </a:extLst>
              </a:tr>
              <a:tr h="1803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I5</a:t>
                      </a:r>
                      <a:endParaRPr lang="cs-CZ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zlepšení přístupu personálu, lepší rozmístění pacientů po pokojích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64183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7224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rgbClr val="0070C0"/>
                </a:solidFill>
              </a:rPr>
              <a:t>Diskuze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„Je </a:t>
            </a:r>
            <a:r>
              <a:rPr lang="cs-CZ" dirty="0"/>
              <a:t>spánek hospitalizovaných pacientů dostatečně </a:t>
            </a:r>
            <a:r>
              <a:rPr lang="cs-CZ" dirty="0" smtClean="0"/>
              <a:t>uspokojivý?“ </a:t>
            </a:r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→ různé, individuální výsledky</a:t>
            </a:r>
          </a:p>
          <a:p>
            <a:r>
              <a:rPr lang="cs-CZ" dirty="0" smtClean="0"/>
              <a:t>„</a:t>
            </a:r>
            <a:r>
              <a:rPr lang="cs-CZ" dirty="0"/>
              <a:t>Jaké faktory nejvíce ovlivňují spánek nemocných v nemocnici</a:t>
            </a:r>
            <a:r>
              <a:rPr lang="cs-CZ" dirty="0" smtClean="0"/>
              <a:t>?“ </a:t>
            </a:r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→ </a:t>
            </a:r>
            <a:b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z vnitřních faktorů strach, bolest a obtíže způsobené onemocněním, </a:t>
            </a:r>
            <a:b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z vnějších faktorů hluk, změna prostředí a netaktní přístup personálu</a:t>
            </a:r>
            <a:endParaRPr lang="cs-CZ" dirty="0"/>
          </a:p>
          <a:p>
            <a:r>
              <a:rPr lang="cs-CZ" dirty="0" smtClean="0"/>
              <a:t>„</a:t>
            </a:r>
            <a:r>
              <a:rPr lang="cs-CZ" dirty="0"/>
              <a:t>Jakými intervencemi může ošetřovatelský personál zlepšit kvalitu spánku pacientů?“) </a:t>
            </a:r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→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dirty="0" smtClean="0"/>
              <a:t>laskavý </a:t>
            </a:r>
            <a:r>
              <a:rPr lang="cs-CZ" dirty="0"/>
              <a:t>a empatický přístup </a:t>
            </a:r>
            <a:r>
              <a:rPr lang="cs-CZ" dirty="0" smtClean="0"/>
              <a:t>personálu, uvážlivější rozmístění pacientů na pokojích a péče o okolí lůžka pacienta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64687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rgbClr val="0070C0"/>
                </a:solidFill>
              </a:rPr>
              <a:t>Doporučení pro praxi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individualizovat péči o pacientův spánek</a:t>
            </a:r>
          </a:p>
          <a:p>
            <a:r>
              <a:rPr lang="cs-CZ" dirty="0"/>
              <a:t>p</a:t>
            </a:r>
            <a:r>
              <a:rPr lang="cs-CZ" dirty="0" smtClean="0"/>
              <a:t>řizpůsobit péči o spánek pacienta jeho potřebám</a:t>
            </a:r>
          </a:p>
          <a:p>
            <a:r>
              <a:rPr lang="cs-CZ" dirty="0" err="1"/>
              <a:t>e</a:t>
            </a:r>
            <a:r>
              <a:rPr lang="cs-CZ" dirty="0" err="1" smtClean="0"/>
              <a:t>dukovat</a:t>
            </a:r>
            <a:r>
              <a:rPr lang="cs-CZ" dirty="0" smtClean="0"/>
              <a:t> sestry ohledně pravidel spánkové hygieny a vést je k jejich aktivnímu používání v praxi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40896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rgbClr val="0070C0"/>
                </a:solidFill>
              </a:rPr>
              <a:t>Závěr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Cíle byly splněny.</a:t>
            </a:r>
            <a:endParaRPr lang="cs-CZ" dirty="0" smtClean="0"/>
          </a:p>
          <a:p>
            <a:r>
              <a:rPr lang="cs-CZ" dirty="0" smtClean="0"/>
              <a:t>Vnímání kvality spánku v nemocnici je subjektivní.</a:t>
            </a:r>
          </a:p>
          <a:p>
            <a:r>
              <a:rPr lang="cs-CZ" dirty="0" smtClean="0"/>
              <a:t>Faktory ovlivňující spánek pacientů jsou vnitřní, např. strach, bolest </a:t>
            </a:r>
            <a:br>
              <a:rPr lang="cs-CZ" dirty="0" smtClean="0"/>
            </a:br>
            <a:r>
              <a:rPr lang="cs-CZ" dirty="0" smtClean="0"/>
              <a:t>a obtíže způsobené vlastním onemocněním, a vnější, např. hluk, změna prostředí a přístup personálu.</a:t>
            </a:r>
          </a:p>
          <a:p>
            <a:r>
              <a:rPr lang="cs-CZ" dirty="0" smtClean="0"/>
              <a:t>Spánek pacientů lze zlepšit laskavým přístupem personálu a péčí </a:t>
            </a:r>
            <a:br>
              <a:rPr lang="cs-CZ" dirty="0" smtClean="0"/>
            </a:br>
            <a:r>
              <a:rPr lang="cs-CZ" dirty="0" smtClean="0"/>
              <a:t>o okolí lůžka pacienta.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9110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rgbClr val="0070C0"/>
                </a:solidFill>
              </a:rPr>
              <a:t>Otázky k obhajobě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cs-CZ" dirty="0" smtClean="0"/>
              <a:t>Vedoucí</a:t>
            </a:r>
          </a:p>
          <a:p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cs-CZ" dirty="0" smtClean="0"/>
              <a:t>Oponent</a:t>
            </a:r>
          </a:p>
          <a:p>
            <a:r>
              <a:rPr lang="cs-CZ" sz="2400" dirty="0" smtClean="0"/>
              <a:t>1. světový </a:t>
            </a:r>
            <a:r>
              <a:rPr lang="cs-CZ" sz="2400" dirty="0"/>
              <a:t>den </a:t>
            </a:r>
            <a:r>
              <a:rPr lang="cs-CZ" sz="2400" dirty="0" smtClean="0"/>
              <a:t>spánku… </a:t>
            </a:r>
            <a:r>
              <a:rPr lang="cs-CZ" sz="2400" dirty="0" smtClean="0"/>
              <a:t>(poslední pátek před jarní rovnodenností – letos tedy 19</a:t>
            </a:r>
            <a:r>
              <a:rPr lang="cs-CZ" sz="2400" dirty="0" smtClean="0"/>
              <a:t>. 3. </a:t>
            </a:r>
            <a:r>
              <a:rPr lang="cs-CZ" sz="2400" dirty="0" smtClean="0"/>
              <a:t>2021)</a:t>
            </a:r>
            <a:endParaRPr lang="cs-CZ" sz="2400" dirty="0" smtClean="0"/>
          </a:p>
          <a:p>
            <a:r>
              <a:rPr lang="cs-CZ" sz="2400" dirty="0" smtClean="0"/>
              <a:t>2. melatonin = hormon </a:t>
            </a:r>
            <a:r>
              <a:rPr lang="cs-CZ" sz="2400" smtClean="0"/>
              <a:t>zodpovědný </a:t>
            </a:r>
            <a:r>
              <a:rPr lang="cs-CZ" sz="2400" smtClean="0"/>
              <a:t/>
            </a:r>
            <a:br>
              <a:rPr lang="cs-CZ" sz="2400" smtClean="0"/>
            </a:br>
            <a:r>
              <a:rPr lang="cs-CZ" sz="2400" smtClean="0"/>
              <a:t>za </a:t>
            </a:r>
            <a:r>
              <a:rPr lang="cs-CZ" sz="2400" dirty="0" smtClean="0"/>
              <a:t>regulaci spánku; produkce se spouští ve tmě (mezi 3. a 4. hodinou ranní); správná produkce může být podpořena vystavením se světlu ve dne, a naopak absolutní tmě v noci (nošení masky na spaní) </a:t>
            </a:r>
            <a:endParaRPr lang="cs-CZ" sz="2400" dirty="0"/>
          </a:p>
        </p:txBody>
      </p:sp>
      <p:pic>
        <p:nvPicPr>
          <p:cNvPr id="2052" name="Picture 4" descr="Question Mark PNG Transparent Images | PNG Al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1053" y="2169051"/>
            <a:ext cx="2552156" cy="3402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ovéPole 4"/>
          <p:cNvSpPr txBox="1"/>
          <p:nvPr/>
        </p:nvSpPr>
        <p:spPr>
          <a:xfrm>
            <a:off x="4678727" y="5915353"/>
            <a:ext cx="268214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100" dirty="0"/>
              <a:t>http://www.pngall.com/question-mark-png</a:t>
            </a:r>
          </a:p>
        </p:txBody>
      </p:sp>
    </p:spTree>
    <p:extLst>
      <p:ext uri="{BB962C8B-B14F-4D97-AF65-F5344CB8AC3E}">
        <p14:creationId xmlns:p14="http://schemas.microsoft.com/office/powerpoint/2010/main" val="405033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288867" y="2547563"/>
            <a:ext cx="9579429" cy="1477146"/>
          </a:xfrm>
        </p:spPr>
        <p:txBody>
          <a:bodyPr anchor="ctr">
            <a:normAutofit/>
          </a:bodyPr>
          <a:lstStyle/>
          <a:p>
            <a:r>
              <a:rPr lang="cs-CZ" sz="4800" b="1" dirty="0" smtClean="0"/>
              <a:t>DĚKUJI ZA POZORNOST.</a:t>
            </a:r>
            <a:endParaRPr lang="cs-CZ" sz="4800" b="1" dirty="0"/>
          </a:p>
        </p:txBody>
      </p:sp>
    </p:spTree>
    <p:extLst>
      <p:ext uri="{BB962C8B-B14F-4D97-AF65-F5344CB8AC3E}">
        <p14:creationId xmlns:p14="http://schemas.microsoft.com/office/powerpoint/2010/main" val="3388039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rgbClr val="0070C0"/>
                </a:solidFill>
              </a:rPr>
              <a:t>Cíle bakalářské práce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Hlavní cíl průzkumu: </a:t>
            </a:r>
            <a:r>
              <a:rPr lang="cs-CZ" dirty="0" smtClean="0"/>
              <a:t>Zjistit</a:t>
            </a:r>
            <a:r>
              <a:rPr lang="cs-CZ" dirty="0"/>
              <a:t>, jaké faktory ovlivňují spánek hospitalizovaných pacientů nejvíce, </a:t>
            </a:r>
            <a:r>
              <a:rPr lang="cs-CZ" dirty="0" smtClean="0"/>
              <a:t>a najít </a:t>
            </a:r>
            <a:r>
              <a:rPr lang="cs-CZ" dirty="0"/>
              <a:t>způsob, jakým by se dala kvalita spánku hospitalizovaných pacientů zlepšit. </a:t>
            </a:r>
            <a:endParaRPr lang="cs-CZ" b="1" dirty="0" smtClean="0"/>
          </a:p>
          <a:p>
            <a:r>
              <a:rPr lang="cs-CZ" b="1" dirty="0" smtClean="0"/>
              <a:t>Dílčí cíle průzkumu:</a:t>
            </a:r>
          </a:p>
          <a:p>
            <a:pPr lvl="1"/>
            <a:r>
              <a:rPr lang="cs-CZ" b="1" dirty="0" smtClean="0"/>
              <a:t>Cíl 1</a:t>
            </a:r>
            <a:r>
              <a:rPr lang="cs-CZ" dirty="0" smtClean="0"/>
              <a:t>: Zjistit</a:t>
            </a:r>
            <a:r>
              <a:rPr lang="cs-CZ" dirty="0"/>
              <a:t>, jak hospitalizovaní pacienti uspokojují svou potřebu spánku. </a:t>
            </a:r>
          </a:p>
          <a:p>
            <a:pPr lvl="1"/>
            <a:r>
              <a:rPr lang="cs-CZ" b="1" dirty="0"/>
              <a:t>Cíl 2</a:t>
            </a:r>
            <a:r>
              <a:rPr lang="cs-CZ" dirty="0"/>
              <a:t>: Zmapovat faktory, které nejvíce ovlivňují spánek nemocných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v </a:t>
            </a:r>
            <a:r>
              <a:rPr lang="cs-CZ" dirty="0"/>
              <a:t>nemocnici. </a:t>
            </a:r>
          </a:p>
          <a:p>
            <a:pPr lvl="1"/>
            <a:r>
              <a:rPr lang="cs-CZ" b="1" dirty="0"/>
              <a:t>Cíl 3</a:t>
            </a:r>
            <a:r>
              <a:rPr lang="cs-CZ" dirty="0"/>
              <a:t>: Najít způsob, jakým by se dala kvalita spánku hospitalizovaných pacientů zlepšit. </a:t>
            </a:r>
          </a:p>
        </p:txBody>
      </p:sp>
    </p:spTree>
    <p:extLst>
      <p:ext uri="{BB962C8B-B14F-4D97-AF65-F5344CB8AC3E}">
        <p14:creationId xmlns:p14="http://schemas.microsoft.com/office/powerpoint/2010/main" val="1235982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rgbClr val="0070C0"/>
                </a:solidFill>
              </a:rPr>
              <a:t>Teoretická východiska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Spánek </a:t>
            </a:r>
            <a:r>
              <a:rPr lang="cs-CZ" dirty="0"/>
              <a:t>pacientů v nemocnici je často </a:t>
            </a:r>
            <a:r>
              <a:rPr lang="cs-CZ" dirty="0" smtClean="0"/>
              <a:t>narušený, k čemuž dochází </a:t>
            </a:r>
            <a:br>
              <a:rPr lang="cs-CZ" dirty="0" smtClean="0"/>
            </a:br>
            <a:r>
              <a:rPr lang="cs-CZ" dirty="0" smtClean="0"/>
              <a:t>z mnoha důvodů. Těmito </a:t>
            </a:r>
            <a:r>
              <a:rPr lang="cs-CZ" dirty="0"/>
              <a:t>důvody může být například bolest, strach, ale také hluk na oddělení nebo neprofesionální chování sester. (WESSELIUS ET AL., 2018) </a:t>
            </a:r>
          </a:p>
        </p:txBody>
      </p:sp>
      <p:pic>
        <p:nvPicPr>
          <p:cNvPr id="1026" name="Picture 2" descr="https://www.unitex.com/wp-content/uploads/2019/01/promoting-sleep-in-hospital-settings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91" b="13211"/>
          <a:stretch/>
        </p:blipFill>
        <p:spPr bwMode="auto">
          <a:xfrm>
            <a:off x="3431177" y="3436988"/>
            <a:ext cx="5327967" cy="2874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3241654" y="6311900"/>
            <a:ext cx="570701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100" dirty="0"/>
              <a:t>https://www.unitex.com/wp-content/uploads/2019/01/promoting-sleep-in-hospital-settings.jpg</a:t>
            </a:r>
          </a:p>
        </p:txBody>
      </p:sp>
    </p:spTree>
    <p:extLst>
      <p:ext uri="{BB962C8B-B14F-4D97-AF65-F5344CB8AC3E}">
        <p14:creationId xmlns:p14="http://schemas.microsoft.com/office/powerpoint/2010/main" val="3918351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rgbClr val="0070C0"/>
                </a:solidFill>
              </a:rPr>
              <a:t>Metodika – sběr údajů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hlavní metoda </a:t>
            </a:r>
            <a:r>
              <a:rPr lang="cs-CZ" dirty="0"/>
              <a:t>sběru dat </a:t>
            </a:r>
            <a:r>
              <a:rPr lang="cs-CZ" dirty="0" smtClean="0"/>
              <a:t>– </a:t>
            </a:r>
            <a:r>
              <a:rPr lang="cs-CZ" b="1" dirty="0" err="1" smtClean="0"/>
              <a:t>polostrukturovaný</a:t>
            </a:r>
            <a:r>
              <a:rPr lang="cs-CZ" b="1" dirty="0" smtClean="0"/>
              <a:t> rozhovor</a:t>
            </a:r>
          </a:p>
          <a:p>
            <a:r>
              <a:rPr lang="cs-CZ" dirty="0" smtClean="0"/>
              <a:t>9 předem připravených otázek:</a:t>
            </a:r>
          </a:p>
          <a:p>
            <a:pPr lvl="1"/>
            <a:r>
              <a:rPr lang="cs-CZ" sz="2500" dirty="0" smtClean="0"/>
              <a:t>Jak </a:t>
            </a:r>
            <a:r>
              <a:rPr lang="cs-CZ" sz="2500" dirty="0"/>
              <a:t>se Vám v nemocnici spí? </a:t>
            </a:r>
          </a:p>
          <a:p>
            <a:pPr lvl="1"/>
            <a:r>
              <a:rPr lang="cs-CZ" sz="2500" dirty="0" smtClean="0"/>
              <a:t>Popište </a:t>
            </a:r>
            <a:r>
              <a:rPr lang="cs-CZ" sz="2500" dirty="0"/>
              <a:t>prosím svůj běžný režim během dne, když jste doma (např. v kolik hodin jdete spát, v kolik hodin se budíte apod.). </a:t>
            </a:r>
          </a:p>
          <a:p>
            <a:pPr lvl="1"/>
            <a:r>
              <a:rPr lang="cs-CZ" sz="2500" dirty="0" smtClean="0"/>
              <a:t>Popište </a:t>
            </a:r>
            <a:r>
              <a:rPr lang="cs-CZ" sz="2500" dirty="0"/>
              <a:t>prosím svůj běžný režim dne, když jste v nemocnici. </a:t>
            </a:r>
          </a:p>
          <a:p>
            <a:pPr lvl="1"/>
            <a:r>
              <a:rPr lang="cs-CZ" sz="2500" dirty="0" smtClean="0"/>
              <a:t>Míváte </a:t>
            </a:r>
            <a:r>
              <a:rPr lang="cs-CZ" sz="2500" dirty="0"/>
              <a:t>běžně nějaké obtíže se spánkem a usínáním? Máte tyto obtíže </a:t>
            </a:r>
            <a:r>
              <a:rPr lang="cs-CZ" sz="2500" dirty="0" smtClean="0"/>
              <a:t/>
            </a:r>
            <a:br>
              <a:rPr lang="cs-CZ" sz="2500" dirty="0" smtClean="0"/>
            </a:br>
            <a:r>
              <a:rPr lang="cs-CZ" sz="2500" dirty="0" smtClean="0"/>
              <a:t>i </a:t>
            </a:r>
            <a:r>
              <a:rPr lang="cs-CZ" sz="2500" dirty="0"/>
              <a:t>v nemocnici? </a:t>
            </a:r>
          </a:p>
          <a:p>
            <a:pPr lvl="1"/>
            <a:r>
              <a:rPr lang="cs-CZ" sz="2500" dirty="0" smtClean="0"/>
              <a:t>Co </a:t>
            </a:r>
            <a:r>
              <a:rPr lang="cs-CZ" sz="2500" dirty="0"/>
              <a:t>obvykle děláte doma, než jdete spát? Můžete tyto činnosti vykonávat během hospitalizace? </a:t>
            </a:r>
          </a:p>
          <a:p>
            <a:pPr lvl="1"/>
            <a:r>
              <a:rPr lang="cs-CZ" sz="2500" dirty="0" smtClean="0"/>
              <a:t>Ptal </a:t>
            </a:r>
            <a:r>
              <a:rPr lang="cs-CZ" sz="2500" dirty="0"/>
              <a:t>se Vás při přijetí do nemocnice někdo na Váš spánek? </a:t>
            </a:r>
          </a:p>
          <a:p>
            <a:pPr lvl="1"/>
            <a:r>
              <a:rPr lang="cs-CZ" sz="2500" dirty="0" smtClean="0"/>
              <a:t>Co </a:t>
            </a:r>
            <a:r>
              <a:rPr lang="cs-CZ" sz="2500" dirty="0"/>
              <a:t>podle Vás nejvíce narušuje Váš spánek při hospitalizaci? </a:t>
            </a:r>
          </a:p>
          <a:p>
            <a:pPr lvl="1"/>
            <a:r>
              <a:rPr lang="cs-CZ" sz="2500" dirty="0" smtClean="0"/>
              <a:t>Ovlivňuje </a:t>
            </a:r>
            <a:r>
              <a:rPr lang="cs-CZ" sz="2500" dirty="0"/>
              <a:t>Vaše onemocnění kvalitu Vašeho spánku? </a:t>
            </a:r>
          </a:p>
          <a:p>
            <a:pPr lvl="1"/>
            <a:r>
              <a:rPr lang="cs-CZ" sz="2500" dirty="0" smtClean="0"/>
              <a:t>Myslíte </a:t>
            </a:r>
            <a:r>
              <a:rPr lang="cs-CZ" sz="2500" dirty="0"/>
              <a:t>si, že by se dal spánek pacientů v nemocnici nějakým způsobem zlepšit? 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83742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rgbClr val="0070C0"/>
                </a:solidFill>
              </a:rPr>
              <a:t>Zkoumaný soubor</a:t>
            </a:r>
            <a:endParaRPr lang="cs-CZ" b="1" dirty="0">
              <a:solidFill>
                <a:srgbClr val="0070C0"/>
              </a:solidFill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6615127"/>
              </p:ext>
            </p:extLst>
          </p:nvPr>
        </p:nvGraphicFramePr>
        <p:xfrm>
          <a:off x="838200" y="2137124"/>
          <a:ext cx="10515600" cy="425362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86837">
                  <a:extLst>
                    <a:ext uri="{9D8B030D-6E8A-4147-A177-3AD203B41FA5}">
                      <a16:colId xmlns:a16="http://schemas.microsoft.com/office/drawing/2014/main" val="3565300701"/>
                    </a:ext>
                  </a:extLst>
                </a:gridCol>
                <a:gridCol w="1708220">
                  <a:extLst>
                    <a:ext uri="{9D8B030D-6E8A-4147-A177-3AD203B41FA5}">
                      <a16:colId xmlns:a16="http://schemas.microsoft.com/office/drawing/2014/main" val="4117187270"/>
                    </a:ext>
                  </a:extLst>
                </a:gridCol>
                <a:gridCol w="3768132">
                  <a:extLst>
                    <a:ext uri="{9D8B030D-6E8A-4147-A177-3AD203B41FA5}">
                      <a16:colId xmlns:a16="http://schemas.microsoft.com/office/drawing/2014/main" val="470142313"/>
                    </a:ext>
                  </a:extLst>
                </a:gridCol>
                <a:gridCol w="2752411">
                  <a:extLst>
                    <a:ext uri="{9D8B030D-6E8A-4147-A177-3AD203B41FA5}">
                      <a16:colId xmlns:a16="http://schemas.microsoft.com/office/drawing/2014/main" val="587301200"/>
                    </a:ext>
                  </a:extLst>
                </a:gridCol>
              </a:tblGrid>
              <a:tr h="441072">
                <a:tc>
                  <a:txBody>
                    <a:bodyPr/>
                    <a:lstStyle/>
                    <a:p>
                      <a:pPr algn="ctr"/>
                      <a:r>
                        <a:rPr lang="cs-CZ" b="1" cap="none" spc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Informanti</a:t>
                      </a:r>
                      <a:r>
                        <a:rPr lang="cs-CZ" b="1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(označení)</a:t>
                      </a:r>
                      <a:endParaRPr lang="cs-CZ" b="1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cap="none" spc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Pohlaví, věk</a:t>
                      </a:r>
                      <a:endParaRPr lang="cs-CZ" b="1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cap="none" spc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Zaměstnání</a:t>
                      </a:r>
                      <a:endParaRPr lang="cs-CZ" b="1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cap="none" spc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Hlavní diagnóza</a:t>
                      </a:r>
                      <a:endParaRPr lang="cs-CZ" b="1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5761674"/>
                  </a:ext>
                </a:extLst>
              </a:tr>
              <a:tr h="761303">
                <a:tc>
                  <a:txBody>
                    <a:bodyPr/>
                    <a:lstStyle/>
                    <a:p>
                      <a:pPr algn="ctr"/>
                      <a:r>
                        <a:rPr lang="cs-CZ" b="0" cap="none" spc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Informant 1</a:t>
                      </a:r>
                      <a:r>
                        <a:rPr lang="cs-CZ" b="0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(I1)</a:t>
                      </a:r>
                      <a:endParaRPr lang="cs-CZ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cap="none" spc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Muž, 72 let</a:t>
                      </a:r>
                      <a:endParaRPr lang="cs-CZ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cap="none" spc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Starobní důchodce (předtím strojní mechanik)</a:t>
                      </a:r>
                      <a:endParaRPr lang="cs-CZ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cap="none" spc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K62.5 Krvácení z řiti </a:t>
                      </a:r>
                      <a:br>
                        <a:rPr lang="cs-CZ" b="0" cap="none" spc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cs-CZ" b="0" cap="none" spc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a konečníku</a:t>
                      </a:r>
                      <a:endParaRPr lang="cs-CZ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9482094"/>
                  </a:ext>
                </a:extLst>
              </a:tr>
              <a:tr h="441072">
                <a:tc>
                  <a:txBody>
                    <a:bodyPr/>
                    <a:lstStyle/>
                    <a:p>
                      <a:pPr algn="ctr"/>
                      <a:r>
                        <a:rPr lang="cs-CZ" b="0" cap="none" spc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Informant 2 (I2)</a:t>
                      </a:r>
                      <a:endParaRPr lang="cs-CZ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cap="none" spc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Muž, 30 let</a:t>
                      </a:r>
                      <a:endParaRPr lang="cs-CZ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cap="none" spc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Programátor</a:t>
                      </a:r>
                      <a:endParaRPr lang="cs-CZ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cap="none" spc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K50.1 Crohnova choroba</a:t>
                      </a:r>
                      <a:endParaRPr lang="cs-CZ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3125724"/>
                  </a:ext>
                </a:extLst>
              </a:tr>
              <a:tr h="761303">
                <a:tc>
                  <a:txBody>
                    <a:bodyPr/>
                    <a:lstStyle/>
                    <a:p>
                      <a:pPr algn="ctr"/>
                      <a:r>
                        <a:rPr lang="cs-CZ" b="0" cap="none" spc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Informant 3 (I3)</a:t>
                      </a:r>
                      <a:endParaRPr lang="cs-CZ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cap="none" spc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Muž, 69 let</a:t>
                      </a:r>
                      <a:endParaRPr lang="cs-CZ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cap="none" spc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Starobní důchodce (předtím</a:t>
                      </a:r>
                      <a:r>
                        <a:rPr lang="cs-CZ" b="0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sanitář </a:t>
                      </a:r>
                      <a:br>
                        <a:rPr lang="cs-CZ" b="0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cs-CZ" b="0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v nemocnici)</a:t>
                      </a:r>
                      <a:endParaRPr lang="cs-CZ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cap="none" spc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K51.9 Ulcerózní kolitida</a:t>
                      </a:r>
                      <a:r>
                        <a:rPr lang="cs-CZ" b="0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NS</a:t>
                      </a:r>
                      <a:endParaRPr lang="cs-CZ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00987"/>
                  </a:ext>
                </a:extLst>
              </a:tr>
              <a:tr h="761303">
                <a:tc>
                  <a:txBody>
                    <a:bodyPr/>
                    <a:lstStyle/>
                    <a:p>
                      <a:pPr algn="ctr"/>
                      <a:r>
                        <a:rPr lang="cs-CZ" b="0" cap="none" spc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Informant 4 (I4)</a:t>
                      </a:r>
                      <a:endParaRPr lang="cs-CZ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cap="none" spc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Žena</a:t>
                      </a:r>
                      <a:r>
                        <a:rPr lang="cs-CZ" b="0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, 26 let</a:t>
                      </a:r>
                      <a:endParaRPr lang="cs-CZ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cap="none" spc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Rodičovská dovolená (předtím</a:t>
                      </a:r>
                      <a:r>
                        <a:rPr lang="cs-CZ" b="0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učitelka v MŠ)</a:t>
                      </a:r>
                      <a:endParaRPr lang="cs-CZ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cap="none" spc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O80</a:t>
                      </a:r>
                      <a:r>
                        <a:rPr lang="cs-CZ" b="0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Spontánní porod jediného dítěte</a:t>
                      </a:r>
                      <a:endParaRPr lang="cs-CZ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1684309"/>
                  </a:ext>
                </a:extLst>
              </a:tr>
              <a:tr h="1087575">
                <a:tc>
                  <a:txBody>
                    <a:bodyPr/>
                    <a:lstStyle/>
                    <a:p>
                      <a:pPr algn="ctr"/>
                      <a:r>
                        <a:rPr lang="cs-CZ" b="0" cap="none" spc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Informant 5 (I5)</a:t>
                      </a:r>
                      <a:endParaRPr lang="cs-CZ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cap="none" spc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Žena, 53 let</a:t>
                      </a:r>
                      <a:endParaRPr lang="cs-CZ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cap="none" spc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Učitelka společenských věd </a:t>
                      </a:r>
                      <a:br>
                        <a:rPr lang="cs-CZ" b="0" cap="none" spc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cs-CZ" b="0" cap="none" spc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a cizích jazyků</a:t>
                      </a:r>
                      <a:r>
                        <a:rPr lang="cs-CZ" b="0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na SŠ, Výchovná poradkyně na SŠ</a:t>
                      </a:r>
                      <a:endParaRPr lang="cs-CZ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cap="none" spc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J12.8 Jiná</a:t>
                      </a:r>
                      <a:r>
                        <a:rPr lang="cs-CZ" b="0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virová pneumonie – bilaterální pneumonie COVID-19</a:t>
                      </a:r>
                      <a:endParaRPr lang="cs-CZ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6542413"/>
                  </a:ext>
                </a:extLst>
              </a:tr>
            </a:tbl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3395325" y="1595073"/>
            <a:ext cx="54013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Tabulka 1 Identifikační údaje respondentů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975449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rgbClr val="0070C0"/>
                </a:solidFill>
              </a:rPr>
              <a:t>Průběh realizace šetření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r</a:t>
            </a:r>
            <a:r>
              <a:rPr lang="cs-CZ" dirty="0" smtClean="0"/>
              <a:t>ozhovory s pacienty:</a:t>
            </a:r>
          </a:p>
          <a:p>
            <a:pPr lvl="1"/>
            <a:r>
              <a:rPr lang="cs-CZ" dirty="0" smtClean="0"/>
              <a:t>únor </a:t>
            </a:r>
            <a:r>
              <a:rPr lang="cs-CZ" dirty="0"/>
              <a:t>2021 na oddělení D II. interní </a:t>
            </a:r>
            <a:r>
              <a:rPr lang="cs-CZ" dirty="0" err="1"/>
              <a:t>gastro</a:t>
            </a:r>
            <a:r>
              <a:rPr lang="cs-CZ" dirty="0"/>
              <a:t>-enterologické kliniky Fakultní nemocnice </a:t>
            </a:r>
            <a:r>
              <a:rPr lang="cs-CZ" dirty="0" smtClean="0"/>
              <a:t>v </a:t>
            </a:r>
            <a:r>
              <a:rPr lang="cs-CZ" dirty="0"/>
              <a:t>Hradci </a:t>
            </a:r>
            <a:r>
              <a:rPr lang="cs-CZ" dirty="0" smtClean="0"/>
              <a:t>Králové</a:t>
            </a:r>
          </a:p>
          <a:p>
            <a:pPr lvl="1"/>
            <a:r>
              <a:rPr lang="cs-CZ" dirty="0" smtClean="0"/>
              <a:t>proběhly </a:t>
            </a:r>
            <a:r>
              <a:rPr lang="cs-CZ" dirty="0"/>
              <a:t>během pracovní doby v soukromí </a:t>
            </a:r>
            <a:r>
              <a:rPr lang="cs-CZ" dirty="0" smtClean="0"/>
              <a:t>na </a:t>
            </a:r>
            <a:r>
              <a:rPr lang="cs-CZ" dirty="0"/>
              <a:t>jejich pokojích </a:t>
            </a:r>
            <a:r>
              <a:rPr lang="cs-CZ" dirty="0" smtClean="0"/>
              <a:t>(půl hodiny)</a:t>
            </a:r>
          </a:p>
          <a:p>
            <a:pPr lvl="1"/>
            <a:r>
              <a:rPr lang="cs-CZ" dirty="0" smtClean="0"/>
              <a:t>všichni </a:t>
            </a:r>
            <a:r>
              <a:rPr lang="cs-CZ" dirty="0"/>
              <a:t>pacienti </a:t>
            </a:r>
            <a:r>
              <a:rPr lang="cs-CZ" dirty="0" smtClean="0"/>
              <a:t>s rozhovorem souhlasili a souhlasili také s </a:t>
            </a:r>
            <a:r>
              <a:rPr lang="cs-CZ" dirty="0"/>
              <a:t>nahráním rozhovoru aplikací na mobilním telefonu </a:t>
            </a:r>
            <a:r>
              <a:rPr lang="cs-CZ" dirty="0" smtClean="0"/>
              <a:t>autorky, získané údaje byly anonymizovány</a:t>
            </a:r>
          </a:p>
          <a:p>
            <a:r>
              <a:rPr lang="cs-CZ" dirty="0" smtClean="0"/>
              <a:t>rozhovory </a:t>
            </a:r>
            <a:r>
              <a:rPr lang="cs-CZ" dirty="0"/>
              <a:t>s osobami z blízkého okolí </a:t>
            </a:r>
            <a:r>
              <a:rPr lang="cs-CZ" dirty="0" smtClean="0"/>
              <a:t>autorky:</a:t>
            </a:r>
          </a:p>
          <a:p>
            <a:pPr lvl="1"/>
            <a:r>
              <a:rPr lang="cs-CZ" dirty="0" smtClean="0"/>
              <a:t>únor/začátek března 2021 </a:t>
            </a:r>
            <a:r>
              <a:rPr lang="cs-CZ" dirty="0"/>
              <a:t>v domovech dotazovaných </a:t>
            </a:r>
            <a:r>
              <a:rPr lang="cs-CZ" dirty="0" smtClean="0"/>
              <a:t>(půl hodiny)</a:t>
            </a:r>
          </a:p>
          <a:p>
            <a:pPr lvl="1"/>
            <a:r>
              <a:rPr lang="cs-CZ" dirty="0"/>
              <a:t>s</a:t>
            </a:r>
            <a:r>
              <a:rPr lang="cs-CZ" dirty="0" smtClean="0"/>
              <a:t>ouhlas s rozhovorem i jeho nahráním na mobilní telefon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01052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rgbClr val="0070C0"/>
                </a:solidFill>
              </a:rPr>
              <a:t>Metody vyhodnocení získaných dat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získaná </a:t>
            </a:r>
            <a:r>
              <a:rPr lang="cs-CZ" dirty="0"/>
              <a:t>data z </a:t>
            </a:r>
            <a:r>
              <a:rPr lang="cs-CZ" dirty="0" err="1"/>
              <a:t>polostrukturovaných</a:t>
            </a:r>
            <a:r>
              <a:rPr lang="cs-CZ" dirty="0"/>
              <a:t> rozhovorů byla analyzována metodou obsahové </a:t>
            </a:r>
            <a:r>
              <a:rPr lang="cs-CZ" dirty="0" smtClean="0"/>
              <a:t>analýzy</a:t>
            </a:r>
            <a:endParaRPr lang="cs-CZ" dirty="0"/>
          </a:p>
          <a:p>
            <a:r>
              <a:rPr lang="cs-CZ" dirty="0" smtClean="0"/>
              <a:t>obsahová analýza = rozbor obsahu nějakého textu</a:t>
            </a:r>
          </a:p>
          <a:p>
            <a:r>
              <a:rPr lang="cs-CZ" dirty="0" smtClean="0"/>
              <a:t>cílem </a:t>
            </a:r>
            <a:r>
              <a:rPr lang="cs-CZ" dirty="0"/>
              <a:t>obsahové analýzy je </a:t>
            </a:r>
            <a:r>
              <a:rPr lang="cs-CZ" dirty="0" smtClean="0"/>
              <a:t>roztřídit </a:t>
            </a:r>
            <a:r>
              <a:rPr lang="cs-CZ" dirty="0"/>
              <a:t>mnoho slov textu do kategorií </a:t>
            </a:r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→ opakovaným pročítáním textu vyhledáme jednotky, které spolu souvisí a ty utřídíme do kategorií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52938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rgbClr val="0070C0"/>
                </a:solidFill>
              </a:rPr>
              <a:t>Výsledky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b="1" dirty="0" smtClean="0"/>
              <a:t>3 </a:t>
            </a:r>
            <a:r>
              <a:rPr lang="pl-PL" b="1" dirty="0"/>
              <a:t>kategorie </a:t>
            </a:r>
            <a:r>
              <a:rPr lang="pl-PL" dirty="0"/>
              <a:t>a jejich </a:t>
            </a:r>
            <a:r>
              <a:rPr lang="pl-PL" b="1" dirty="0" smtClean="0"/>
              <a:t>podkategorie</a:t>
            </a:r>
          </a:p>
          <a:p>
            <a:endParaRPr lang="pl-PL" b="1" dirty="0" smtClean="0"/>
          </a:p>
          <a:p>
            <a:pPr marL="0" indent="0" algn="ctr">
              <a:buNone/>
            </a:pPr>
            <a:r>
              <a:rPr lang="pl-PL" sz="2400" dirty="0"/>
              <a:t>Tabulka 2 Kategorie a podkategorie získaných dat </a:t>
            </a:r>
            <a:endParaRPr lang="pl-PL" sz="2400" b="1" dirty="0" smtClean="0"/>
          </a:p>
          <a:p>
            <a:pPr marL="0" indent="0">
              <a:buNone/>
            </a:pPr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4753500"/>
              </p:ext>
            </p:extLst>
          </p:nvPr>
        </p:nvGraphicFramePr>
        <p:xfrm>
          <a:off x="2032000" y="3317979"/>
          <a:ext cx="8128000" cy="2291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3952605911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36146571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Kategorie</a:t>
                      </a:r>
                      <a:endParaRPr lang="cs-CZ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Podkategorie</a:t>
                      </a:r>
                      <a:endParaRPr lang="cs-CZ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447764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1. Spánek pacientů</a:t>
                      </a:r>
                      <a:endParaRPr lang="cs-CZ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lphaLcParenR"/>
                      </a:pPr>
                      <a:r>
                        <a:rPr lang="cs-CZ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doma</a:t>
                      </a:r>
                    </a:p>
                    <a:p>
                      <a:pPr marL="342900" indent="-342900">
                        <a:buAutoNum type="alphaLcParenR"/>
                      </a:pPr>
                      <a:r>
                        <a:rPr lang="cs-CZ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v nemocnici</a:t>
                      </a:r>
                      <a:endParaRPr lang="cs-CZ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07578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2. Faktory ovlivňující spánek pacientů</a:t>
                      </a:r>
                      <a:endParaRPr lang="cs-CZ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lphaLcParenR"/>
                      </a:pPr>
                      <a:r>
                        <a:rPr lang="cs-CZ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vnitřní faktory</a:t>
                      </a:r>
                    </a:p>
                    <a:p>
                      <a:pPr marL="342900" indent="-342900">
                        <a:buAutoNum type="alphaLcParenR"/>
                      </a:pPr>
                      <a:r>
                        <a:rPr lang="cs-CZ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vnější faktory</a:t>
                      </a:r>
                      <a:endParaRPr lang="cs-CZ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86623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3.</a:t>
                      </a:r>
                      <a:r>
                        <a:rPr lang="cs-CZ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Ošetřovatelské intervence vedoucí </a:t>
                      </a:r>
                      <a:br>
                        <a:rPr lang="cs-CZ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</a:br>
                      <a:r>
                        <a:rPr lang="cs-CZ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k zlepšení spánku pacientů</a:t>
                      </a:r>
                      <a:endParaRPr lang="cs-CZ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26417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8275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rgbClr val="0070C0"/>
                </a:solidFill>
              </a:rPr>
              <a:t>Výsledky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b="1" dirty="0" smtClean="0"/>
              <a:t>3 </a:t>
            </a:r>
            <a:r>
              <a:rPr lang="pl-PL" b="1" dirty="0"/>
              <a:t>kategorie </a:t>
            </a:r>
            <a:r>
              <a:rPr lang="pl-PL" dirty="0"/>
              <a:t>a jejich </a:t>
            </a:r>
            <a:r>
              <a:rPr lang="pl-PL" b="1" dirty="0" smtClean="0"/>
              <a:t>podkategorie</a:t>
            </a:r>
          </a:p>
          <a:p>
            <a:endParaRPr lang="pl-PL" b="1" dirty="0" smtClean="0"/>
          </a:p>
          <a:p>
            <a:pPr marL="0" indent="0" algn="ctr">
              <a:buNone/>
            </a:pPr>
            <a:r>
              <a:rPr lang="pl-PL" sz="2400" dirty="0"/>
              <a:t>Tabulka </a:t>
            </a:r>
            <a:r>
              <a:rPr lang="pl-PL" sz="2400" dirty="0" smtClean="0"/>
              <a:t>3 Kategorie 1A – Spánek pacientů doma (před hospitalizací) </a:t>
            </a:r>
            <a:endParaRPr lang="pl-PL" sz="2400" b="1" dirty="0" smtClean="0"/>
          </a:p>
          <a:p>
            <a:pPr marL="0" indent="0">
              <a:buNone/>
            </a:pPr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0151582"/>
              </p:ext>
            </p:extLst>
          </p:nvPr>
        </p:nvGraphicFramePr>
        <p:xfrm>
          <a:off x="2032000" y="3317979"/>
          <a:ext cx="8128000" cy="2209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84440">
                  <a:extLst>
                    <a:ext uri="{9D8B030D-6E8A-4147-A177-3AD203B41FA5}">
                      <a16:colId xmlns:a16="http://schemas.microsoft.com/office/drawing/2014/main" val="3952605911"/>
                    </a:ext>
                  </a:extLst>
                </a:gridCol>
                <a:gridCol w="6743560">
                  <a:extLst>
                    <a:ext uri="{9D8B030D-6E8A-4147-A177-3AD203B41FA5}">
                      <a16:colId xmlns:a16="http://schemas.microsoft.com/office/drawing/2014/main" val="36146571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Informant</a:t>
                      </a:r>
                      <a:endParaRPr lang="cs-CZ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Spánek před hospitalizací</a:t>
                      </a:r>
                      <a:endParaRPr lang="cs-CZ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447764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I1</a:t>
                      </a:r>
                      <a:endParaRPr lang="cs-CZ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cs-CZ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dříve</a:t>
                      </a:r>
                      <a:r>
                        <a:rPr lang="cs-CZ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uspokojivý, nyní časté noční buzení z důvodu nutnosti použití WC</a:t>
                      </a:r>
                      <a:endParaRPr lang="cs-CZ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07578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I2</a:t>
                      </a:r>
                      <a:endParaRPr lang="cs-CZ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cs-CZ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zkrácená</a:t>
                      </a:r>
                      <a:r>
                        <a:rPr lang="cs-CZ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doba spánku z důvodu zaměstnání</a:t>
                      </a:r>
                      <a:endParaRPr lang="cs-CZ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86623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I3</a:t>
                      </a:r>
                      <a:endParaRPr lang="cs-CZ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obtížné usínání i</a:t>
                      </a:r>
                      <a:r>
                        <a:rPr lang="cs-CZ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ranní buzení</a:t>
                      </a:r>
                      <a:endParaRPr lang="cs-CZ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2641727"/>
                  </a:ext>
                </a:extLst>
              </a:tr>
              <a:tr h="27305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I4</a:t>
                      </a:r>
                      <a:endParaRPr lang="cs-CZ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uspokojivý</a:t>
                      </a:r>
                      <a:r>
                        <a:rPr lang="cs-CZ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spánek, žádné obtíže</a:t>
                      </a:r>
                      <a:endParaRPr lang="cs-CZ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8426738"/>
                  </a:ext>
                </a:extLst>
              </a:tr>
              <a:tr h="1803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I5</a:t>
                      </a:r>
                      <a:endParaRPr lang="cs-CZ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uspokojivý</a:t>
                      </a:r>
                      <a:r>
                        <a:rPr lang="cs-CZ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spánek, žádné obtíže</a:t>
                      </a:r>
                      <a:endParaRPr lang="cs-CZ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64183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3320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894</Words>
  <Application>Microsoft Office PowerPoint</Application>
  <PresentationFormat>Širokoúhlá obrazovka</PresentationFormat>
  <Paragraphs>178</Paragraphs>
  <Slides>18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Motiv Office</vt:lpstr>
      <vt:lpstr>ZKUŠENOSTI PACIENTŮ SE SPÁNKEM  V NEMOCNICI (KVALITATIVNÍ STUDIE)</vt:lpstr>
      <vt:lpstr>Cíle bakalářské práce</vt:lpstr>
      <vt:lpstr>Teoretická východiska</vt:lpstr>
      <vt:lpstr>Metodika – sběr údajů</vt:lpstr>
      <vt:lpstr>Zkoumaný soubor</vt:lpstr>
      <vt:lpstr>Průběh realizace šetření</vt:lpstr>
      <vt:lpstr>Metody vyhodnocení získaných dat</vt:lpstr>
      <vt:lpstr>Výsledky</vt:lpstr>
      <vt:lpstr>Výsledky</vt:lpstr>
      <vt:lpstr>Výsledky</vt:lpstr>
      <vt:lpstr>Výsledky</vt:lpstr>
      <vt:lpstr>Výsledky</vt:lpstr>
      <vt:lpstr>Výsledky</vt:lpstr>
      <vt:lpstr>Diskuze</vt:lpstr>
      <vt:lpstr>Doporučení pro praxi</vt:lpstr>
      <vt:lpstr>Závěr</vt:lpstr>
      <vt:lpstr>Otázky k obhajobě</vt:lpstr>
      <vt:lpstr>DĚKUJI ZA POZORNOST.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Petra Kinclová</dc:creator>
  <cp:lastModifiedBy>Petra Kinclová</cp:lastModifiedBy>
  <cp:revision>20</cp:revision>
  <dcterms:created xsi:type="dcterms:W3CDTF">2021-04-28T08:54:02Z</dcterms:created>
  <dcterms:modified xsi:type="dcterms:W3CDTF">2021-06-16T18:18:45Z</dcterms:modified>
</cp:coreProperties>
</file>