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1" r:id="rId8"/>
    <p:sldId id="262" r:id="rId9"/>
    <p:sldId id="276" r:id="rId10"/>
    <p:sldId id="278" r:id="rId11"/>
    <p:sldId id="277" r:id="rId12"/>
    <p:sldId id="279" r:id="rId13"/>
    <p:sldId id="280" r:id="rId14"/>
    <p:sldId id="270" r:id="rId15"/>
    <p:sldId id="264" r:id="rId16"/>
    <p:sldId id="265" r:id="rId17"/>
    <p:sldId id="271" r:id="rId18"/>
    <p:sldId id="26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70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1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5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5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7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1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63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66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04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5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6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7E76-372E-4AE9-A8CE-773C9F3EE2A8}" type="datetimeFigureOut">
              <a:rPr lang="cs-CZ" smtClean="0"/>
              <a:t>16. 6. 2021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EE53C-6DFD-4C15-9D3E-523D6EDA4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6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4661" y="2773986"/>
            <a:ext cx="9579429" cy="1477146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ZKUŠENOSTI PACIENTŮ SE SPÁNKEM </a:t>
            </a:r>
            <a:br>
              <a:rPr lang="cs-CZ" sz="4800" b="1" dirty="0" smtClean="0">
                <a:solidFill>
                  <a:srgbClr val="0070C0"/>
                </a:solidFill>
              </a:rPr>
            </a:br>
            <a:r>
              <a:rPr lang="cs-CZ" sz="4800" b="1" dirty="0" smtClean="0">
                <a:solidFill>
                  <a:srgbClr val="0070C0"/>
                </a:solidFill>
              </a:rPr>
              <a:t>V NEMOCNICI (KVALITATIVNÍ STUDIE)</a:t>
            </a:r>
            <a:endParaRPr lang="cs-CZ" sz="48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0090" y="1182006"/>
            <a:ext cx="9144000" cy="482282"/>
          </a:xfrm>
        </p:spPr>
        <p:txBody>
          <a:bodyPr>
            <a:noAutofit/>
          </a:bodyPr>
          <a:lstStyle/>
          <a:p>
            <a:r>
              <a:rPr lang="cs-CZ" sz="3200" dirty="0" smtClean="0"/>
              <a:t>Vysoká škola zdravotnická, o.p.s.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52" y="384467"/>
            <a:ext cx="2127476" cy="207735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65413" y="4585063"/>
            <a:ext cx="6217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Autorka práce: Petra Kinclová, </a:t>
            </a:r>
            <a:r>
              <a:rPr lang="cs-CZ" sz="2400" dirty="0" err="1" smtClean="0"/>
              <a:t>DiS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Vedoucí práce: Mgr. Eva Marková, Ph.D.</a:t>
            </a:r>
          </a:p>
          <a:p>
            <a:r>
              <a:rPr lang="cs-CZ" sz="2400" dirty="0" smtClean="0"/>
              <a:t>Oponent práce: Mgr. Hana </a:t>
            </a:r>
            <a:r>
              <a:rPr lang="cs-CZ" sz="2400" dirty="0" err="1" smtClean="0"/>
              <a:t>Tošnarová</a:t>
            </a:r>
            <a:r>
              <a:rPr lang="cs-CZ" sz="2400" dirty="0" smtClean="0"/>
              <a:t>, Ph.D., RN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09769" y="6119324"/>
            <a:ext cx="136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Červen </a:t>
            </a:r>
            <a:r>
              <a:rPr lang="cs-CZ" dirty="0" smtClean="0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2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</a:t>
            </a:r>
            <a:r>
              <a:rPr lang="pl-PL" sz="2400" dirty="0" smtClean="0"/>
              <a:t>4 Kategorie 1B – Spánek pacientů v nemocnici (za hospitalizace) 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032000" y="3317979"/>
          <a:ext cx="8128000" cy="248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44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6743560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Informant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Spánek před hospitalizací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I1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méně časté buzení, spánek subjektivně kvalitnější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I2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zkrácená doba spánku, jelikož je na to zvyklý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I3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zlepšené usínání z důvodu užívání hypnotik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I4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častější buzení z důvodu kojení a probouzení dcery, zkrácená doba spánku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2673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I5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častější buzení, lehké spaní (snadno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probuditelná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1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0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5</a:t>
            </a:r>
            <a:r>
              <a:rPr lang="pl-PL" sz="2400" dirty="0" smtClean="0"/>
              <a:t> Kategorie 2A – Vnitřní faktory ovlivňující spánek pacientů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156853"/>
              </p:ext>
            </p:extLst>
          </p:nvPr>
        </p:nvGraphicFramePr>
        <p:xfrm>
          <a:off x="2032000" y="3317979"/>
          <a:ext cx="8128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44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6743560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Informant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Vnitřní faktory</a:t>
                      </a:r>
                      <a:r>
                        <a:rPr lang="cs-CZ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ovlivňující spánek pacientů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I1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bolest, vlastní onemocnění (průjmovitá stolice), strach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I2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žádné nejsou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I3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vlastní spánkové obtíže – lehké spaní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I4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bolest, obavy o dceru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2673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I5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strach, vlastní onemocnění (obtíže s dýcháním)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1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03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</a:t>
            </a:r>
            <a:r>
              <a:rPr lang="pl-PL" sz="2400" dirty="0" smtClean="0"/>
              <a:t>6 Kategorie 2B – Vnější faktory ovlivňující spánek pacientů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327990"/>
              </p:ext>
            </p:extLst>
          </p:nvPr>
        </p:nvGraphicFramePr>
        <p:xfrm>
          <a:off x="2032000" y="3317979"/>
          <a:ext cx="8128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44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6743560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Informant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Vnější faktory</a:t>
                      </a:r>
                      <a:r>
                        <a:rPr lang="cs-CZ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ovlivňující spánek pacientů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I1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ostatní pacienti, hluk přístrojů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I2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změna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I3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hluk okolí, hlučný personál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I4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hluk okolí (ostatních pacientů), změna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2673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I5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hluk přístrojů, přístup personálu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1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7598" cy="4351338"/>
          </a:xfrm>
        </p:spPr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</a:t>
            </a:r>
            <a:r>
              <a:rPr lang="pl-PL" sz="2400" dirty="0" smtClean="0"/>
              <a:t>7 Kategorie 3 – Ošetřovatelské intervence vedoucí k zlepšení spánku pacientů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007837"/>
              </p:ext>
            </p:extLst>
          </p:nvPr>
        </p:nvGraphicFramePr>
        <p:xfrm>
          <a:off x="2032000" y="3317979"/>
          <a:ext cx="8609874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44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7225434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Informant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Ošetřovatelské</a:t>
                      </a:r>
                      <a:r>
                        <a:rPr lang="cs-CZ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intervence vedoucí k zlepšení spánku pacientů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I1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vyvětrání pokoje, zatáhnutí žaluzií, zavření okna, laskavý přístup personálu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I2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I3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zlepšení přístupu personálu – tišší chování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I4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přesvědčena, že spánek pacientů se příliš zlepšit nedá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2673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I5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zlepšení přístupu personálu, lepší rozmístění pacientů po pokojích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1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2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Diskuze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„Je </a:t>
            </a:r>
            <a:r>
              <a:rPr lang="cs-CZ" dirty="0"/>
              <a:t>spánek hospitalizovaných pacientů dostatečně </a:t>
            </a:r>
            <a:r>
              <a:rPr lang="cs-CZ" dirty="0" smtClean="0"/>
              <a:t>uspokojivý?“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 různé, individuální výsledky</a:t>
            </a:r>
          </a:p>
          <a:p>
            <a:r>
              <a:rPr lang="cs-CZ" dirty="0" smtClean="0"/>
              <a:t>„</a:t>
            </a:r>
            <a:r>
              <a:rPr lang="cs-CZ" dirty="0"/>
              <a:t>Jaké faktory nejvíce ovlivňují spánek nemocných v nemocnici</a:t>
            </a:r>
            <a:r>
              <a:rPr lang="cs-CZ" dirty="0" smtClean="0"/>
              <a:t>?“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b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 vnitřních faktorů strach, bolest a obtíže způsobené onemocněním, </a:t>
            </a:r>
            <a:b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 vnějších faktorů hluk, změna prostředí a netaktní přístup personálu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/>
              <a:t>Jakými intervencemi může ošetřovatelský personál zlepšit kvalitu spánku pacientů?“)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/>
              <a:t>laskavý </a:t>
            </a:r>
            <a:r>
              <a:rPr lang="cs-CZ" dirty="0"/>
              <a:t>a empatický přístup </a:t>
            </a:r>
            <a:r>
              <a:rPr lang="cs-CZ" dirty="0" smtClean="0"/>
              <a:t>personálu, uvážlivější rozmístění pacientů na pokojích a péče o okolí lůžka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6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Doporučení pro praxi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individualizovat péči o pacientův spánek</a:t>
            </a:r>
          </a:p>
          <a:p>
            <a:r>
              <a:rPr lang="cs-CZ" dirty="0"/>
              <a:t>p</a:t>
            </a:r>
            <a:r>
              <a:rPr lang="cs-CZ" dirty="0" smtClean="0"/>
              <a:t>řizpůsobit péči o spánek pacienta jeho potřebám</a:t>
            </a:r>
          </a:p>
          <a:p>
            <a:r>
              <a:rPr lang="cs-CZ" dirty="0" err="1"/>
              <a:t>e</a:t>
            </a:r>
            <a:r>
              <a:rPr lang="cs-CZ" dirty="0" err="1" smtClean="0"/>
              <a:t>dukovat</a:t>
            </a:r>
            <a:r>
              <a:rPr lang="cs-CZ" dirty="0" smtClean="0"/>
              <a:t> sestry ohledně pravidel spánkové hygieny a vést je k jejich aktivnímu používání v praxi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Závěr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byly splněny.</a:t>
            </a:r>
            <a:endParaRPr lang="cs-CZ" dirty="0" smtClean="0"/>
          </a:p>
          <a:p>
            <a:r>
              <a:rPr lang="cs-CZ" dirty="0" smtClean="0"/>
              <a:t>Vnímání kvality spánku v nemocnici je subjektivní.</a:t>
            </a:r>
          </a:p>
          <a:p>
            <a:r>
              <a:rPr lang="cs-CZ" dirty="0" smtClean="0"/>
              <a:t>Faktory ovlivňující spánek pacientů jsou vnitřní, např. strach, bolest </a:t>
            </a:r>
            <a:br>
              <a:rPr lang="cs-CZ" dirty="0" smtClean="0"/>
            </a:br>
            <a:r>
              <a:rPr lang="cs-CZ" dirty="0" smtClean="0"/>
              <a:t>a obtíže způsobené vlastním onemocněním, a vnější, např. hluk, změna prostředí a přístup personálu.</a:t>
            </a:r>
          </a:p>
          <a:p>
            <a:r>
              <a:rPr lang="cs-CZ" dirty="0" smtClean="0"/>
              <a:t>Spánek pacientů lze zlepšit laskavým přístupem personálu a péčí </a:t>
            </a:r>
            <a:br>
              <a:rPr lang="cs-CZ" dirty="0" smtClean="0"/>
            </a:br>
            <a:r>
              <a:rPr lang="cs-CZ" dirty="0" smtClean="0"/>
              <a:t>o okolí lůžka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Otázky k obhajobě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Vedoucí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Oponent</a:t>
            </a:r>
          </a:p>
          <a:p>
            <a:r>
              <a:rPr lang="cs-CZ" sz="2400" dirty="0" smtClean="0"/>
              <a:t>1. světový </a:t>
            </a:r>
            <a:r>
              <a:rPr lang="cs-CZ" sz="2400" dirty="0"/>
              <a:t>den </a:t>
            </a:r>
            <a:r>
              <a:rPr lang="cs-CZ" sz="2400" dirty="0" smtClean="0"/>
              <a:t>spánku… </a:t>
            </a:r>
            <a:r>
              <a:rPr lang="cs-CZ" sz="2400" dirty="0" smtClean="0"/>
              <a:t>(poslední pátek před jarní rovnodenností – letos tedy 19</a:t>
            </a:r>
            <a:r>
              <a:rPr lang="cs-CZ" sz="2400" dirty="0" smtClean="0"/>
              <a:t>. 3. </a:t>
            </a:r>
            <a:r>
              <a:rPr lang="cs-CZ" sz="2400" dirty="0" smtClean="0"/>
              <a:t>2021)</a:t>
            </a:r>
            <a:endParaRPr lang="cs-CZ" sz="2400" dirty="0" smtClean="0"/>
          </a:p>
          <a:p>
            <a:r>
              <a:rPr lang="cs-CZ" sz="2400" dirty="0" smtClean="0"/>
              <a:t>2. melatonin = hormon </a:t>
            </a:r>
            <a:r>
              <a:rPr lang="cs-CZ" sz="2400" smtClean="0"/>
              <a:t>zodpovědný </a:t>
            </a:r>
            <a:r>
              <a:rPr lang="cs-CZ" sz="2400" smtClean="0"/>
              <a:t/>
            </a:r>
            <a:br>
              <a:rPr lang="cs-CZ" sz="2400" smtClean="0"/>
            </a:br>
            <a:r>
              <a:rPr lang="cs-CZ" sz="2400" smtClean="0"/>
              <a:t>za </a:t>
            </a:r>
            <a:r>
              <a:rPr lang="cs-CZ" sz="2400" dirty="0" smtClean="0"/>
              <a:t>regulaci spánku; produkce se spouští ve tmě (mezi 3. a 4. hodinou ranní); správná produkce může být podpořena vystavením se světlu ve dne, a naopak absolutní tmě v noci (nošení masky na spaní) </a:t>
            </a:r>
            <a:endParaRPr lang="cs-CZ" sz="2400" dirty="0"/>
          </a:p>
        </p:txBody>
      </p:sp>
      <p:pic>
        <p:nvPicPr>
          <p:cNvPr id="2052" name="Picture 4" descr="Question Mark PNG Transparent Images | PNG 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053" y="2169051"/>
            <a:ext cx="2552156" cy="340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8727" y="5915353"/>
            <a:ext cx="26821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http://www.pngall.com/question-mark-png</a:t>
            </a:r>
          </a:p>
        </p:txBody>
      </p:sp>
    </p:spTree>
    <p:extLst>
      <p:ext uri="{BB962C8B-B14F-4D97-AF65-F5344CB8AC3E}">
        <p14:creationId xmlns:p14="http://schemas.microsoft.com/office/powerpoint/2010/main" val="4050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8867" y="2547563"/>
            <a:ext cx="9579429" cy="1477146"/>
          </a:xfrm>
        </p:spPr>
        <p:txBody>
          <a:bodyPr anchor="ctr">
            <a:normAutofit/>
          </a:bodyPr>
          <a:lstStyle/>
          <a:p>
            <a:r>
              <a:rPr lang="cs-CZ" sz="4800" b="1" dirty="0" smtClean="0"/>
              <a:t>DĚKUJI ZA POZORNOST.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3880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Cíle bakalářské práce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Hlavní cíl průzkumu: </a:t>
            </a:r>
            <a:r>
              <a:rPr lang="cs-CZ" dirty="0" smtClean="0"/>
              <a:t>Zjistit</a:t>
            </a:r>
            <a:r>
              <a:rPr lang="cs-CZ" dirty="0"/>
              <a:t>, jaké faktory ovlivňují spánek hospitalizovaných pacientů nejvíce, </a:t>
            </a:r>
            <a:r>
              <a:rPr lang="cs-CZ" dirty="0" smtClean="0"/>
              <a:t>a najít </a:t>
            </a:r>
            <a:r>
              <a:rPr lang="cs-CZ" dirty="0"/>
              <a:t>způsob, jakým by se dala kvalita spánku hospitalizovaných pacientů zlepšit. </a:t>
            </a:r>
            <a:endParaRPr lang="cs-CZ" b="1" dirty="0" smtClean="0"/>
          </a:p>
          <a:p>
            <a:r>
              <a:rPr lang="cs-CZ" b="1" dirty="0" smtClean="0"/>
              <a:t>Dílčí cíle průzkumu:</a:t>
            </a:r>
          </a:p>
          <a:p>
            <a:pPr lvl="1"/>
            <a:r>
              <a:rPr lang="cs-CZ" b="1" dirty="0" smtClean="0"/>
              <a:t>Cíl 1</a:t>
            </a:r>
            <a:r>
              <a:rPr lang="cs-CZ" dirty="0" smtClean="0"/>
              <a:t>: Zjistit</a:t>
            </a:r>
            <a:r>
              <a:rPr lang="cs-CZ" dirty="0"/>
              <a:t>, jak hospitalizovaní pacienti uspokojují svou potřebu spánku. </a:t>
            </a:r>
          </a:p>
          <a:p>
            <a:pPr lvl="1"/>
            <a:r>
              <a:rPr lang="cs-CZ" b="1" dirty="0"/>
              <a:t>Cíl 2</a:t>
            </a:r>
            <a:r>
              <a:rPr lang="cs-CZ" dirty="0"/>
              <a:t>: Zmapovat faktory, které nejvíce ovlivňují spánek nemocných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nemocnici. </a:t>
            </a:r>
          </a:p>
          <a:p>
            <a:pPr lvl="1"/>
            <a:r>
              <a:rPr lang="cs-CZ" b="1" dirty="0"/>
              <a:t>Cíl 3</a:t>
            </a:r>
            <a:r>
              <a:rPr lang="cs-CZ" dirty="0"/>
              <a:t>: Najít způsob, jakým by se dala kvalita spánku hospitalizovaných pacientů zlepšit. </a:t>
            </a:r>
          </a:p>
        </p:txBody>
      </p:sp>
    </p:spTree>
    <p:extLst>
      <p:ext uri="{BB962C8B-B14F-4D97-AF65-F5344CB8AC3E}">
        <p14:creationId xmlns:p14="http://schemas.microsoft.com/office/powerpoint/2010/main" val="123598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Teoretická východiska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Spánek </a:t>
            </a:r>
            <a:r>
              <a:rPr lang="cs-CZ" dirty="0"/>
              <a:t>pacientů v nemocnici je často </a:t>
            </a:r>
            <a:r>
              <a:rPr lang="cs-CZ" dirty="0" smtClean="0"/>
              <a:t>narušený, k čemuž dochází </a:t>
            </a:r>
            <a:br>
              <a:rPr lang="cs-CZ" dirty="0" smtClean="0"/>
            </a:br>
            <a:r>
              <a:rPr lang="cs-CZ" dirty="0" smtClean="0"/>
              <a:t>z mnoha důvodů. Těmito </a:t>
            </a:r>
            <a:r>
              <a:rPr lang="cs-CZ" dirty="0"/>
              <a:t>důvody může být například bolest, strach, ale také hluk na oddělení nebo neprofesionální chování sester. (WESSELIUS ET AL., 2018) </a:t>
            </a:r>
          </a:p>
        </p:txBody>
      </p:sp>
      <p:pic>
        <p:nvPicPr>
          <p:cNvPr id="1026" name="Picture 2" descr="https://www.unitex.com/wp-content/uploads/2019/01/promoting-sleep-in-hospital-setting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1" b="13211"/>
          <a:stretch/>
        </p:blipFill>
        <p:spPr bwMode="auto">
          <a:xfrm>
            <a:off x="3431177" y="3436988"/>
            <a:ext cx="5327967" cy="287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41654" y="6311900"/>
            <a:ext cx="5707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https://www.unitex.com/wp-content/uploads/2019/01/promoting-sleep-in-hospital-settings.jpg</a:t>
            </a:r>
          </a:p>
        </p:txBody>
      </p:sp>
    </p:spTree>
    <p:extLst>
      <p:ext uri="{BB962C8B-B14F-4D97-AF65-F5344CB8AC3E}">
        <p14:creationId xmlns:p14="http://schemas.microsoft.com/office/powerpoint/2010/main" val="391835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Metodika – sběr údajů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hlavní metoda </a:t>
            </a:r>
            <a:r>
              <a:rPr lang="cs-CZ" dirty="0"/>
              <a:t>sběru dat </a:t>
            </a:r>
            <a:r>
              <a:rPr lang="cs-CZ" dirty="0" smtClean="0"/>
              <a:t>– </a:t>
            </a:r>
            <a:r>
              <a:rPr lang="cs-CZ" b="1" dirty="0" err="1" smtClean="0"/>
              <a:t>polostrukturovaný</a:t>
            </a:r>
            <a:r>
              <a:rPr lang="cs-CZ" b="1" dirty="0" smtClean="0"/>
              <a:t> rozhovor</a:t>
            </a:r>
          </a:p>
          <a:p>
            <a:r>
              <a:rPr lang="cs-CZ" dirty="0" smtClean="0"/>
              <a:t>9 předem připravených otázek:</a:t>
            </a:r>
          </a:p>
          <a:p>
            <a:pPr lvl="1"/>
            <a:r>
              <a:rPr lang="cs-CZ" sz="2500" dirty="0" smtClean="0"/>
              <a:t>Jak </a:t>
            </a:r>
            <a:r>
              <a:rPr lang="cs-CZ" sz="2500" dirty="0"/>
              <a:t>se Vám v nemocnici spí? </a:t>
            </a:r>
          </a:p>
          <a:p>
            <a:pPr lvl="1"/>
            <a:r>
              <a:rPr lang="cs-CZ" sz="2500" dirty="0" smtClean="0"/>
              <a:t>Popište </a:t>
            </a:r>
            <a:r>
              <a:rPr lang="cs-CZ" sz="2500" dirty="0"/>
              <a:t>prosím svůj běžný režim během dne, když jste doma (např. v kolik hodin jdete spát, v kolik hodin se budíte apod.). </a:t>
            </a:r>
          </a:p>
          <a:p>
            <a:pPr lvl="1"/>
            <a:r>
              <a:rPr lang="cs-CZ" sz="2500" dirty="0" smtClean="0"/>
              <a:t>Popište </a:t>
            </a:r>
            <a:r>
              <a:rPr lang="cs-CZ" sz="2500" dirty="0"/>
              <a:t>prosím svůj běžný režim dne, když jste v nemocnici. </a:t>
            </a:r>
          </a:p>
          <a:p>
            <a:pPr lvl="1"/>
            <a:r>
              <a:rPr lang="cs-CZ" sz="2500" dirty="0" smtClean="0"/>
              <a:t>Míváte </a:t>
            </a:r>
            <a:r>
              <a:rPr lang="cs-CZ" sz="2500" dirty="0"/>
              <a:t>běžně nějaké obtíže se spánkem a usínáním? Máte tyto obtíže </a:t>
            </a:r>
            <a:r>
              <a:rPr lang="cs-CZ" sz="2500" dirty="0" smtClean="0"/>
              <a:t/>
            </a:r>
            <a:br>
              <a:rPr lang="cs-CZ" sz="2500" dirty="0" smtClean="0"/>
            </a:br>
            <a:r>
              <a:rPr lang="cs-CZ" sz="2500" dirty="0" smtClean="0"/>
              <a:t>i </a:t>
            </a:r>
            <a:r>
              <a:rPr lang="cs-CZ" sz="2500" dirty="0"/>
              <a:t>v nemocnici? </a:t>
            </a:r>
          </a:p>
          <a:p>
            <a:pPr lvl="1"/>
            <a:r>
              <a:rPr lang="cs-CZ" sz="2500" dirty="0" smtClean="0"/>
              <a:t>Co </a:t>
            </a:r>
            <a:r>
              <a:rPr lang="cs-CZ" sz="2500" dirty="0"/>
              <a:t>obvykle děláte doma, než jdete spát? Můžete tyto činnosti vykonávat během hospitalizace? </a:t>
            </a:r>
          </a:p>
          <a:p>
            <a:pPr lvl="1"/>
            <a:r>
              <a:rPr lang="cs-CZ" sz="2500" dirty="0" smtClean="0"/>
              <a:t>Ptal </a:t>
            </a:r>
            <a:r>
              <a:rPr lang="cs-CZ" sz="2500" dirty="0"/>
              <a:t>se Vás při přijetí do nemocnice někdo na Váš spánek? </a:t>
            </a:r>
          </a:p>
          <a:p>
            <a:pPr lvl="1"/>
            <a:r>
              <a:rPr lang="cs-CZ" sz="2500" dirty="0" smtClean="0"/>
              <a:t>Co </a:t>
            </a:r>
            <a:r>
              <a:rPr lang="cs-CZ" sz="2500" dirty="0"/>
              <a:t>podle Vás nejvíce narušuje Váš spánek při hospitalizaci? </a:t>
            </a:r>
          </a:p>
          <a:p>
            <a:pPr lvl="1"/>
            <a:r>
              <a:rPr lang="cs-CZ" sz="2500" dirty="0" smtClean="0"/>
              <a:t>Ovlivňuje </a:t>
            </a:r>
            <a:r>
              <a:rPr lang="cs-CZ" sz="2500" dirty="0"/>
              <a:t>Vaše onemocnění kvalitu Vašeho spánku? </a:t>
            </a:r>
          </a:p>
          <a:p>
            <a:pPr lvl="1"/>
            <a:r>
              <a:rPr lang="cs-CZ" sz="2500" dirty="0" smtClean="0"/>
              <a:t>Myslíte </a:t>
            </a:r>
            <a:r>
              <a:rPr lang="cs-CZ" sz="2500" dirty="0"/>
              <a:t>si, že by se dal spánek pacientů v nemocnici nějakým způsobem zlepšit?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7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Zkoumaný soubor</a:t>
            </a:r>
            <a:endParaRPr lang="cs-CZ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615127"/>
              </p:ext>
            </p:extLst>
          </p:nvPr>
        </p:nvGraphicFramePr>
        <p:xfrm>
          <a:off x="838200" y="2137124"/>
          <a:ext cx="10515600" cy="4253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837">
                  <a:extLst>
                    <a:ext uri="{9D8B030D-6E8A-4147-A177-3AD203B41FA5}">
                      <a16:colId xmlns:a16="http://schemas.microsoft.com/office/drawing/2014/main" val="3565300701"/>
                    </a:ext>
                  </a:extLst>
                </a:gridCol>
                <a:gridCol w="1708220">
                  <a:extLst>
                    <a:ext uri="{9D8B030D-6E8A-4147-A177-3AD203B41FA5}">
                      <a16:colId xmlns:a16="http://schemas.microsoft.com/office/drawing/2014/main" val="4117187270"/>
                    </a:ext>
                  </a:extLst>
                </a:gridCol>
                <a:gridCol w="3768132">
                  <a:extLst>
                    <a:ext uri="{9D8B030D-6E8A-4147-A177-3AD203B41FA5}">
                      <a16:colId xmlns:a16="http://schemas.microsoft.com/office/drawing/2014/main" val="470142313"/>
                    </a:ext>
                  </a:extLst>
                </a:gridCol>
                <a:gridCol w="2752411">
                  <a:extLst>
                    <a:ext uri="{9D8B030D-6E8A-4147-A177-3AD203B41FA5}">
                      <a16:colId xmlns:a16="http://schemas.microsoft.com/office/drawing/2014/main" val="587301200"/>
                    </a:ext>
                  </a:extLst>
                </a:gridCol>
              </a:tblGrid>
              <a:tr h="441072">
                <a:tc>
                  <a:txBody>
                    <a:bodyPr/>
                    <a:lstStyle/>
                    <a:p>
                      <a:pPr algn="ctr"/>
                      <a:r>
                        <a:rPr lang="cs-CZ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Informanti</a:t>
                      </a:r>
                      <a:r>
                        <a:rPr lang="cs-CZ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(označení)</a:t>
                      </a:r>
                      <a:endParaRPr lang="cs-CZ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Pohlaví, věk</a:t>
                      </a:r>
                      <a:endParaRPr lang="cs-CZ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Zaměstnání</a:t>
                      </a:r>
                      <a:endParaRPr lang="cs-CZ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Hlavní diagnóza</a:t>
                      </a:r>
                      <a:endParaRPr lang="cs-CZ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61674"/>
                  </a:ext>
                </a:extLst>
              </a:tr>
              <a:tr h="761303"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 1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(I1)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Muž, 72 let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Starobní důchodce (předtím strojní mechanik)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K62.5 Krvácení z řiti </a:t>
                      </a:r>
                      <a:b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konečníku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82094"/>
                  </a:ext>
                </a:extLst>
              </a:tr>
              <a:tr h="441072"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 2 (I2)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Muž, 30 let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Programátor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K50.1 Crohnova choroba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125724"/>
                  </a:ext>
                </a:extLst>
              </a:tr>
              <a:tr h="761303"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 3 (I3)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Muž, 69 let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Starobní důchodce (předtím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sanitář </a:t>
                      </a:r>
                      <a:b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 nemocnici)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K51.9 Ulcerózní kolitida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NS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0987"/>
                  </a:ext>
                </a:extLst>
              </a:tr>
              <a:tr h="761303"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 4 (I4)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Žena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26 let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Rodičovská dovolená (předtím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učitelka v MŠ)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O80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Spontánní porod jediného dítěte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684309"/>
                  </a:ext>
                </a:extLst>
              </a:tr>
              <a:tr h="1087575"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Informant 5 (I5)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Žena, 53 let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Učitelka společenských věd </a:t>
                      </a:r>
                      <a:b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cizích jazyků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na SŠ, Výchovná poradkyně na SŠ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J12.8 Jiná</a:t>
                      </a:r>
                      <a:r>
                        <a:rPr lang="cs-CZ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virová pneumonie – bilaterální pneumonie COVID-19</a:t>
                      </a:r>
                      <a:endParaRPr lang="cs-CZ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4241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95325" y="1595073"/>
            <a:ext cx="540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Tabulka 1 Identifikační údaje respondentů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54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Průběh realizace šetření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</a:t>
            </a:r>
            <a:r>
              <a:rPr lang="cs-CZ" dirty="0" smtClean="0"/>
              <a:t>ozhovory s pacienty:</a:t>
            </a:r>
          </a:p>
          <a:p>
            <a:pPr lvl="1"/>
            <a:r>
              <a:rPr lang="cs-CZ" dirty="0" smtClean="0"/>
              <a:t>únor </a:t>
            </a:r>
            <a:r>
              <a:rPr lang="cs-CZ" dirty="0"/>
              <a:t>2021 na oddělení D II. interní </a:t>
            </a:r>
            <a:r>
              <a:rPr lang="cs-CZ" dirty="0" err="1"/>
              <a:t>gastro</a:t>
            </a:r>
            <a:r>
              <a:rPr lang="cs-CZ" dirty="0"/>
              <a:t>-enterologické kliniky Fakultní nemocnice </a:t>
            </a:r>
            <a:r>
              <a:rPr lang="cs-CZ" dirty="0" smtClean="0"/>
              <a:t>v </a:t>
            </a:r>
            <a:r>
              <a:rPr lang="cs-CZ" dirty="0"/>
              <a:t>Hradci </a:t>
            </a:r>
            <a:r>
              <a:rPr lang="cs-CZ" dirty="0" smtClean="0"/>
              <a:t>Králové</a:t>
            </a:r>
          </a:p>
          <a:p>
            <a:pPr lvl="1"/>
            <a:r>
              <a:rPr lang="cs-CZ" dirty="0" smtClean="0"/>
              <a:t>proběhly </a:t>
            </a:r>
            <a:r>
              <a:rPr lang="cs-CZ" dirty="0"/>
              <a:t>během pracovní doby v soukromí </a:t>
            </a:r>
            <a:r>
              <a:rPr lang="cs-CZ" dirty="0" smtClean="0"/>
              <a:t>na </a:t>
            </a:r>
            <a:r>
              <a:rPr lang="cs-CZ" dirty="0"/>
              <a:t>jejich pokojích </a:t>
            </a:r>
            <a:r>
              <a:rPr lang="cs-CZ" dirty="0" smtClean="0"/>
              <a:t>(půl hodiny)</a:t>
            </a:r>
          </a:p>
          <a:p>
            <a:pPr lvl="1"/>
            <a:r>
              <a:rPr lang="cs-CZ" dirty="0" smtClean="0"/>
              <a:t>všichni </a:t>
            </a:r>
            <a:r>
              <a:rPr lang="cs-CZ" dirty="0"/>
              <a:t>pacienti </a:t>
            </a:r>
            <a:r>
              <a:rPr lang="cs-CZ" dirty="0" smtClean="0"/>
              <a:t>s rozhovorem souhlasili a souhlasili také s </a:t>
            </a:r>
            <a:r>
              <a:rPr lang="cs-CZ" dirty="0"/>
              <a:t>nahráním rozhovoru aplikací na mobilním telefonu </a:t>
            </a:r>
            <a:r>
              <a:rPr lang="cs-CZ" dirty="0" smtClean="0"/>
              <a:t>autorky, získané údaje byly anonymizovány</a:t>
            </a:r>
          </a:p>
          <a:p>
            <a:r>
              <a:rPr lang="cs-CZ" dirty="0" smtClean="0"/>
              <a:t>rozhovory </a:t>
            </a:r>
            <a:r>
              <a:rPr lang="cs-CZ" dirty="0"/>
              <a:t>s osobami z blízkého okolí </a:t>
            </a:r>
            <a:r>
              <a:rPr lang="cs-CZ" dirty="0" smtClean="0"/>
              <a:t>autorky:</a:t>
            </a:r>
          </a:p>
          <a:p>
            <a:pPr lvl="1"/>
            <a:r>
              <a:rPr lang="cs-CZ" dirty="0" smtClean="0"/>
              <a:t>únor/začátek března 2021 </a:t>
            </a:r>
            <a:r>
              <a:rPr lang="cs-CZ" dirty="0"/>
              <a:t>v domovech dotazovaných </a:t>
            </a:r>
            <a:r>
              <a:rPr lang="cs-CZ" dirty="0" smtClean="0"/>
              <a:t>(půl hodiny)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ouhlas s rozhovorem i jeho nahráním na mobilní telefon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0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Metody vyhodnocení získaných dat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získaná </a:t>
            </a:r>
            <a:r>
              <a:rPr lang="cs-CZ" dirty="0"/>
              <a:t>data z </a:t>
            </a:r>
            <a:r>
              <a:rPr lang="cs-CZ" dirty="0" err="1"/>
              <a:t>polostrukturovaných</a:t>
            </a:r>
            <a:r>
              <a:rPr lang="cs-CZ" dirty="0"/>
              <a:t> rozhovorů byla analyzována metodou obsahové </a:t>
            </a:r>
            <a:r>
              <a:rPr lang="cs-CZ" dirty="0" smtClean="0"/>
              <a:t>analýzy</a:t>
            </a:r>
            <a:endParaRPr lang="cs-CZ" dirty="0"/>
          </a:p>
          <a:p>
            <a:r>
              <a:rPr lang="cs-CZ" dirty="0" smtClean="0"/>
              <a:t>obsahová analýza = rozbor obsahu nějakého textu</a:t>
            </a:r>
          </a:p>
          <a:p>
            <a:r>
              <a:rPr lang="cs-CZ" dirty="0" smtClean="0"/>
              <a:t>cílem </a:t>
            </a:r>
            <a:r>
              <a:rPr lang="cs-CZ" dirty="0"/>
              <a:t>obsahové analýzy je </a:t>
            </a:r>
            <a:r>
              <a:rPr lang="cs-CZ" dirty="0" smtClean="0"/>
              <a:t>roztřídit </a:t>
            </a:r>
            <a:r>
              <a:rPr lang="cs-CZ" dirty="0"/>
              <a:t>mnoho slov textu do kategorií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 opakovaným pročítáním textu vyhledáme jednotky, které spolu souvisí a ty utřídíme do kategorií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9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2 Kategorie a podkategorie získaných dat 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53500"/>
              </p:ext>
            </p:extLst>
          </p:nvPr>
        </p:nvGraphicFramePr>
        <p:xfrm>
          <a:off x="2032000" y="3317979"/>
          <a:ext cx="8128000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Kategorie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Podkategorie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1. Spánek pacientů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doma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v nemocnici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2. Faktory ovlivňující spánek pacientů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vnitřní faktory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vnější faktory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Ošetřovatelské intervence vedoucí </a:t>
                      </a:r>
                      <a:b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</a:b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k zlepšení spánku pacientů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27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Výsledky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3 </a:t>
            </a:r>
            <a:r>
              <a:rPr lang="pl-PL" b="1" dirty="0"/>
              <a:t>kategorie </a:t>
            </a:r>
            <a:r>
              <a:rPr lang="pl-PL" dirty="0"/>
              <a:t>a jejich </a:t>
            </a:r>
            <a:r>
              <a:rPr lang="pl-PL" b="1" dirty="0" smtClean="0"/>
              <a:t>podkategorie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2400" dirty="0"/>
              <a:t>Tabulka </a:t>
            </a:r>
            <a:r>
              <a:rPr lang="pl-PL" sz="2400" dirty="0" smtClean="0"/>
              <a:t>3 Kategorie 1A – Spánek pacientů doma (před hospitalizací) </a:t>
            </a:r>
            <a:endParaRPr lang="pl-PL" sz="2400" b="1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151582"/>
              </p:ext>
            </p:extLst>
          </p:nvPr>
        </p:nvGraphicFramePr>
        <p:xfrm>
          <a:off x="2032000" y="3317979"/>
          <a:ext cx="8128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440">
                  <a:extLst>
                    <a:ext uri="{9D8B030D-6E8A-4147-A177-3AD203B41FA5}">
                      <a16:colId xmlns:a16="http://schemas.microsoft.com/office/drawing/2014/main" val="3952605911"/>
                    </a:ext>
                  </a:extLst>
                </a:gridCol>
                <a:gridCol w="6743560">
                  <a:extLst>
                    <a:ext uri="{9D8B030D-6E8A-4147-A177-3AD203B41FA5}">
                      <a16:colId xmlns:a16="http://schemas.microsoft.com/office/drawing/2014/main" val="361465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Informant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Spánek před hospitalizací</a:t>
                      </a:r>
                      <a:endParaRPr lang="cs-CZ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7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I1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dříve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uspokojivý, nyní časté noční buzení z důvodu nutnosti použití WC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I2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zkrácená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doba spánku z důvodu zaměstnání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66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I3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obtížné usínání i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ranní buzení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4172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I4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uspokojivý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spánek, žádné obtíže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2673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I5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uspokojivý</a:t>
                      </a:r>
                      <a:r>
                        <a:rPr lang="cs-CZ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spánek, žádné obtíže</a:t>
                      </a:r>
                      <a:endParaRPr lang="cs-CZ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1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3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894</Words>
  <Application>Microsoft Office PowerPoint</Application>
  <PresentationFormat>Širokoúhlá obrazovka</PresentationFormat>
  <Paragraphs>178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ZKUŠENOSTI PACIENTŮ SE SPÁNKEM  V NEMOCNICI (KVALITATIVNÍ STUDIE)</vt:lpstr>
      <vt:lpstr>Cíle bakalářské práce</vt:lpstr>
      <vt:lpstr>Teoretická východiska</vt:lpstr>
      <vt:lpstr>Metodika – sběr údajů</vt:lpstr>
      <vt:lpstr>Zkoumaný soubor</vt:lpstr>
      <vt:lpstr>Průběh realizace šetření</vt:lpstr>
      <vt:lpstr>Metody vyhodnocení získaných dat</vt:lpstr>
      <vt:lpstr>Výsledky</vt:lpstr>
      <vt:lpstr>Výsledky</vt:lpstr>
      <vt:lpstr>Výsledky</vt:lpstr>
      <vt:lpstr>Výsledky</vt:lpstr>
      <vt:lpstr>Výsledky</vt:lpstr>
      <vt:lpstr>Výsledky</vt:lpstr>
      <vt:lpstr>Diskuze</vt:lpstr>
      <vt:lpstr>Doporučení pro praxi</vt:lpstr>
      <vt:lpstr>Závěr</vt:lpstr>
      <vt:lpstr>Otázky k obhajobě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Kinclová</dc:creator>
  <cp:lastModifiedBy>Petra Kinclová</cp:lastModifiedBy>
  <cp:revision>20</cp:revision>
  <dcterms:created xsi:type="dcterms:W3CDTF">2021-04-28T08:54:02Z</dcterms:created>
  <dcterms:modified xsi:type="dcterms:W3CDTF">2021-06-16T18:18:45Z</dcterms:modified>
</cp:coreProperties>
</file>