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sldIdLst>
    <p:sldId id="256" r:id="rId2"/>
    <p:sldId id="267" r:id="rId3"/>
    <p:sldId id="268" r:id="rId4"/>
    <p:sldId id="260" r:id="rId5"/>
    <p:sldId id="261" r:id="rId6"/>
    <p:sldId id="262" r:id="rId7"/>
    <p:sldId id="269" r:id="rId8"/>
    <p:sldId id="274" r:id="rId9"/>
    <p:sldId id="272" r:id="rId10"/>
    <p:sldId id="264" r:id="rId11"/>
    <p:sldId id="27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90903-35E4-45DB-A909-5FE23C31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022" y="1760621"/>
            <a:ext cx="6320590" cy="1295606"/>
          </a:xfrm>
        </p:spPr>
        <p:txBody>
          <a:bodyPr/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ROLE SESTRY V PROCESU </a:t>
            </a:r>
            <a:b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UMĚLÉHO OPLODNĚNÍ 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AB875B-12EE-48F8-84C1-47FCEF2AD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64" y="3862136"/>
            <a:ext cx="5554577" cy="2965683"/>
          </a:xfrm>
        </p:spPr>
        <p:txBody>
          <a:bodyPr>
            <a:noAutofit/>
          </a:bodyPr>
          <a:lstStyle/>
          <a:p>
            <a:pPr algn="l"/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Autorka: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Trčková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práce: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Mgr. Hana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Tošnarová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Ph.D.</a:t>
            </a: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Název studijního oboru: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Ošetřovatelství</a:t>
            </a:r>
          </a:p>
          <a:p>
            <a:pPr algn="l"/>
            <a:endParaRPr lang="cs-CZ" sz="2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Praha 2021</a:t>
            </a:r>
          </a:p>
          <a:p>
            <a:pPr algn="l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C26052-CEA5-4534-8572-C216B022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94" y="3416967"/>
            <a:ext cx="2617433" cy="23266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B7D949-C182-48C8-A74B-7CCFC6A77BBB}"/>
              </a:ext>
            </a:extLst>
          </p:cNvPr>
          <p:cNvSpPr txBox="1"/>
          <p:nvPr/>
        </p:nvSpPr>
        <p:spPr>
          <a:xfrm>
            <a:off x="2730666" y="860502"/>
            <a:ext cx="6096000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tabLst>
                <a:tab pos="1978660" algn="l"/>
              </a:tabLst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Vysoká škola zdravotnická, o. p. s., Praha 5</a:t>
            </a:r>
          </a:p>
        </p:txBody>
      </p:sp>
    </p:spTree>
    <p:extLst>
      <p:ext uri="{BB962C8B-B14F-4D97-AF65-F5344CB8AC3E}">
        <p14:creationId xmlns:p14="http://schemas.microsoft.com/office/powerpoint/2010/main" val="293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D912F-C8D2-4725-9176-50D85FE8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074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praxi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B0EAB6-BB9E-4C55-AD0B-391A6D905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sestry: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06BC2D-CC37-47CC-AE2C-C2202F2E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6"/>
            <a:ext cx="4185623" cy="1662302"/>
          </a:xfrm>
        </p:spPr>
        <p:txBody>
          <a:bodyPr/>
          <a:lstStyle/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Duševní zdraví</a:t>
            </a:r>
          </a:p>
          <a:p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Empatie</a:t>
            </a:r>
          </a:p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Vzdělání v oblasti psychologie </a:t>
            </a: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DE859F-FC1B-46A8-99B5-C1FF49F30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IVF centra: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546F6C-190D-4CA9-AF77-74F6211AD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4185617" cy="1842776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Oceňuje práci a výkon sester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Supervize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Snížit administrativu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materiály</a:t>
            </a:r>
          </a:p>
        </p:txBody>
      </p:sp>
    </p:spTree>
    <p:extLst>
      <p:ext uri="{BB962C8B-B14F-4D97-AF65-F5344CB8AC3E}">
        <p14:creationId xmlns:p14="http://schemas.microsoft.com/office/powerpoint/2010/main" val="3253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D6959-2056-4891-AD38-DEFB659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61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DD554-D5DE-42DF-BD16-41CF94CB4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398935" cy="3880772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Celosvětový problém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Neustálý růst neplodných jedinců či párů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 – páteř celého procesu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ovlivňuje roli setry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duševního zdraví sestry</a:t>
            </a:r>
          </a:p>
          <a:p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Sestry v IVF centrech vnímají své povolání pozitivně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94E4C5-A93F-46A8-AA4D-DA4D62421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398935" cy="3880773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ráce sestry v IVF centrech je psychicky a  administrativně náročná</a:t>
            </a:r>
          </a:p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Vysoká dávka psychické odolnosti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také empatie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Přijetí alternativní hypotézy – H</a:t>
            </a:r>
            <a:r>
              <a:rPr lang="cs-CZ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administrativní zátěže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</a:p>
          <a:p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Cíle teoretické i praktické části práce byly splněny</a:t>
            </a: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VF proces a jeho dopad na kvalitu pleti | OrganicStyle">
            <a:extLst>
              <a:ext uri="{FF2B5EF4-FFF2-40B4-BE49-F238E27FC236}">
                <a16:creationId xmlns:a16="http://schemas.microsoft.com/office/drawing/2014/main" id="{5C65A513-9399-4362-9E7B-FCA4AF61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62" y="1385888"/>
            <a:ext cx="4860758" cy="2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B02F45-649E-47E2-83D9-127657FA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988" y="4756484"/>
            <a:ext cx="3164305" cy="549443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17000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3B83E-80A3-4B35-9D55-8AB09BA1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832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4FD4DE-A320-494F-A6F7-A2E24E511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42114-1C85-4186-B219-FF1543D677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Neplodnost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Asistovaná reprodukce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fertilizace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sestry</a:t>
            </a: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E1A837-CA4E-4FEE-BCFB-87D68CCD6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Praktická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C3982B-1E6B-4193-896A-2B55D2C418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řešení průzkumu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Průzkumný problém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Průzkumné cíle a otázky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výsledků</a:t>
            </a:r>
          </a:p>
        </p:txBody>
      </p:sp>
    </p:spTree>
    <p:extLst>
      <p:ext uri="{BB962C8B-B14F-4D97-AF65-F5344CB8AC3E}">
        <p14:creationId xmlns:p14="http://schemas.microsoft.com/office/powerpoint/2010/main" val="30489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99735-DE17-4A05-8535-1562ED50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262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 bakalářské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A8BAA9-FFA7-4E3E-9474-DB44BEA49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 teoretické části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016711-71AF-4094-B697-5125081FC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č. 1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Vyhledat a nastudovat odborné materiály </a:t>
            </a:r>
          </a:p>
          <a:p>
            <a:pPr algn="just">
              <a:lnSpc>
                <a:spcPct val="150000"/>
              </a:lnSpc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č. 2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Zpracovat odbornou přehlednou rešerši na vybrané téma.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F9DFE7-7799-486B-8ACB-C0E669E77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 praktické části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7F0346-E253-44EF-B5F3-54BDED341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492763" cy="330411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č. 3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Zmapovat postavení a roli sestry </a:t>
            </a:r>
          </a:p>
          <a:p>
            <a:pPr algn="just">
              <a:lnSpc>
                <a:spcPct val="150000"/>
              </a:lnSpc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 č. 4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Vyvodit závěry a zpracovat doporučení pro praxi</a:t>
            </a:r>
          </a:p>
          <a:p>
            <a:pPr marL="0" indent="0">
              <a:buNone/>
            </a:pPr>
            <a:endParaRPr lang="cs-CZ" sz="22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3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54BE-F02E-4B78-A400-BE8329E1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9758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50FDC7-3219-4B04-AF52-AE6A87C5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980906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metoda ve formě dotazníku on-line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Osloveny všechny IVF centra v ČR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Anonymní dotazník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otevřených a uzavřených otázek </a:t>
            </a:r>
          </a:p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Pracovníci IVF center pracujících na pozici sestry</a:t>
            </a:r>
          </a:p>
          <a:p>
            <a:pPr marL="0" indent="0">
              <a:buNone/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3600" dirty="0"/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8591E-96F9-46D6-94DD-3505C283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8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Metodické části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C0DFB4-A583-4DE4-8F78-DAEF834A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část  - 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věk, pohlaví</a:t>
            </a:r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nejvyšší dosažené vzdělání a délka působnosti</a:t>
            </a: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část - 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zkušenost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část - 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vnímání role sestry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část - 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věk, příčiny neplodnosti a úspěšnost IVF metody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část - 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problematika psychické podpory klientů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0EBCF-43B2-4F83-8D63-097BC899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61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D7744-9A0D-42A9-BEE4-D20F1DD6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89"/>
            <a:ext cx="10038793" cy="3880773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otazník navštíven 296 x</a:t>
            </a:r>
          </a:p>
          <a:p>
            <a:pPr>
              <a:buNone/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dokončení 101x, 195 zobrazení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A87EA3-22EC-498A-8C3B-8BACFC6E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11" y="4253162"/>
            <a:ext cx="2993858" cy="1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46E39-7FC4-4B59-A95E-86BA7E42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70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výsledků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73C016-3BF9-4366-90BA-46C69574076C}"/>
              </a:ext>
            </a:extLst>
          </p:cNvPr>
          <p:cNvSpPr txBox="1"/>
          <p:nvPr/>
        </p:nvSpPr>
        <p:spPr>
          <a:xfrm>
            <a:off x="5678905" y="196002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Porovnání vnímání pozice na IVF a jiném oddělení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D961E39-4D20-4988-A2BF-48A3F6A6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3" y="2486201"/>
            <a:ext cx="4226183" cy="252726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6CD2A6D0-16A7-4BA9-A0E5-ED6A4A5377B1}"/>
              </a:ext>
            </a:extLst>
          </p:cNvPr>
          <p:cNvSpPr txBox="1"/>
          <p:nvPr/>
        </p:nvSpPr>
        <p:spPr>
          <a:xfrm>
            <a:off x="456754" y="1960021"/>
            <a:ext cx="4901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Vnímání povolání sestry v IVF centrech 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861D6D2A-EDA3-409B-874E-A2C1B3BA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486201"/>
            <a:ext cx="4151379" cy="24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1AC23-D39B-4F33-A4A0-342231E2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926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výsledků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EE6887-0EDE-4E84-8E19-96E0FEEF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28211"/>
            <a:ext cx="4287208" cy="285516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75F8080-255D-4510-945B-55639D836963}"/>
              </a:ext>
            </a:extLst>
          </p:cNvPr>
          <p:cNvSpPr txBox="1"/>
          <p:nvPr/>
        </p:nvSpPr>
        <p:spPr>
          <a:xfrm>
            <a:off x="821189" y="1968987"/>
            <a:ext cx="39994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Práce v rámci jiných odděleních</a:t>
            </a:r>
            <a:endParaRPr lang="cs-CZ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585DABE-C64C-46DF-9BE2-85E661645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45"/>
          <a:stretch/>
        </p:blipFill>
        <p:spPr>
          <a:xfrm>
            <a:off x="6264442" y="2528211"/>
            <a:ext cx="4451684" cy="283706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20A8EA-3F56-4970-931B-7632F797CD88}"/>
              </a:ext>
            </a:extLst>
          </p:cNvPr>
          <p:cNvSpPr txBox="1"/>
          <p:nvPr/>
        </p:nvSpPr>
        <p:spPr>
          <a:xfrm>
            <a:off x="7022431" y="1968987"/>
            <a:ext cx="29357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Dodatek k dotazníku</a:t>
            </a:r>
          </a:p>
        </p:txBody>
      </p:sp>
    </p:spTree>
    <p:extLst>
      <p:ext uri="{BB962C8B-B14F-4D97-AF65-F5344CB8AC3E}">
        <p14:creationId xmlns:p14="http://schemas.microsoft.com/office/powerpoint/2010/main" val="13895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B8A82-D993-4500-A051-2308EEDD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09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Dodatečné vyhodnocení průzkumu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574374-B8C4-439A-9473-263841E8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816" y="1596207"/>
            <a:ext cx="4185623" cy="576262"/>
          </a:xfrm>
        </p:spPr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Hypotézy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0A0E13-E120-4DE8-AE5B-A4D4537D8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80" y="2235223"/>
            <a:ext cx="4570023" cy="1915436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Dosažené vzdělání sester neovlivňuje, zda poskytují psychickou podporu klientů také po výkonu IVF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Dosažené vzdělání sester ovlivňuje, zda poskytují psychickou podporu klientů také po výkonu IVF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cs-CZ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9D4D81-E1E7-4090-8416-A742D06AA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00970" y="1587242"/>
            <a:ext cx="3964065" cy="576262"/>
          </a:xfrm>
        </p:spPr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61D193-E844-4A3D-86F6-DFF7C93C4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92008" y="2181433"/>
            <a:ext cx="4412630" cy="1888544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dosažené vzdělání</a:t>
            </a:r>
          </a:p>
          <a:p>
            <a:pPr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psychická podpora klientů sestrou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A777EB-679F-48BF-9393-EADBC4042D17}"/>
              </a:ext>
            </a:extLst>
          </p:cNvPr>
          <p:cNvSpPr txBox="1"/>
          <p:nvPr/>
        </p:nvSpPr>
        <p:spPr>
          <a:xfrm>
            <a:off x="2387797" y="4270038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Potvrzení: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dosažené vzdělání ovlivňuje poskytování psychické podpory sestrami -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200" b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cs-CZ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určitá závislost existuje</a:t>
            </a:r>
            <a:endParaRPr lang="cs-CZ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10" grpId="0"/>
    </p:bld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</TotalTime>
  <Words>391</Words>
  <Application>Microsoft Office PowerPoint</Application>
  <PresentationFormat>Širokoúhlá obrazovka</PresentationFormat>
  <Paragraphs>83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Fazeta</vt:lpstr>
      <vt:lpstr>ROLE SESTRY V PROCESU  UMĚLÉHO OPLODNĚNÍ </vt:lpstr>
      <vt:lpstr>Obsah</vt:lpstr>
      <vt:lpstr>Cíle bakalářské práce</vt:lpstr>
      <vt:lpstr>Metodika</vt:lpstr>
      <vt:lpstr>Metodické části</vt:lpstr>
      <vt:lpstr>Prezentace výsledků</vt:lpstr>
      <vt:lpstr>Prezentace výsledků</vt:lpstr>
      <vt:lpstr>Prezentace výsledků</vt:lpstr>
      <vt:lpstr>Dodatečné vyhodnocení průzkumu</vt:lpstr>
      <vt:lpstr>Doporučení pro praxi</vt:lpstr>
      <vt:lpstr>Závěr</vt:lpstr>
      <vt:lpstr>        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SESTRY V PROCESU UMĚLÉHO OPLODNĚNÍ</dc:title>
  <dc:creator>Přemysl Wessely</dc:creator>
  <cp:lastModifiedBy> </cp:lastModifiedBy>
  <cp:revision>42</cp:revision>
  <dcterms:created xsi:type="dcterms:W3CDTF">2021-04-29T15:49:51Z</dcterms:created>
  <dcterms:modified xsi:type="dcterms:W3CDTF">2021-06-14T08:27:11Z</dcterms:modified>
</cp:coreProperties>
</file>