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954B7A-D4D5-4142-9EDA-A04C966C5357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Suicidální pacient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				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				    Hana </a:t>
            </a:r>
            <a:r>
              <a:rPr lang="cs-CZ" dirty="0" err="1"/>
              <a:t>Tošnarová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85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Suicidalita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92500"/>
          </a:bodyPr>
          <a:lstStyle/>
          <a:p>
            <a:r>
              <a:rPr lang="cs-CZ" dirty="0"/>
              <a:t>symptom </a:t>
            </a:r>
          </a:p>
          <a:p>
            <a:pPr>
              <a:buFontTx/>
              <a:buChar char="-"/>
            </a:pPr>
            <a:r>
              <a:rPr lang="cs-CZ" dirty="0"/>
              <a:t>u všech psychiatrických onemocnění (poruch)</a:t>
            </a:r>
          </a:p>
          <a:p>
            <a:pPr>
              <a:buFontTx/>
              <a:buChar char="-"/>
            </a:pPr>
            <a:r>
              <a:rPr lang="cs-CZ" dirty="0"/>
              <a:t>ve vážných životních krizích (bez psych. podkladu)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související pojmy:</a:t>
            </a:r>
          </a:p>
          <a:p>
            <a:pPr>
              <a:buFontTx/>
              <a:buChar char="-"/>
            </a:pPr>
            <a:r>
              <a:rPr lang="cs-CZ" b="1" dirty="0"/>
              <a:t>TS – tentamen </a:t>
            </a:r>
            <a:r>
              <a:rPr lang="cs-CZ" b="1" dirty="0" err="1"/>
              <a:t>suicidii</a:t>
            </a:r>
            <a:r>
              <a:rPr lang="cs-CZ" b="1" dirty="0"/>
              <a:t> </a:t>
            </a:r>
            <a:r>
              <a:rPr lang="cs-CZ" dirty="0"/>
              <a:t>(sebevražedný pokus)</a:t>
            </a:r>
          </a:p>
          <a:p>
            <a:pPr>
              <a:buFontTx/>
              <a:buChar char="-"/>
            </a:pPr>
            <a:r>
              <a:rPr lang="cs-CZ" b="1" dirty="0"/>
              <a:t>sebevražedné proklamace </a:t>
            </a:r>
            <a:r>
              <a:rPr lang="cs-CZ" dirty="0"/>
              <a:t>– prohlášení </a:t>
            </a:r>
          </a:p>
          <a:p>
            <a:pPr marL="0" indent="0">
              <a:buNone/>
            </a:pPr>
            <a:r>
              <a:rPr lang="cs-CZ" dirty="0"/>
              <a:t>				         o plánování TS</a:t>
            </a:r>
          </a:p>
          <a:p>
            <a:pPr>
              <a:buFontTx/>
              <a:buChar char="-"/>
            </a:pPr>
            <a:r>
              <a:rPr lang="cs-CZ" b="1" dirty="0"/>
              <a:t>sebevražedné ideace </a:t>
            </a:r>
            <a:r>
              <a:rPr lang="cs-CZ" dirty="0"/>
              <a:t>– zaobírání se možnostmi 				           provedení TS</a:t>
            </a:r>
          </a:p>
          <a:p>
            <a:pPr>
              <a:buFontTx/>
              <a:buChar char="-"/>
            </a:pPr>
            <a:r>
              <a:rPr lang="cs-CZ" b="1" dirty="0"/>
              <a:t>sebevražedné tendence </a:t>
            </a:r>
            <a:r>
              <a:rPr lang="cs-CZ" dirty="0"/>
              <a:t>– např. shromažďování 					    léků, shánění zbraně apod.</a:t>
            </a:r>
          </a:p>
        </p:txBody>
      </p:sp>
    </p:spTree>
    <p:extLst>
      <p:ext uri="{BB962C8B-B14F-4D97-AF65-F5344CB8AC3E}">
        <p14:creationId xmlns:p14="http://schemas.microsoft.com/office/powerpoint/2010/main" val="386051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</a:t>
            </a:r>
            <a:r>
              <a:rPr lang="cs-CZ" dirty="0" err="1"/>
              <a:t>suicidií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biická</a:t>
            </a:r>
            <a:r>
              <a:rPr lang="cs-CZ" dirty="0">
                <a:solidFill>
                  <a:srgbClr val="FF0000"/>
                </a:solidFill>
              </a:rPr>
              <a:t> sebevražda </a:t>
            </a:r>
            <a:r>
              <a:rPr lang="cs-CZ" dirty="0"/>
              <a:t>– bilanční sebevražda, motiv vychází z reality; motiv nemusí vycházet </a:t>
            </a:r>
            <a:br>
              <a:rPr lang="cs-CZ" dirty="0"/>
            </a:br>
            <a:r>
              <a:rPr lang="cs-CZ" dirty="0"/>
              <a:t>z psychické poruchy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patická</a:t>
            </a:r>
            <a:r>
              <a:rPr lang="cs-CZ" dirty="0">
                <a:solidFill>
                  <a:srgbClr val="FF0000"/>
                </a:solidFill>
              </a:rPr>
              <a:t> sebevražda </a:t>
            </a:r>
            <a:r>
              <a:rPr lang="cs-CZ" dirty="0"/>
              <a:t>– motiv vychází </a:t>
            </a:r>
            <a:br>
              <a:rPr lang="cs-CZ" dirty="0"/>
            </a:br>
            <a:r>
              <a:rPr lang="cs-CZ" dirty="0"/>
              <a:t>z psychopatologie (např. při depresi, SCH, poruše osobnosti, posttraumatické stresové poruše, těžkém abstinenčním syndromu atd.)</a:t>
            </a:r>
          </a:p>
        </p:txBody>
      </p:sp>
    </p:spTree>
    <p:extLst>
      <p:ext uri="{BB962C8B-B14F-4D97-AF65-F5344CB8AC3E}">
        <p14:creationId xmlns:p14="http://schemas.microsoft.com/office/powerpoint/2010/main" val="419958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Suicidální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Suicidální chování vzniká většinou postupně: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myšlenky na sebevraždu z počátku nemají konkrétní obsah (pacient se jim brání)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suicidální tendence – ambivalentní postoj pacienta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suicidální úvahy – ztotožnění se s myšlenkami na konec života promýšlení způsobu </a:t>
            </a:r>
            <a:r>
              <a:rPr lang="cs-CZ" dirty="0" err="1"/>
              <a:t>suicida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rozhodnutí o realizaci </a:t>
            </a:r>
            <a:r>
              <a:rPr lang="cs-CZ" dirty="0" err="1"/>
              <a:t>suicida</a:t>
            </a:r>
            <a:r>
              <a:rPr lang="cs-CZ" dirty="0"/>
              <a:t>, paradoxní uklidnění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87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Ringelův</a:t>
            </a:r>
            <a:r>
              <a:rPr lang="cs-CZ" dirty="0"/>
              <a:t> </a:t>
            </a:r>
            <a:r>
              <a:rPr lang="cs-CZ" dirty="0" err="1"/>
              <a:t>presuicidální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Ringelova</a:t>
            </a:r>
            <a:r>
              <a:rPr lang="cs-CZ" dirty="0"/>
              <a:t> triáda :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zúžení subjektivního prostoru </a:t>
            </a:r>
            <a:r>
              <a:rPr lang="cs-CZ" dirty="0"/>
              <a:t>– jednostranné vnímání reality, izoluje se a ochuzuje sociální vztahy, v pocitech dominuje úzkost, strach, bezmoc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zablokovaná agresivita/obrácení agresivity vůči sobě</a:t>
            </a:r>
            <a:r>
              <a:rPr lang="cs-CZ" dirty="0"/>
              <a:t> – pacient k sobě cítí nenávist, obviňuje se, že situaci zavinil, podceňuje se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suicidální fantazie </a:t>
            </a:r>
            <a:r>
              <a:rPr lang="cs-CZ" dirty="0"/>
              <a:t>– představy o sebevraždě, </a:t>
            </a:r>
            <a:br>
              <a:rPr lang="cs-CZ" dirty="0"/>
            </a:br>
            <a:r>
              <a:rPr lang="cs-CZ" dirty="0"/>
              <a:t>o způsobu provedení, fantazie přinášejí úlevu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30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Krizová intervence</a:t>
            </a:r>
          </a:p>
          <a:p>
            <a:r>
              <a:rPr lang="cs-CZ" dirty="0"/>
              <a:t>navázání kontaktu</a:t>
            </a:r>
          </a:p>
          <a:p>
            <a:r>
              <a:rPr lang="cs-CZ" dirty="0"/>
              <a:t>respekt k rozhodnutí, účast</a:t>
            </a:r>
          </a:p>
          <a:p>
            <a:r>
              <a:rPr lang="cs-CZ" dirty="0"/>
              <a:t>identifikace stresorů</a:t>
            </a:r>
          </a:p>
          <a:p>
            <a:r>
              <a:rPr lang="cs-CZ" dirty="0"/>
              <a:t>zájem o pacienta</a:t>
            </a:r>
          </a:p>
          <a:p>
            <a:r>
              <a:rPr lang="cs-CZ" dirty="0"/>
              <a:t>přímé otázky (nevyhýbat se otázkám)</a:t>
            </a:r>
          </a:p>
          <a:p>
            <a:r>
              <a:rPr lang="cs-CZ" dirty="0"/>
              <a:t>!!! neverbální projevy (</a:t>
            </a:r>
            <a:r>
              <a:rPr lang="cs-CZ" dirty="0" err="1"/>
              <a:t>kongruence</a:t>
            </a:r>
            <a:r>
              <a:rPr lang="cs-CZ" dirty="0"/>
              <a:t>)</a:t>
            </a:r>
          </a:p>
          <a:p>
            <a:r>
              <a:rPr lang="cs-CZ" dirty="0"/>
              <a:t>nenabízet konkrétní řešení</a:t>
            </a:r>
          </a:p>
          <a:p>
            <a:r>
              <a:rPr lang="cs-CZ" dirty="0"/>
              <a:t>nelhat</a:t>
            </a:r>
          </a:p>
          <a:p>
            <a:r>
              <a:rPr lang="cs-CZ" dirty="0"/>
              <a:t>nedávat najevo netrpělivost (neskákat do řeči, respektovat prodlevy v řeči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65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Suicidální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20880" cy="4873752"/>
          </a:xfrm>
        </p:spPr>
        <p:txBody>
          <a:bodyPr/>
          <a:lstStyle/>
          <a:p>
            <a:r>
              <a:rPr lang="cs-CZ" dirty="0"/>
              <a:t>Útočný pacient – útočnost přináší situace, většinou není primárně zaměřena na zdravotníky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Pacienta s vysokým rizikem </a:t>
            </a:r>
            <a:r>
              <a:rPr lang="cs-CZ" dirty="0" err="1"/>
              <a:t>suicida</a:t>
            </a:r>
            <a:r>
              <a:rPr lang="cs-CZ" dirty="0"/>
              <a:t> je třeba </a:t>
            </a:r>
            <a:r>
              <a:rPr lang="cs-CZ"/>
              <a:t>převést pod </a:t>
            </a:r>
            <a:r>
              <a:rPr lang="cs-CZ" dirty="0"/>
              <a:t>zevní kontrolu.</a:t>
            </a:r>
          </a:p>
          <a:p>
            <a:endParaRPr lang="cs-CZ" dirty="0"/>
          </a:p>
          <a:p>
            <a:r>
              <a:rPr lang="cs-CZ" dirty="0"/>
              <a:t>Cílem péče o suicidálního pacienta je jeho ochrana před sebezničením do doby, než je schopen nad sebou převzít zodpovědnost. </a:t>
            </a:r>
            <a:r>
              <a:rPr lang="cs-CZ" sz="1400" dirty="0"/>
              <a:t>(PRAŠKO, 2006)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060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</TotalTime>
  <Words>347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Suicidální pacient</vt:lpstr>
      <vt:lpstr>Suicidalita</vt:lpstr>
      <vt:lpstr>Rozdělení suicidií</vt:lpstr>
      <vt:lpstr>Suicidální vývoj</vt:lpstr>
      <vt:lpstr>Ringelův presuicidální syndrom</vt:lpstr>
      <vt:lpstr>První pomoc</vt:lpstr>
      <vt:lpstr>Suicidální pacient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Suicidální pacient</dc:title>
  <dc:creator>Tošnarová Hana</dc:creator>
  <cp:lastModifiedBy>Jan Tošnar</cp:lastModifiedBy>
  <cp:revision>14</cp:revision>
  <dcterms:created xsi:type="dcterms:W3CDTF">2014-02-28T09:52:40Z</dcterms:created>
  <dcterms:modified xsi:type="dcterms:W3CDTF">2021-02-13T17:14:20Z</dcterms:modified>
</cp:coreProperties>
</file>