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5" r:id="rId8"/>
    <p:sldId id="328" r:id="rId9"/>
    <p:sldId id="266" r:id="rId10"/>
    <p:sldId id="329" r:id="rId11"/>
    <p:sldId id="267" r:id="rId12"/>
    <p:sldId id="268" r:id="rId13"/>
    <p:sldId id="269" r:id="rId14"/>
    <p:sldId id="270" r:id="rId15"/>
    <p:sldId id="271" r:id="rId16"/>
    <p:sldId id="272" r:id="rId17"/>
    <p:sldId id="261" r:id="rId18"/>
    <p:sldId id="273" r:id="rId19"/>
    <p:sldId id="274" r:id="rId20"/>
    <p:sldId id="275" r:id="rId21"/>
    <p:sldId id="276" r:id="rId22"/>
    <p:sldId id="277" r:id="rId23"/>
    <p:sldId id="278" r:id="rId24"/>
    <p:sldId id="262" r:id="rId25"/>
    <p:sldId id="279" r:id="rId26"/>
    <p:sldId id="280" r:id="rId27"/>
    <p:sldId id="281" r:id="rId28"/>
    <p:sldId id="285" r:id="rId29"/>
    <p:sldId id="263" r:id="rId30"/>
    <p:sldId id="283" r:id="rId31"/>
    <p:sldId id="284" r:id="rId32"/>
    <p:sldId id="282" r:id="rId33"/>
    <p:sldId id="264" r:id="rId34"/>
    <p:sldId id="288" r:id="rId35"/>
    <p:sldId id="298" r:id="rId36"/>
    <p:sldId id="300" r:id="rId37"/>
    <p:sldId id="287" r:id="rId38"/>
    <p:sldId id="299" r:id="rId39"/>
    <p:sldId id="290" r:id="rId40"/>
    <p:sldId id="292" r:id="rId41"/>
    <p:sldId id="289" r:id="rId42"/>
    <p:sldId id="297" r:id="rId43"/>
    <p:sldId id="293" r:id="rId44"/>
    <p:sldId id="294" r:id="rId45"/>
    <p:sldId id="295" r:id="rId46"/>
    <p:sldId id="316" r:id="rId47"/>
    <p:sldId id="327" r:id="rId48"/>
    <p:sldId id="296" r:id="rId49"/>
    <p:sldId id="306" r:id="rId50"/>
    <p:sldId id="307" r:id="rId51"/>
    <p:sldId id="308" r:id="rId52"/>
    <p:sldId id="309" r:id="rId53"/>
    <p:sldId id="311" r:id="rId54"/>
    <p:sldId id="312" r:id="rId55"/>
    <p:sldId id="313" r:id="rId56"/>
    <p:sldId id="314" r:id="rId57"/>
    <p:sldId id="315" r:id="rId58"/>
    <p:sldId id="310" r:id="rId59"/>
    <p:sldId id="301" r:id="rId60"/>
    <p:sldId id="303" r:id="rId61"/>
    <p:sldId id="304" r:id="rId62"/>
    <p:sldId id="305" r:id="rId63"/>
    <p:sldId id="302" r:id="rId64"/>
    <p:sldId id="317" r:id="rId65"/>
    <p:sldId id="318" r:id="rId66"/>
    <p:sldId id="323" r:id="rId67"/>
    <p:sldId id="319" r:id="rId68"/>
    <p:sldId id="320" r:id="rId69"/>
    <p:sldId id="321" r:id="rId70"/>
    <p:sldId id="322" r:id="rId71"/>
    <p:sldId id="324" r:id="rId72"/>
    <p:sldId id="325" r:id="rId73"/>
    <p:sldId id="326" r:id="rId74"/>
    <p:sldId id="330" r:id="rId7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8"/>
    <p:restoredTop sz="95982"/>
  </p:normalViewPr>
  <p:slideViewPr>
    <p:cSldViewPr snapToGrid="0" snapToObjects="1">
      <p:cViewPr varScale="1">
        <p:scale>
          <a:sx n="74" d="100"/>
          <a:sy n="74" d="100"/>
        </p:scale>
        <p:origin x="200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52550-3D33-9D4B-8421-649EEA351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3A5F8D-A6B4-0246-81D6-A290F78C8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A2F8F9-90A9-6744-BC88-9537A42C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CCB900-C75C-9744-BE90-C0B2069A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7FF529-452C-7E4B-9270-E8FC02BD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33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F490C-CD82-D141-95D6-EB089539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55A074-D826-7D40-B98D-25F26B561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AF27C2-F642-2B49-97D9-EC5614D8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F664B2-383F-A349-93E8-350641B1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23C43F-BF56-9940-8945-2E958C44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83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BAEFAFB-E247-2845-8F4D-CA472D58D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9CAFCC-4294-DA42-AD8A-47D2CDB8F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11BF23-5273-9A45-B914-7169B5D59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BCEF9B-6F0C-F74D-8979-ECCACB0A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F30521-FA29-3B45-B62F-C0DFB8AF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26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873EE-0CC8-6940-9172-26A9AC65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413D6E-6595-984B-9BE7-2E355F726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100880-C3E9-0643-A302-3510D3AA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A4D637-3B75-CD48-9043-74EAE3FA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D6BB8D-0EF8-C042-A88F-1718F308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05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CFE63-C765-FB4F-AC2B-DAAC62BC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80ACB3B-FE58-E74F-8E67-2A44007B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935EAC-45DA-EF4C-B52F-B81EECED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C77CE0-76A6-B240-B8B0-225280616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74494B-6B1C-5946-B6CC-8544C74A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0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495DF-DBB4-2642-BA57-440A514A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1F919A-DAF6-AD46-A262-94732EDF3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00D3AD-2FEB-8447-AF92-6CAE07E1A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22BD3F-935E-B942-9BFE-75E88D65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DC0C56-EF09-E646-B9A7-137863D6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D7616D-0BE4-7841-83FB-0C14CF85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4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61821-2B2E-1548-AA67-BC571AF7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68D7573-905E-1043-B8A8-BA35E3C2D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BD55250-642B-954A-9DA9-7724D658C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D0296CD-6F76-CE41-BCC3-EB3749AA4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F0BB117-A089-4F4D-A2F2-59BEEB97F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59DCE45-5BFE-544B-99EE-152C6023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6E9325-1374-6047-BEAA-85891681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A79745E-D26A-914C-9990-01F0B03C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84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BC81D4-6183-3447-A773-D3F34169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1A732E8-60D6-ED41-A251-B85CA08A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47A02E-98CB-224B-9840-98939485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B6233B-614F-0E4B-9FE4-960DDC03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993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1FAC9D4-7437-B146-9637-09CD543F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9DFCAA-9186-E440-827B-96AD03198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59497B-92F3-874A-A59D-A1435FDD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82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369B3-B475-B040-A2D4-13E19A04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E35A37-DAD2-FC4C-8AF5-9A4285B55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C852AFA-DC1A-8E44-A803-5463B5AB8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6FDFC6-B860-1347-A11B-2644E9C5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7C4D1B-D50D-1F46-AE7C-8FDE6294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626295-1FB5-4642-81DE-CA6E3377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85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2E310-1561-194D-A03E-0288BF2E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62B7FD-584D-A440-9FC1-6804A418F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AE13F92-F09B-874E-B8DC-5294CEB4D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DB6B88-F710-6042-9145-F68E7732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B2B3A9-94F5-3646-A807-ACABF30B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FCB72E-6A91-F349-AD34-809BDE8F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59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BED20E-B340-E649-AB5D-A3474FB2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F958635-5A15-CB42-8058-851232E66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E175EF-9D7D-834A-B1A6-4A6E72CCD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614CB-3576-9A42-B376-047FA698B5D8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A33BD2-EBD9-8B45-8657-C066CCA2F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4A9C11-681B-764C-8335-00C4C2E36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B9E85-EB2F-9D4B-BCE8-4156B74B7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8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DCE82F-CA94-5B4B-B34D-ACED30908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9" b="5658"/>
          <a:stretch/>
        </p:blipFill>
        <p:spPr>
          <a:xfrm>
            <a:off x="-16042" y="-385008"/>
            <a:ext cx="12192000" cy="723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6A409D-70B7-6447-A1B4-9550C44E6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210" y="1715917"/>
            <a:ext cx="9144000" cy="2387600"/>
          </a:xfrm>
        </p:spPr>
        <p:txBody>
          <a:bodyPr/>
          <a:lstStyle/>
          <a:p>
            <a:r>
              <a:rPr lang="cs-CZ" b="1" dirty="0"/>
              <a:t>Infekční onemocnění dětského věku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F46D80-3966-5C49-B9DA-3EB348D5C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479"/>
            <a:ext cx="9144000" cy="1655762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pPr algn="l"/>
            <a:r>
              <a:rPr lang="cs-CZ" dirty="0"/>
              <a:t>MUDr. Šárka Pešková</a:t>
            </a:r>
          </a:p>
          <a:p>
            <a:pPr algn="l"/>
            <a:r>
              <a:rPr lang="cs-CZ" i="1" dirty="0"/>
              <a:t>JIP, Pediatrická klinika 2. LF UK a FN Motol</a:t>
            </a:r>
          </a:p>
          <a:p>
            <a:pPr algn="l"/>
            <a:r>
              <a:rPr lang="cs-CZ" i="1" dirty="0"/>
              <a:t>Oddělení dětského urgentního příjmu a LSPP dětí FN Motol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3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C395AE2-D04E-D14F-BF24-01F22ECAB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39750"/>
            <a:ext cx="3810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2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F693D-F98E-5443-8838-12B2215D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5. dětská nemoc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25789-7131-1740-BF97-462B78051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původce: </a:t>
            </a:r>
            <a:r>
              <a:rPr lang="cs-CZ" dirty="0" err="1"/>
              <a:t>Pravovirus</a:t>
            </a:r>
            <a:r>
              <a:rPr lang="cs-CZ" dirty="0"/>
              <a:t> B19</a:t>
            </a:r>
          </a:p>
          <a:p>
            <a:r>
              <a:rPr lang="cs-CZ" dirty="0"/>
              <a:t>typicky předškoláci a mladší školáci</a:t>
            </a:r>
          </a:p>
          <a:p>
            <a:r>
              <a:rPr lang="cs-CZ" dirty="0"/>
              <a:t>přenos: kapénkami, úzký kontakt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horečka, bolest hlavy a svalů</a:t>
            </a:r>
          </a:p>
          <a:p>
            <a:pPr lvl="1"/>
            <a:r>
              <a:rPr lang="cs-CZ" dirty="0"/>
              <a:t>po týdnu </a:t>
            </a:r>
            <a:r>
              <a:rPr lang="cs-CZ" dirty="0" err="1"/>
              <a:t>exantém</a:t>
            </a:r>
            <a:r>
              <a:rPr lang="cs-CZ" dirty="0"/>
              <a:t> – začíná zarudlými tvářemi, proměnlivost dle zevních podmínek, trvá dlouho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symptomatická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80050A-4785-9A41-A590-C9CEFACA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019" y="93028"/>
            <a:ext cx="3739251" cy="40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4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8C603-676D-5D4E-8D88-2241DC05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6. dětská nemoc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D0621D-EA48-734E-80E2-B11B8FBB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původce: HHV-6, méně HHV-7</a:t>
            </a:r>
          </a:p>
          <a:p>
            <a:r>
              <a:rPr lang="cs-CZ" dirty="0"/>
              <a:t>typicky kojenci a batolata</a:t>
            </a:r>
          </a:p>
          <a:p>
            <a:r>
              <a:rPr lang="cs-CZ" dirty="0"/>
              <a:t>přenos: kapénkami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3 dny vysoké horečky</a:t>
            </a:r>
          </a:p>
          <a:p>
            <a:pPr lvl="1"/>
            <a:r>
              <a:rPr lang="cs-CZ" dirty="0"/>
              <a:t>po poklesu teplot </a:t>
            </a:r>
            <a:r>
              <a:rPr lang="cs-CZ" dirty="0" err="1"/>
              <a:t>exantém</a:t>
            </a:r>
            <a:r>
              <a:rPr lang="cs-CZ" dirty="0"/>
              <a:t> – zejm. na trupu</a:t>
            </a:r>
          </a:p>
          <a:p>
            <a:pPr lvl="1"/>
            <a:r>
              <a:rPr lang="cs-CZ" dirty="0"/>
              <a:t>často febrilní křeče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terapie: symptomatická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BC0491-26B1-8B42-907F-7992DF440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864" y="123824"/>
            <a:ext cx="5729216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39A0C-3F6E-4D44-B3F7-EE949B82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Spála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9F7509-3B35-F74A-A65D-C87966B3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původce: </a:t>
            </a:r>
            <a:r>
              <a:rPr lang="cs-CZ" dirty="0" err="1"/>
              <a:t>Streptococcus</a:t>
            </a:r>
            <a:r>
              <a:rPr lang="cs-CZ" dirty="0"/>
              <a:t> </a:t>
            </a:r>
            <a:r>
              <a:rPr lang="cs-CZ" dirty="0" err="1"/>
              <a:t>pyogenes</a:t>
            </a:r>
            <a:endParaRPr lang="cs-CZ" dirty="0"/>
          </a:p>
          <a:p>
            <a:r>
              <a:rPr lang="cs-CZ" dirty="0"/>
              <a:t>typicky na jaře a na podzim u předškoláků</a:t>
            </a:r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horečka, bolest hlavy, břicha, zvracení</a:t>
            </a:r>
          </a:p>
          <a:p>
            <a:pPr lvl="1"/>
            <a:r>
              <a:rPr lang="cs-CZ" dirty="0"/>
              <a:t>streptokoková </a:t>
            </a:r>
            <a:r>
              <a:rPr lang="cs-CZ" dirty="0" err="1"/>
              <a:t>tonzilofaryngitida</a:t>
            </a:r>
            <a:endParaRPr lang="cs-CZ" dirty="0"/>
          </a:p>
          <a:p>
            <a:pPr lvl="1"/>
            <a:r>
              <a:rPr lang="cs-CZ" dirty="0"/>
              <a:t>krupičkovitý </a:t>
            </a:r>
            <a:r>
              <a:rPr lang="cs-CZ" dirty="0" err="1"/>
              <a:t>makulopapulózní</a:t>
            </a:r>
            <a:r>
              <a:rPr lang="cs-CZ" dirty="0"/>
              <a:t> </a:t>
            </a:r>
            <a:r>
              <a:rPr lang="cs-CZ" dirty="0" err="1"/>
              <a:t>exantém</a:t>
            </a:r>
            <a:r>
              <a:rPr lang="cs-CZ" dirty="0"/>
              <a:t> - “husí kůže“</a:t>
            </a:r>
          </a:p>
          <a:p>
            <a:pPr lvl="1"/>
            <a:r>
              <a:rPr lang="cs-CZ" dirty="0"/>
              <a:t>malinový jazyk</a:t>
            </a:r>
          </a:p>
          <a:p>
            <a:pPr lvl="1"/>
            <a:r>
              <a:rPr lang="cs-CZ" dirty="0"/>
              <a:t>zarudlý obličej, </a:t>
            </a:r>
            <a:r>
              <a:rPr lang="cs-CZ" dirty="0" err="1"/>
              <a:t>cirkumorální</a:t>
            </a:r>
            <a:r>
              <a:rPr lang="cs-CZ" dirty="0"/>
              <a:t> </a:t>
            </a:r>
            <a:r>
              <a:rPr lang="cs-CZ" dirty="0" err="1"/>
              <a:t>výbled</a:t>
            </a:r>
            <a:r>
              <a:rPr lang="cs-CZ" dirty="0"/>
              <a:t> – </a:t>
            </a:r>
            <a:r>
              <a:rPr lang="cs-CZ" dirty="0" err="1"/>
              <a:t>Filatovův</a:t>
            </a:r>
            <a:r>
              <a:rPr lang="cs-CZ" dirty="0"/>
              <a:t> příznak</a:t>
            </a:r>
          </a:p>
          <a:p>
            <a:pPr lvl="1"/>
            <a:r>
              <a:rPr lang="cs-CZ" dirty="0"/>
              <a:t>Šrámkův příznak – bělavé </a:t>
            </a:r>
            <a:r>
              <a:rPr lang="cs-CZ" dirty="0" err="1"/>
              <a:t>papulky</a:t>
            </a:r>
            <a:r>
              <a:rPr lang="cs-CZ" dirty="0"/>
              <a:t> kolem nehtového lůžka a na boltcích</a:t>
            </a:r>
          </a:p>
          <a:p>
            <a:pPr lvl="1"/>
            <a:r>
              <a:rPr lang="cs-CZ" dirty="0"/>
              <a:t>odlupování kůže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1C244A-E5E2-7449-9C7E-1C735A95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245" y="118064"/>
            <a:ext cx="3186430" cy="34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37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3FCB7-4D90-3E41-880F-3B5257A3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Spála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830C26-95CC-434F-B6C1-9FFBAE7F1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 klinika, výtěr z krku, elevace zánětlivých parametrů, ASLO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PNC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083C0E-11FE-E447-BF28-B80090ABE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560320"/>
            <a:ext cx="542544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5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C7154-0EDC-D54B-BA23-5C357682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Stafylokokový syndrom toxického šoku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17408D-4E2D-5C4D-9A0D-E91604AB3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původce: </a:t>
            </a:r>
            <a:r>
              <a:rPr lang="cs-CZ" dirty="0" err="1"/>
              <a:t>Staphylococcus</a:t>
            </a:r>
            <a:r>
              <a:rPr lang="cs-CZ" dirty="0"/>
              <a:t> aureus (pyogenní toxiny)</a:t>
            </a:r>
          </a:p>
          <a:p>
            <a:r>
              <a:rPr lang="cs-CZ" dirty="0"/>
              <a:t>u pacientů s banální stafylokokovou infekcí/ženy používající tampóny</a:t>
            </a:r>
          </a:p>
          <a:p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chřipkové příznaky</a:t>
            </a:r>
          </a:p>
          <a:p>
            <a:pPr lvl="1"/>
            <a:r>
              <a:rPr lang="cs-CZ" dirty="0"/>
              <a:t>horečka</a:t>
            </a:r>
          </a:p>
          <a:p>
            <a:pPr lvl="1"/>
            <a:r>
              <a:rPr lang="cs-CZ" dirty="0"/>
              <a:t>hypotenze</a:t>
            </a:r>
          </a:p>
          <a:p>
            <a:pPr lvl="1"/>
            <a:r>
              <a:rPr lang="cs-CZ" dirty="0" err="1"/>
              <a:t>exantém</a:t>
            </a:r>
            <a:r>
              <a:rPr lang="cs-CZ" dirty="0"/>
              <a:t> – </a:t>
            </a:r>
            <a:r>
              <a:rPr lang="cs-CZ" dirty="0" err="1"/>
              <a:t>makulopapulózní</a:t>
            </a:r>
            <a:r>
              <a:rPr lang="cs-CZ" dirty="0"/>
              <a:t>, podobný spále</a:t>
            </a:r>
          </a:p>
          <a:p>
            <a:pPr lvl="1"/>
            <a:r>
              <a:rPr lang="cs-CZ" dirty="0" err="1"/>
              <a:t>epidermolýza</a:t>
            </a:r>
            <a:r>
              <a:rPr lang="cs-CZ" dirty="0"/>
              <a:t> – po určité době olupování kůže</a:t>
            </a:r>
          </a:p>
          <a:p>
            <a:pPr lvl="1"/>
            <a:r>
              <a:rPr lang="cs-CZ" dirty="0"/>
              <a:t>multiorgánové postižení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76692-B6C8-1B4E-A433-8194CBB8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847" y="3558540"/>
            <a:ext cx="4585233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6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40FBB-C016-B64C-8B28-2E4DFE01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Stafylokokový syndrom toxického šoku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B783B8-9E99-FE42-A226-AF0C321A6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 klinika, krevní odběry, kultivace ložiska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stabilizace oběhu, chirurgické ošetření ložiska, odstranění tampónu, </a:t>
            </a:r>
            <a:r>
              <a:rPr lang="cs-CZ" dirty="0" err="1"/>
              <a:t>i.v</a:t>
            </a:r>
            <a:r>
              <a:rPr lang="cs-CZ" dirty="0"/>
              <a:t>. ATB terapie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6EEC90-BCA5-A648-A5EF-7F05962B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586" y="3353571"/>
            <a:ext cx="6096000" cy="34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8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8714F-2E54-804F-8D92-59089352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436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Vezikulózní, </a:t>
            </a:r>
            <a:r>
              <a:rPr lang="cs-CZ" b="1" dirty="0" err="1"/>
              <a:t>vezikulopustulózní</a:t>
            </a:r>
            <a:r>
              <a:rPr lang="cs-CZ" b="1" dirty="0"/>
              <a:t> </a:t>
            </a:r>
            <a:r>
              <a:rPr lang="cs-CZ" b="1" dirty="0" err="1"/>
              <a:t>exantémová</a:t>
            </a:r>
            <a:r>
              <a:rPr lang="cs-CZ" b="1" dirty="0"/>
              <a:t>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1469C8-9373-7F41-9DB8-302C4A5F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varicella</a:t>
            </a:r>
            <a:r>
              <a:rPr lang="cs-CZ" dirty="0"/>
              <a:t> (neštovice)</a:t>
            </a:r>
          </a:p>
          <a:p>
            <a:r>
              <a:rPr lang="cs-CZ" dirty="0"/>
              <a:t>herpes </a:t>
            </a:r>
            <a:r>
              <a:rPr lang="cs-CZ" dirty="0" err="1"/>
              <a:t>zoster</a:t>
            </a:r>
            <a:r>
              <a:rPr lang="cs-CZ" dirty="0"/>
              <a:t> (pásový opar)</a:t>
            </a:r>
          </a:p>
          <a:p>
            <a:r>
              <a:rPr lang="cs-CZ" dirty="0"/>
              <a:t>nemoc </a:t>
            </a:r>
            <a:r>
              <a:rPr lang="cs-CZ" dirty="0" err="1"/>
              <a:t>ruka-noha-ústa</a:t>
            </a:r>
            <a:r>
              <a:rPr lang="cs-CZ" dirty="0"/>
              <a:t> </a:t>
            </a:r>
          </a:p>
          <a:p>
            <a:r>
              <a:rPr lang="cs-CZ" dirty="0" err="1"/>
              <a:t>streptokokove</a:t>
            </a:r>
            <a:r>
              <a:rPr lang="cs-CZ" dirty="0"/>
              <a:t>́ a </a:t>
            </a:r>
            <a:r>
              <a:rPr lang="cs-CZ" dirty="0" err="1"/>
              <a:t>stafylokokove</a:t>
            </a:r>
            <a:r>
              <a:rPr lang="cs-CZ" dirty="0"/>
              <a:t>́ impetigo</a:t>
            </a:r>
          </a:p>
          <a:p>
            <a:r>
              <a:rPr lang="cs-CZ" dirty="0"/>
              <a:t>stafylokokový syndrom opařené kůže </a:t>
            </a:r>
          </a:p>
        </p:txBody>
      </p:sp>
    </p:spTree>
    <p:extLst>
      <p:ext uri="{BB962C8B-B14F-4D97-AF65-F5344CB8AC3E}">
        <p14:creationId xmlns:p14="http://schemas.microsoft.com/office/powerpoint/2010/main" val="360710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435A2-AAA5-0E41-8675-E74F42C5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Varicella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A0E024-F944-0F4C-8552-4A76ECF19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původce: VZV</a:t>
            </a:r>
          </a:p>
          <a:p>
            <a:r>
              <a:rPr lang="cs-CZ" dirty="0"/>
              <a:t>nejčastěji mezi 5. – 9. rokem věku</a:t>
            </a:r>
          </a:p>
          <a:p>
            <a:r>
              <a:rPr lang="cs-CZ" dirty="0"/>
              <a:t>přenos: kapénkami</a:t>
            </a:r>
          </a:p>
          <a:p>
            <a:r>
              <a:rPr lang="cs-CZ" dirty="0"/>
              <a:t>inkubační doba: 2-3 týdny</a:t>
            </a:r>
          </a:p>
          <a:p>
            <a:r>
              <a:rPr lang="cs-CZ" dirty="0"/>
              <a:t>po prodělání přetrvává virus doživotně v gangliích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947C79-94EE-F44A-A408-DEBE268B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80" y="90489"/>
            <a:ext cx="5256106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29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FD794-DD58-0E4A-8823-56E2EB0C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Varicella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F7EB88-B411-D049-BC19-609FBF735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prodromální stádium: </a:t>
            </a:r>
            <a:r>
              <a:rPr lang="cs-CZ" dirty="0" err="1"/>
              <a:t>subfebrilie</a:t>
            </a:r>
            <a:r>
              <a:rPr lang="cs-CZ" dirty="0"/>
              <a:t>, katar HCD</a:t>
            </a:r>
          </a:p>
          <a:p>
            <a:pPr lvl="1"/>
            <a:r>
              <a:rPr lang="cs-CZ" dirty="0" err="1"/>
              <a:t>exantémové</a:t>
            </a:r>
            <a:r>
              <a:rPr lang="cs-CZ" dirty="0"/>
              <a:t> stadium s horečkou</a:t>
            </a:r>
          </a:p>
          <a:p>
            <a:pPr lvl="1"/>
            <a:r>
              <a:rPr lang="cs-CZ" dirty="0"/>
              <a:t>eflorescence přibývají v několika vlnách </a:t>
            </a:r>
            <a:r>
              <a:rPr lang="cs-CZ" dirty="0">
                <a:sym typeface="Wingdings" pitchFamily="2" charset="2"/>
              </a:rPr>
              <a:t> polymorfní </a:t>
            </a:r>
            <a:r>
              <a:rPr lang="cs-CZ" dirty="0" err="1">
                <a:sym typeface="Wingdings" pitchFamily="2" charset="2"/>
              </a:rPr>
              <a:t>exantém</a:t>
            </a:r>
            <a:endParaRPr lang="cs-CZ" dirty="0">
              <a:sym typeface="Wingdings" pitchFamily="2" charset="2"/>
            </a:endParaRPr>
          </a:p>
          <a:p>
            <a:pPr lvl="1"/>
            <a:r>
              <a:rPr lang="cs-CZ" dirty="0" err="1"/>
              <a:t>makula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vezikula  pustula  krusta</a:t>
            </a:r>
          </a:p>
          <a:p>
            <a:pPr lvl="1"/>
            <a:r>
              <a:rPr lang="cs-CZ" dirty="0"/>
              <a:t>nejvíce na trupu, typicky i ve kštici</a:t>
            </a:r>
          </a:p>
          <a:p>
            <a:endParaRPr lang="cs-CZ" dirty="0"/>
          </a:p>
          <a:p>
            <a:r>
              <a:rPr lang="cs-CZ" dirty="0"/>
              <a:t>po zaschnutí krust je dítě neinfekční</a:t>
            </a:r>
          </a:p>
          <a:p>
            <a:r>
              <a:rPr lang="cs-CZ" dirty="0"/>
              <a:t>terapie: symptomatická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10FA25-4B48-374A-A351-9CFE4998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3593782"/>
            <a:ext cx="4676908" cy="31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3499E-B7EC-E04C-85D2-0335ABAC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Infekční onemocnění dětského věku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2DA99-BC4A-FF4D-8B1B-E6B1297B7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Infekční </a:t>
            </a:r>
            <a:r>
              <a:rPr lang="cs-CZ" dirty="0" err="1"/>
              <a:t>exantémová</a:t>
            </a:r>
            <a:r>
              <a:rPr lang="cs-CZ" dirty="0"/>
              <a:t> onemocnění</a:t>
            </a:r>
          </a:p>
          <a:p>
            <a:r>
              <a:rPr lang="cs-CZ" dirty="0"/>
              <a:t>Infekční onemocnění dýchacího systému</a:t>
            </a:r>
          </a:p>
          <a:p>
            <a:r>
              <a:rPr lang="cs-CZ" dirty="0"/>
              <a:t>Infekční onemocnění GIT</a:t>
            </a:r>
          </a:p>
          <a:p>
            <a:r>
              <a:rPr lang="cs-CZ" dirty="0"/>
              <a:t>Infekce močových cest</a:t>
            </a:r>
          </a:p>
          <a:p>
            <a:r>
              <a:rPr lang="cs-CZ" dirty="0"/>
              <a:t>Neuroinfekce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4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35CA1-3358-D74F-A016-64C378B6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Herpes </a:t>
            </a:r>
            <a:r>
              <a:rPr lang="cs-CZ" b="1" dirty="0" err="1"/>
              <a:t>zoster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66A362-17D5-FC45-9518-90565223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způsoben reaktivací VZV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 libovolném dermatomu, vždy unilaterální (nejčastěji hrudní a bederní oblast)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symptomatická, závažné formy – </a:t>
            </a:r>
            <a:r>
              <a:rPr lang="cs-CZ" dirty="0" err="1"/>
              <a:t>antivirotika</a:t>
            </a:r>
            <a:r>
              <a:rPr lang="cs-CZ" dirty="0"/>
              <a:t>, při bakteriální superinfekci - antibiotika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2C2D8F-EF58-3E46-82D2-25585F57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898" y="30481"/>
            <a:ext cx="4018621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1C5BB-F471-AC41-A32D-5144F5E0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Ruka-noha-ústa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3B1AC0-817A-954B-BADB-4E3515907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původce: enteroviry (hl. </a:t>
            </a:r>
            <a:r>
              <a:rPr lang="cs-CZ" dirty="0" err="1"/>
              <a:t>Coxsakcie</a:t>
            </a:r>
            <a:r>
              <a:rPr lang="cs-CZ" dirty="0"/>
              <a:t> viry)</a:t>
            </a:r>
          </a:p>
          <a:p>
            <a:r>
              <a:rPr lang="cs-CZ" dirty="0"/>
              <a:t>typicky kojenci a batolata, hlavně letní měsíce</a:t>
            </a:r>
          </a:p>
          <a:p>
            <a:r>
              <a:rPr lang="cs-CZ" dirty="0"/>
              <a:t>přenos: kapénkami, fekálně-orálně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 err="1"/>
              <a:t>subfebrilie</a:t>
            </a:r>
            <a:r>
              <a:rPr lang="cs-CZ" dirty="0"/>
              <a:t>, bolest  krku, bolest břicha</a:t>
            </a:r>
          </a:p>
          <a:p>
            <a:pPr lvl="1"/>
            <a:r>
              <a:rPr lang="cs-CZ" dirty="0"/>
              <a:t>postupně aftózní léze v dutině ústní</a:t>
            </a:r>
          </a:p>
          <a:p>
            <a:pPr lvl="1"/>
            <a:r>
              <a:rPr lang="cs-CZ" dirty="0"/>
              <a:t>puchýřky na dlaních, </a:t>
            </a:r>
            <a:r>
              <a:rPr lang="cs-CZ" dirty="0" err="1"/>
              <a:t>ploskách</a:t>
            </a:r>
            <a:r>
              <a:rPr lang="cs-CZ" dirty="0"/>
              <a:t>, </a:t>
            </a:r>
            <a:r>
              <a:rPr lang="cs-CZ" dirty="0" err="1"/>
              <a:t>dorzech</a:t>
            </a:r>
            <a:r>
              <a:rPr lang="cs-CZ" dirty="0"/>
              <a:t> rukou a nohou, po stranách prstů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terapie: symptomatická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B5285F-37A5-5842-A435-AE457F2B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30" y="91440"/>
            <a:ext cx="434123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7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C1D65-E508-5B4E-ADD7-C89BBBE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Impetigo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46B548-E88E-0342-864D-B695DB7C7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původce: S. aureus, Str. </a:t>
            </a:r>
            <a:r>
              <a:rPr lang="cs-CZ" dirty="0" err="1"/>
              <a:t>pyogenes</a:t>
            </a:r>
            <a:endParaRPr lang="cs-CZ" dirty="0"/>
          </a:p>
          <a:p>
            <a:r>
              <a:rPr lang="cs-CZ" dirty="0"/>
              <a:t>vysoce nakažlivé, rychle se šíří zejm. v dětských kolektivech</a:t>
            </a:r>
          </a:p>
          <a:p>
            <a:r>
              <a:rPr lang="cs-CZ" dirty="0"/>
              <a:t>klinické projevy</a:t>
            </a:r>
          </a:p>
          <a:p>
            <a:pPr lvl="1"/>
            <a:r>
              <a:rPr lang="cs-CZ" dirty="0" err="1"/>
              <a:t>makulovezikulózní</a:t>
            </a:r>
            <a:r>
              <a:rPr lang="cs-CZ" dirty="0"/>
              <a:t> forma (streptokok) – </a:t>
            </a:r>
            <a:r>
              <a:rPr lang="cs-CZ" dirty="0" err="1"/>
              <a:t>makuly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</a:t>
            </a:r>
            <a:r>
              <a:rPr lang="cs-CZ" dirty="0"/>
              <a:t> puchýřky </a:t>
            </a:r>
            <a:r>
              <a:rPr lang="cs-CZ" dirty="0">
                <a:sym typeface="Wingdings" pitchFamily="2" charset="2"/>
              </a:rPr>
              <a:t> pustuly  krusty</a:t>
            </a:r>
          </a:p>
          <a:p>
            <a:pPr lvl="1"/>
            <a:r>
              <a:rPr lang="cs-CZ" dirty="0">
                <a:sym typeface="Wingdings" pitchFamily="2" charset="2"/>
              </a:rPr>
              <a:t>bulózní forma (stafylokok) – velké puchýře</a:t>
            </a:r>
          </a:p>
          <a:p>
            <a:pPr lvl="1"/>
            <a:r>
              <a:rPr lang="cs-CZ" dirty="0">
                <a:sym typeface="Wingdings" pitchFamily="2" charset="2"/>
              </a:rPr>
              <a:t>smíšená forma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lokální ATB, rozsáhlá ložiska – systémová ATB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9EE037-068E-DF49-83A3-F4854C31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406" y="48126"/>
            <a:ext cx="2781300" cy="2311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644C53-F6B2-C041-B2C4-15E0ACE8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980" y="32168"/>
            <a:ext cx="2348432" cy="22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25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FFF4E-A74B-1344-8502-D61E5382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Stafylokokový syndrom opařené kůže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B4A451-3E68-5B42-B994-7B1D82028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Vyvolávají pouze kmeny produkující </a:t>
            </a:r>
            <a:r>
              <a:rPr lang="cs-CZ" dirty="0" err="1"/>
              <a:t>exfoliatiny</a:t>
            </a:r>
            <a:endParaRPr lang="cs-CZ" dirty="0"/>
          </a:p>
          <a:p>
            <a:r>
              <a:rPr lang="cs-CZ" dirty="0"/>
              <a:t>klinický obraz:</a:t>
            </a:r>
          </a:p>
          <a:p>
            <a:pPr lvl="1"/>
            <a:r>
              <a:rPr lang="cs-CZ" dirty="0"/>
              <a:t>puchýře až rozsáhlé buly s následným odlupováním epidermis</a:t>
            </a:r>
          </a:p>
          <a:p>
            <a:pPr lvl="1"/>
            <a:r>
              <a:rPr lang="cs-CZ" dirty="0"/>
              <a:t>připomíná popáleniny 2. stupně</a:t>
            </a:r>
          </a:p>
          <a:p>
            <a:pPr lvl="1"/>
            <a:r>
              <a:rPr lang="cs-CZ" dirty="0"/>
              <a:t>Nikolského příznak </a:t>
            </a:r>
          </a:p>
          <a:p>
            <a:pPr lvl="1"/>
            <a:r>
              <a:rPr lang="cs-CZ" dirty="0"/>
              <a:t>horečka, únava, </a:t>
            </a:r>
            <a:r>
              <a:rPr lang="cs-CZ" dirty="0" err="1"/>
              <a:t>nechutentsví</a:t>
            </a:r>
            <a:endParaRPr lang="cs-CZ" dirty="0"/>
          </a:p>
          <a:p>
            <a:endParaRPr lang="cs-CZ" dirty="0"/>
          </a:p>
          <a:p>
            <a:r>
              <a:rPr lang="cs-CZ" dirty="0"/>
              <a:t>terapie: </a:t>
            </a:r>
            <a:r>
              <a:rPr lang="cs-CZ" dirty="0" err="1"/>
              <a:t>i.v</a:t>
            </a:r>
            <a:r>
              <a:rPr lang="cs-CZ" dirty="0"/>
              <a:t>. ATB, symptomatická terapie, péče o ránu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563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F2646-5406-EE40-A8BF-44BAB1D466E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Petechiální </a:t>
            </a:r>
            <a:r>
              <a:rPr lang="cs-CZ" b="1" dirty="0" err="1"/>
              <a:t>exantémová</a:t>
            </a:r>
            <a:r>
              <a:rPr lang="cs-CZ" b="1" dirty="0"/>
              <a:t>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602E42-7D16-4E4B-9D23-FEB84D36F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IMO</a:t>
            </a:r>
          </a:p>
          <a:p>
            <a:r>
              <a:rPr lang="cs-CZ" dirty="0"/>
              <a:t>periferní embolizace při infekční endokarditidě</a:t>
            </a:r>
          </a:p>
          <a:p>
            <a:endParaRPr lang="cs-CZ" dirty="0"/>
          </a:p>
          <a:p>
            <a:r>
              <a:rPr lang="cs-CZ" dirty="0" err="1"/>
              <a:t>dif</a:t>
            </a:r>
            <a:r>
              <a:rPr lang="cs-CZ" dirty="0"/>
              <a:t>. dg.: </a:t>
            </a:r>
            <a:r>
              <a:rPr lang="cs-CZ" dirty="0" err="1"/>
              <a:t>Henoch-Schönleinova</a:t>
            </a:r>
            <a:r>
              <a:rPr lang="cs-CZ" dirty="0"/>
              <a:t> purpura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6F1F37-B94A-614E-8B06-D57B7F16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131" y="1825625"/>
            <a:ext cx="3169669" cy="44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7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E66AA-AEFE-1C4C-B5AA-B66A6CD3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Invazivní meningokoková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4ADFE6-7C77-6149-85ED-AC282AA12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původce: </a:t>
            </a:r>
            <a:r>
              <a:rPr lang="cs-CZ" dirty="0" err="1"/>
              <a:t>Neisseria</a:t>
            </a:r>
            <a:r>
              <a:rPr lang="cs-CZ" dirty="0"/>
              <a:t> </a:t>
            </a:r>
            <a:r>
              <a:rPr lang="cs-CZ" dirty="0" err="1"/>
              <a:t>meningitidis</a:t>
            </a:r>
            <a:endParaRPr lang="cs-CZ" dirty="0"/>
          </a:p>
          <a:p>
            <a:r>
              <a:rPr lang="cs-CZ" dirty="0"/>
              <a:t>tři základní  formy IMO:</a:t>
            </a:r>
          </a:p>
          <a:p>
            <a:pPr lvl="1"/>
            <a:r>
              <a:rPr lang="cs-CZ" dirty="0"/>
              <a:t>meningokoková sepse</a:t>
            </a:r>
          </a:p>
          <a:p>
            <a:pPr lvl="1"/>
            <a:r>
              <a:rPr lang="cs-CZ" dirty="0"/>
              <a:t>meningokoková meningitida</a:t>
            </a:r>
          </a:p>
          <a:p>
            <a:pPr lvl="1"/>
            <a:r>
              <a:rPr lang="cs-CZ" dirty="0"/>
              <a:t>meningokoková sepse s meningitidou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typicky rychlý nástup, z plného zdraví </a:t>
            </a:r>
            <a:r>
              <a:rPr lang="cs-CZ" dirty="0">
                <a:sym typeface="Wingdings" pitchFamily="2" charset="2"/>
              </a:rPr>
              <a:t> febrilní </a:t>
            </a:r>
            <a:r>
              <a:rPr lang="cs-CZ" dirty="0" err="1">
                <a:sym typeface="Wingdings" pitchFamily="2" charset="2"/>
              </a:rPr>
              <a:t>infekt</a:t>
            </a:r>
            <a:r>
              <a:rPr lang="cs-CZ" dirty="0">
                <a:sym typeface="Wingdings" pitchFamily="2" charset="2"/>
              </a:rPr>
              <a:t>, zpočátku </a:t>
            </a:r>
            <a:r>
              <a:rPr lang="cs-CZ" dirty="0" err="1">
                <a:sym typeface="Wingdings" pitchFamily="2" charset="2"/>
              </a:rPr>
              <a:t>flu-like</a:t>
            </a:r>
            <a:r>
              <a:rPr lang="cs-CZ" dirty="0">
                <a:sym typeface="Wingdings" pitchFamily="2" charset="2"/>
              </a:rPr>
              <a:t> symptomy</a:t>
            </a:r>
          </a:p>
          <a:p>
            <a:pPr lvl="1"/>
            <a:r>
              <a:rPr lang="cs-CZ" dirty="0">
                <a:sym typeface="Wingdings" pitchFamily="2" charset="2"/>
              </a:rPr>
              <a:t>brzy vznik petechií na kůži, které se rychle šíří</a:t>
            </a:r>
          </a:p>
          <a:p>
            <a:pPr lvl="1"/>
            <a:r>
              <a:rPr lang="cs-CZ" dirty="0">
                <a:sym typeface="Wingdings" pitchFamily="2" charset="2"/>
              </a:rPr>
              <a:t>známky neuroinfekce, šoku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0FCED0-C9B5-4C4F-9FCF-4730D3A4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1690688"/>
            <a:ext cx="5495290" cy="2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4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CBF8B-164F-0C4B-B9EA-C5F90539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Invazivní meningokoková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15FBE9-1F63-CC46-8854-FA1042D4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u 50 % úmrtí do 24 h – oběhové selhání při septickém a/nebo hemoragickém šoku (DIC)</a:t>
            </a:r>
          </a:p>
          <a:p>
            <a:r>
              <a:rPr lang="cs-CZ" dirty="0"/>
              <a:t>často amputace akrálních částí </a:t>
            </a:r>
          </a:p>
          <a:p>
            <a:endParaRPr lang="cs-CZ" dirty="0"/>
          </a:p>
          <a:p>
            <a:r>
              <a:rPr lang="cs-CZ" dirty="0"/>
              <a:t>kritéria pro podezření na IMO</a:t>
            </a:r>
          </a:p>
          <a:p>
            <a:pPr lvl="1"/>
            <a:r>
              <a:rPr lang="cs-CZ" dirty="0"/>
              <a:t>febrilní stav s </a:t>
            </a:r>
            <a:r>
              <a:rPr lang="cs-CZ" dirty="0" err="1"/>
              <a:t>exantémem</a:t>
            </a:r>
            <a:r>
              <a:rPr lang="cs-CZ" dirty="0"/>
              <a:t> + alespoň 1 z: </a:t>
            </a:r>
          </a:p>
          <a:p>
            <a:pPr lvl="2"/>
            <a:r>
              <a:rPr lang="cs-CZ" dirty="0"/>
              <a:t>hemoragický </a:t>
            </a:r>
            <a:r>
              <a:rPr lang="cs-CZ" dirty="0" err="1"/>
              <a:t>exantém</a:t>
            </a:r>
            <a:r>
              <a:rPr lang="cs-CZ" dirty="0"/>
              <a:t> (petechie, </a:t>
            </a:r>
            <a:r>
              <a:rPr lang="cs-CZ" dirty="0" err="1"/>
              <a:t>sufuze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známky sepse</a:t>
            </a:r>
          </a:p>
          <a:p>
            <a:pPr lvl="2"/>
            <a:r>
              <a:rPr lang="cs-CZ" dirty="0"/>
              <a:t>šok</a:t>
            </a:r>
          </a:p>
          <a:p>
            <a:pPr lvl="2"/>
            <a:r>
              <a:rPr lang="cs-CZ" dirty="0"/>
              <a:t>porucha vědomí</a:t>
            </a:r>
          </a:p>
          <a:p>
            <a:pPr lvl="2"/>
            <a:r>
              <a:rPr lang="cs-CZ" dirty="0"/>
              <a:t>rychlý průběh nemoci</a:t>
            </a:r>
          </a:p>
        </p:txBody>
      </p:sp>
    </p:spTree>
    <p:extLst>
      <p:ext uri="{BB962C8B-B14F-4D97-AF65-F5344CB8AC3E}">
        <p14:creationId xmlns:p14="http://schemas.microsoft.com/office/powerpoint/2010/main" val="2995692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25605-D13A-BF45-A69A-842CB27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Invazivní meningokoková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4FC923-C849-E74F-99EC-008805C26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terapie: </a:t>
            </a:r>
          </a:p>
          <a:p>
            <a:pPr lvl="1"/>
            <a:r>
              <a:rPr lang="cs-CZ" dirty="0"/>
              <a:t>zahájit do 30 minut</a:t>
            </a:r>
          </a:p>
          <a:p>
            <a:pPr lvl="1"/>
            <a:r>
              <a:rPr lang="cs-CZ" dirty="0" err="1"/>
              <a:t>i.v</a:t>
            </a:r>
            <a:r>
              <a:rPr lang="cs-CZ" dirty="0"/>
              <a:t>. ATB terapie – první volba: </a:t>
            </a:r>
            <a:r>
              <a:rPr lang="cs-CZ" dirty="0" err="1"/>
              <a:t>Cefotaxim</a:t>
            </a:r>
            <a:endParaRPr lang="cs-CZ" dirty="0"/>
          </a:p>
          <a:p>
            <a:pPr lvl="1"/>
            <a:r>
              <a:rPr lang="cs-CZ" dirty="0"/>
              <a:t>vhodné odebrat krev na HK a PCR – nesmí oddálit podání ATB!</a:t>
            </a:r>
          </a:p>
          <a:p>
            <a:pPr lvl="1"/>
            <a:r>
              <a:rPr lang="cs-CZ" dirty="0"/>
              <a:t>objemová resuscitace</a:t>
            </a:r>
          </a:p>
          <a:p>
            <a:pPr lvl="1"/>
            <a:r>
              <a:rPr lang="cs-CZ" dirty="0" err="1"/>
              <a:t>oxygenoterapie</a:t>
            </a:r>
            <a:endParaRPr lang="cs-CZ" dirty="0"/>
          </a:p>
          <a:p>
            <a:pPr lvl="1"/>
            <a:r>
              <a:rPr lang="cs-CZ" dirty="0"/>
              <a:t>při křečích antikonvulziva</a:t>
            </a:r>
          </a:p>
          <a:p>
            <a:endParaRPr lang="cs-CZ" dirty="0"/>
          </a:p>
          <a:p>
            <a:r>
              <a:rPr lang="cs-CZ" dirty="0"/>
              <a:t>prevence: očkování</a:t>
            </a:r>
          </a:p>
        </p:txBody>
      </p:sp>
    </p:spTree>
    <p:extLst>
      <p:ext uri="{BB962C8B-B14F-4D97-AF65-F5344CB8AC3E}">
        <p14:creationId xmlns:p14="http://schemas.microsoft.com/office/powerpoint/2010/main" val="2380799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3D45E-CC51-BE44-B47C-83F4E542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12" y="2711510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Infekční onemocnění dýchacích cest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393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C993F-68B0-784C-9671-7C41E463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onemocnění dýchacích cest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D793B1-A689-BF4A-8F3C-7B4196D1F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Anatomické rozdělení dýchacího systému: </a:t>
            </a:r>
          </a:p>
          <a:p>
            <a:pPr lvl="1"/>
            <a:r>
              <a:rPr lang="cs-CZ" dirty="0"/>
              <a:t>HCD – dutina nosní, PND, </a:t>
            </a:r>
            <a:r>
              <a:rPr lang="cs-CZ" dirty="0" err="1"/>
              <a:t>nazofarynx</a:t>
            </a:r>
            <a:endParaRPr lang="cs-CZ" dirty="0"/>
          </a:p>
          <a:p>
            <a:pPr lvl="1"/>
            <a:r>
              <a:rPr lang="cs-CZ" dirty="0"/>
              <a:t>DCD – larynx, trachea, bronchy, </a:t>
            </a:r>
            <a:r>
              <a:rPr lang="cs-CZ" dirty="0" err="1"/>
              <a:t>brochioly</a:t>
            </a:r>
            <a:r>
              <a:rPr lang="cs-CZ" dirty="0"/>
              <a:t>, alveoly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Klinické dělení:</a:t>
            </a:r>
          </a:p>
          <a:p>
            <a:pPr lvl="1"/>
            <a:r>
              <a:rPr lang="cs-CZ" dirty="0"/>
              <a:t>přechod mezi extra- a </a:t>
            </a:r>
            <a:r>
              <a:rPr lang="cs-CZ" dirty="0" err="1"/>
              <a:t>intrarhorakální</a:t>
            </a:r>
            <a:r>
              <a:rPr lang="cs-CZ" dirty="0"/>
              <a:t> částí DC (vstup trachey do hrudníku)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6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E3A4CFB-2B49-F543-A8BB-87CFA7C5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7" y="2711509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Infekční </a:t>
            </a:r>
            <a:r>
              <a:rPr lang="cs-CZ" b="1" dirty="0" err="1"/>
              <a:t>exantémová</a:t>
            </a:r>
            <a:r>
              <a:rPr lang="cs-CZ" b="1" dirty="0"/>
              <a:t> onemocnění</a:t>
            </a:r>
          </a:p>
        </p:txBody>
      </p:sp>
    </p:spTree>
    <p:extLst>
      <p:ext uri="{BB962C8B-B14F-4D97-AF65-F5344CB8AC3E}">
        <p14:creationId xmlns:p14="http://schemas.microsoft.com/office/powerpoint/2010/main" val="893758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9576D-E6D6-1447-9B66-AC9D5A75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Známky dušnosti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D44CA6-1BBB-744E-9DCC-036AE043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tachypnoe</a:t>
            </a:r>
          </a:p>
          <a:p>
            <a:r>
              <a:rPr lang="cs-CZ" dirty="0"/>
              <a:t>cyanóza </a:t>
            </a:r>
          </a:p>
          <a:p>
            <a:r>
              <a:rPr lang="cs-CZ" dirty="0" err="1"/>
              <a:t>desaturace</a:t>
            </a:r>
            <a:r>
              <a:rPr lang="cs-CZ" dirty="0"/>
              <a:t> </a:t>
            </a:r>
          </a:p>
          <a:p>
            <a:r>
              <a:rPr lang="cs-CZ" dirty="0"/>
              <a:t>zatahování měkkých částí hrudníku a břicha</a:t>
            </a:r>
          </a:p>
          <a:p>
            <a:r>
              <a:rPr lang="cs-CZ" dirty="0" err="1"/>
              <a:t>alární</a:t>
            </a:r>
            <a:r>
              <a:rPr lang="cs-CZ" dirty="0"/>
              <a:t> souhyb</a:t>
            </a:r>
          </a:p>
          <a:p>
            <a:r>
              <a:rPr lang="cs-CZ" dirty="0" err="1"/>
              <a:t>ortopnoická</a:t>
            </a:r>
            <a:r>
              <a:rPr lang="cs-CZ" dirty="0"/>
              <a:t> poloha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04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76A5A-1005-1249-B034-917099A5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Patologické zvukové fenomény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37D3A7-BE9B-004A-A101-5DE64A50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495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distanční fenomény</a:t>
            </a:r>
          </a:p>
          <a:p>
            <a:pPr lvl="1"/>
            <a:r>
              <a:rPr lang="cs-CZ" dirty="0" err="1"/>
              <a:t>stridor</a:t>
            </a:r>
            <a:r>
              <a:rPr lang="cs-CZ" dirty="0"/>
              <a:t> – inspirační (HCD), exspirační (DCD), inspiračně-exspirační</a:t>
            </a:r>
          </a:p>
          <a:p>
            <a:pPr lvl="1"/>
            <a:r>
              <a:rPr lang="cs-CZ" dirty="0"/>
              <a:t>kašel – suchý, produktivní</a:t>
            </a:r>
          </a:p>
          <a:p>
            <a:pPr lvl="1"/>
            <a:r>
              <a:rPr lang="cs-CZ" dirty="0"/>
              <a:t>dysfonie, afonie</a:t>
            </a:r>
          </a:p>
          <a:p>
            <a:pPr lvl="1"/>
            <a:r>
              <a:rPr lang="cs-CZ" dirty="0" err="1"/>
              <a:t>grunting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auskultační nález</a:t>
            </a:r>
          </a:p>
          <a:p>
            <a:pPr lvl="1"/>
            <a:r>
              <a:rPr lang="cs-CZ" dirty="0"/>
              <a:t>pískoty, vrzoty</a:t>
            </a:r>
          </a:p>
          <a:p>
            <a:pPr lvl="1"/>
            <a:r>
              <a:rPr lang="cs-CZ" dirty="0"/>
              <a:t>chropy, </a:t>
            </a:r>
            <a:r>
              <a:rPr lang="cs-CZ" dirty="0" err="1"/>
              <a:t>chrůpky</a:t>
            </a:r>
            <a:r>
              <a:rPr lang="cs-CZ" dirty="0"/>
              <a:t>, třáskání (</a:t>
            </a:r>
            <a:r>
              <a:rPr lang="cs-CZ" dirty="0" err="1"/>
              <a:t>krepitus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oslabené dýchání</a:t>
            </a:r>
          </a:p>
          <a:p>
            <a:pPr lvl="1"/>
            <a:r>
              <a:rPr lang="cs-CZ" dirty="0"/>
              <a:t>neslyšné dýchání </a:t>
            </a:r>
          </a:p>
          <a:p>
            <a:pPr lvl="1"/>
            <a:r>
              <a:rPr lang="cs-CZ" dirty="0"/>
              <a:t>přenesené fenomény z HCD</a:t>
            </a:r>
          </a:p>
        </p:txBody>
      </p:sp>
    </p:spTree>
    <p:extLst>
      <p:ext uri="{BB962C8B-B14F-4D97-AF65-F5344CB8AC3E}">
        <p14:creationId xmlns:p14="http://schemas.microsoft.com/office/powerpoint/2010/main" val="1669577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E866C-0B5A-6C40-8574-F94BB4E9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Infekce HCD – dle klinického 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24A2E8-10A7-0446-AB8A-A25F0971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rhinitida</a:t>
            </a:r>
          </a:p>
          <a:p>
            <a:r>
              <a:rPr lang="cs-CZ" dirty="0"/>
              <a:t>faryngitida</a:t>
            </a:r>
          </a:p>
          <a:p>
            <a:r>
              <a:rPr lang="cs-CZ" dirty="0"/>
              <a:t>tonzilitida</a:t>
            </a:r>
          </a:p>
          <a:p>
            <a:r>
              <a:rPr lang="cs-CZ" dirty="0"/>
              <a:t>sinusitida</a:t>
            </a:r>
          </a:p>
          <a:p>
            <a:r>
              <a:rPr lang="cs-CZ" dirty="0"/>
              <a:t>otitida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4375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1A8C6-9E01-1542-A11D-47160FBD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Infekce DCD – dle klinického 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61AA78-0F49-F846-8C3A-E785A0B54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epiglotitida</a:t>
            </a:r>
            <a:endParaRPr lang="cs-CZ" dirty="0"/>
          </a:p>
          <a:p>
            <a:r>
              <a:rPr lang="cs-CZ" dirty="0" err="1"/>
              <a:t>subglotická</a:t>
            </a:r>
            <a:r>
              <a:rPr lang="cs-CZ" dirty="0"/>
              <a:t> laryngitida</a:t>
            </a:r>
          </a:p>
          <a:p>
            <a:r>
              <a:rPr lang="cs-CZ" dirty="0" err="1"/>
              <a:t>laryngotrachitida</a:t>
            </a:r>
            <a:endParaRPr lang="cs-CZ" dirty="0"/>
          </a:p>
          <a:p>
            <a:r>
              <a:rPr lang="cs-CZ" dirty="0"/>
              <a:t>bronchitida</a:t>
            </a:r>
          </a:p>
          <a:p>
            <a:r>
              <a:rPr lang="cs-CZ" dirty="0"/>
              <a:t>bronchiolitida</a:t>
            </a:r>
          </a:p>
          <a:p>
            <a:r>
              <a:rPr lang="cs-CZ" dirty="0"/>
              <a:t>pneumonie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074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0D71E-3BA7-B349-AFD8-4E0F6E70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Rhinopharyngitida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97B9F1-C15E-F04B-854C-985548A34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časté onemocnění nosní dutiny, PND a faryngu</a:t>
            </a:r>
          </a:p>
          <a:p>
            <a:r>
              <a:rPr lang="cs-CZ" dirty="0"/>
              <a:t>zarudnutí sliznic a serózní sekrece</a:t>
            </a:r>
          </a:p>
          <a:p>
            <a:r>
              <a:rPr lang="cs-CZ" dirty="0"/>
              <a:t>původce: viry, možná bakteriální superinfekce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bolest hlavy, překrvení sliznice, únava</a:t>
            </a:r>
          </a:p>
          <a:p>
            <a:pPr lvl="1"/>
            <a:r>
              <a:rPr lang="cs-CZ" dirty="0"/>
              <a:t>výrazná vodnatá serózní sekrece, kýchání, zalehnutí uší</a:t>
            </a:r>
          </a:p>
          <a:p>
            <a:pPr lvl="1"/>
            <a:endParaRPr lang="cs-CZ" dirty="0"/>
          </a:p>
          <a:p>
            <a:r>
              <a:rPr lang="cs-CZ" dirty="0"/>
              <a:t>komplikace: otitida, sinusitida, infekce DCD</a:t>
            </a:r>
          </a:p>
          <a:p>
            <a:r>
              <a:rPr lang="cs-CZ" dirty="0"/>
              <a:t>terapie: symptomatická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722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79180-23BB-7640-80F7-5C05D97F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Sinusitis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1F938D-F813-D242-B798-23FC68D37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obvykle bakteriální komplikace rhinitidy</a:t>
            </a:r>
          </a:p>
          <a:p>
            <a:r>
              <a:rPr lang="cs-CZ" dirty="0"/>
              <a:t>původce: pneumokok, </a:t>
            </a:r>
            <a:r>
              <a:rPr lang="cs-CZ" dirty="0" err="1"/>
              <a:t>hemofilus</a:t>
            </a: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dvoufázový průběh: nachlazení </a:t>
            </a:r>
            <a:r>
              <a:rPr lang="cs-CZ" dirty="0">
                <a:sym typeface="Wingdings" pitchFamily="2" charset="2"/>
              </a:rPr>
              <a:t> úleva  návrat obtíží</a:t>
            </a:r>
          </a:p>
          <a:p>
            <a:pPr lvl="1"/>
            <a:r>
              <a:rPr lang="cs-CZ" dirty="0">
                <a:sym typeface="Wingdings" pitchFamily="2" charset="2"/>
              </a:rPr>
              <a:t>bolest hlavy, zubů, horečka, hnisavý výtok z nosu </a:t>
            </a:r>
          </a:p>
          <a:p>
            <a:pPr lvl="1"/>
            <a:r>
              <a:rPr lang="cs-CZ" dirty="0">
                <a:sym typeface="Wingdings" pitchFamily="2" charset="2"/>
              </a:rPr>
              <a:t>Huhňání, porucha čichu, únava</a:t>
            </a:r>
          </a:p>
          <a:p>
            <a:endParaRPr lang="cs-CZ" dirty="0"/>
          </a:p>
          <a:p>
            <a:r>
              <a:rPr lang="cs-CZ" dirty="0"/>
              <a:t>terapie: ATB, </a:t>
            </a:r>
            <a:r>
              <a:rPr lang="cs-CZ" dirty="0" err="1"/>
              <a:t>dekongestiva</a:t>
            </a:r>
            <a:r>
              <a:rPr lang="cs-CZ" dirty="0"/>
              <a:t>, punkce dutin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82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0A5AF-65BF-8F44-B320-C315E5DE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Otitis media </a:t>
            </a:r>
            <a:r>
              <a:rPr lang="cs-CZ" b="1" dirty="0" err="1"/>
              <a:t>acuta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C25B65-1AEE-3E41-91DA-8C2841CF2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častá komplikace infekcí HCD</a:t>
            </a:r>
          </a:p>
          <a:p>
            <a:r>
              <a:rPr lang="cs-CZ" dirty="0"/>
              <a:t>infekce se šíří přes Eustachovu trubici do středouší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horečka, bolest ucha (mále dítě si sahá na uši), neklid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otoskopie</a:t>
            </a:r>
          </a:p>
          <a:p>
            <a:r>
              <a:rPr lang="cs-CZ" dirty="0"/>
              <a:t>terapie: katarální – </a:t>
            </a:r>
            <a:r>
              <a:rPr lang="cs-CZ" dirty="0" err="1"/>
              <a:t>boralkoholové</a:t>
            </a:r>
            <a:r>
              <a:rPr lang="cs-CZ" dirty="0"/>
              <a:t> kapky, hnisavé – paracentéza, ATB</a:t>
            </a:r>
          </a:p>
        </p:txBody>
      </p:sp>
    </p:spTree>
    <p:extLst>
      <p:ext uri="{BB962C8B-B14F-4D97-AF65-F5344CB8AC3E}">
        <p14:creationId xmlns:p14="http://schemas.microsoft.com/office/powerpoint/2010/main" val="2981735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980D2-C824-8446-A32B-13C902D9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Tonzilitida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AB3A29-1CC9-144D-8FD7-28C9D9CBC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akutní zánět krčních mandlí</a:t>
            </a:r>
          </a:p>
          <a:p>
            <a:r>
              <a:rPr lang="cs-CZ" dirty="0"/>
              <a:t>původci: bakterie (Str. </a:t>
            </a:r>
            <a:r>
              <a:rPr lang="cs-CZ" dirty="0" err="1"/>
              <a:t>pyogenes</a:t>
            </a:r>
            <a:r>
              <a:rPr lang="cs-CZ" dirty="0"/>
              <a:t>), viry, vzácně mykobakterie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horečka, bolest v krku </a:t>
            </a:r>
          </a:p>
          <a:p>
            <a:pPr lvl="1"/>
            <a:r>
              <a:rPr lang="cs-CZ" dirty="0"/>
              <a:t>šedobílé povlaky na mandlích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terapie: PNC při bakteriální tonzilitidě</a:t>
            </a:r>
          </a:p>
          <a:p>
            <a:r>
              <a:rPr lang="cs-CZ" dirty="0"/>
              <a:t>komplikace: </a:t>
            </a:r>
            <a:r>
              <a:rPr lang="cs-CZ" dirty="0" err="1"/>
              <a:t>retrotonzilární</a:t>
            </a:r>
            <a:r>
              <a:rPr lang="cs-CZ" dirty="0"/>
              <a:t> absces (náhlé zhoršení, výrazná bolest)</a:t>
            </a:r>
          </a:p>
        </p:txBody>
      </p:sp>
    </p:spTree>
    <p:extLst>
      <p:ext uri="{BB962C8B-B14F-4D97-AF65-F5344CB8AC3E}">
        <p14:creationId xmlns:p14="http://schemas.microsoft.com/office/powerpoint/2010/main" val="44050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46D436-9ACD-ED40-9B29-A6D07F926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mononukleóza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67997A-727E-4540-B39D-7E3FD8672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původce: EBV, CMV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b="1" dirty="0"/>
              <a:t>povlaková angína</a:t>
            </a:r>
          </a:p>
          <a:p>
            <a:pPr lvl="1"/>
            <a:r>
              <a:rPr lang="cs-CZ" b="1" dirty="0"/>
              <a:t>krční lymfadenopatie</a:t>
            </a:r>
          </a:p>
          <a:p>
            <a:pPr lvl="1"/>
            <a:r>
              <a:rPr lang="cs-CZ" b="1" dirty="0" err="1"/>
              <a:t>hepatosplenomegalie</a:t>
            </a:r>
            <a:endParaRPr lang="cs-CZ" b="1" dirty="0"/>
          </a:p>
          <a:p>
            <a:pPr lvl="1"/>
            <a:r>
              <a:rPr lang="cs-CZ" dirty="0" err="1"/>
              <a:t>rhinolalie</a:t>
            </a:r>
            <a:r>
              <a:rPr lang="cs-CZ" dirty="0"/>
              <a:t>, otok víček, horečka</a:t>
            </a:r>
          </a:p>
          <a:p>
            <a:pPr lvl="1"/>
            <a:r>
              <a:rPr lang="cs-CZ" dirty="0"/>
              <a:t>+/- </a:t>
            </a:r>
            <a:r>
              <a:rPr lang="cs-CZ" dirty="0" err="1"/>
              <a:t>exantém</a:t>
            </a:r>
            <a:r>
              <a:rPr lang="cs-CZ" dirty="0"/>
              <a:t>, enantém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klinika, laboratoř</a:t>
            </a:r>
          </a:p>
          <a:p>
            <a:r>
              <a:rPr lang="cs-CZ" dirty="0"/>
              <a:t>terapie: symptomatická, klidový režim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1494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0D453-D6A4-4F40-9061-1D62E23B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</a:t>
            </a:r>
            <a:r>
              <a:rPr lang="cs-CZ" b="1" dirty="0" err="1"/>
              <a:t>subglotická</a:t>
            </a:r>
            <a:r>
              <a:rPr lang="cs-CZ" b="1" dirty="0"/>
              <a:t> laryngitida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C3A1B0-ABEC-484A-898D-8791639D1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původce: převážně viry</a:t>
            </a:r>
          </a:p>
          <a:p>
            <a:r>
              <a:rPr lang="cs-CZ" dirty="0"/>
              <a:t>vznik náhle, z “plného zdraví“, typicky v noci</a:t>
            </a:r>
          </a:p>
          <a:p>
            <a:r>
              <a:rPr lang="cs-CZ" dirty="0"/>
              <a:t>zúžení </a:t>
            </a:r>
            <a:r>
              <a:rPr lang="cs-CZ" dirty="0" err="1"/>
              <a:t>subglotického</a:t>
            </a:r>
            <a:r>
              <a:rPr lang="cs-CZ" dirty="0"/>
              <a:t> prostoru zánětlivým otokem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drsný až štěkavý kašel </a:t>
            </a:r>
          </a:p>
          <a:p>
            <a:pPr lvl="1"/>
            <a:r>
              <a:rPr lang="cs-CZ" dirty="0"/>
              <a:t>inspirační event. i exspirační </a:t>
            </a:r>
            <a:r>
              <a:rPr lang="cs-CZ" dirty="0" err="1"/>
              <a:t>stridor</a:t>
            </a:r>
            <a:endParaRPr lang="cs-CZ" dirty="0"/>
          </a:p>
          <a:p>
            <a:pPr lvl="1"/>
            <a:r>
              <a:rPr lang="cs-CZ" dirty="0"/>
              <a:t>dysfonie, afonie</a:t>
            </a:r>
          </a:p>
          <a:p>
            <a:pPr lvl="1"/>
            <a:r>
              <a:rPr lang="cs-CZ" dirty="0"/>
              <a:t>inspirační dušnost</a:t>
            </a:r>
          </a:p>
          <a:p>
            <a:endParaRPr lang="cs-CZ" dirty="0"/>
          </a:p>
          <a:p>
            <a:r>
              <a:rPr lang="cs-CZ" dirty="0"/>
              <a:t>terapie: studený vzduch, kortikoidy, inhalace adrenalinu, </a:t>
            </a:r>
            <a:r>
              <a:rPr lang="cs-CZ" dirty="0" err="1"/>
              <a:t>oxygenoterapie</a:t>
            </a:r>
            <a:endParaRPr lang="cs-CZ" dirty="0"/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577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1C451-A697-2D4E-A51B-582B9196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Exantémová</a:t>
            </a:r>
            <a:r>
              <a:rPr lang="cs-CZ" b="1" dirty="0"/>
              <a:t>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5C090C-35E2-3945-8646-A50CE0CEF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exantém</a:t>
            </a:r>
            <a:r>
              <a:rPr lang="cs-CZ" dirty="0"/>
              <a:t> = akutně vzniklý výsev kožních eflorescencí </a:t>
            </a:r>
          </a:p>
          <a:p>
            <a:r>
              <a:rPr lang="cs-CZ" dirty="0"/>
              <a:t>enantém = vyrážka na sliznicích v dutině ústní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většina virového původu</a:t>
            </a:r>
          </a:p>
          <a:p>
            <a:r>
              <a:rPr lang="cs-CZ" dirty="0"/>
              <a:t>spontánně odezní během několika dní až týdnů</a:t>
            </a:r>
          </a:p>
          <a:p>
            <a:r>
              <a:rPr lang="cs-CZ" dirty="0"/>
              <a:t>ubývá jich díky očkování</a:t>
            </a:r>
          </a:p>
          <a:p>
            <a:r>
              <a:rPr lang="cs-CZ" dirty="0"/>
              <a:t>terapie: symptomatická</a:t>
            </a:r>
          </a:p>
        </p:txBody>
      </p:sp>
    </p:spTree>
    <p:extLst>
      <p:ext uri="{BB962C8B-B14F-4D97-AF65-F5344CB8AC3E}">
        <p14:creationId xmlns:p14="http://schemas.microsoft.com/office/powerpoint/2010/main" val="3156821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F6634-1BD7-8143-9A31-52F7D202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</a:t>
            </a:r>
            <a:r>
              <a:rPr lang="cs-CZ" b="1" dirty="0" err="1"/>
              <a:t>epiglotitida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12F731-4296-1743-A52A-FAAF08305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původce: bakterie (nejčastěji </a:t>
            </a:r>
            <a:r>
              <a:rPr lang="cs-CZ" dirty="0" err="1"/>
              <a:t>Haemophilus</a:t>
            </a:r>
            <a:r>
              <a:rPr lang="cs-CZ" dirty="0"/>
              <a:t> </a:t>
            </a:r>
            <a:r>
              <a:rPr lang="cs-CZ" dirty="0" err="1"/>
              <a:t>influenzae</a:t>
            </a:r>
            <a:r>
              <a:rPr lang="cs-CZ" dirty="0"/>
              <a:t> typu B)</a:t>
            </a:r>
          </a:p>
          <a:p>
            <a:r>
              <a:rPr lang="cs-CZ" dirty="0"/>
              <a:t>klinické projevy</a:t>
            </a:r>
          </a:p>
          <a:p>
            <a:pPr lvl="1"/>
            <a:r>
              <a:rPr lang="cs-CZ" dirty="0"/>
              <a:t>horečka </a:t>
            </a:r>
          </a:p>
          <a:p>
            <a:pPr lvl="1"/>
            <a:r>
              <a:rPr lang="cs-CZ" dirty="0"/>
              <a:t>dítě je nápadně klidné, nekašle, nemluví, sliní, brání se položení </a:t>
            </a:r>
          </a:p>
          <a:p>
            <a:pPr lvl="1"/>
            <a:r>
              <a:rPr lang="cs-CZ" dirty="0"/>
              <a:t>inspiračně-exspirační </a:t>
            </a:r>
            <a:r>
              <a:rPr lang="cs-CZ" dirty="0" err="1"/>
              <a:t>stridor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terapie: transport ve vynucené poloze, zajištění DC (často intubace), </a:t>
            </a:r>
            <a:r>
              <a:rPr lang="cs-CZ" dirty="0" err="1"/>
              <a:t>oxygenoterapie</a:t>
            </a:r>
            <a:r>
              <a:rPr lang="cs-CZ" dirty="0"/>
              <a:t>, ATB</a:t>
            </a:r>
          </a:p>
          <a:p>
            <a:endParaRPr lang="cs-CZ" dirty="0"/>
          </a:p>
          <a:p>
            <a:r>
              <a:rPr lang="cs-CZ" dirty="0"/>
              <a:t>prevence: očkování</a:t>
            </a:r>
          </a:p>
        </p:txBody>
      </p:sp>
    </p:spTree>
    <p:extLst>
      <p:ext uri="{BB962C8B-B14F-4D97-AF65-F5344CB8AC3E}">
        <p14:creationId xmlns:p14="http://schemas.microsoft.com/office/powerpoint/2010/main" val="3750521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19F8D-05AE-A248-9577-A16C3C12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Obstrukční bronchitida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495157-386B-A544-AB63-8094A56A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původci: převážně viry (</a:t>
            </a:r>
            <a:r>
              <a:rPr lang="cs-CZ" dirty="0" err="1"/>
              <a:t>rhinovirus</a:t>
            </a:r>
            <a:r>
              <a:rPr lang="cs-CZ" dirty="0"/>
              <a:t>, RSV, další respirační viry)</a:t>
            </a:r>
          </a:p>
          <a:p>
            <a:r>
              <a:rPr lang="cs-CZ" dirty="0"/>
              <a:t>bronchiální obstrukce</a:t>
            </a:r>
          </a:p>
          <a:p>
            <a:endParaRPr lang="cs-CZ" dirty="0"/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exspirační dyspnoe</a:t>
            </a:r>
          </a:p>
          <a:p>
            <a:pPr lvl="1"/>
            <a:r>
              <a:rPr lang="cs-CZ" dirty="0"/>
              <a:t>pískoty, vrzoty (exspirační event. i inspirační)</a:t>
            </a:r>
          </a:p>
          <a:p>
            <a:pPr lvl="1"/>
            <a:endParaRPr lang="cs-CZ" dirty="0"/>
          </a:p>
          <a:p>
            <a:r>
              <a:rPr lang="cs-CZ" dirty="0"/>
              <a:t>terapie:</a:t>
            </a:r>
          </a:p>
          <a:p>
            <a:pPr lvl="1"/>
            <a:r>
              <a:rPr lang="cs-CZ" dirty="0"/>
              <a:t>bronchodilatační léčba (</a:t>
            </a:r>
            <a:r>
              <a:rPr lang="cs-CZ" dirty="0" err="1"/>
              <a:t>salbutamol</a:t>
            </a:r>
            <a:r>
              <a:rPr lang="cs-CZ" dirty="0"/>
              <a:t>, </a:t>
            </a:r>
            <a:r>
              <a:rPr lang="cs-CZ" dirty="0" err="1"/>
              <a:t>ipratropium</a:t>
            </a:r>
            <a:r>
              <a:rPr lang="cs-CZ" dirty="0"/>
              <a:t>-bromid)</a:t>
            </a:r>
          </a:p>
          <a:p>
            <a:pPr lvl="1"/>
            <a:r>
              <a:rPr lang="cs-CZ" dirty="0"/>
              <a:t>kortikoidy (</a:t>
            </a:r>
            <a:r>
              <a:rPr lang="cs-CZ" dirty="0" err="1"/>
              <a:t>prednison</a:t>
            </a:r>
            <a:r>
              <a:rPr lang="cs-CZ" dirty="0"/>
              <a:t>, </a:t>
            </a:r>
            <a:r>
              <a:rPr lang="cs-CZ" dirty="0" err="1"/>
              <a:t>dexamethason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oxygenoterapie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112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14109-1B6B-CB40-8461-DC7150C7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bronchiolitida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8C10FF-3613-1143-80FA-E80EDF19F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obstrukce DC edémem sliznice a hypersekrecí hlenu</a:t>
            </a:r>
          </a:p>
          <a:p>
            <a:r>
              <a:rPr lang="cs-CZ" dirty="0"/>
              <a:t>nejčastější původce: RSV</a:t>
            </a:r>
          </a:p>
          <a:p>
            <a:r>
              <a:rPr lang="cs-CZ" dirty="0"/>
              <a:t>děti 1-2 roky věku</a:t>
            </a:r>
          </a:p>
          <a:p>
            <a:r>
              <a:rPr lang="cs-CZ" dirty="0"/>
              <a:t>klinický obraz</a:t>
            </a:r>
          </a:p>
          <a:p>
            <a:pPr lvl="1"/>
            <a:r>
              <a:rPr lang="cs-CZ" dirty="0"/>
              <a:t>známky dušnosti</a:t>
            </a:r>
          </a:p>
          <a:p>
            <a:pPr lvl="1"/>
            <a:r>
              <a:rPr lang="cs-CZ" dirty="0"/>
              <a:t>difuzně </a:t>
            </a:r>
            <a:r>
              <a:rPr lang="cs-CZ" dirty="0" err="1"/>
              <a:t>chrůpky</a:t>
            </a:r>
            <a:r>
              <a:rPr lang="cs-CZ" dirty="0"/>
              <a:t>, event. vrzoty a pískoty</a:t>
            </a:r>
          </a:p>
          <a:p>
            <a:pPr lvl="1"/>
            <a:endParaRPr lang="cs-CZ" dirty="0"/>
          </a:p>
          <a:p>
            <a:r>
              <a:rPr lang="cs-CZ" dirty="0"/>
              <a:t>terapie: symptomatická</a:t>
            </a:r>
          </a:p>
          <a:p>
            <a:r>
              <a:rPr lang="cs-CZ" dirty="0"/>
              <a:t>prevence: očkování proti RSV v indikovaných případech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3937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C3A24-D4AE-8740-A846-0C055C0E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2FB8D7-4F2B-4549-91FC-2AD84BE80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 plicního parenchymu charakteristický horečkou, kašlem, (případně tachypnoí a respirační tísní) s poslechovým a RTG nálezem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původci: bakterie, viry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dělení dle klinického nálezu:</a:t>
            </a:r>
          </a:p>
          <a:p>
            <a:pPr lvl="1"/>
            <a:r>
              <a:rPr lang="cs-CZ" dirty="0"/>
              <a:t>typické </a:t>
            </a:r>
          </a:p>
          <a:p>
            <a:pPr lvl="1"/>
            <a:r>
              <a:rPr lang="cs-CZ" dirty="0"/>
              <a:t>atypické</a:t>
            </a:r>
          </a:p>
        </p:txBody>
      </p:sp>
    </p:spTree>
    <p:extLst>
      <p:ext uri="{BB962C8B-B14F-4D97-AF65-F5344CB8AC3E}">
        <p14:creationId xmlns:p14="http://schemas.microsoft.com/office/powerpoint/2010/main" val="549643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44C3D-FAA9-D748-8F4E-F9FF8292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Typické pneumonie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FAE5F7-2F39-8D45-B102-047433BF8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původci: pneumokok, </a:t>
            </a:r>
            <a:r>
              <a:rPr lang="cs-CZ" dirty="0" err="1"/>
              <a:t>hemofilus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horečka, kašel (suchý </a:t>
            </a:r>
            <a:r>
              <a:rPr lang="cs-CZ" dirty="0">
                <a:sym typeface="Wingdings" pitchFamily="2" charset="2"/>
              </a:rPr>
              <a:t> produktivní)</a:t>
            </a:r>
            <a:endParaRPr lang="cs-CZ" dirty="0"/>
          </a:p>
          <a:p>
            <a:pPr lvl="1"/>
            <a:r>
              <a:rPr lang="cs-CZ" dirty="0"/>
              <a:t>známky dušnosti dle tíže</a:t>
            </a:r>
          </a:p>
          <a:p>
            <a:pPr lvl="1"/>
            <a:r>
              <a:rPr lang="cs-CZ" dirty="0"/>
              <a:t>inspirační </a:t>
            </a:r>
            <a:r>
              <a:rPr lang="cs-CZ" dirty="0" err="1"/>
              <a:t>chrůpky</a:t>
            </a:r>
            <a:r>
              <a:rPr lang="cs-CZ" dirty="0"/>
              <a:t>, lokalizované oslabení</a:t>
            </a:r>
          </a:p>
          <a:p>
            <a:endParaRPr lang="cs-CZ" dirty="0"/>
          </a:p>
          <a:p>
            <a:r>
              <a:rPr lang="cs-CZ" dirty="0"/>
              <a:t>diagnostika: klinika, elevace zánětlivých parametrů, RTG</a:t>
            </a:r>
          </a:p>
          <a:p>
            <a:r>
              <a:rPr lang="cs-CZ" dirty="0"/>
              <a:t>terapie: ATB – lék volby amoxicilin </a:t>
            </a:r>
            <a:r>
              <a:rPr lang="cs-CZ" dirty="0" err="1"/>
              <a:t>p.o</a:t>
            </a:r>
            <a:r>
              <a:rPr lang="cs-CZ" dirty="0"/>
              <a:t>./PNC-G </a:t>
            </a:r>
            <a:r>
              <a:rPr lang="cs-CZ" dirty="0" err="1"/>
              <a:t>i.v</a:t>
            </a:r>
            <a:r>
              <a:rPr lang="cs-CZ" dirty="0"/>
              <a:t>.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087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F8809-8E54-5949-8A95-AC1C3B9F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Atypické pneumonie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AB7424-6232-1042-A314-6BC08EBE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92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původci: </a:t>
            </a:r>
            <a:r>
              <a:rPr lang="cs-CZ" dirty="0" err="1"/>
              <a:t>mykoplazma</a:t>
            </a:r>
            <a:r>
              <a:rPr lang="cs-CZ" dirty="0"/>
              <a:t>, chlamydie, některé respirační viry</a:t>
            </a:r>
          </a:p>
          <a:p>
            <a:r>
              <a:rPr lang="cs-CZ" dirty="0"/>
              <a:t>především školní děti a adolescenti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 err="1"/>
              <a:t>flu-like</a:t>
            </a:r>
            <a:r>
              <a:rPr lang="cs-CZ" dirty="0"/>
              <a:t> symptomy, </a:t>
            </a:r>
            <a:r>
              <a:rPr lang="cs-CZ" dirty="0" err="1"/>
              <a:t>subfebrilie</a:t>
            </a:r>
            <a:endParaRPr lang="cs-CZ" dirty="0"/>
          </a:p>
          <a:p>
            <a:pPr lvl="1"/>
            <a:r>
              <a:rPr lang="cs-CZ" dirty="0"/>
              <a:t>suchý dráždivý kašel</a:t>
            </a:r>
          </a:p>
          <a:p>
            <a:pPr lvl="1"/>
            <a:r>
              <a:rPr lang="cs-CZ" dirty="0"/>
              <a:t>většinou negativní poslechový nález</a:t>
            </a:r>
          </a:p>
          <a:p>
            <a:endParaRPr lang="cs-CZ" dirty="0"/>
          </a:p>
          <a:p>
            <a:r>
              <a:rPr lang="cs-CZ" dirty="0"/>
              <a:t>diagnostika: </a:t>
            </a:r>
          </a:p>
          <a:p>
            <a:pPr lvl="1"/>
            <a:r>
              <a:rPr lang="cs-CZ" dirty="0"/>
              <a:t>nízké nebo lehce zvýšené zánětlivé parametry</a:t>
            </a:r>
          </a:p>
          <a:p>
            <a:pPr lvl="1"/>
            <a:r>
              <a:rPr lang="cs-CZ" dirty="0"/>
              <a:t>RTG hrudníku – nekoreluje s klinikou</a:t>
            </a:r>
          </a:p>
          <a:p>
            <a:endParaRPr lang="cs-CZ" dirty="0"/>
          </a:p>
          <a:p>
            <a:r>
              <a:rPr lang="cs-CZ" dirty="0"/>
              <a:t>terapie: ATB – lék volby </a:t>
            </a:r>
            <a:r>
              <a:rPr lang="cs-CZ" dirty="0" err="1"/>
              <a:t>klaritromycin</a:t>
            </a:r>
            <a:r>
              <a:rPr lang="cs-CZ" dirty="0"/>
              <a:t> (</a:t>
            </a:r>
            <a:r>
              <a:rPr lang="cs-CZ" dirty="0" err="1"/>
              <a:t>Klacid</a:t>
            </a:r>
            <a:r>
              <a:rPr lang="cs-CZ" dirty="0"/>
              <a:t>), </a:t>
            </a:r>
            <a:r>
              <a:rPr lang="cs-CZ" dirty="0" err="1"/>
              <a:t>oxygenoterapie</a:t>
            </a:r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284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CA410-A01C-8D4C-89B0-71212D53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Tuberkulóza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258B72-4117-124A-BD49-1B32C2A8C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 z nejčastějších chronických infekčních </a:t>
            </a:r>
            <a:r>
              <a:rPr lang="cs-CZ" dirty="0" err="1"/>
              <a:t>onem</a:t>
            </a:r>
            <a:r>
              <a:rPr lang="cs-CZ" dirty="0"/>
              <a:t>. na světě</a:t>
            </a:r>
          </a:p>
          <a:p>
            <a:r>
              <a:rPr lang="cs-CZ" dirty="0"/>
              <a:t>ČR patří mezi země s nejnižší incidencí</a:t>
            </a:r>
          </a:p>
          <a:p>
            <a:r>
              <a:rPr lang="cs-CZ" dirty="0"/>
              <a:t>původce: </a:t>
            </a:r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tuberculosis</a:t>
            </a:r>
            <a:endParaRPr lang="cs-CZ" dirty="0"/>
          </a:p>
          <a:p>
            <a:r>
              <a:rPr lang="cs-CZ" dirty="0"/>
              <a:t>zdroj: nemocný člověk s aktivní </a:t>
            </a:r>
            <a:r>
              <a:rPr lang="cs-CZ" dirty="0" err="1"/>
              <a:t>neléčnou</a:t>
            </a:r>
            <a:r>
              <a:rPr lang="cs-CZ" dirty="0"/>
              <a:t> tbc</a:t>
            </a:r>
          </a:p>
          <a:p>
            <a:r>
              <a:rPr lang="cs-CZ" dirty="0"/>
              <a:t>přenos: inhalací, alimentárně, inokulací</a:t>
            </a:r>
          </a:p>
          <a:p>
            <a:r>
              <a:rPr lang="cs-CZ" dirty="0"/>
              <a:t>formy: </a:t>
            </a:r>
          </a:p>
          <a:p>
            <a:pPr lvl="1"/>
            <a:r>
              <a:rPr lang="cs-CZ" dirty="0"/>
              <a:t>primární tbc – u dosud neinfikovaného jedince</a:t>
            </a:r>
          </a:p>
          <a:p>
            <a:pPr lvl="1"/>
            <a:r>
              <a:rPr lang="cs-CZ" dirty="0" err="1"/>
              <a:t>postprimární</a:t>
            </a:r>
            <a:r>
              <a:rPr lang="cs-CZ" dirty="0"/>
              <a:t> tbc – u osob, které již prodělaly primární onemocnění</a:t>
            </a:r>
          </a:p>
        </p:txBody>
      </p:sp>
    </p:spTree>
    <p:extLst>
      <p:ext uri="{BB962C8B-B14F-4D97-AF65-F5344CB8AC3E}">
        <p14:creationId xmlns:p14="http://schemas.microsoft.com/office/powerpoint/2010/main" val="2452816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72245-F0FC-7349-844F-674767D0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Tuberkulóza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A19476-EB89-564C-A749-18115A96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klinické projevy dětské TBC</a:t>
            </a:r>
          </a:p>
          <a:p>
            <a:pPr lvl="1"/>
            <a:r>
              <a:rPr lang="cs-CZ" dirty="0"/>
              <a:t>primární forma – často asymptomatická, náhodný záchyt na RTG</a:t>
            </a:r>
          </a:p>
          <a:p>
            <a:pPr lvl="1"/>
            <a:r>
              <a:rPr lang="cs-CZ" dirty="0" err="1"/>
              <a:t>postprimární</a:t>
            </a:r>
            <a:r>
              <a:rPr lang="cs-CZ" dirty="0"/>
              <a:t> – kašel, </a:t>
            </a:r>
            <a:r>
              <a:rPr lang="cs-CZ" dirty="0" err="1"/>
              <a:t>subfebrilie</a:t>
            </a:r>
            <a:r>
              <a:rPr lang="cs-CZ" dirty="0"/>
              <a:t>, únava, noční pocení, hubnutí, dušnost, hemoptýza</a:t>
            </a:r>
          </a:p>
          <a:p>
            <a:endParaRPr lang="cs-CZ" dirty="0"/>
          </a:p>
          <a:p>
            <a:r>
              <a:rPr lang="cs-CZ" dirty="0"/>
              <a:t>diagnostika: EA, RTG, tuberkulinová reakce, průkaz bakterie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</a:t>
            </a:r>
            <a:r>
              <a:rPr lang="cs-CZ" dirty="0" err="1"/>
              <a:t>antituberkulotika</a:t>
            </a:r>
            <a:r>
              <a:rPr lang="cs-CZ" dirty="0"/>
              <a:t> v kombinaci, dlouhodobě (6 m)</a:t>
            </a:r>
          </a:p>
          <a:p>
            <a:r>
              <a:rPr lang="cs-CZ" dirty="0"/>
              <a:t>prevence: chemoprofylaxe, očkování rizikových skupin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9835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D344A-6D6E-D242-86CA-49A36CCB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995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Infekční onemocnění GIT</a:t>
            </a:r>
          </a:p>
        </p:txBody>
      </p:sp>
    </p:spTree>
    <p:extLst>
      <p:ext uri="{BB962C8B-B14F-4D97-AF65-F5344CB8AC3E}">
        <p14:creationId xmlns:p14="http://schemas.microsoft.com/office/powerpoint/2010/main" val="249588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98C64-B219-D44D-A781-4DC64C5A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gastroenteritida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FF665D-C5DE-A446-B7C1-B1A7221A0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jedno z nejčastější infekční onemocnění</a:t>
            </a:r>
          </a:p>
          <a:p>
            <a:r>
              <a:rPr lang="cs-CZ" dirty="0"/>
              <a:t>základním projevem je akutní průjem, často se zvracením, bolest břicha, +/- horečka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původci: viry, bakterie, paraziti</a:t>
            </a:r>
          </a:p>
          <a:p>
            <a:r>
              <a:rPr lang="cs-CZ" dirty="0"/>
              <a:t>nejčastěji virová onemocnění – zejm. </a:t>
            </a:r>
            <a:r>
              <a:rPr lang="cs-CZ" dirty="0" err="1"/>
              <a:t>rotaviry</a:t>
            </a:r>
            <a:endParaRPr lang="cs-CZ" dirty="0"/>
          </a:p>
          <a:p>
            <a:r>
              <a:rPr lang="cs-CZ" dirty="0"/>
              <a:t>z bakteriálních nejčastěji </a:t>
            </a:r>
            <a:r>
              <a:rPr lang="cs-CZ" dirty="0" err="1"/>
              <a:t>Campylobacter</a:t>
            </a:r>
            <a:r>
              <a:rPr lang="cs-CZ" dirty="0"/>
              <a:t>, poté Salmonela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přenos: fekálně-orálně, některé virové i aerosolem např. zvracením</a:t>
            </a:r>
          </a:p>
        </p:txBody>
      </p:sp>
    </p:spTree>
    <p:extLst>
      <p:ext uri="{BB962C8B-B14F-4D97-AF65-F5344CB8AC3E}">
        <p14:creationId xmlns:p14="http://schemas.microsoft.com/office/powerpoint/2010/main" val="306068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017AB-896A-4842-BC02-CEB94CF8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Rozdělení </a:t>
            </a:r>
            <a:r>
              <a:rPr lang="cs-CZ" b="1" dirty="0" err="1"/>
              <a:t>exantémů</a:t>
            </a:r>
            <a:r>
              <a:rPr lang="cs-CZ" b="1" dirty="0"/>
              <a:t> dle vzhledu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E98EFF-A9EB-9C4B-9DE2-B6B059A36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makulopapulózní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vezikulózní, </a:t>
            </a:r>
            <a:r>
              <a:rPr lang="cs-CZ" dirty="0" err="1"/>
              <a:t>vezikulopustulózní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petechiální, hemoragické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AF6262C-D41A-7644-973B-67D35100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660" y="1690688"/>
            <a:ext cx="7645400" cy="15875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0C07C4B-D4E1-B244-8846-2E3B8FFE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710" y="5032375"/>
            <a:ext cx="50673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36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8ED94-33E4-0B43-9B05-5F9F9166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Bakteriální gastroenteritidy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8C6CFB-F471-514F-B305-2B8BF35FA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většinou zoonózy</a:t>
            </a:r>
          </a:p>
          <a:p>
            <a:r>
              <a:rPr lang="cs-CZ" dirty="0"/>
              <a:t>původci: </a:t>
            </a:r>
            <a:r>
              <a:rPr lang="cs-CZ" dirty="0" err="1"/>
              <a:t>Campylobacter</a:t>
            </a:r>
            <a:r>
              <a:rPr lang="cs-CZ" dirty="0"/>
              <a:t>, Salmonela, </a:t>
            </a:r>
            <a:r>
              <a:rPr lang="cs-CZ" dirty="0" err="1"/>
              <a:t>E.coli</a:t>
            </a:r>
            <a:r>
              <a:rPr lang="cs-CZ" dirty="0"/>
              <a:t>, </a:t>
            </a:r>
            <a:r>
              <a:rPr lang="cs-CZ" dirty="0" err="1"/>
              <a:t>Shigela</a:t>
            </a:r>
            <a:r>
              <a:rPr lang="cs-CZ" dirty="0"/>
              <a:t>, </a:t>
            </a:r>
            <a:r>
              <a:rPr lang="cs-CZ" dirty="0" err="1"/>
              <a:t>Yersinie</a:t>
            </a:r>
            <a:r>
              <a:rPr lang="cs-CZ" dirty="0"/>
              <a:t>, C. </a:t>
            </a:r>
            <a:r>
              <a:rPr lang="cs-CZ" dirty="0" err="1"/>
              <a:t>difficile</a:t>
            </a:r>
            <a:endParaRPr lang="cs-CZ" dirty="0"/>
          </a:p>
          <a:p>
            <a:r>
              <a:rPr lang="cs-CZ" dirty="0"/>
              <a:t>výskyt: zejm. v létě (až na </a:t>
            </a:r>
            <a:r>
              <a:rPr lang="cs-CZ" dirty="0" err="1"/>
              <a:t>yersinie</a:t>
            </a:r>
            <a:r>
              <a:rPr lang="cs-CZ" dirty="0"/>
              <a:t> – v zimě)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průjem, často s příměsí krve</a:t>
            </a:r>
          </a:p>
          <a:p>
            <a:pPr lvl="1"/>
            <a:r>
              <a:rPr lang="cs-CZ" dirty="0"/>
              <a:t>bolest břicha, nebývá zvracení</a:t>
            </a:r>
          </a:p>
          <a:p>
            <a:pPr lvl="1"/>
            <a:r>
              <a:rPr lang="cs-CZ" dirty="0"/>
              <a:t>horečka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terapie: rehydratace, realimentace, podpůrná terapie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9605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C23BA-558B-2248-B0C5-09A8CDDE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Virové gastroenteritidy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D1A262-EEC5-BF4B-B7BE-746ED991A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původci: </a:t>
            </a:r>
            <a:r>
              <a:rPr lang="cs-CZ" dirty="0" err="1"/>
              <a:t>rotaviry</a:t>
            </a:r>
            <a:r>
              <a:rPr lang="cs-CZ" dirty="0"/>
              <a:t>, adenoviry, </a:t>
            </a:r>
            <a:r>
              <a:rPr lang="cs-CZ" dirty="0" err="1"/>
              <a:t>noroviry</a:t>
            </a:r>
            <a:r>
              <a:rPr lang="cs-CZ" dirty="0"/>
              <a:t>, </a:t>
            </a:r>
            <a:r>
              <a:rPr lang="cs-CZ" dirty="0" err="1"/>
              <a:t>astroviry</a:t>
            </a:r>
            <a:r>
              <a:rPr lang="cs-CZ" dirty="0"/>
              <a:t>, </a:t>
            </a:r>
            <a:r>
              <a:rPr lang="cs-CZ" dirty="0" err="1"/>
              <a:t>sapoviry</a:t>
            </a:r>
            <a:r>
              <a:rPr lang="cs-CZ" dirty="0"/>
              <a:t>, </a:t>
            </a:r>
            <a:r>
              <a:rPr lang="cs-CZ" dirty="0" err="1"/>
              <a:t>koronaviry</a:t>
            </a:r>
            <a:endParaRPr lang="cs-CZ" dirty="0"/>
          </a:p>
          <a:p>
            <a:r>
              <a:rPr lang="cs-CZ" dirty="0"/>
              <a:t>výskyt: spíše chladnější měsíce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</a:t>
            </a:r>
          </a:p>
          <a:p>
            <a:pPr lvl="1"/>
            <a:r>
              <a:rPr lang="cs-CZ" dirty="0"/>
              <a:t>u </a:t>
            </a:r>
            <a:r>
              <a:rPr lang="cs-CZ" dirty="0" err="1"/>
              <a:t>rotavirů</a:t>
            </a:r>
            <a:r>
              <a:rPr lang="cs-CZ" dirty="0"/>
              <a:t> horečka, jinak spíše </a:t>
            </a:r>
            <a:r>
              <a:rPr lang="cs-CZ" dirty="0" err="1"/>
              <a:t>subfebrilie</a:t>
            </a:r>
            <a:endParaRPr lang="cs-CZ" dirty="0"/>
          </a:p>
          <a:p>
            <a:pPr lvl="1"/>
            <a:r>
              <a:rPr lang="cs-CZ" dirty="0"/>
              <a:t>zvracení, bolest břicha, průjmy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terapie: rehydratace, realimentace, podpůrná terapie</a:t>
            </a:r>
          </a:p>
        </p:txBody>
      </p:sp>
    </p:spTree>
    <p:extLst>
      <p:ext uri="{BB962C8B-B14F-4D97-AF65-F5344CB8AC3E}">
        <p14:creationId xmlns:p14="http://schemas.microsoft.com/office/powerpoint/2010/main" val="2559743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AA0C8-E5EA-F948-B4C2-84839130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Virové hepatitidy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63AD76-CA0B-EB4B-BE18-A28A3C372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vyvolané primárně </a:t>
            </a:r>
            <a:r>
              <a:rPr lang="cs-CZ" dirty="0" err="1"/>
              <a:t>hepatotropními</a:t>
            </a:r>
            <a:r>
              <a:rPr lang="cs-CZ" dirty="0"/>
              <a:t> viry – replikují se v játrech, kde vyvolávají zánětlivé degenerativní změny</a:t>
            </a:r>
          </a:p>
          <a:p>
            <a:r>
              <a:rPr lang="cs-CZ" dirty="0"/>
              <a:t>původci: virus hepatitidy A, B, C, D, E</a:t>
            </a:r>
          </a:p>
          <a:p>
            <a:endParaRPr lang="cs-CZ" dirty="0"/>
          </a:p>
          <a:p>
            <a:r>
              <a:rPr lang="cs-CZ" dirty="0"/>
              <a:t>klinický obraz: od asymptomatického průběhu po jaterní selhání </a:t>
            </a:r>
          </a:p>
          <a:p>
            <a:endParaRPr lang="cs-CZ" dirty="0"/>
          </a:p>
          <a:p>
            <a:r>
              <a:rPr lang="cs-CZ" dirty="0"/>
              <a:t>laboratorní nález: zvýšení jaterních enzymů, bilirubinu, závažný průběh – poškození syntetické funkce jater, protilátky, přímý průkaz</a:t>
            </a:r>
          </a:p>
        </p:txBody>
      </p:sp>
    </p:spTree>
    <p:extLst>
      <p:ext uri="{BB962C8B-B14F-4D97-AF65-F5344CB8AC3E}">
        <p14:creationId xmlns:p14="http://schemas.microsoft.com/office/powerpoint/2010/main" val="1319699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1BB41-57B2-FB4B-8140-11F4CD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Hepatitida A tzv. “nemoc špinavých rukou“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C1D6FF-2455-F44D-9C40-6D11D14F2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RNA virus</a:t>
            </a:r>
          </a:p>
          <a:p>
            <a:r>
              <a:rPr lang="cs-CZ" dirty="0"/>
              <a:t>přenos: fekálně orálně od kontaminované osoby, vodou, potravinami, předměty</a:t>
            </a:r>
          </a:p>
          <a:p>
            <a:r>
              <a:rPr lang="cs-CZ" dirty="0"/>
              <a:t>způsobuje epidemie, vždy probíhá jako akutní onemocnění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chřipkové příznaky</a:t>
            </a:r>
          </a:p>
          <a:p>
            <a:pPr lvl="1"/>
            <a:r>
              <a:rPr lang="cs-CZ" dirty="0"/>
              <a:t>zvracení, průjmy, někdy vyrážka</a:t>
            </a:r>
          </a:p>
          <a:p>
            <a:pPr lvl="1"/>
            <a:r>
              <a:rPr lang="cs-CZ" dirty="0"/>
              <a:t>jaterní postižení </a:t>
            </a:r>
          </a:p>
          <a:p>
            <a:r>
              <a:rPr lang="cs-CZ" dirty="0"/>
              <a:t>terapie: podpůrná, klidový režim, izolace na infekčním oddělení</a:t>
            </a:r>
          </a:p>
          <a:p>
            <a:r>
              <a:rPr lang="cs-CZ" dirty="0"/>
              <a:t>prevence: hygienické návyky, aktivní/pasivní imunizace </a:t>
            </a:r>
          </a:p>
        </p:txBody>
      </p:sp>
    </p:spTree>
    <p:extLst>
      <p:ext uri="{BB962C8B-B14F-4D97-AF65-F5344CB8AC3E}">
        <p14:creationId xmlns:p14="http://schemas.microsoft.com/office/powerpoint/2010/main" val="3939935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71DFD-6D5D-3C40-8D8B-2F3C977B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Hepatitida 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FAE395-A579-9C49-B1BD-6A42EBD7F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DNA virus</a:t>
            </a:r>
          </a:p>
          <a:p>
            <a:r>
              <a:rPr lang="cs-CZ" dirty="0"/>
              <a:t>přenos: parenterálně, sexuálně, z matky na dítě zejm. při porodu</a:t>
            </a:r>
          </a:p>
          <a:p>
            <a:r>
              <a:rPr lang="cs-CZ" dirty="0"/>
              <a:t>ve 30 % přechází do chronicity, riziko vzniku HCC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chřipkové </a:t>
            </a:r>
            <a:r>
              <a:rPr lang="cs-CZ" dirty="0" err="1"/>
              <a:t>přiznaky</a:t>
            </a:r>
            <a:endParaRPr lang="cs-CZ" dirty="0"/>
          </a:p>
          <a:p>
            <a:pPr lvl="1"/>
            <a:r>
              <a:rPr lang="cs-CZ" dirty="0"/>
              <a:t>výraznější jaterní postižení </a:t>
            </a:r>
          </a:p>
          <a:p>
            <a:r>
              <a:rPr lang="cs-CZ" dirty="0"/>
              <a:t>terapie: podpůrná, cílená terapie – sníží virovou nálož</a:t>
            </a:r>
          </a:p>
          <a:p>
            <a:r>
              <a:rPr lang="cs-CZ" dirty="0"/>
              <a:t>prevence: </a:t>
            </a:r>
          </a:p>
          <a:p>
            <a:pPr lvl="1"/>
            <a:r>
              <a:rPr lang="cs-CZ" dirty="0"/>
              <a:t>pasivní imunizace hyperimunním imunoglobulinem</a:t>
            </a:r>
          </a:p>
          <a:p>
            <a:pPr lvl="1"/>
            <a:r>
              <a:rPr lang="cs-CZ" dirty="0"/>
              <a:t>aktivní imunizace – součást </a:t>
            </a:r>
            <a:r>
              <a:rPr lang="cs-CZ" dirty="0" err="1"/>
              <a:t>hexavakcíny</a:t>
            </a:r>
            <a:endParaRPr lang="cs-CZ" dirty="0"/>
          </a:p>
          <a:p>
            <a:pPr lvl="1"/>
            <a:r>
              <a:rPr lang="cs-CZ" dirty="0"/>
              <a:t>vyšetření </a:t>
            </a:r>
            <a:r>
              <a:rPr lang="cs-CZ" dirty="0" err="1"/>
              <a:t>HBsAg</a:t>
            </a:r>
            <a:r>
              <a:rPr lang="cs-CZ" dirty="0"/>
              <a:t> u matky 2x během těhotenství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500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E7DB2-C58D-F440-8B85-A9BDA957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Hepatitida 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806E5B-AE3A-444E-B0BB-5B15FA284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RNA virus</a:t>
            </a:r>
          </a:p>
          <a:p>
            <a:r>
              <a:rPr lang="cs-CZ" dirty="0"/>
              <a:t>přenos: parenterálně, ojediněle sexuálně a vertikálně</a:t>
            </a:r>
          </a:p>
          <a:p>
            <a:r>
              <a:rPr lang="cs-CZ" dirty="0"/>
              <a:t>v 70 % přechod do chronicity, riziko cirhózy a HCC</a:t>
            </a:r>
          </a:p>
          <a:p>
            <a:r>
              <a:rPr lang="cs-CZ" dirty="0"/>
              <a:t>klinický obraz: </a:t>
            </a:r>
          </a:p>
          <a:p>
            <a:pPr lvl="1"/>
            <a:r>
              <a:rPr lang="cs-CZ" dirty="0"/>
              <a:t>nejčastěji asymptomatický průběh nebo nespecifické symptomy</a:t>
            </a:r>
          </a:p>
          <a:p>
            <a:pPr lvl="1"/>
            <a:endParaRPr lang="cs-CZ" dirty="0"/>
          </a:p>
          <a:p>
            <a:r>
              <a:rPr lang="cs-CZ" dirty="0"/>
              <a:t>terapie: podpůrná, cílená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963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5F1BE-255D-2942-8460-E20A88CF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Hepatitida 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D56A92-AB73-8348-9EB2-2AF2BDC30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inkompletní RNA virus, závislý na HBV</a:t>
            </a:r>
          </a:p>
          <a:p>
            <a:r>
              <a:rPr lang="cs-CZ" dirty="0"/>
              <a:t>přenos a terapie jako HBV</a:t>
            </a:r>
          </a:p>
          <a:p>
            <a:r>
              <a:rPr lang="cs-CZ" dirty="0"/>
              <a:t>prevence: očkování proti HBV</a:t>
            </a:r>
          </a:p>
        </p:txBody>
      </p:sp>
    </p:spTree>
    <p:extLst>
      <p:ext uri="{BB962C8B-B14F-4D97-AF65-F5344CB8AC3E}">
        <p14:creationId xmlns:p14="http://schemas.microsoft.com/office/powerpoint/2010/main" val="2641409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C99FC-3055-DA4D-BEA7-3C59EDEE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Hepatitida 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95AE9-4F50-4841-9C83-1586671FB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RNA virus</a:t>
            </a:r>
          </a:p>
          <a:p>
            <a:r>
              <a:rPr lang="cs-CZ" dirty="0"/>
              <a:t>přenos: fekálně-orálně a kontaminovanou vodou</a:t>
            </a:r>
          </a:p>
          <a:p>
            <a:r>
              <a:rPr lang="cs-CZ" dirty="0"/>
              <a:t>nepřechází do chronicity</a:t>
            </a:r>
          </a:p>
          <a:p>
            <a:r>
              <a:rPr lang="cs-CZ" dirty="0"/>
              <a:t>terapie: podpůrná</a:t>
            </a:r>
          </a:p>
          <a:p>
            <a:r>
              <a:rPr lang="cs-CZ" dirty="0"/>
              <a:t>prevence: hygienické návyky</a:t>
            </a:r>
          </a:p>
        </p:txBody>
      </p:sp>
    </p:spTree>
    <p:extLst>
      <p:ext uri="{BB962C8B-B14F-4D97-AF65-F5344CB8AC3E}">
        <p14:creationId xmlns:p14="http://schemas.microsoft.com/office/powerpoint/2010/main" val="377986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5861B-01E1-2B4E-9FAD-D463F90A8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Střevní paraziti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53188F-172A-6844-BA4F-943CDB58F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Roup dětský</a:t>
            </a:r>
          </a:p>
          <a:p>
            <a:pPr lvl="1"/>
            <a:r>
              <a:rPr lang="cs-CZ" dirty="0"/>
              <a:t>zdroj: infikovaný člověk, přenos fekálně-orálně</a:t>
            </a:r>
          </a:p>
          <a:p>
            <a:pPr lvl="1"/>
            <a:r>
              <a:rPr lang="cs-CZ" dirty="0"/>
              <a:t>klinický obraz: svědění kolem konečníku, neklid, +/- bolest břicha</a:t>
            </a:r>
          </a:p>
          <a:p>
            <a:pPr lvl="1"/>
            <a:r>
              <a:rPr lang="cs-CZ" dirty="0"/>
              <a:t>terapie: zvýšená hygiena, </a:t>
            </a:r>
            <a:r>
              <a:rPr lang="cs-CZ" dirty="0" err="1"/>
              <a:t>Vermox</a:t>
            </a:r>
            <a:endParaRPr lang="cs-CZ" dirty="0"/>
          </a:p>
          <a:p>
            <a:r>
              <a:rPr lang="cs-CZ" dirty="0"/>
              <a:t>Škrkavka dětská</a:t>
            </a:r>
          </a:p>
          <a:p>
            <a:pPr lvl="1"/>
            <a:r>
              <a:rPr lang="cs-CZ" dirty="0"/>
              <a:t>zdroj: infikovaný člověk</a:t>
            </a:r>
          </a:p>
          <a:p>
            <a:pPr lvl="1"/>
            <a:r>
              <a:rPr lang="cs-CZ" dirty="0"/>
              <a:t>terapie: zvýšená hygiena, </a:t>
            </a:r>
            <a:r>
              <a:rPr lang="cs-CZ" dirty="0" err="1"/>
              <a:t>Vermox</a:t>
            </a:r>
            <a:endParaRPr lang="cs-CZ" dirty="0"/>
          </a:p>
          <a:p>
            <a:r>
              <a:rPr lang="cs-CZ" dirty="0"/>
              <a:t>Tasemnice</a:t>
            </a:r>
          </a:p>
          <a:p>
            <a:pPr lvl="1"/>
            <a:r>
              <a:rPr lang="cs-CZ" dirty="0"/>
              <a:t>zdroj: nedostatečně tepelně upravené hovězí/vepřové maso</a:t>
            </a:r>
          </a:p>
          <a:p>
            <a:pPr lvl="1"/>
            <a:r>
              <a:rPr lang="cs-CZ" dirty="0"/>
              <a:t>terapie: </a:t>
            </a:r>
            <a:r>
              <a:rPr lang="cs-CZ" dirty="0" err="1"/>
              <a:t>Vermox</a:t>
            </a:r>
            <a:endParaRPr lang="cs-CZ" dirty="0"/>
          </a:p>
          <a:p>
            <a:pPr lvl="1"/>
            <a:r>
              <a:rPr lang="cs-CZ" dirty="0"/>
              <a:t>prevence: dostatečně tepelně zpracované masné výrobky</a:t>
            </a:r>
          </a:p>
        </p:txBody>
      </p:sp>
    </p:spTree>
    <p:extLst>
      <p:ext uri="{BB962C8B-B14F-4D97-AF65-F5344CB8AC3E}">
        <p14:creationId xmlns:p14="http://schemas.microsoft.com/office/powerpoint/2010/main" val="567716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96A71-B0D5-3945-B9AD-64548C169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4256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Infekce močových cest</a:t>
            </a:r>
          </a:p>
        </p:txBody>
      </p:sp>
    </p:spTree>
    <p:extLst>
      <p:ext uri="{BB962C8B-B14F-4D97-AF65-F5344CB8AC3E}">
        <p14:creationId xmlns:p14="http://schemas.microsoft.com/office/powerpoint/2010/main" val="185434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44E61-1AA7-6443-8D00-ABC14B9E470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 err="1"/>
              <a:t>Makulopapulózní</a:t>
            </a:r>
            <a:r>
              <a:rPr lang="cs-CZ" b="1" dirty="0"/>
              <a:t> </a:t>
            </a:r>
            <a:r>
              <a:rPr lang="cs-CZ" b="1" dirty="0" err="1"/>
              <a:t>exantémová</a:t>
            </a:r>
            <a:r>
              <a:rPr lang="cs-CZ" b="1" dirty="0"/>
              <a:t> onemocnění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113062-C77F-1345-8641-C3497A9B6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 err="1"/>
              <a:t>spalničky</a:t>
            </a:r>
            <a:r>
              <a:rPr lang="cs-CZ" dirty="0"/>
              <a:t> </a:t>
            </a:r>
          </a:p>
          <a:p>
            <a:r>
              <a:rPr lang="cs-CZ" dirty="0" err="1"/>
              <a:t>zarděnky</a:t>
            </a:r>
            <a:r>
              <a:rPr lang="cs-CZ" dirty="0"/>
              <a:t> </a:t>
            </a:r>
          </a:p>
          <a:p>
            <a:r>
              <a:rPr lang="cs-CZ" dirty="0"/>
              <a:t>5. a 6. </a:t>
            </a:r>
            <a:r>
              <a:rPr lang="cs-CZ" dirty="0" err="1"/>
              <a:t>dětska</a:t>
            </a:r>
            <a:r>
              <a:rPr lang="cs-CZ" dirty="0"/>
              <a:t>́ nemoc </a:t>
            </a:r>
          </a:p>
          <a:p>
            <a:r>
              <a:rPr lang="cs-CZ" dirty="0" err="1"/>
              <a:t>spála</a:t>
            </a:r>
            <a:r>
              <a:rPr lang="cs-CZ" dirty="0"/>
              <a:t> </a:t>
            </a:r>
          </a:p>
          <a:p>
            <a:r>
              <a:rPr lang="cs-CZ" dirty="0"/>
              <a:t>syndrom </a:t>
            </a:r>
            <a:r>
              <a:rPr lang="cs-CZ" dirty="0" err="1"/>
              <a:t>toxického</a:t>
            </a:r>
            <a:r>
              <a:rPr lang="cs-CZ" dirty="0"/>
              <a:t> </a:t>
            </a:r>
            <a:r>
              <a:rPr lang="cs-CZ" dirty="0" err="1"/>
              <a:t>šoku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dif.dg</a:t>
            </a:r>
            <a:r>
              <a:rPr lang="cs-CZ" dirty="0"/>
              <a:t>.: PIMS-TS, </a:t>
            </a:r>
            <a:r>
              <a:rPr lang="cs-CZ" dirty="0" err="1"/>
              <a:t>Kawasaki</a:t>
            </a:r>
            <a:r>
              <a:rPr lang="cs-CZ" dirty="0"/>
              <a:t>, kopřivka,  </a:t>
            </a:r>
            <a:r>
              <a:rPr lang="cs-CZ" dirty="0" err="1"/>
              <a:t>toxoalergické</a:t>
            </a:r>
            <a:r>
              <a:rPr lang="cs-CZ" dirty="0"/>
              <a:t>, </a:t>
            </a:r>
            <a:r>
              <a:rPr lang="cs-CZ" dirty="0" err="1"/>
              <a:t>parainfekční</a:t>
            </a:r>
            <a:r>
              <a:rPr lang="cs-CZ" dirty="0"/>
              <a:t> </a:t>
            </a:r>
            <a:r>
              <a:rPr lang="cs-CZ" dirty="0" err="1"/>
              <a:t>exan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240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98D4D-B61D-4641-BFAD-AFA5D682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Infekce močových cest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64C945-A971-FB48-89DE-B82E37F14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způsobeny signifikantní bakteriurií v </a:t>
            </a:r>
            <a:r>
              <a:rPr lang="cs-CZ" dirty="0" err="1"/>
              <a:t>urotraktu</a:t>
            </a:r>
            <a:endParaRPr lang="cs-CZ" dirty="0"/>
          </a:p>
          <a:p>
            <a:r>
              <a:rPr lang="cs-CZ" dirty="0"/>
              <a:t>nejčastější původce: </a:t>
            </a:r>
            <a:r>
              <a:rPr lang="cs-CZ" dirty="0" err="1"/>
              <a:t>E.coli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rozdělení: </a:t>
            </a:r>
          </a:p>
          <a:p>
            <a:pPr lvl="1"/>
            <a:r>
              <a:rPr lang="cs-CZ" dirty="0"/>
              <a:t>cystitida</a:t>
            </a:r>
          </a:p>
          <a:p>
            <a:pPr lvl="1"/>
            <a:r>
              <a:rPr lang="cs-CZ" dirty="0"/>
              <a:t>pyelonefritida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894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3065C-5B67-FE46-B4EE-77843459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cystitida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01665E-106A-E240-B96D-275DB000C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infekce sliznice dolních močových cest</a:t>
            </a:r>
          </a:p>
          <a:p>
            <a:r>
              <a:rPr lang="cs-CZ" dirty="0"/>
              <a:t>klinické projevy</a:t>
            </a:r>
          </a:p>
          <a:p>
            <a:pPr lvl="1"/>
            <a:r>
              <a:rPr lang="cs-CZ" dirty="0"/>
              <a:t>dysurické obtíže</a:t>
            </a:r>
          </a:p>
          <a:p>
            <a:pPr lvl="1"/>
            <a:r>
              <a:rPr lang="cs-CZ" dirty="0"/>
              <a:t>bolestivost v podbřišku</a:t>
            </a:r>
          </a:p>
          <a:p>
            <a:pPr lvl="1"/>
            <a:r>
              <a:rPr lang="cs-CZ" dirty="0"/>
              <a:t>+/- makroskopická hematurie</a:t>
            </a:r>
          </a:p>
          <a:p>
            <a:pPr lvl="1"/>
            <a:endParaRPr lang="cs-CZ" dirty="0"/>
          </a:p>
          <a:p>
            <a:r>
              <a:rPr lang="cs-CZ" dirty="0"/>
              <a:t>diagnostika: moč CH + S, kultivace</a:t>
            </a:r>
          </a:p>
          <a:p>
            <a:r>
              <a:rPr lang="cs-CZ" dirty="0"/>
              <a:t>terapie: ATB (nitrofurantoin, </a:t>
            </a:r>
            <a:r>
              <a:rPr lang="cs-CZ" dirty="0" err="1"/>
              <a:t>kotrimoxazol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8999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6750D-719A-8A4A-AF4E-81F98B5D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pyelonefritida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47142A-5D97-3743-BC13-981380957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infekce postihující ledvinnou pánvičku a parenchym</a:t>
            </a:r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horečka</a:t>
            </a:r>
          </a:p>
          <a:p>
            <a:pPr lvl="1"/>
            <a:r>
              <a:rPr lang="cs-CZ" dirty="0"/>
              <a:t>zápach moči, skvrny na plenách</a:t>
            </a:r>
          </a:p>
          <a:p>
            <a:pPr lvl="1"/>
            <a:r>
              <a:rPr lang="cs-CZ" dirty="0"/>
              <a:t>bolest břicha, beder, nauzea, zvracení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elevace zánětlivých parametrů, moč, UZ ledvin</a:t>
            </a:r>
          </a:p>
          <a:p>
            <a:r>
              <a:rPr lang="cs-CZ" dirty="0"/>
              <a:t>terapie: ATB (co-amoxicilin, </a:t>
            </a:r>
            <a:r>
              <a:rPr lang="cs-CZ" dirty="0" err="1"/>
              <a:t>cefuroxim</a:t>
            </a:r>
            <a:r>
              <a:rPr lang="cs-CZ" dirty="0"/>
              <a:t>)</a:t>
            </a:r>
          </a:p>
          <a:p>
            <a:r>
              <a:rPr lang="cs-CZ" dirty="0"/>
              <a:t>komplikace: fokální </a:t>
            </a:r>
            <a:r>
              <a:rPr lang="cs-CZ" dirty="0" err="1"/>
              <a:t>nefiritda</a:t>
            </a:r>
            <a:r>
              <a:rPr lang="cs-CZ" dirty="0"/>
              <a:t>, absces</a:t>
            </a:r>
          </a:p>
        </p:txBody>
      </p:sp>
    </p:spTree>
    <p:extLst>
      <p:ext uri="{BB962C8B-B14F-4D97-AF65-F5344CB8AC3E}">
        <p14:creationId xmlns:p14="http://schemas.microsoft.com/office/powerpoint/2010/main" val="9276515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323A5-4415-2247-9185-3276B3B6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509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Neuroinfekce</a:t>
            </a:r>
          </a:p>
        </p:txBody>
      </p:sp>
    </p:spTree>
    <p:extLst>
      <p:ext uri="{BB962C8B-B14F-4D97-AF65-F5344CB8AC3E}">
        <p14:creationId xmlns:p14="http://schemas.microsoft.com/office/powerpoint/2010/main" val="15380405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1C8F0AE-D285-444A-9F61-637ED76E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3386229"/>
            <a:ext cx="6273800" cy="34671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F1A51E-C549-A144-B73C-E13FB7BF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Neuroinfekce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F88B9A-A4E1-E241-9180-2DC76F89F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obecna</a:t>
            </a:r>
            <a:r>
              <a:rPr lang="cs-CZ" b="1" dirty="0"/>
              <a:t>́ symptomatologie neuroinfekcí: </a:t>
            </a:r>
            <a:endParaRPr lang="cs-CZ" dirty="0">
              <a:effectLst/>
            </a:endParaRPr>
          </a:p>
          <a:p>
            <a:pPr lvl="1"/>
            <a:r>
              <a:rPr lang="cs-CZ" i="1" dirty="0" err="1"/>
              <a:t>subjektivni</a:t>
            </a:r>
            <a:r>
              <a:rPr lang="cs-CZ" i="1" dirty="0"/>
              <a:t>́ </a:t>
            </a:r>
            <a:r>
              <a:rPr lang="cs-CZ" i="1" dirty="0" err="1"/>
              <a:t>příznaky</a:t>
            </a:r>
            <a:r>
              <a:rPr lang="cs-CZ" dirty="0"/>
              <a:t>: bolest hlavy, zvracení, fotofobie, </a:t>
            </a:r>
            <a:r>
              <a:rPr lang="cs-CZ" dirty="0" err="1"/>
              <a:t>dráždivost</a:t>
            </a:r>
            <a:r>
              <a:rPr lang="cs-CZ" dirty="0"/>
              <a:t> </a:t>
            </a:r>
          </a:p>
          <a:p>
            <a:pPr marL="457200" lvl="1" indent="0">
              <a:buNone/>
            </a:pPr>
            <a:endParaRPr lang="cs-CZ" dirty="0">
              <a:effectLst/>
            </a:endParaRPr>
          </a:p>
          <a:p>
            <a:pPr lvl="1"/>
            <a:r>
              <a:rPr lang="cs-CZ" i="1" dirty="0" err="1"/>
              <a:t>objektivni</a:t>
            </a:r>
            <a:r>
              <a:rPr lang="cs-CZ" i="1" dirty="0"/>
              <a:t>́ </a:t>
            </a:r>
            <a:r>
              <a:rPr lang="cs-CZ" i="1" dirty="0" err="1"/>
              <a:t>příznaky</a:t>
            </a:r>
            <a:r>
              <a:rPr lang="cs-CZ" i="1" dirty="0"/>
              <a:t>: </a:t>
            </a:r>
            <a:r>
              <a:rPr lang="cs-CZ" dirty="0" err="1"/>
              <a:t>meningeální</a:t>
            </a:r>
            <a:r>
              <a:rPr lang="cs-CZ" dirty="0"/>
              <a:t> jevy </a:t>
            </a:r>
            <a:endParaRPr lang="cs-CZ" dirty="0">
              <a:effectLst/>
            </a:endParaRPr>
          </a:p>
          <a:p>
            <a:pPr lvl="2"/>
            <a:r>
              <a:rPr lang="cs-CZ" b="1" dirty="0"/>
              <a:t>opozice </a:t>
            </a:r>
            <a:r>
              <a:rPr lang="cs-CZ" b="1" dirty="0" err="1"/>
              <a:t>šíje</a:t>
            </a:r>
            <a:r>
              <a:rPr lang="cs-CZ" b="1" dirty="0"/>
              <a:t> </a:t>
            </a:r>
          </a:p>
          <a:p>
            <a:pPr lvl="2"/>
            <a:r>
              <a:rPr lang="cs-CZ" b="1" dirty="0" err="1"/>
              <a:t>Brudzinski</a:t>
            </a:r>
            <a:r>
              <a:rPr lang="cs-CZ" b="1" dirty="0"/>
              <a:t> </a:t>
            </a:r>
          </a:p>
          <a:p>
            <a:pPr lvl="2"/>
            <a:r>
              <a:rPr lang="cs-CZ" b="1" dirty="0" err="1"/>
              <a:t>Kernig</a:t>
            </a:r>
            <a:r>
              <a:rPr lang="cs-CZ" b="1" dirty="0"/>
              <a:t> </a:t>
            </a:r>
          </a:p>
          <a:p>
            <a:pPr lvl="2"/>
            <a:r>
              <a:rPr lang="cs-CZ" b="1" dirty="0" err="1"/>
              <a:t>Lassegue</a:t>
            </a:r>
            <a:endParaRPr lang="cs-CZ" dirty="0"/>
          </a:p>
          <a:p>
            <a:pPr lvl="2"/>
            <a:r>
              <a:rPr lang="cs-CZ" b="1" dirty="0" err="1"/>
              <a:t>Amoss</a:t>
            </a:r>
            <a:r>
              <a:rPr lang="cs-CZ" b="1" dirty="0"/>
              <a:t> sign</a:t>
            </a:r>
          </a:p>
          <a:p>
            <a:pPr lvl="2"/>
            <a:r>
              <a:rPr lang="cs-CZ" b="1" dirty="0"/>
              <a:t>spine sign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7D3592-4284-4A47-8CDC-B763F0B15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635" y="4948329"/>
            <a:ext cx="1765300" cy="1905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47855-1732-F843-B537-95EE69EB1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530" y="921338"/>
            <a:ext cx="21209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69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69DCB-FF57-BB46-8A74-D683401D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Purulentní (hnisavá) meningitida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F6EC55-B28A-CE46-AD60-A92E6142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život ohrožující infekční zánětlivé onemocnění mozkových a míšních obalů s hnisavým nálezem v mozkomíšním moku</a:t>
            </a:r>
          </a:p>
          <a:p>
            <a:r>
              <a:rPr lang="cs-CZ" dirty="0"/>
              <a:t>zánět zpravidla postihuje i přilehlou mozkovou tkáň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původci: </a:t>
            </a:r>
          </a:p>
          <a:p>
            <a:pPr lvl="1"/>
            <a:r>
              <a:rPr lang="cs-CZ" dirty="0"/>
              <a:t>novorozenci: Str. </a:t>
            </a:r>
            <a:r>
              <a:rPr lang="cs-CZ" dirty="0" err="1"/>
              <a:t>agalactiace</a:t>
            </a:r>
            <a:r>
              <a:rPr lang="cs-CZ" dirty="0"/>
              <a:t>, </a:t>
            </a:r>
            <a:r>
              <a:rPr lang="cs-CZ" dirty="0" err="1"/>
              <a:t>E.coli</a:t>
            </a:r>
            <a:r>
              <a:rPr lang="cs-CZ" dirty="0"/>
              <a:t>, vzácně </a:t>
            </a:r>
            <a:r>
              <a:rPr lang="cs-CZ" dirty="0" err="1"/>
              <a:t>listérie</a:t>
            </a:r>
            <a:r>
              <a:rPr lang="cs-CZ" dirty="0"/>
              <a:t>, pneumokok</a:t>
            </a:r>
          </a:p>
          <a:p>
            <a:pPr lvl="1"/>
            <a:r>
              <a:rPr lang="cs-CZ" dirty="0"/>
              <a:t>&gt; 1 rok věku: pneumokok, meningokok, </a:t>
            </a:r>
            <a:r>
              <a:rPr lang="cs-CZ" dirty="0" err="1"/>
              <a:t>Hib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cesty infekce: hematogenní, per </a:t>
            </a:r>
            <a:r>
              <a:rPr lang="cs-CZ" dirty="0" err="1"/>
              <a:t>continuitatem</a:t>
            </a:r>
            <a:r>
              <a:rPr lang="cs-CZ" dirty="0"/>
              <a:t>, přímá invaze</a:t>
            </a:r>
          </a:p>
        </p:txBody>
      </p:sp>
    </p:spTree>
    <p:extLst>
      <p:ext uri="{BB962C8B-B14F-4D97-AF65-F5344CB8AC3E}">
        <p14:creationId xmlns:p14="http://schemas.microsoft.com/office/powerpoint/2010/main" val="1364987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CAA59-0953-4E49-9D2A-A10EB78A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Purulentní (hnisavá) meningitida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9899DD-627F-364A-B771-C5C4865CF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klinické projevy</a:t>
            </a:r>
          </a:p>
          <a:p>
            <a:pPr lvl="1"/>
            <a:r>
              <a:rPr lang="cs-CZ" dirty="0"/>
              <a:t>novorozenci: poruchy dýchání, tonu, termoregulace, líné sání, zvracení, dráždivost nebo letargie, bledá nebo mramorovaná kůže, známky meningeálního dráždění jsou méně časté</a:t>
            </a:r>
          </a:p>
          <a:p>
            <a:pPr lvl="1"/>
            <a:r>
              <a:rPr lang="cs-CZ" dirty="0"/>
              <a:t>starší děti: bolest hlavy, horečka, zvracení, pozitivní meningeální jevy, vyklenutá VF (do 1-1,5 roku), světloplachost, křeče, porucha vědomí, petechie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diagnostika: klinika, LP, krevní odběry, mikrobiologie, event. CT mozku</a:t>
            </a:r>
          </a:p>
          <a:p>
            <a:r>
              <a:rPr lang="cs-CZ" dirty="0"/>
              <a:t>terapie: ATB, kortikoidy, symptomatická terapie</a:t>
            </a:r>
          </a:p>
          <a:p>
            <a:r>
              <a:rPr lang="cs-CZ" dirty="0"/>
              <a:t>prevence: očkování </a:t>
            </a:r>
          </a:p>
        </p:txBody>
      </p:sp>
    </p:spTree>
    <p:extLst>
      <p:ext uri="{BB962C8B-B14F-4D97-AF65-F5344CB8AC3E}">
        <p14:creationId xmlns:p14="http://schemas.microsoft.com/office/powerpoint/2010/main" val="22716856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AE895-AE0D-A64F-961D-4F9CAD3A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Serózní meningitida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E9D12D-2C21-A341-B619-A2C2FD0AC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původci: viry (klíšťová encefalitida, enteroviry, HV, VZV, respirační viry), </a:t>
            </a:r>
            <a:r>
              <a:rPr lang="cs-CZ" dirty="0" err="1"/>
              <a:t>lymeská</a:t>
            </a:r>
            <a:r>
              <a:rPr lang="cs-CZ" dirty="0"/>
              <a:t> borelióza, </a:t>
            </a:r>
            <a:r>
              <a:rPr lang="cs-CZ" dirty="0" err="1"/>
              <a:t>listérie</a:t>
            </a:r>
            <a:r>
              <a:rPr lang="cs-CZ" dirty="0"/>
              <a:t>, tbc a jiné</a:t>
            </a:r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začíná pozvolna chřipkovými příznaky, poté zvýraznění bolesti hlavy, horečka zvracení, světloplachost</a:t>
            </a:r>
          </a:p>
          <a:p>
            <a:pPr lvl="1"/>
            <a:r>
              <a:rPr lang="cs-CZ" dirty="0"/>
              <a:t>meningeální jevy, nebývá porucha vědomí</a:t>
            </a:r>
          </a:p>
          <a:p>
            <a:pPr lvl="1"/>
            <a:r>
              <a:rPr lang="cs-CZ" dirty="0"/>
              <a:t>nejtěžší průběh u HSV-1 </a:t>
            </a:r>
            <a:r>
              <a:rPr lang="cs-CZ" dirty="0">
                <a:sym typeface="Wingdings" pitchFamily="2" charset="2"/>
              </a:rPr>
              <a:t> hemoragicko-nekrotizující zánět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klinika, LP, krevní odběry, mikrobiologie, event. CT/MRI mozku</a:t>
            </a:r>
          </a:p>
          <a:p>
            <a:r>
              <a:rPr lang="cs-CZ" dirty="0"/>
              <a:t>terapie: symptomatická, herpes – </a:t>
            </a:r>
            <a:r>
              <a:rPr lang="cs-CZ" dirty="0" err="1"/>
              <a:t>acyklovir</a:t>
            </a:r>
            <a:r>
              <a:rPr lang="cs-CZ" dirty="0"/>
              <a:t>, </a:t>
            </a:r>
            <a:r>
              <a:rPr lang="cs-CZ" dirty="0" err="1"/>
              <a:t>listerie</a:t>
            </a:r>
            <a:r>
              <a:rPr lang="cs-CZ" dirty="0"/>
              <a:t>, borelióza, tbc - ATB</a:t>
            </a:r>
          </a:p>
        </p:txBody>
      </p:sp>
    </p:spTree>
    <p:extLst>
      <p:ext uri="{BB962C8B-B14F-4D97-AF65-F5344CB8AC3E}">
        <p14:creationId xmlns:p14="http://schemas.microsoft.com/office/powerpoint/2010/main" val="4152434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B7455-5DCE-9D47-9EF3-0B2F5CF3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Encefalitida a myelitida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44FA91-4849-314A-9504-98B0783D9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původce: nejčastěji viry – enteroviry, klíšťová encefalitida, herpetické viry (HSV, EBV, CMV, VZV, HHV-6)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horečka, bolest hlavy, porucha vědomí, poruchy hybnosti</a:t>
            </a:r>
          </a:p>
          <a:p>
            <a:pPr lvl="1"/>
            <a:r>
              <a:rPr lang="cs-CZ" dirty="0"/>
              <a:t>postižení hlavových nervů, křeče, tremor</a:t>
            </a:r>
          </a:p>
          <a:p>
            <a:endParaRPr lang="cs-CZ" dirty="0"/>
          </a:p>
          <a:p>
            <a:r>
              <a:rPr lang="cs-CZ" dirty="0"/>
              <a:t>diagnostika: epidemiologická anamnéza, klinika, LP, EEG, CT, mikrobiologie</a:t>
            </a:r>
          </a:p>
          <a:p>
            <a:r>
              <a:rPr lang="cs-CZ" dirty="0"/>
              <a:t>terapie: </a:t>
            </a:r>
            <a:r>
              <a:rPr lang="cs-CZ" dirty="0" err="1"/>
              <a:t>acyklovir</a:t>
            </a:r>
            <a:r>
              <a:rPr lang="cs-CZ" dirty="0"/>
              <a:t>, symptomatická </a:t>
            </a:r>
          </a:p>
          <a:p>
            <a:r>
              <a:rPr lang="cs-CZ" dirty="0"/>
              <a:t>prevence: prevence přisátí klíštěte, očkování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538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B5953-01E4-204C-A673-5E2B6DAA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7003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 err="1"/>
              <a:t>Lymeská</a:t>
            </a:r>
            <a:r>
              <a:rPr lang="cs-CZ" b="1" dirty="0"/>
              <a:t> nemoc</a:t>
            </a:r>
          </a:p>
        </p:txBody>
      </p:sp>
    </p:spTree>
    <p:extLst>
      <p:ext uri="{BB962C8B-B14F-4D97-AF65-F5344CB8AC3E}">
        <p14:creationId xmlns:p14="http://schemas.microsoft.com/office/powerpoint/2010/main" val="117553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8DF4B-F8A3-6546-A039-EBF61F36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Spalničky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1D71D2-515F-2348-AEA9-9D86C4F5C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původce: </a:t>
            </a:r>
            <a:r>
              <a:rPr lang="cs-CZ" dirty="0" err="1"/>
              <a:t>Morbilivirus</a:t>
            </a: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 err="1"/>
              <a:t>katarálni</a:t>
            </a:r>
            <a:r>
              <a:rPr lang="cs-CZ" dirty="0"/>
              <a:t>́ </a:t>
            </a:r>
            <a:r>
              <a:rPr lang="cs-CZ" dirty="0" err="1"/>
              <a:t>stádium</a:t>
            </a:r>
            <a:r>
              <a:rPr lang="cs-CZ" dirty="0"/>
              <a:t>: </a:t>
            </a:r>
            <a:r>
              <a:rPr lang="cs-CZ" dirty="0" err="1"/>
              <a:t>horečka</a:t>
            </a:r>
            <a:r>
              <a:rPr lang="cs-CZ" dirty="0"/>
              <a:t>, </a:t>
            </a:r>
            <a:r>
              <a:rPr lang="cs-CZ" dirty="0" err="1"/>
              <a:t>respiračni</a:t>
            </a:r>
            <a:r>
              <a:rPr lang="cs-CZ" dirty="0"/>
              <a:t>́ </a:t>
            </a:r>
            <a:r>
              <a:rPr lang="cs-CZ" dirty="0" err="1"/>
              <a:t>příznaky</a:t>
            </a:r>
            <a:r>
              <a:rPr lang="cs-CZ" dirty="0"/>
              <a:t> </a:t>
            </a:r>
            <a:r>
              <a:rPr lang="cs-CZ" dirty="0" err="1"/>
              <a:t>vc</a:t>
            </a:r>
            <a:r>
              <a:rPr lang="cs-CZ" dirty="0"/>
              <a:t>̌. </a:t>
            </a:r>
            <a:r>
              <a:rPr lang="cs-CZ" dirty="0" err="1"/>
              <a:t>suchého</a:t>
            </a:r>
            <a:r>
              <a:rPr lang="cs-CZ" dirty="0"/>
              <a:t> </a:t>
            </a:r>
            <a:r>
              <a:rPr lang="cs-CZ" dirty="0" err="1"/>
              <a:t>kašle</a:t>
            </a:r>
            <a:r>
              <a:rPr lang="cs-CZ" dirty="0"/>
              <a:t>, </a:t>
            </a:r>
            <a:r>
              <a:rPr lang="cs-CZ" dirty="0" err="1"/>
              <a:t>předcházi</a:t>
            </a:r>
            <a:r>
              <a:rPr lang="cs-CZ" dirty="0"/>
              <a:t>́ </a:t>
            </a:r>
            <a:r>
              <a:rPr lang="cs-CZ" dirty="0" err="1"/>
              <a:t>exantém</a:t>
            </a:r>
            <a:r>
              <a:rPr lang="cs-CZ" dirty="0"/>
              <a:t> o 4-5 dní </a:t>
            </a:r>
            <a:endParaRPr lang="cs-CZ" dirty="0">
              <a:effectLst/>
            </a:endParaRPr>
          </a:p>
          <a:p>
            <a:pPr lvl="1"/>
            <a:r>
              <a:rPr lang="cs-CZ" dirty="0" err="1"/>
              <a:t>Koplikovy</a:t>
            </a:r>
            <a:r>
              <a:rPr lang="cs-CZ" dirty="0"/>
              <a:t>́ </a:t>
            </a:r>
            <a:r>
              <a:rPr lang="cs-CZ" dirty="0" err="1"/>
              <a:t>skrvy</a:t>
            </a:r>
            <a:r>
              <a:rPr lang="cs-CZ" dirty="0"/>
              <a:t> </a:t>
            </a:r>
            <a:endParaRPr lang="cs-CZ" dirty="0">
              <a:effectLst/>
            </a:endParaRPr>
          </a:p>
          <a:p>
            <a:pPr lvl="1"/>
            <a:r>
              <a:rPr lang="cs-CZ" dirty="0" err="1"/>
              <a:t>exantém</a:t>
            </a:r>
            <a:r>
              <a:rPr lang="cs-CZ" dirty="0"/>
              <a:t> </a:t>
            </a:r>
            <a:r>
              <a:rPr lang="cs-CZ" dirty="0" err="1"/>
              <a:t>začína</a:t>
            </a:r>
            <a:r>
              <a:rPr lang="cs-CZ" dirty="0"/>
              <a:t>́ v </a:t>
            </a:r>
            <a:r>
              <a:rPr lang="cs-CZ" dirty="0" err="1"/>
              <a:t>obličeji</a:t>
            </a:r>
            <a:r>
              <a:rPr lang="cs-CZ" dirty="0"/>
              <a:t>, </a:t>
            </a:r>
            <a:r>
              <a:rPr lang="cs-CZ" dirty="0" err="1"/>
              <a:t>šíři</a:t>
            </a:r>
            <a:r>
              <a:rPr lang="cs-CZ" dirty="0"/>
              <a:t>́ se na </a:t>
            </a:r>
            <a:r>
              <a:rPr lang="cs-CZ" dirty="0" err="1"/>
              <a:t>břicho</a:t>
            </a:r>
            <a:r>
              <a:rPr lang="cs-CZ" dirty="0"/>
              <a:t>, pak </a:t>
            </a:r>
            <a:r>
              <a:rPr lang="cs-CZ" dirty="0" err="1"/>
              <a:t>končetiny</a:t>
            </a:r>
            <a:r>
              <a:rPr lang="cs-CZ" dirty="0"/>
              <a:t>, poté </a:t>
            </a:r>
            <a:r>
              <a:rPr lang="cs-CZ" dirty="0" err="1"/>
              <a:t>úplne</a:t>
            </a:r>
            <a:r>
              <a:rPr lang="cs-CZ" dirty="0"/>
              <a:t>̌ </a:t>
            </a:r>
            <a:r>
              <a:rPr lang="cs-CZ" dirty="0" err="1"/>
              <a:t>splýva</a:t>
            </a:r>
            <a:r>
              <a:rPr lang="cs-CZ" dirty="0"/>
              <a:t>́ (</a:t>
            </a:r>
            <a:r>
              <a:rPr lang="cs-CZ" dirty="0" err="1"/>
              <a:t>jednolity</a:t>
            </a:r>
            <a:r>
              <a:rPr lang="cs-CZ" dirty="0"/>
              <a:t>́) </a:t>
            </a:r>
            <a:endParaRPr lang="cs-CZ" dirty="0">
              <a:effectLst/>
            </a:endParaRP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přenos: kapénkami, přímým kontaktem</a:t>
            </a:r>
          </a:p>
          <a:p>
            <a:r>
              <a:rPr lang="cs-CZ" dirty="0"/>
              <a:t>vysoce infekční </a:t>
            </a:r>
          </a:p>
          <a:p>
            <a:r>
              <a:rPr lang="cs-CZ" dirty="0"/>
              <a:t>terapie: symptomatická</a:t>
            </a:r>
          </a:p>
          <a:p>
            <a:r>
              <a:rPr lang="cs-CZ" dirty="0"/>
              <a:t>prevence: očkování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E80C14-2D80-2D45-95ED-2CB52F0D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20" y="107792"/>
            <a:ext cx="3535680" cy="22817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49010D-8F3B-394C-87EF-7E2EF3FEF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3832860"/>
            <a:ext cx="387096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109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0D435-9835-8147-B237-8066F5E6C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Lymeská</a:t>
            </a:r>
            <a:r>
              <a:rPr lang="cs-CZ" dirty="0"/>
              <a:t> nemoc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DF4026-D76D-AF48-B809-E0B737F80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zoonóza přenášená klíšťaty</a:t>
            </a:r>
          </a:p>
          <a:p>
            <a:r>
              <a:rPr lang="cs-CZ" dirty="0"/>
              <a:t>původce: </a:t>
            </a:r>
            <a:r>
              <a:rPr lang="cs-CZ" dirty="0" err="1"/>
              <a:t>borelia</a:t>
            </a:r>
            <a:r>
              <a:rPr lang="cs-CZ" dirty="0"/>
              <a:t> </a:t>
            </a:r>
            <a:r>
              <a:rPr lang="cs-CZ" dirty="0" err="1"/>
              <a:t>burgdorferi</a:t>
            </a:r>
            <a:endParaRPr lang="cs-CZ" dirty="0"/>
          </a:p>
          <a:p>
            <a:r>
              <a:rPr lang="cs-CZ" dirty="0"/>
              <a:t>riziko nákazy roste s délkou přisátí klíštěte</a:t>
            </a:r>
          </a:p>
          <a:p>
            <a:r>
              <a:rPr lang="cs-CZ" dirty="0"/>
              <a:t>klinické formy: </a:t>
            </a:r>
          </a:p>
          <a:p>
            <a:pPr lvl="1"/>
            <a:r>
              <a:rPr lang="cs-CZ" dirty="0" err="1"/>
              <a:t>dermatoborelióza</a:t>
            </a:r>
            <a:endParaRPr lang="cs-CZ" dirty="0"/>
          </a:p>
          <a:p>
            <a:pPr lvl="1"/>
            <a:r>
              <a:rPr lang="cs-CZ" dirty="0" err="1"/>
              <a:t>neuroborelióza</a:t>
            </a:r>
            <a:endParaRPr lang="cs-CZ" dirty="0"/>
          </a:p>
          <a:p>
            <a:pPr lvl="1"/>
            <a:r>
              <a:rPr lang="cs-CZ" dirty="0" err="1"/>
              <a:t>muskuloskeletální</a:t>
            </a:r>
            <a:r>
              <a:rPr lang="cs-CZ" dirty="0"/>
              <a:t> postižení</a:t>
            </a:r>
          </a:p>
          <a:p>
            <a:pPr lvl="1"/>
            <a:r>
              <a:rPr lang="cs-CZ" dirty="0" err="1"/>
              <a:t>lymeská</a:t>
            </a:r>
            <a:r>
              <a:rPr lang="cs-CZ" dirty="0"/>
              <a:t> karditida</a:t>
            </a:r>
          </a:p>
          <a:p>
            <a:pPr lvl="1"/>
            <a:r>
              <a:rPr lang="cs-CZ" dirty="0"/>
              <a:t>oční </a:t>
            </a:r>
            <a:r>
              <a:rPr lang="cs-CZ" dirty="0" err="1"/>
              <a:t>positžení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0676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CFF30-BD3E-BD48-8F6A-6783C491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Dermatoborelióza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C5BCC4-A52A-CE40-98AF-0F54D40CC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erythema</a:t>
            </a:r>
            <a:r>
              <a:rPr lang="cs-CZ" dirty="0"/>
              <a:t> </a:t>
            </a:r>
            <a:r>
              <a:rPr lang="cs-CZ" dirty="0" err="1"/>
              <a:t>migrans</a:t>
            </a:r>
            <a:endParaRPr lang="cs-CZ" dirty="0"/>
          </a:p>
          <a:p>
            <a:pPr lvl="1"/>
            <a:r>
              <a:rPr lang="cs-CZ" dirty="0"/>
              <a:t>časné lokalizované stádium</a:t>
            </a:r>
          </a:p>
          <a:p>
            <a:pPr lvl="1"/>
            <a:r>
              <a:rPr lang="cs-CZ" dirty="0"/>
              <a:t>3-30 dní od </a:t>
            </a:r>
            <a:r>
              <a:rPr lang="cs-CZ" dirty="0" err="1"/>
              <a:t>přísátí</a:t>
            </a:r>
            <a:r>
              <a:rPr lang="cs-CZ" dirty="0"/>
              <a:t> klíštěte</a:t>
            </a:r>
          </a:p>
          <a:p>
            <a:r>
              <a:rPr lang="cs-CZ" dirty="0" err="1"/>
              <a:t>erythema</a:t>
            </a:r>
            <a:r>
              <a:rPr lang="cs-CZ" dirty="0"/>
              <a:t> </a:t>
            </a:r>
            <a:r>
              <a:rPr lang="cs-CZ" dirty="0" err="1"/>
              <a:t>migrans</a:t>
            </a:r>
            <a:r>
              <a:rPr lang="cs-CZ" dirty="0"/>
              <a:t> </a:t>
            </a:r>
            <a:r>
              <a:rPr lang="cs-CZ" dirty="0" err="1"/>
              <a:t>multiforme</a:t>
            </a:r>
            <a:endParaRPr lang="cs-CZ" dirty="0"/>
          </a:p>
          <a:p>
            <a:pPr lvl="1"/>
            <a:r>
              <a:rPr lang="cs-CZ" dirty="0"/>
              <a:t>časné diseminované stádium</a:t>
            </a:r>
          </a:p>
          <a:p>
            <a:pPr lvl="1"/>
            <a:r>
              <a:rPr lang="cs-CZ" dirty="0"/>
              <a:t>2 a více ložisek, několik dní po primárním EM</a:t>
            </a:r>
          </a:p>
          <a:p>
            <a:r>
              <a:rPr lang="cs-CZ" dirty="0" err="1"/>
              <a:t>borreliový</a:t>
            </a:r>
            <a:r>
              <a:rPr lang="cs-CZ" dirty="0"/>
              <a:t> </a:t>
            </a:r>
            <a:r>
              <a:rPr lang="cs-CZ" dirty="0" err="1"/>
              <a:t>lymfocytom</a:t>
            </a:r>
            <a:endParaRPr lang="cs-CZ" dirty="0"/>
          </a:p>
          <a:p>
            <a:pPr lvl="1"/>
            <a:r>
              <a:rPr lang="cs-CZ" dirty="0"/>
              <a:t>modročervený uzlík na ušním lalůčku</a:t>
            </a:r>
          </a:p>
          <a:p>
            <a:pPr lvl="1"/>
            <a:endParaRPr lang="cs-CZ" dirty="0"/>
          </a:p>
          <a:p>
            <a:r>
              <a:rPr lang="cs-CZ" dirty="0" err="1"/>
              <a:t>acrodermatitis</a:t>
            </a:r>
            <a:r>
              <a:rPr lang="cs-CZ" dirty="0"/>
              <a:t> </a:t>
            </a:r>
            <a:r>
              <a:rPr lang="cs-CZ" dirty="0" err="1"/>
              <a:t>chronica</a:t>
            </a:r>
            <a:r>
              <a:rPr lang="cs-CZ" dirty="0"/>
              <a:t> </a:t>
            </a:r>
            <a:r>
              <a:rPr lang="cs-CZ" dirty="0" err="1"/>
              <a:t>atrophicans</a:t>
            </a:r>
            <a:endParaRPr lang="cs-CZ" dirty="0"/>
          </a:p>
          <a:p>
            <a:pPr lvl="1"/>
            <a:r>
              <a:rPr lang="cs-CZ" dirty="0"/>
              <a:t>pozdní diseminované stádium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82E28-453B-7F41-886D-6917D5AE1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484" y="1644101"/>
            <a:ext cx="2869516" cy="25538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DD1DB3-4A54-D542-92FF-0DBBABCE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81" y="4180718"/>
            <a:ext cx="2454748" cy="26600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86B063-DF90-3A4F-88CF-A0660DEA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2484" y="4151382"/>
            <a:ext cx="2869516" cy="27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811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A82B-CA70-344C-8A43-46E87108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Neuroborelióza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75016C-5A91-8E4B-8043-2DDB84B02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 4-6 týdnů po infekci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nejtypičtější projev - obrna </a:t>
            </a:r>
            <a:r>
              <a:rPr lang="cs-CZ" dirty="0" err="1"/>
              <a:t>n.facialis</a:t>
            </a:r>
            <a:r>
              <a:rPr lang="cs-CZ" dirty="0"/>
              <a:t> na </a:t>
            </a:r>
            <a:r>
              <a:rPr lang="cs-CZ" dirty="0" err="1"/>
              <a:t>ipsilaterální</a:t>
            </a:r>
            <a:r>
              <a:rPr lang="cs-CZ" dirty="0"/>
              <a:t> straně jako bylo klíště či EM s/bez meningitidy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4018EA-E1F7-8340-A719-25CB5803E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48" y="3377121"/>
            <a:ext cx="3276121" cy="34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054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5E59E9-FC84-004F-A35F-FD822A02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Lymeská</a:t>
            </a:r>
            <a:r>
              <a:rPr lang="cs-CZ" dirty="0"/>
              <a:t> nemoc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EAC124-91D0-A042-8A64-9DB43FF3E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terapie: ATB</a:t>
            </a:r>
          </a:p>
          <a:p>
            <a:endParaRPr lang="cs-CZ" dirty="0"/>
          </a:p>
          <a:p>
            <a:r>
              <a:rPr lang="cs-CZ" dirty="0"/>
              <a:t>diagnostika: klinika, pozitivní anamnéza, sérologie, PCR</a:t>
            </a:r>
          </a:p>
          <a:p>
            <a:endParaRPr lang="cs-CZ" dirty="0"/>
          </a:p>
          <a:p>
            <a:r>
              <a:rPr lang="cs-CZ" dirty="0"/>
              <a:t>prevence: </a:t>
            </a:r>
          </a:p>
          <a:p>
            <a:pPr lvl="1"/>
            <a:r>
              <a:rPr lang="cs-CZ" dirty="0"/>
              <a:t>zabránění přisátí klíštěte, časné odstranění</a:t>
            </a:r>
          </a:p>
          <a:p>
            <a:pPr lvl="1"/>
            <a:r>
              <a:rPr lang="cs-CZ" dirty="0"/>
              <a:t>vakcína neexistuje</a:t>
            </a:r>
          </a:p>
        </p:txBody>
      </p:sp>
    </p:spTree>
    <p:extLst>
      <p:ext uri="{BB962C8B-B14F-4D97-AF65-F5344CB8AC3E}">
        <p14:creationId xmlns:p14="http://schemas.microsoft.com/office/powerpoint/2010/main" val="3800602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D8BE4-E734-C840-8185-18F5E87F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Děkuji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2A8163-C1BD-BC48-B7CD-F394CA10D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1732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764E195-DBDE-3C4B-A2B5-917B7C5D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92100"/>
            <a:ext cx="11176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3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AA0E62-34FF-8946-8072-228FC361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Zarděnky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CAB93F-6777-EA47-BF33-11870F004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původce: </a:t>
            </a:r>
            <a:r>
              <a:rPr lang="cs-CZ" dirty="0" err="1"/>
              <a:t>Togavirus</a:t>
            </a:r>
            <a:endParaRPr lang="cs-CZ" dirty="0"/>
          </a:p>
          <a:p>
            <a:r>
              <a:rPr lang="cs-CZ" dirty="0"/>
              <a:t>přenos: kapénkami, přímým kontaktem, </a:t>
            </a:r>
            <a:r>
              <a:rPr lang="cs-CZ" dirty="0" err="1"/>
              <a:t>transplacentárně</a:t>
            </a:r>
            <a:endParaRPr lang="cs-CZ" dirty="0"/>
          </a:p>
          <a:p>
            <a:r>
              <a:rPr lang="cs-CZ" dirty="0"/>
              <a:t>klinické projevy:  </a:t>
            </a:r>
          </a:p>
          <a:p>
            <a:pPr lvl="1"/>
            <a:r>
              <a:rPr lang="cs-CZ" dirty="0"/>
              <a:t>fetální zarděnkový syndrom </a:t>
            </a:r>
          </a:p>
          <a:p>
            <a:pPr lvl="1"/>
            <a:r>
              <a:rPr lang="cs-CZ" dirty="0" err="1"/>
              <a:t>makulopapulózní</a:t>
            </a:r>
            <a:r>
              <a:rPr lang="cs-CZ" dirty="0"/>
              <a:t> </a:t>
            </a:r>
            <a:r>
              <a:rPr lang="cs-CZ" dirty="0" err="1"/>
              <a:t>exantém</a:t>
            </a:r>
            <a:r>
              <a:rPr lang="cs-CZ" dirty="0"/>
              <a:t>, enantém a petechie na patře</a:t>
            </a:r>
          </a:p>
          <a:p>
            <a:pPr lvl="1"/>
            <a:r>
              <a:rPr lang="cs-CZ" dirty="0" err="1"/>
              <a:t>subfebrilie</a:t>
            </a:r>
            <a:r>
              <a:rPr lang="cs-CZ" dirty="0"/>
              <a:t>, lymfadenopatie</a:t>
            </a:r>
          </a:p>
          <a:p>
            <a:pPr lvl="1"/>
            <a:endParaRPr lang="cs-CZ" dirty="0"/>
          </a:p>
          <a:p>
            <a:r>
              <a:rPr lang="cs-CZ" dirty="0"/>
              <a:t>terapie: symptomatická, infekce matky do 16. týdne - </a:t>
            </a:r>
            <a:r>
              <a:rPr lang="cs-CZ" dirty="0" err="1"/>
              <a:t>interupce</a:t>
            </a:r>
            <a:r>
              <a:rPr lang="cs-CZ" dirty="0"/>
              <a:t> </a:t>
            </a:r>
          </a:p>
          <a:p>
            <a:r>
              <a:rPr lang="cs-CZ" dirty="0"/>
              <a:t>prevence: očkování </a:t>
            </a:r>
          </a:p>
        </p:txBody>
      </p:sp>
    </p:spTree>
    <p:extLst>
      <p:ext uri="{BB962C8B-B14F-4D97-AF65-F5344CB8AC3E}">
        <p14:creationId xmlns:p14="http://schemas.microsoft.com/office/powerpoint/2010/main" val="27912631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2815</Words>
  <Application>Microsoft Macintosh PowerPoint</Application>
  <PresentationFormat>Širokoúhlá obrazovka</PresentationFormat>
  <Paragraphs>592</Paragraphs>
  <Slides>74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Wingdings</vt:lpstr>
      <vt:lpstr>Motiv Office</vt:lpstr>
      <vt:lpstr>Infekční onemocnění dětského věku</vt:lpstr>
      <vt:lpstr>Infekční onemocnění dětského věku </vt:lpstr>
      <vt:lpstr>Infekční exantémová onemocnění</vt:lpstr>
      <vt:lpstr>Exantémová onemocnění</vt:lpstr>
      <vt:lpstr>Rozdělení exantémů dle vzhledu</vt:lpstr>
      <vt:lpstr>Makulopapulózní exantémová onemocnění</vt:lpstr>
      <vt:lpstr>Spalničky</vt:lpstr>
      <vt:lpstr>Prezentace aplikace PowerPoint</vt:lpstr>
      <vt:lpstr>Zarděnky</vt:lpstr>
      <vt:lpstr>Prezentace aplikace PowerPoint</vt:lpstr>
      <vt:lpstr>5. dětská nemoc</vt:lpstr>
      <vt:lpstr>6. dětská nemoc</vt:lpstr>
      <vt:lpstr>Spála</vt:lpstr>
      <vt:lpstr>Spála</vt:lpstr>
      <vt:lpstr>Stafylokokový syndrom toxického šoku</vt:lpstr>
      <vt:lpstr>Stafylokokový syndrom toxického šoku</vt:lpstr>
      <vt:lpstr>Vezikulózní, vezikulopustulózní exantémová onemocnění</vt:lpstr>
      <vt:lpstr>Varicella</vt:lpstr>
      <vt:lpstr>Varicella</vt:lpstr>
      <vt:lpstr>Herpes zoster</vt:lpstr>
      <vt:lpstr>Ruka-noha-ústa</vt:lpstr>
      <vt:lpstr>Impetigo</vt:lpstr>
      <vt:lpstr>Stafylokokový syndrom opařené kůže</vt:lpstr>
      <vt:lpstr>Petechiální exantémová onemocnění</vt:lpstr>
      <vt:lpstr>Invazivní meningokoková onemocnění</vt:lpstr>
      <vt:lpstr>Invazivní meningokoková onemocnění</vt:lpstr>
      <vt:lpstr>Invazivní meningokoková onemocnění</vt:lpstr>
      <vt:lpstr>Infekční onemocnění dýchacích cest</vt:lpstr>
      <vt:lpstr>Infekční onemocnění dýchacích cest</vt:lpstr>
      <vt:lpstr>Známky dušnosti</vt:lpstr>
      <vt:lpstr>Patologické zvukové fenomény</vt:lpstr>
      <vt:lpstr>Infekce HCD – dle klinického dělení</vt:lpstr>
      <vt:lpstr>Infekce DCD – dle klinického dělení</vt:lpstr>
      <vt:lpstr>Rhinopharyngitida</vt:lpstr>
      <vt:lpstr>Sinusitis</vt:lpstr>
      <vt:lpstr>Otitis media acuta</vt:lpstr>
      <vt:lpstr>Tonzilitida</vt:lpstr>
      <vt:lpstr>Infekční mononukleóza</vt:lpstr>
      <vt:lpstr>Akutní subglotická laryngitida</vt:lpstr>
      <vt:lpstr>Akutní epiglotitida</vt:lpstr>
      <vt:lpstr>Obstrukční bronchitida</vt:lpstr>
      <vt:lpstr>Akutní bronchiolitida</vt:lpstr>
      <vt:lpstr>Pneumonie</vt:lpstr>
      <vt:lpstr>Typické pneumonie</vt:lpstr>
      <vt:lpstr>Atypické pneumonie</vt:lpstr>
      <vt:lpstr>Tuberkulóza</vt:lpstr>
      <vt:lpstr>Tuberkulóza</vt:lpstr>
      <vt:lpstr>Infekční onemocnění GIT</vt:lpstr>
      <vt:lpstr>Akutní gastroenteritida</vt:lpstr>
      <vt:lpstr>Bakteriální gastroenteritidy</vt:lpstr>
      <vt:lpstr>Virové gastroenteritidy</vt:lpstr>
      <vt:lpstr>Virové hepatitidy</vt:lpstr>
      <vt:lpstr>Hepatitida A tzv. “nemoc špinavých rukou“</vt:lpstr>
      <vt:lpstr>Hepatitida B</vt:lpstr>
      <vt:lpstr>Hepatitida C</vt:lpstr>
      <vt:lpstr>Hepatitida D</vt:lpstr>
      <vt:lpstr>Hepatitida E</vt:lpstr>
      <vt:lpstr>Střevní paraziti</vt:lpstr>
      <vt:lpstr>Infekce močových cest</vt:lpstr>
      <vt:lpstr>Infekce močových cest</vt:lpstr>
      <vt:lpstr>Akutní cystitida</vt:lpstr>
      <vt:lpstr>Akutní pyelonefritida</vt:lpstr>
      <vt:lpstr>Neuroinfekce</vt:lpstr>
      <vt:lpstr>Neuroinfekce</vt:lpstr>
      <vt:lpstr>Purulentní (hnisavá) meningitida</vt:lpstr>
      <vt:lpstr>Purulentní (hnisavá) meningitida</vt:lpstr>
      <vt:lpstr>Serózní meningitida</vt:lpstr>
      <vt:lpstr>Encefalitida a myelitida</vt:lpstr>
      <vt:lpstr>Lymeská nemoc</vt:lpstr>
      <vt:lpstr>Lymeská nemoc</vt:lpstr>
      <vt:lpstr>Dermatoborelióza</vt:lpstr>
      <vt:lpstr>Neuroborelióza</vt:lpstr>
      <vt:lpstr>Lymeská nemoc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Infekční onemocnění dětského věku</dc:title>
  <dc:creator>Microsoft Office User</dc:creator>
  <cp:lastModifiedBy>Microsoft Office User</cp:lastModifiedBy>
  <cp:revision>57</cp:revision>
  <dcterms:created xsi:type="dcterms:W3CDTF">2022-02-21T10:57:15Z</dcterms:created>
  <dcterms:modified xsi:type="dcterms:W3CDTF">2022-02-22T14:29:55Z</dcterms:modified>
</cp:coreProperties>
</file>