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1" r:id="rId10"/>
    <p:sldId id="282" r:id="rId11"/>
    <p:sldId id="264" r:id="rId12"/>
    <p:sldId id="265" r:id="rId13"/>
    <p:sldId id="266" r:id="rId14"/>
    <p:sldId id="267" r:id="rId15"/>
    <p:sldId id="268" r:id="rId16"/>
    <p:sldId id="283" r:id="rId17"/>
    <p:sldId id="270" r:id="rId18"/>
    <p:sldId id="271" r:id="rId19"/>
    <p:sldId id="273" r:id="rId20"/>
    <p:sldId id="274" r:id="rId21"/>
    <p:sldId id="275" r:id="rId22"/>
    <p:sldId id="277" r:id="rId23"/>
    <p:sldId id="276" r:id="rId24"/>
    <p:sldId id="278" r:id="rId25"/>
    <p:sldId id="279" r:id="rId26"/>
    <p:sldId id="280" r:id="rId27"/>
    <p:sldId id="269" r:id="rId28"/>
    <p:sldId id="284" r:id="rId29"/>
    <p:sldId id="285" r:id="rId30"/>
    <p:sldId id="286" r:id="rId31"/>
    <p:sldId id="287" r:id="rId3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6"/>
    <p:restoredTop sz="94643"/>
  </p:normalViewPr>
  <p:slideViewPr>
    <p:cSldViewPr snapToGrid="0" snapToObjects="1">
      <p:cViewPr varScale="1">
        <p:scale>
          <a:sx n="75" d="100"/>
          <a:sy n="75" d="100"/>
        </p:scale>
        <p:origin x="176" y="9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FD1A5F-BC81-C748-B91C-1D6B681833C9}" type="datetimeFigureOut">
              <a:rPr lang="cs-CZ" smtClean="0"/>
              <a:t>15.03.2022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13FB2E-CDE4-2342-B0A5-4E31BA8B07C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44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13FB2E-CDE4-2342-B0A5-4E31BA8B07C6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3950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13FB2E-CDE4-2342-B0A5-4E31BA8B07C6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3459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9BD13C-355E-5940-B29B-7D09BE04FF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1A3E4EA-6E22-A44B-927D-C03B54E59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1D00BBA-A2DF-FB4B-9FAE-DA8B5D9A7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16AD-6302-1848-B081-387AD7348D09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44776D9-9CD7-5245-A53D-4AA00D4F9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F4D7C9-609A-1941-B062-96FC7BE9F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E7DDB-574A-2540-AC77-DA0BA31D6E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1854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F28438-00F2-944B-8DC8-AB5F43455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09A9CBF-1ACA-BB45-9564-2A7A5C8B8B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0F75AD7-596B-2447-B7BE-F9EC94683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16AD-6302-1848-B081-387AD7348D09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5D1CFF3-1D2A-AC43-8DE6-317E883A9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3B9B7B7-3475-6F46-A981-4E6A6F4A9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E7DDB-574A-2540-AC77-DA0BA31D6E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357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0705E69-BC89-904F-BAE0-D684F84425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6674A71-CD77-484B-8DBF-42E1DD27F2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416BE5-08E6-1542-8893-DE563AB3D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16AD-6302-1848-B081-387AD7348D09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0B65055-DF1A-7143-ADCE-E2C0EDDAF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C1CAA1-4B39-7648-9364-5901875B0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E7DDB-574A-2540-AC77-DA0BA31D6E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5063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85E17C-91C1-E242-B7B7-2832F2991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AA5D76C-DEE8-2340-AE3A-1D3843D847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79D3537-5FC5-0A45-91D2-A7480C471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16AD-6302-1848-B081-387AD7348D09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0F9AB8-4279-A64E-9B80-16A59CB55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9EFAD6D-98AA-144A-8492-3B5746BB6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E7DDB-574A-2540-AC77-DA0BA31D6E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85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267D11-EAA6-8F4B-BF74-B9842F33D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8AB74CD-245C-C64F-AD52-ED5F49DF77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EFD86D8-BE88-5044-88DF-94D78B17B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16AD-6302-1848-B081-387AD7348D09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A2B61D-F533-ED41-8465-E0D3C620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A6A6F2-61CD-9142-A7C5-45DFB471D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E7DDB-574A-2540-AC77-DA0BA31D6E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7977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3553D0-251E-0442-9A30-1EAA60684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3B6BE3F-DDC5-F148-B037-0E0165176E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A5063A2-DD3F-E14D-B8B3-90C8957CD2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4FF824A-84F5-2641-9F04-85FB153BD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16AD-6302-1848-B081-387AD7348D09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E6BCF15-C241-8343-A65E-7CCD5F374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B0C0CB8-0257-7148-8B27-1309C33CE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E7DDB-574A-2540-AC77-DA0BA31D6E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5751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FAE594-E979-E748-9751-76394BA49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339FC30-6DB3-D049-B070-BABEF46DD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DB2B268-596B-1F42-BBE8-56E5ACC45A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5BE27855-0128-4C48-A6CE-0CB518AC5E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1FC2E43A-75D4-2F4D-836B-8FD27276EC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CDCC420-0F26-4B4B-A650-3C337F519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16AD-6302-1848-B081-387AD7348D09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1A91103-9C6E-E34F-9CFE-1698317CB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8D3EF0F-BF68-344A-8C85-431BEAEB8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E7DDB-574A-2540-AC77-DA0BA31D6E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1702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E28E78-822A-F64F-8F80-B8FE3475A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48C6082-067D-0C4C-A8DD-F01818CEC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16AD-6302-1848-B081-387AD7348D09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427905B-7A88-304B-87FC-6CE5FF480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BC0B970-55E0-3B4A-A24B-708570209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E7DDB-574A-2540-AC77-DA0BA31D6E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8042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44B81F8-EFFF-EF4E-B3F6-18E6DFE9A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16AD-6302-1848-B081-387AD7348D09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3AB3EEF-E4EB-9D46-B024-33EB382B4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425F762-0558-BE4D-8020-4A8372173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E7DDB-574A-2540-AC77-DA0BA31D6E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8448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8AED32-8665-E34D-91FA-6014563A9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4705F89-F0E0-9E41-9311-E185F7895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3076895-8702-4F4B-82B3-EC1BD980DA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D3E6DAC-0945-2F4D-AA5C-3F16E10F2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16AD-6302-1848-B081-387AD7348D09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3B72385-A0EE-1848-B9B5-0E934D7E6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F061629-81DF-3540-869F-FD4F3D538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E7DDB-574A-2540-AC77-DA0BA31D6E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3760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74B518-099E-0347-BDB4-2C766176D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E2B4AA5-7D56-6146-96B0-97DDF992B6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6635615-0AEB-D84E-8F76-D1F9E4E514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123F132-EEAB-514E-9221-388871445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816AD-6302-1848-B081-387AD7348D09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683EC4C-E844-3E48-8F10-5B7332DDE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567EE1D-A079-CE42-9F42-E6118C7E1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E7DDB-574A-2540-AC77-DA0BA31D6E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9647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22C27BE-4960-4943-9E6F-C3800ACE3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08401F8-DAF6-CB48-AB9E-1D17D7AD6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09CF487-8905-5242-BE15-F8E941A563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816AD-6302-1848-B081-387AD7348D09}" type="datetimeFigureOut">
              <a:rPr lang="cs-CZ" smtClean="0"/>
              <a:t>14.03.2022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97A61-6A5F-7D4B-B171-35D0B8CF3F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B8E9880-77F2-6345-9766-3B01F7E6D9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E7DDB-574A-2540-AC77-DA0BA31D6E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525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03A2AA-AC6A-3844-A5AF-67DF8FCCD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3449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Základní postupy v poskytování první pomoci a resuscitační péče u dětí</a:t>
            </a:r>
            <a:r>
              <a:rPr lang="cs-CZ" b="1" dirty="0">
                <a:effectLst/>
              </a:rPr>
              <a:t> </a:t>
            </a:r>
            <a:endParaRPr lang="cs-CZ" b="1" dirty="0"/>
          </a:p>
        </p:txBody>
      </p:sp>
      <p:sp>
        <p:nvSpPr>
          <p:cNvPr id="4" name="Podnadpis 2">
            <a:extLst>
              <a:ext uri="{FF2B5EF4-FFF2-40B4-BE49-F238E27FC236}">
                <a16:creationId xmlns:a16="http://schemas.microsoft.com/office/drawing/2014/main" id="{897DCFE0-C2F4-C44B-A132-1D12D8BD36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64747"/>
            <a:ext cx="9144000" cy="1655762"/>
          </a:xfrm>
        </p:spPr>
        <p:txBody>
          <a:bodyPr>
            <a:normAutofit lnSpcReduction="10000"/>
          </a:bodyPr>
          <a:lstStyle/>
          <a:p>
            <a:endParaRPr lang="cs-CZ" dirty="0"/>
          </a:p>
          <a:p>
            <a:pPr algn="l"/>
            <a:r>
              <a:rPr lang="cs-CZ" dirty="0"/>
              <a:t>MUDr. Šárka Pešková</a:t>
            </a:r>
          </a:p>
          <a:p>
            <a:pPr algn="l"/>
            <a:r>
              <a:rPr lang="cs-CZ" i="1" dirty="0"/>
              <a:t>JIP, Pediatrická klinika 2. LF UK a FN Motol</a:t>
            </a:r>
          </a:p>
          <a:p>
            <a:pPr algn="l"/>
            <a:r>
              <a:rPr lang="cs-CZ" i="1" dirty="0"/>
              <a:t>Oddělení dětského urgentního příjmu a LSPP dětí FN Motol </a:t>
            </a:r>
          </a:p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105322A-9E0F-B74F-8635-1D37706E5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1600" y="2506826"/>
            <a:ext cx="3200400" cy="435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594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B146F8-336A-9949-BB62-48DE264DD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 (</a:t>
            </a:r>
            <a:r>
              <a:rPr lang="cs-CZ" b="1" dirty="0" err="1"/>
              <a:t>airway</a:t>
            </a:r>
            <a:r>
              <a:rPr lang="cs-CZ" b="1" dirty="0"/>
              <a:t>) – zprůchodnění dýchacích cest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5D04A3-49FB-0042-9FE0-94FD55C0A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sym typeface="Wingdings" pitchFamily="2" charset="2"/>
              </a:rPr>
              <a:t> dítě normálně dýchá  </a:t>
            </a:r>
            <a:r>
              <a:rPr lang="cs-CZ" b="1" dirty="0">
                <a:sym typeface="Wingdings" pitchFamily="2" charset="2"/>
              </a:rPr>
              <a:t>zotavovací poloha</a:t>
            </a:r>
            <a:endParaRPr lang="cs-CZ" dirty="0">
              <a:sym typeface="Wingdings" pitchFamily="2" charset="2"/>
            </a:endParaRPr>
          </a:p>
          <a:p>
            <a:pPr marL="0" indent="0">
              <a:buNone/>
            </a:pPr>
            <a:r>
              <a:rPr lang="cs-CZ" dirty="0">
                <a:sym typeface="Wingdings" pitchFamily="2" charset="2"/>
              </a:rPr>
              <a:t> dítě nedýchá normálně nebo vůbec  </a:t>
            </a:r>
            <a:r>
              <a:rPr lang="cs-CZ" b="1" dirty="0">
                <a:sym typeface="Wingdings" pitchFamily="2" charset="2"/>
              </a:rPr>
              <a:t>B</a:t>
            </a:r>
          </a:p>
          <a:p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930E93C8-1FAD-7940-AAF4-0D33F9CF8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8933" y="2869447"/>
            <a:ext cx="5461356" cy="37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128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E114F4-B442-7B4D-AF16-4A4698852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B (</a:t>
            </a:r>
            <a:r>
              <a:rPr lang="cs-CZ" b="1" dirty="0" err="1"/>
              <a:t>breathing</a:t>
            </a:r>
            <a:r>
              <a:rPr lang="cs-CZ" b="1" dirty="0"/>
              <a:t>) – zajištění ventilace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7E4F1F6-DF64-4149-92AF-C2DCB4187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5 úvodních umělých vdechů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b="1" dirty="0"/>
              <a:t>do 1 roku: </a:t>
            </a:r>
            <a:r>
              <a:rPr lang="cs-CZ" dirty="0"/>
              <a:t>překrytí ústy nos i ústa dítěte, rovnoměrný výdech cca 1 s, aby se hrudník viditelně zvedl </a:t>
            </a:r>
          </a:p>
          <a:p>
            <a:pPr lvl="1"/>
            <a:endParaRPr lang="cs-CZ" dirty="0"/>
          </a:p>
          <a:p>
            <a:pPr lvl="1"/>
            <a:r>
              <a:rPr lang="cs-CZ" b="1" dirty="0"/>
              <a:t>nad 1 rok: </a:t>
            </a:r>
            <a:r>
              <a:rPr lang="cs-CZ" dirty="0"/>
              <a:t>z úst do úst při zacpaném nose, rovnoměrný výdech cca 1 s, aby se hrudník viditelně zvedl 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1523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3297EE-9640-AE4C-8FBC-3EC3753AA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B (</a:t>
            </a:r>
            <a:r>
              <a:rPr lang="cs-CZ" b="1" dirty="0" err="1"/>
              <a:t>breathing</a:t>
            </a:r>
            <a:r>
              <a:rPr lang="cs-CZ" b="1" dirty="0"/>
              <a:t>) – zajištění ventilace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A231C13-348F-1B4F-BE4C-67143870D2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nedaří se dítě prodechnout – </a:t>
            </a:r>
            <a:r>
              <a:rPr lang="cs-CZ" b="1" dirty="0"/>
              <a:t>obstrukce v DC? </a:t>
            </a:r>
          </a:p>
          <a:p>
            <a:endParaRPr lang="cs-CZ" dirty="0"/>
          </a:p>
          <a:p>
            <a:pPr lvl="1"/>
            <a:r>
              <a:rPr lang="cs-CZ" dirty="0"/>
              <a:t>otevřít ústa a odstranit viditelnou překážku</a:t>
            </a:r>
          </a:p>
          <a:p>
            <a:pPr lvl="1"/>
            <a:r>
              <a:rPr lang="cs-CZ" dirty="0"/>
              <a:t>změna polohy hlavy</a:t>
            </a:r>
          </a:p>
          <a:p>
            <a:pPr lvl="1"/>
            <a:r>
              <a:rPr lang="cs-CZ" dirty="0"/>
              <a:t>záklon a vytažení brady nestačí </a:t>
            </a:r>
            <a:r>
              <a:rPr lang="cs-CZ" dirty="0">
                <a:sym typeface="Wingdings" pitchFamily="2" charset="2"/>
              </a:rPr>
              <a:t> předsunutí čelisti</a:t>
            </a:r>
          </a:p>
          <a:p>
            <a:pPr marL="457200" lvl="1" indent="0">
              <a:buNone/>
            </a:pPr>
            <a:endParaRPr lang="cs-CZ" dirty="0">
              <a:sym typeface="Wingdings" pitchFamily="2" charset="2"/>
            </a:endParaRPr>
          </a:p>
          <a:p>
            <a:pPr lvl="1"/>
            <a:r>
              <a:rPr lang="cs-CZ" dirty="0">
                <a:sym typeface="Wingdings" pitchFamily="2" charset="2"/>
              </a:rPr>
              <a:t>provádíme maximálně 5 pokusů o umělý vdech, pokud nejsou účinné  komprese hrudníku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4055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B5AD2C-9ABA-E74E-A16A-BB1846219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 (</a:t>
            </a:r>
            <a:r>
              <a:rPr lang="cs-CZ" b="1" dirty="0" err="1"/>
              <a:t>circulation</a:t>
            </a:r>
            <a:r>
              <a:rPr lang="cs-CZ" b="1" dirty="0"/>
              <a:t>) – zhodnocení krevního oběhu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6FC1F61-F659-6845-8FF2-D76C7693FC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přítomnost známek života, pohybu, kašle, dýchání, event. kontrola tepu – maximálně 10 s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itchFamily="2" charset="2"/>
              <a:buChar char="à"/>
            </a:pPr>
            <a:r>
              <a:rPr lang="cs-CZ" dirty="0">
                <a:sym typeface="Wingdings" pitchFamily="2" charset="2"/>
              </a:rPr>
              <a:t> jsou zcela jistě přítomné:</a:t>
            </a:r>
          </a:p>
          <a:p>
            <a:pPr marL="0" indent="0">
              <a:buNone/>
            </a:pPr>
            <a:r>
              <a:rPr lang="cs-CZ" dirty="0">
                <a:sym typeface="Wingdings" pitchFamily="2" charset="2"/>
              </a:rPr>
              <a:t>	pokud je to nutné, pokračujeme v umělém dýchání</a:t>
            </a:r>
          </a:p>
          <a:p>
            <a:pPr marL="0" indent="0">
              <a:buNone/>
            </a:pPr>
            <a:r>
              <a:rPr lang="cs-CZ" dirty="0">
                <a:sym typeface="Wingdings" pitchFamily="2" charset="2"/>
              </a:rPr>
              <a:t>	dítě dýchá, přetrvává bezvědomí  zotavovací poloha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1961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73B6D3-AA36-AC4E-983E-BC0D4DCA6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 (</a:t>
            </a:r>
            <a:r>
              <a:rPr lang="cs-CZ" b="1" dirty="0" err="1"/>
              <a:t>circulation</a:t>
            </a:r>
            <a:r>
              <a:rPr lang="cs-CZ" b="1" dirty="0"/>
              <a:t>) – zhodnocení krevního oběhu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FEEE9BC-5319-F748-81AA-E1AC6A37E8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à"/>
            </a:pPr>
            <a:endParaRPr lang="cs-CZ" dirty="0"/>
          </a:p>
          <a:p>
            <a:pPr>
              <a:buFont typeface="Wingdings" pitchFamily="2" charset="2"/>
              <a:buChar char="à"/>
            </a:pPr>
            <a:r>
              <a:rPr lang="cs-CZ" dirty="0"/>
              <a:t>známky života nejsou přítomné </a:t>
            </a:r>
            <a:r>
              <a:rPr lang="cs-CZ" dirty="0">
                <a:sym typeface="Wingdings" pitchFamily="2" charset="2"/>
              </a:rPr>
              <a:t> </a:t>
            </a:r>
            <a:r>
              <a:rPr lang="cs-CZ" b="1" dirty="0">
                <a:sym typeface="Wingdings" pitchFamily="2" charset="2"/>
              </a:rPr>
              <a:t>srdeční masáž</a:t>
            </a:r>
          </a:p>
          <a:p>
            <a:pPr marL="0" indent="0">
              <a:buNone/>
            </a:pPr>
            <a:r>
              <a:rPr lang="cs-CZ" b="1" dirty="0">
                <a:sym typeface="Wingdings" pitchFamily="2" charset="2"/>
              </a:rPr>
              <a:t>	</a:t>
            </a:r>
            <a:r>
              <a:rPr lang="cs-CZ" dirty="0">
                <a:sym typeface="Wingdings" pitchFamily="2" charset="2"/>
              </a:rPr>
              <a:t>stlačujeme dolní polovinu hrudní kosti do hloubky 1/3</a:t>
            </a:r>
          </a:p>
          <a:p>
            <a:pPr marL="0" indent="0">
              <a:buNone/>
            </a:pPr>
            <a:r>
              <a:rPr lang="cs-CZ" b="1" dirty="0">
                <a:sym typeface="Wingdings" pitchFamily="2" charset="2"/>
              </a:rPr>
              <a:t>	</a:t>
            </a:r>
            <a:r>
              <a:rPr lang="cs-CZ" dirty="0">
                <a:sym typeface="Wingdings" pitchFamily="2" charset="2"/>
              </a:rPr>
              <a:t>frekvence 100-120/min</a:t>
            </a:r>
          </a:p>
          <a:p>
            <a:pPr marL="0" indent="0">
              <a:buNone/>
            </a:pPr>
            <a:r>
              <a:rPr lang="cs-CZ" dirty="0">
                <a:sym typeface="Wingdings" pitchFamily="2" charset="2"/>
              </a:rPr>
              <a:t>	po 15 stlačeních  2 umělé vdechy</a:t>
            </a:r>
          </a:p>
          <a:p>
            <a:pPr marL="0" indent="0">
              <a:buNone/>
            </a:pPr>
            <a:endParaRPr lang="cs-CZ" b="1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34566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939B5C-A577-184C-AE42-2C6B541BB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Srdeční masáž dle věku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18E91A5-06A7-2240-AEF2-075A430D8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do 1 roku: </a:t>
            </a:r>
          </a:p>
          <a:p>
            <a:pPr lvl="1"/>
            <a:r>
              <a:rPr lang="cs-CZ" dirty="0"/>
              <a:t>samotný zachránce </a:t>
            </a:r>
            <a:r>
              <a:rPr lang="cs-CZ" dirty="0">
                <a:sym typeface="Wingdings" pitchFamily="2" charset="2"/>
              </a:rPr>
              <a:t> špičky 2 prstů</a:t>
            </a:r>
          </a:p>
          <a:p>
            <a:pPr lvl="1"/>
            <a:r>
              <a:rPr lang="cs-CZ" dirty="0">
                <a:sym typeface="Wingdings" pitchFamily="2" charset="2"/>
              </a:rPr>
              <a:t>2 zachránci  obemknutí hrudníku a stlačování palci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457200" lvl="1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4CA74E5-454B-8E44-BBE5-ECEA9EEF8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537" y="3152775"/>
            <a:ext cx="3783129" cy="350749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CB3B3DD-2483-A34E-8B3E-2E3F4E8F2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277" y="3135842"/>
            <a:ext cx="5892157" cy="352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931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68EEF2-860C-524A-80D1-81FBC6CEF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Srdeční masáž dle věku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211571E-3D9D-D24F-AA92-ECD70FA39B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nad 1 rok: </a:t>
            </a:r>
          </a:p>
          <a:p>
            <a:pPr lvl="1"/>
            <a:r>
              <a:rPr lang="cs-CZ" dirty="0"/>
              <a:t>stlačování hrudníku zápěstím 1 propnuté ruky</a:t>
            </a:r>
          </a:p>
          <a:p>
            <a:pPr lvl="1"/>
            <a:r>
              <a:rPr lang="cs-CZ" dirty="0"/>
              <a:t>nad cca 8 let věku používáme obě ruce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401F418-F5C1-5849-B89E-E4CD6E461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DAA3A7D-0134-C14D-BE89-0CCF26F1A2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7064" y="3154569"/>
            <a:ext cx="6383867" cy="345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116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57B8A9-878B-FF43-ABBE-2A2C9B541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Přivolání pomoci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1BADFCB-9DA9-D647-B7AB-B2E8E7500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1 zachránce </a:t>
            </a:r>
            <a:r>
              <a:rPr lang="cs-CZ" dirty="0">
                <a:sym typeface="Wingdings" pitchFamily="2" charset="2"/>
              </a:rPr>
              <a:t> 1 minuta resuscitace, poté přivolání pomoci</a:t>
            </a:r>
          </a:p>
          <a:p>
            <a:endParaRPr lang="cs-CZ" dirty="0">
              <a:sym typeface="Wingdings" pitchFamily="2" charset="2"/>
            </a:endParaRPr>
          </a:p>
          <a:p>
            <a:r>
              <a:rPr lang="cs-CZ" dirty="0">
                <a:sym typeface="Wingdings" pitchFamily="2" charset="2"/>
              </a:rPr>
              <a:t>2 zachránci  jeden resuscituje, další volá</a:t>
            </a:r>
          </a:p>
          <a:p>
            <a:endParaRPr lang="cs-CZ" dirty="0">
              <a:sym typeface="Wingdings" pitchFamily="2" charset="2"/>
            </a:endParaRPr>
          </a:p>
          <a:p>
            <a:r>
              <a:rPr lang="cs-CZ" dirty="0">
                <a:sym typeface="Wingdings" pitchFamily="2" charset="2"/>
              </a:rPr>
              <a:t>1 zachránce spatří náhlý kolaps dítěte  podezření na kardiální příčinu zástavy  prvně volat, poté KPR (dítě bude nejspíše urgentně potřebovat defibrilaci)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6462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BD3AAF-38E3-B04B-89CC-53E4A2C72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AED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73D4B44-A4CD-E148-A696-DEF73229B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KPR dokud není AED přinesen – připoj a postupuj dle pokynů</a:t>
            </a:r>
          </a:p>
          <a:p>
            <a:r>
              <a:rPr lang="cs-CZ" dirty="0"/>
              <a:t>děti 1-8 let – dětské elektrody</a:t>
            </a:r>
          </a:p>
          <a:p>
            <a:r>
              <a:rPr lang="cs-CZ" dirty="0"/>
              <a:t>nad 8 let – standardní elektrody</a:t>
            </a:r>
          </a:p>
        </p:txBody>
      </p:sp>
    </p:spTree>
    <p:extLst>
      <p:ext uri="{BB962C8B-B14F-4D97-AF65-F5344CB8AC3E}">
        <p14:creationId xmlns:p14="http://schemas.microsoft.com/office/powerpoint/2010/main" val="20716387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731C52-354C-FA49-8643-D7382A1C3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Rozšířená neodkladná resuscitace u dětí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0A1C41C-B138-B249-98AD-95E2EC136F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zajisti </a:t>
            </a:r>
            <a:r>
              <a:rPr lang="cs-CZ" b="1" dirty="0"/>
              <a:t>bezpečí </a:t>
            </a:r>
            <a:r>
              <a:rPr lang="cs-CZ" dirty="0"/>
              <a:t>dítěte a i zachránců</a:t>
            </a:r>
          </a:p>
          <a:p>
            <a:r>
              <a:rPr lang="cs-CZ" dirty="0"/>
              <a:t>zjisti, zda dítě reaguje </a:t>
            </a:r>
            <a:r>
              <a:rPr lang="cs-CZ" dirty="0">
                <a:sym typeface="Wingdings" pitchFamily="2" charset="2"/>
              </a:rPr>
              <a:t> </a:t>
            </a:r>
            <a:r>
              <a:rPr lang="cs-CZ" b="1" dirty="0">
                <a:sym typeface="Wingdings" pitchFamily="2" charset="2"/>
              </a:rPr>
              <a:t>nereaguje</a:t>
            </a:r>
            <a:r>
              <a:rPr lang="cs-CZ" dirty="0">
                <a:sym typeface="Wingdings" pitchFamily="2" charset="2"/>
              </a:rPr>
              <a:t>  volej o pomoc</a:t>
            </a:r>
          </a:p>
          <a:p>
            <a:r>
              <a:rPr lang="cs-CZ" dirty="0">
                <a:sym typeface="Wingdings" pitchFamily="2" charset="2"/>
              </a:rPr>
              <a:t>otevři DC a zkontroluj, zda dítě dýchá (</a:t>
            </a:r>
            <a:r>
              <a:rPr lang="cs-CZ" dirty="0" err="1">
                <a:sym typeface="Wingdings" pitchFamily="2" charset="2"/>
              </a:rPr>
              <a:t>look</a:t>
            </a:r>
            <a:r>
              <a:rPr lang="cs-CZ" dirty="0">
                <a:sym typeface="Wingdings" pitchFamily="2" charset="2"/>
              </a:rPr>
              <a:t>, listen, </a:t>
            </a:r>
            <a:r>
              <a:rPr lang="cs-CZ" dirty="0" err="1">
                <a:sym typeface="Wingdings" pitchFamily="2" charset="2"/>
              </a:rPr>
              <a:t>feel</a:t>
            </a:r>
            <a:r>
              <a:rPr lang="cs-CZ" dirty="0">
                <a:sym typeface="Wingdings" pitchFamily="2" charset="2"/>
              </a:rPr>
              <a:t>), odsaj případné sekrety v DC</a:t>
            </a:r>
          </a:p>
          <a:p>
            <a:r>
              <a:rPr lang="cs-CZ" b="1" dirty="0">
                <a:sym typeface="Wingdings" pitchFamily="2" charset="2"/>
              </a:rPr>
              <a:t>dítě nedýchá/lapavé dechy  5 umělých vdechů</a:t>
            </a:r>
            <a:r>
              <a:rPr lang="cs-CZ" dirty="0">
                <a:sym typeface="Wingdings" pitchFamily="2" charset="2"/>
              </a:rPr>
              <a:t> ideálně </a:t>
            </a:r>
            <a:r>
              <a:rPr lang="cs-CZ" dirty="0" err="1">
                <a:sym typeface="Wingdings" pitchFamily="2" charset="2"/>
              </a:rPr>
              <a:t>ambuvakem</a:t>
            </a:r>
            <a:r>
              <a:rPr lang="cs-CZ" dirty="0">
                <a:sym typeface="Wingdings" pitchFamily="2" charset="2"/>
              </a:rPr>
              <a:t> s maskou napojeným na kyslík</a:t>
            </a:r>
          </a:p>
          <a:p>
            <a:r>
              <a:rPr lang="cs-CZ" dirty="0">
                <a:sym typeface="Wingdings" pitchFamily="2" charset="2"/>
              </a:rPr>
              <a:t>nejsou známky cirkulace/přítomnost bradykardie (pod 60/min)  </a:t>
            </a:r>
            <a:r>
              <a:rPr lang="cs-CZ" b="1" dirty="0">
                <a:sym typeface="Wingdings" pitchFamily="2" charset="2"/>
              </a:rPr>
              <a:t>komprese hrudníku 15:2</a:t>
            </a:r>
          </a:p>
          <a:p>
            <a:pPr marL="0" indent="0">
              <a:buNone/>
            </a:pPr>
            <a:r>
              <a:rPr lang="cs-CZ" dirty="0"/>
              <a:t>= PBLS</a:t>
            </a:r>
          </a:p>
        </p:txBody>
      </p:sp>
    </p:spTree>
    <p:extLst>
      <p:ext uri="{BB962C8B-B14F-4D97-AF65-F5344CB8AC3E}">
        <p14:creationId xmlns:p14="http://schemas.microsoft.com/office/powerpoint/2010/main" val="2157313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1AA730-2B13-9F42-9882-560F25B07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Kardiopulmonální resuscitace (KPR)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900CE4C-63FD-2B45-B02B-0B07F9E79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soubor opatření vedoucí k obnovení oběhu okysličené krve mozkem u osoby postižené náhlým selháním jedné nebo více základních životních funkcí </a:t>
            </a:r>
          </a:p>
          <a:p>
            <a:endParaRPr lang="cs-CZ" dirty="0"/>
          </a:p>
          <a:p>
            <a:r>
              <a:rPr lang="cs-CZ" dirty="0"/>
              <a:t>rozlišujeme:</a:t>
            </a:r>
          </a:p>
          <a:p>
            <a:pPr lvl="1"/>
            <a:r>
              <a:rPr lang="cs-CZ" dirty="0"/>
              <a:t>základní neodkladnou resuscitaci (BLS)</a:t>
            </a:r>
          </a:p>
          <a:p>
            <a:pPr lvl="1"/>
            <a:r>
              <a:rPr lang="cs-CZ" dirty="0"/>
              <a:t>rozšířenou neodkladnou resuscitaci (ALS) </a:t>
            </a:r>
          </a:p>
        </p:txBody>
      </p:sp>
    </p:spTree>
    <p:extLst>
      <p:ext uri="{BB962C8B-B14F-4D97-AF65-F5344CB8AC3E}">
        <p14:creationId xmlns:p14="http://schemas.microsoft.com/office/powerpoint/2010/main" val="1904269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12322B-79A2-D440-89C5-762362513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Rozšířená neodkladná resuscitace u dětí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6BC76CF-C6E7-F645-BEFD-43BFF4202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zjištění srdečního rytmu – EKG, defibrilační elektrody: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	NEDEFIBRILOVATELNÝ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	DEFIBRILOVATELNÝ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56227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54CAD7-DF7F-8B4D-A476-FD35A2086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Nedefibrilovatelný</a:t>
            </a:r>
            <a:r>
              <a:rPr lang="cs-CZ" b="1" dirty="0"/>
              <a:t> srdeční rytmus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4F963B6-DA86-F544-9C08-E513DD29C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asystolie a </a:t>
            </a:r>
            <a:r>
              <a:rPr lang="cs-CZ" dirty="0" err="1"/>
              <a:t>bezpulzová</a:t>
            </a:r>
            <a:r>
              <a:rPr lang="cs-CZ" dirty="0"/>
              <a:t> elektrická aktivita (PEA)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8537403-D07F-0741-AD78-AA6E03FD5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300" y="2506357"/>
            <a:ext cx="5897034" cy="367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293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F0BEA7-FA0D-1B43-B6D2-4F7327358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Nedefibrilovatelný</a:t>
            </a:r>
            <a:r>
              <a:rPr lang="cs-CZ" b="1" dirty="0"/>
              <a:t> srdeční rytmus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ED6F1FF-6B0E-4041-B8FC-B6C00DDDC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à"/>
            </a:pPr>
            <a:r>
              <a:rPr lang="cs-CZ" dirty="0">
                <a:sym typeface="Wingdings" pitchFamily="2" charset="2"/>
              </a:rPr>
              <a:t> pokračuj v </a:t>
            </a:r>
            <a:r>
              <a:rPr lang="cs-CZ" b="1" dirty="0">
                <a:sym typeface="Wingdings" pitchFamily="2" charset="2"/>
              </a:rPr>
              <a:t>KPR 15:2</a:t>
            </a:r>
          </a:p>
          <a:p>
            <a:pPr>
              <a:buFont typeface="Wingdings" pitchFamily="2" charset="2"/>
              <a:buChar char="à"/>
            </a:pPr>
            <a:r>
              <a:rPr lang="cs-CZ" dirty="0">
                <a:sym typeface="Wingdings" pitchFamily="2" charset="2"/>
              </a:rPr>
              <a:t> zajisti cévní vstup</a:t>
            </a:r>
          </a:p>
          <a:p>
            <a:pPr>
              <a:buFont typeface="Wingdings" pitchFamily="2" charset="2"/>
              <a:buChar char="à"/>
            </a:pPr>
            <a:r>
              <a:rPr lang="cs-CZ" dirty="0">
                <a:sym typeface="Wingdings" pitchFamily="2" charset="2"/>
              </a:rPr>
              <a:t> podej </a:t>
            </a:r>
            <a:r>
              <a:rPr lang="cs-CZ" b="1" dirty="0">
                <a:sym typeface="Wingdings" pitchFamily="2" charset="2"/>
              </a:rPr>
              <a:t>adrenalin 0,01 mg/kg</a:t>
            </a:r>
          </a:p>
          <a:p>
            <a:pPr>
              <a:buFont typeface="Wingdings" pitchFamily="2" charset="2"/>
              <a:buChar char="à"/>
            </a:pPr>
            <a:r>
              <a:rPr lang="cs-CZ" dirty="0">
                <a:sym typeface="Wingdings" pitchFamily="2" charset="2"/>
              </a:rPr>
              <a:t> po 2 minutách zhodnoť rytmus:</a:t>
            </a:r>
          </a:p>
          <a:p>
            <a:pPr marL="0" indent="0">
              <a:buNone/>
            </a:pPr>
            <a:r>
              <a:rPr lang="cs-CZ" dirty="0">
                <a:sym typeface="Wingdings" pitchFamily="2" charset="2"/>
              </a:rPr>
              <a:t>	přetrvává asystolie  pokračuj ihned v KPR</a:t>
            </a:r>
          </a:p>
          <a:p>
            <a:pPr marL="0" indent="0">
              <a:buNone/>
            </a:pPr>
            <a:r>
              <a:rPr lang="cs-CZ" dirty="0">
                <a:sym typeface="Wingdings" pitchFamily="2" charset="2"/>
              </a:rPr>
              <a:t>	podání adrenalinu á 3-5 minut</a:t>
            </a:r>
          </a:p>
          <a:p>
            <a:pPr marL="0" indent="0">
              <a:buNone/>
            </a:pPr>
            <a:r>
              <a:rPr lang="cs-CZ" dirty="0">
                <a:sym typeface="Wingdings" pitchFamily="2" charset="2"/>
              </a:rPr>
              <a:t>	zvaž tracheální intubaci</a:t>
            </a:r>
          </a:p>
          <a:p>
            <a:pPr marL="0" indent="0">
              <a:buNone/>
            </a:pPr>
            <a:r>
              <a:rPr lang="cs-CZ" dirty="0">
                <a:sym typeface="Wingdings" pitchFamily="2" charset="2"/>
              </a:rPr>
              <a:t>	</a:t>
            </a:r>
            <a:r>
              <a:rPr lang="cs-CZ" dirty="0" err="1">
                <a:sym typeface="Wingdings" pitchFamily="2" charset="2"/>
              </a:rPr>
              <a:t>defibrilovatelný</a:t>
            </a:r>
            <a:r>
              <a:rPr lang="cs-CZ" dirty="0">
                <a:sym typeface="Wingdings" pitchFamily="2" charset="2"/>
              </a:rPr>
              <a:t> rytmus  viz dále</a:t>
            </a:r>
          </a:p>
          <a:p>
            <a:pPr marL="0" indent="0">
              <a:buNone/>
            </a:pPr>
            <a:r>
              <a:rPr lang="cs-CZ" dirty="0">
                <a:sym typeface="Wingdings" pitchFamily="2" charset="2"/>
              </a:rPr>
              <a:t>	obnovení oběhu  ukončení KPR</a:t>
            </a:r>
          </a:p>
        </p:txBody>
      </p:sp>
    </p:spTree>
    <p:extLst>
      <p:ext uri="{BB962C8B-B14F-4D97-AF65-F5344CB8AC3E}">
        <p14:creationId xmlns:p14="http://schemas.microsoft.com/office/powerpoint/2010/main" val="39532668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76855E-6CEC-1C47-A42B-EDE12E8F0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Defibrilovatelný</a:t>
            </a:r>
            <a:r>
              <a:rPr lang="cs-CZ" b="1" dirty="0"/>
              <a:t> srdeční rytmus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A20BC064-5C5E-EF47-AA5D-DA8C3003F0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Fibrilace komor a </a:t>
            </a:r>
            <a:r>
              <a:rPr lang="cs-CZ" dirty="0" err="1"/>
              <a:t>bezpulzová</a:t>
            </a:r>
            <a:r>
              <a:rPr lang="cs-CZ" dirty="0"/>
              <a:t> komorová tachykardie</a:t>
            </a:r>
          </a:p>
          <a:p>
            <a:endParaRPr lang="cs-CZ" dirty="0"/>
          </a:p>
        </p:txBody>
      </p:sp>
      <p:pic>
        <p:nvPicPr>
          <p:cNvPr id="8" name="Zástupný symbol pro obsah 4">
            <a:extLst>
              <a:ext uri="{FF2B5EF4-FFF2-40B4-BE49-F238E27FC236}">
                <a16:creationId xmlns:a16="http://schemas.microsoft.com/office/drawing/2014/main" id="{21104AB6-7729-8D43-97F0-766265D95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846" y="2557727"/>
            <a:ext cx="5781950" cy="361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3576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66AD3B-1DC2-114F-B6A8-FAA8D50BA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Defibrilovatelný</a:t>
            </a:r>
            <a:r>
              <a:rPr lang="cs-CZ" b="1" dirty="0"/>
              <a:t> srdeční rytmus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ACD1E4D-B734-7F40-9EB5-16AE3DB3A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podej výboj 4 J/kg</a:t>
            </a:r>
          </a:p>
          <a:p>
            <a:r>
              <a:rPr lang="cs-CZ" dirty="0"/>
              <a:t>ihned pokračuj v KPR po dobu 2 minut</a:t>
            </a:r>
          </a:p>
          <a:p>
            <a:r>
              <a:rPr lang="cs-CZ" dirty="0"/>
              <a:t>zhodnoť rytmus </a:t>
            </a:r>
            <a:r>
              <a:rPr lang="cs-CZ" dirty="0">
                <a:sym typeface="Wingdings" pitchFamily="2" charset="2"/>
              </a:rPr>
              <a:t> </a:t>
            </a:r>
            <a:r>
              <a:rPr lang="cs-CZ" dirty="0" err="1">
                <a:sym typeface="Wingdings" pitchFamily="2" charset="2"/>
              </a:rPr>
              <a:t>defibrilovatelný</a:t>
            </a:r>
            <a:r>
              <a:rPr lang="cs-CZ" dirty="0">
                <a:sym typeface="Wingdings" pitchFamily="2" charset="2"/>
              </a:rPr>
              <a:t>  2. výboj a pokračuj v KPR 2 min</a:t>
            </a:r>
          </a:p>
          <a:p>
            <a:r>
              <a:rPr lang="cs-CZ" dirty="0">
                <a:sym typeface="Wingdings" pitchFamily="2" charset="2"/>
              </a:rPr>
              <a:t>zhodnoť rytmus  </a:t>
            </a:r>
            <a:r>
              <a:rPr lang="cs-CZ" dirty="0" err="1">
                <a:sym typeface="Wingdings" pitchFamily="2" charset="2"/>
              </a:rPr>
              <a:t>defibrilovatelný</a:t>
            </a:r>
            <a:r>
              <a:rPr lang="cs-CZ" dirty="0">
                <a:sym typeface="Wingdings" pitchFamily="2" charset="2"/>
              </a:rPr>
              <a:t>  2. výboj a pokračuj v KPR 2 min</a:t>
            </a:r>
          </a:p>
          <a:p>
            <a:pPr marL="0" indent="0">
              <a:buNone/>
            </a:pPr>
            <a:endParaRPr lang="cs-CZ" dirty="0">
              <a:sym typeface="Wingdings" pitchFamily="2" charset="2"/>
            </a:endParaRPr>
          </a:p>
          <a:p>
            <a:pPr lvl="1"/>
            <a:r>
              <a:rPr lang="cs-CZ" dirty="0"/>
              <a:t>po 3. výboji podej </a:t>
            </a:r>
            <a:r>
              <a:rPr lang="cs-CZ" b="1" dirty="0" err="1"/>
              <a:t>adreanlin</a:t>
            </a:r>
            <a:r>
              <a:rPr lang="cs-CZ" b="1" dirty="0"/>
              <a:t> 0,01 mg/kg a </a:t>
            </a:r>
            <a:r>
              <a:rPr lang="cs-CZ" b="1" dirty="0" err="1"/>
              <a:t>amiodaron</a:t>
            </a:r>
            <a:r>
              <a:rPr lang="cs-CZ" b="1" dirty="0"/>
              <a:t> 5 mg/kg </a:t>
            </a:r>
            <a:r>
              <a:rPr lang="cs-CZ" b="1" dirty="0" err="1"/>
              <a:t>i.v</a:t>
            </a:r>
            <a:r>
              <a:rPr lang="cs-CZ" b="1" dirty="0"/>
              <a:t>. </a:t>
            </a:r>
          </a:p>
          <a:p>
            <a:pPr lvl="1"/>
            <a:r>
              <a:rPr lang="cs-CZ" dirty="0"/>
              <a:t>pokračuj v podávání adrenalinu á 3-5 minut</a:t>
            </a:r>
          </a:p>
          <a:p>
            <a:pPr lvl="1"/>
            <a:r>
              <a:rPr lang="cs-CZ" dirty="0"/>
              <a:t>pokračuj v podávání výbojů</a:t>
            </a:r>
          </a:p>
          <a:p>
            <a:pPr lvl="1"/>
            <a:r>
              <a:rPr lang="cs-CZ" dirty="0"/>
              <a:t>2. dávka </a:t>
            </a:r>
            <a:r>
              <a:rPr lang="cs-CZ" dirty="0" err="1"/>
              <a:t>amiodaronu</a:t>
            </a:r>
            <a:r>
              <a:rPr lang="cs-CZ" dirty="0"/>
              <a:t> po 5. výboji</a:t>
            </a:r>
          </a:p>
        </p:txBody>
      </p:sp>
    </p:spTree>
    <p:extLst>
      <p:ext uri="{BB962C8B-B14F-4D97-AF65-F5344CB8AC3E}">
        <p14:creationId xmlns:p14="http://schemas.microsoft.com/office/powerpoint/2010/main" val="11002169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B554E9-8784-164D-ABFE-83D248B2B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Podpora adaptace a resuscitace novorozence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A6D7670-ADD4-FC4A-AC4C-401B26D73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osušení (=taktilní stimulace), zahřátí </a:t>
            </a:r>
          </a:p>
          <a:p>
            <a:r>
              <a:rPr lang="cs-CZ" dirty="0"/>
              <a:t>zhodnocení stavu a potřeby intervence</a:t>
            </a:r>
          </a:p>
          <a:p>
            <a:r>
              <a:rPr lang="cs-CZ" b="1" dirty="0"/>
              <a:t>lapavé dechy či bezdeší </a:t>
            </a:r>
            <a:r>
              <a:rPr lang="cs-CZ" dirty="0">
                <a:sym typeface="Wingdings" pitchFamily="2" charset="2"/>
              </a:rPr>
              <a:t> zprůchodnění DC, </a:t>
            </a:r>
            <a:r>
              <a:rPr lang="cs-CZ" b="1" dirty="0">
                <a:sym typeface="Wingdings" pitchFamily="2" charset="2"/>
              </a:rPr>
              <a:t>5 otevíracích vdechů</a:t>
            </a:r>
          </a:p>
          <a:p>
            <a:r>
              <a:rPr lang="cs-CZ" dirty="0"/>
              <a:t>kontrola stavu</a:t>
            </a:r>
          </a:p>
          <a:p>
            <a:r>
              <a:rPr lang="cs-CZ" b="1" dirty="0"/>
              <a:t>hrudník se nezvedá </a:t>
            </a:r>
            <a:r>
              <a:rPr lang="cs-CZ" dirty="0">
                <a:sym typeface="Wingdings" pitchFamily="2" charset="2"/>
              </a:rPr>
              <a:t> kontrola polohy hlavy, zvážit zajištění DC, </a:t>
            </a:r>
            <a:r>
              <a:rPr lang="cs-CZ" b="1" dirty="0">
                <a:sym typeface="Wingdings" pitchFamily="2" charset="2"/>
              </a:rPr>
              <a:t>opakovat vdechy</a:t>
            </a:r>
          </a:p>
          <a:p>
            <a:r>
              <a:rPr lang="cs-CZ" b="1" dirty="0">
                <a:sym typeface="Wingdings" pitchFamily="2" charset="2"/>
              </a:rPr>
              <a:t>hrudník se zvedá a srdeční frekvence je pod 60/min </a:t>
            </a:r>
            <a:r>
              <a:rPr lang="cs-CZ" dirty="0">
                <a:sym typeface="Wingdings" pitchFamily="2" charset="2"/>
              </a:rPr>
              <a:t>– zahájit </a:t>
            </a:r>
            <a:r>
              <a:rPr lang="cs-CZ" b="1" dirty="0">
                <a:sym typeface="Wingdings" pitchFamily="2" charset="2"/>
              </a:rPr>
              <a:t>srdeční masáž v poměru 3:1</a:t>
            </a:r>
          </a:p>
        </p:txBody>
      </p:sp>
    </p:spTree>
    <p:extLst>
      <p:ext uri="{BB962C8B-B14F-4D97-AF65-F5344CB8AC3E}">
        <p14:creationId xmlns:p14="http://schemas.microsoft.com/office/powerpoint/2010/main" val="16720024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7605F5-F111-144A-A2EE-A04498536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Podpora adaptace a resuscitace novorozence 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BE52362-BFE2-874D-83F2-55A68A3632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>
              <a:sym typeface="Wingdings" pitchFamily="2" charset="2"/>
            </a:endParaRPr>
          </a:p>
          <a:p>
            <a:r>
              <a:rPr lang="cs-CZ" dirty="0">
                <a:sym typeface="Wingdings" pitchFamily="2" charset="2"/>
              </a:rPr>
              <a:t>kontrola srdeční frekvence á 30 s, pokud stále pod 60/min – zajištění </a:t>
            </a:r>
            <a:r>
              <a:rPr lang="cs-CZ" dirty="0" err="1">
                <a:sym typeface="Wingdings" pitchFamily="2" charset="2"/>
              </a:rPr>
              <a:t>i.v</a:t>
            </a:r>
            <a:r>
              <a:rPr lang="cs-CZ" dirty="0">
                <a:sym typeface="Wingdings" pitchFamily="2" charset="2"/>
              </a:rPr>
              <a:t>. vstupu a aplikace léků: </a:t>
            </a:r>
          </a:p>
          <a:p>
            <a:pPr marL="0" indent="0">
              <a:buNone/>
            </a:pPr>
            <a:endParaRPr lang="cs-CZ" dirty="0">
              <a:sym typeface="Wingdings" pitchFamily="2" charset="2"/>
            </a:endParaRPr>
          </a:p>
          <a:p>
            <a:pPr lvl="1"/>
            <a:r>
              <a:rPr lang="cs-CZ" dirty="0">
                <a:sym typeface="Wingdings" pitchFamily="2" charset="2"/>
              </a:rPr>
              <a:t>adrenalin 0,1-0,3 ml/kg v ředění 1:10 000</a:t>
            </a:r>
          </a:p>
          <a:p>
            <a:pPr lvl="1"/>
            <a:r>
              <a:rPr lang="cs-CZ" dirty="0">
                <a:sym typeface="Wingdings" pitchFamily="2" charset="2"/>
              </a:rPr>
              <a:t>bikarbonát při prolongované resuscitaci</a:t>
            </a:r>
          </a:p>
          <a:p>
            <a:pPr lvl="1"/>
            <a:r>
              <a:rPr lang="cs-CZ" dirty="0">
                <a:sym typeface="Wingdings" pitchFamily="2" charset="2"/>
              </a:rPr>
              <a:t>tekutiny při krevní ztrátě či šoku 10-15 ml/kg/5-10 min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51192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7CA5CE-5894-C048-876B-119D53BCC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Přerušení resuscitace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B3F660E-9BCB-6648-9F53-88E5429B4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známky života</a:t>
            </a:r>
          </a:p>
          <a:p>
            <a:r>
              <a:rPr lang="cs-CZ" dirty="0"/>
              <a:t>převzetí resuscitace</a:t>
            </a:r>
          </a:p>
          <a:p>
            <a:r>
              <a:rPr lang="cs-CZ" dirty="0"/>
              <a:t>vyčerpání zachránce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novorozenci po 10-20 minutách neúspěšné KPR</a:t>
            </a:r>
          </a:p>
          <a:p>
            <a:r>
              <a:rPr lang="cs-CZ" dirty="0"/>
              <a:t>větší děti po 20 minutách neúspěšné KPR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11188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F0E545-B8E1-F446-8CA1-AA0BF40ED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Obstrukce dýchacích cest cizím tělesem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BED7440-4807-564C-9137-9477721BA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podezření na aspiraci: sugestivní anamnéza, náhle vzniklý kašel, dušnost, </a:t>
            </a:r>
            <a:r>
              <a:rPr lang="cs-CZ" dirty="0" err="1"/>
              <a:t>stridor</a:t>
            </a:r>
            <a:endParaRPr lang="cs-CZ" dirty="0"/>
          </a:p>
          <a:p>
            <a:endParaRPr lang="cs-CZ" dirty="0"/>
          </a:p>
          <a:p>
            <a:r>
              <a:rPr lang="cs-CZ" dirty="0"/>
              <a:t>důležitým varovným ukazatelem je asymetrický poslech nad plícemi</a:t>
            </a:r>
          </a:p>
        </p:txBody>
      </p:sp>
    </p:spTree>
    <p:extLst>
      <p:ext uri="{BB962C8B-B14F-4D97-AF65-F5344CB8AC3E}">
        <p14:creationId xmlns:p14="http://schemas.microsoft.com/office/powerpoint/2010/main" val="17089791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B47484-1812-AE45-842F-4E91435C0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Obstrukce dýchacích cest cizím tělesem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E1B5586-7A77-CB41-9651-6636D4C6A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dítě schopné dýchat a kašlat </a:t>
            </a:r>
            <a:r>
              <a:rPr lang="cs-CZ" dirty="0">
                <a:sym typeface="Wingdings" pitchFamily="2" charset="2"/>
              </a:rPr>
              <a:t> povzbudit ve spontánním úsilí (neintervenujeme, riziko posunutí CT a zhoršení stavu)</a:t>
            </a:r>
          </a:p>
          <a:p>
            <a:pPr marL="0" indent="0">
              <a:buNone/>
            </a:pPr>
            <a:endParaRPr lang="cs-CZ" dirty="0">
              <a:sym typeface="Wingdings" pitchFamily="2" charset="2"/>
            </a:endParaRPr>
          </a:p>
          <a:p>
            <a:r>
              <a:rPr lang="cs-CZ" dirty="0"/>
              <a:t>kašel neúčinný, dítě není schopno se nadechnout</a:t>
            </a:r>
          </a:p>
          <a:p>
            <a:pPr marL="0" indent="0">
              <a:buNone/>
            </a:pPr>
            <a:r>
              <a:rPr lang="cs-CZ" dirty="0">
                <a:sym typeface="Wingdings" pitchFamily="2" charset="2"/>
              </a:rPr>
              <a:t>	 5 úderů mezi lopatky (</a:t>
            </a:r>
            <a:r>
              <a:rPr lang="cs-CZ" dirty="0" err="1">
                <a:sym typeface="Wingdings" pitchFamily="2" charset="2"/>
              </a:rPr>
              <a:t>Gordonův</a:t>
            </a:r>
            <a:r>
              <a:rPr lang="cs-CZ" dirty="0">
                <a:sym typeface="Wingdings" pitchFamily="2" charset="2"/>
              </a:rPr>
              <a:t> manévr)</a:t>
            </a:r>
          </a:p>
          <a:p>
            <a:pPr marL="0" indent="0">
              <a:buNone/>
            </a:pPr>
            <a:r>
              <a:rPr lang="cs-CZ" dirty="0">
                <a:sym typeface="Wingdings" pitchFamily="2" charset="2"/>
              </a:rPr>
              <a:t>	 </a:t>
            </a:r>
            <a:r>
              <a:rPr lang="cs-CZ" dirty="0" err="1">
                <a:sym typeface="Wingdings" pitchFamily="2" charset="2"/>
              </a:rPr>
              <a:t>Heimlichův</a:t>
            </a:r>
            <a:r>
              <a:rPr lang="cs-CZ" dirty="0">
                <a:sym typeface="Wingdings" pitchFamily="2" charset="2"/>
              </a:rPr>
              <a:t> manévr (nad 1 rok věku) nebo </a:t>
            </a:r>
          </a:p>
          <a:p>
            <a:pPr marL="0" indent="0">
              <a:buNone/>
            </a:pPr>
            <a:r>
              <a:rPr lang="cs-CZ" dirty="0">
                <a:sym typeface="Wingdings" pitchFamily="2" charset="2"/>
              </a:rPr>
              <a:t>	      stlačení hrudníku (do 1 roku věku)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ztráta vědomí se zástavou oběhu </a:t>
            </a:r>
            <a:r>
              <a:rPr lang="cs-CZ" dirty="0">
                <a:sym typeface="Wingdings" pitchFamily="2" charset="2"/>
              </a:rPr>
              <a:t> KPR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3780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90CAF6-758A-3049-A399-31382EDD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676467" cy="1325563"/>
          </a:xfrm>
        </p:spPr>
        <p:txBody>
          <a:bodyPr/>
          <a:lstStyle/>
          <a:p>
            <a:r>
              <a:rPr lang="cs-CZ" b="1" dirty="0"/>
              <a:t>Rozdělení dětského věku pro účely resuscitace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1EF5CCB-C139-5247-B504-BC67D33719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novorozenec těsně po porodu – neproběhla poporodní adaptace</a:t>
            </a:r>
          </a:p>
          <a:p>
            <a:endParaRPr lang="cs-CZ" dirty="0"/>
          </a:p>
          <a:p>
            <a:r>
              <a:rPr lang="cs-CZ" dirty="0"/>
              <a:t>kojenec – dítě do 1 roku vč. novorozenců, u kterých proběhla poporodní adaptace</a:t>
            </a:r>
          </a:p>
          <a:p>
            <a:endParaRPr lang="cs-CZ" dirty="0"/>
          </a:p>
          <a:p>
            <a:r>
              <a:rPr lang="cs-CZ" dirty="0"/>
              <a:t>větší dítě – od 1 roku do nástupu puberty</a:t>
            </a:r>
          </a:p>
          <a:p>
            <a:endParaRPr lang="cs-CZ" dirty="0"/>
          </a:p>
          <a:p>
            <a:r>
              <a:rPr lang="cs-CZ" dirty="0"/>
              <a:t>adolescenti – po nástupu puberty</a:t>
            </a:r>
          </a:p>
        </p:txBody>
      </p:sp>
    </p:spTree>
    <p:extLst>
      <p:ext uri="{BB962C8B-B14F-4D97-AF65-F5344CB8AC3E}">
        <p14:creationId xmlns:p14="http://schemas.microsoft.com/office/powerpoint/2010/main" val="8907911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BF6793-FC32-EA49-AA1A-8912D3927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Obstrukce dýchacích cest cizím tělesem</a:t>
            </a:r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30B98EE6-32D1-AD4E-9822-44DB3D13FB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5676" y="1825625"/>
            <a:ext cx="10020648" cy="4351338"/>
          </a:xfrm>
        </p:spPr>
      </p:pic>
    </p:spTree>
    <p:extLst>
      <p:ext uri="{BB962C8B-B14F-4D97-AF65-F5344CB8AC3E}">
        <p14:creationId xmlns:p14="http://schemas.microsoft.com/office/powerpoint/2010/main" val="16366937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931989-9302-7942-B0CD-FC53A0DA8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Obstrukce dýchacích cest cizím tělesem</a:t>
            </a:r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D6187C43-BEFE-1E45-9DDD-E3F1EA214A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5910" y="1825625"/>
            <a:ext cx="4160180" cy="4351338"/>
          </a:xfrm>
        </p:spPr>
      </p:pic>
    </p:spTree>
    <p:extLst>
      <p:ext uri="{BB962C8B-B14F-4D97-AF65-F5344CB8AC3E}">
        <p14:creationId xmlns:p14="http://schemas.microsoft.com/office/powerpoint/2010/main" val="657173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D684CD-5D60-7844-9364-250054364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42600" cy="1325563"/>
          </a:xfrm>
        </p:spPr>
        <p:txBody>
          <a:bodyPr/>
          <a:lstStyle/>
          <a:p>
            <a:r>
              <a:rPr lang="cs-CZ" b="1" dirty="0"/>
              <a:t>Rozdělení dětského věku pro účely resuscitace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B337825-035A-2A4F-AC30-14AC0969D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kojenci + větší děti </a:t>
            </a:r>
            <a:r>
              <a:rPr lang="cs-CZ" dirty="0">
                <a:sym typeface="Wingdings" pitchFamily="2" charset="2"/>
              </a:rPr>
              <a:t> PBLS a PALS</a:t>
            </a:r>
          </a:p>
          <a:p>
            <a:endParaRPr lang="cs-CZ" dirty="0">
              <a:sym typeface="Wingdings" pitchFamily="2" charset="2"/>
            </a:endParaRPr>
          </a:p>
          <a:p>
            <a:r>
              <a:rPr lang="cs-CZ" dirty="0">
                <a:sym typeface="Wingdings" pitchFamily="2" charset="2"/>
              </a:rPr>
              <a:t>adolescenti  BLS a ALS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2601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D629C4-A2C8-2141-AFD6-D5118B230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Příčiny srdeční zástavy u dětí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289FD4F-5E6D-754F-AE6A-4B1F25D048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primární srdeční zástava – u dětí málo, zejm. VVV</a:t>
            </a:r>
          </a:p>
          <a:p>
            <a:endParaRPr lang="cs-CZ" dirty="0"/>
          </a:p>
          <a:p>
            <a:r>
              <a:rPr lang="cs-CZ" dirty="0"/>
              <a:t>sekundární srdeční zástava – důsledek hypoxie </a:t>
            </a:r>
            <a:r>
              <a:rPr lang="cs-CZ" dirty="0">
                <a:sym typeface="Wingdings" pitchFamily="2" charset="2"/>
              </a:rPr>
              <a:t> dysfunkce myokardu</a:t>
            </a:r>
          </a:p>
          <a:p>
            <a:pPr marL="0" indent="0">
              <a:buNone/>
            </a:pPr>
            <a:endParaRPr lang="cs-CZ" dirty="0">
              <a:sym typeface="Wingdings" pitchFamily="2" charset="2"/>
            </a:endParaRPr>
          </a:p>
          <a:p>
            <a:pPr lvl="1"/>
            <a:r>
              <a:rPr lang="cs-CZ" dirty="0"/>
              <a:t>respirační selhání </a:t>
            </a:r>
          </a:p>
          <a:p>
            <a:pPr lvl="1"/>
            <a:r>
              <a:rPr lang="cs-CZ" dirty="0"/>
              <a:t>závažná </a:t>
            </a:r>
            <a:r>
              <a:rPr lang="cs-CZ" dirty="0" err="1"/>
              <a:t>hypoperfúze</a:t>
            </a:r>
            <a:r>
              <a:rPr lang="cs-CZ" dirty="0"/>
              <a:t> a oběhové selhání - šok</a:t>
            </a:r>
          </a:p>
        </p:txBody>
      </p:sp>
    </p:spTree>
    <p:extLst>
      <p:ext uri="{BB962C8B-B14F-4D97-AF65-F5344CB8AC3E}">
        <p14:creationId xmlns:p14="http://schemas.microsoft.com/office/powerpoint/2010/main" val="1633175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585030-4409-C64D-8AAF-B8589FC45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Etiologie srdeční zástavy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01AC76F-274D-114A-B342-9074B28B3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novorozenci: </a:t>
            </a:r>
            <a:r>
              <a:rPr lang="cs-CZ" dirty="0" err="1"/>
              <a:t>prematurita</a:t>
            </a:r>
            <a:r>
              <a:rPr lang="cs-CZ" dirty="0"/>
              <a:t>, prenatální asfyxie, </a:t>
            </a:r>
            <a:r>
              <a:rPr lang="cs-CZ" dirty="0" err="1"/>
              <a:t>pneumopatie</a:t>
            </a:r>
            <a:r>
              <a:rPr lang="cs-CZ" dirty="0"/>
              <a:t>, VVV</a:t>
            </a:r>
          </a:p>
          <a:p>
            <a:endParaRPr lang="cs-CZ" dirty="0"/>
          </a:p>
          <a:p>
            <a:r>
              <a:rPr lang="cs-CZ" dirty="0"/>
              <a:t>kojenci, batolata, předškolní věk: aspirace, infekce, VVV, úrazy</a:t>
            </a:r>
          </a:p>
          <a:p>
            <a:endParaRPr lang="cs-CZ" dirty="0"/>
          </a:p>
          <a:p>
            <a:r>
              <a:rPr lang="cs-CZ" dirty="0"/>
              <a:t>školní věk a adolescenti: úrazy, intoxikace, infekce</a:t>
            </a:r>
          </a:p>
        </p:txBody>
      </p:sp>
    </p:spTree>
    <p:extLst>
      <p:ext uri="{BB962C8B-B14F-4D97-AF65-F5344CB8AC3E}">
        <p14:creationId xmlns:p14="http://schemas.microsoft.com/office/powerpoint/2010/main" val="1281101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888148-45C0-1F41-AD18-641F4ABBD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Základní neodkladná resuscitace u dětí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3046FBA-E480-5249-B26F-09F19B40E7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zajisti </a:t>
            </a:r>
            <a:r>
              <a:rPr lang="cs-CZ" b="1" dirty="0"/>
              <a:t>bezpečí </a:t>
            </a:r>
            <a:r>
              <a:rPr lang="cs-CZ" dirty="0"/>
              <a:t>zachránce a dítěte </a:t>
            </a:r>
            <a:endParaRPr lang="cs-CZ" dirty="0">
              <a:effectLst/>
            </a:endParaRPr>
          </a:p>
          <a:p>
            <a:r>
              <a:rPr lang="cs-CZ" dirty="0"/>
              <a:t>zkontroluj, zda </a:t>
            </a:r>
            <a:r>
              <a:rPr lang="cs-CZ" b="1" dirty="0"/>
              <a:t>dítě reaguje </a:t>
            </a:r>
            <a:endParaRPr lang="cs-CZ" dirty="0">
              <a:effectLst/>
            </a:endParaRPr>
          </a:p>
          <a:p>
            <a:pPr marL="0" indent="0">
              <a:buNone/>
            </a:pPr>
            <a:endParaRPr lang="cs-CZ" dirty="0">
              <a:sym typeface="Wingdings" pitchFamily="2" charset="2"/>
            </a:endParaRPr>
          </a:p>
          <a:p>
            <a:pPr>
              <a:buFont typeface="Wingdings" pitchFamily="2" charset="2"/>
              <a:buChar char="à"/>
            </a:pPr>
            <a:r>
              <a:rPr lang="cs-CZ" dirty="0"/>
              <a:t> dítě </a:t>
            </a:r>
            <a:r>
              <a:rPr lang="cs-CZ" dirty="0" err="1"/>
              <a:t>odpovída</a:t>
            </a:r>
            <a:r>
              <a:rPr lang="cs-CZ" dirty="0"/>
              <a:t>́, reaguje </a:t>
            </a:r>
            <a:r>
              <a:rPr lang="cs-CZ" dirty="0" err="1"/>
              <a:t>pláčem</a:t>
            </a:r>
            <a:r>
              <a:rPr lang="cs-CZ" dirty="0"/>
              <a:t> nebo pohybem </a:t>
            </a:r>
            <a:r>
              <a:rPr lang="cs-CZ" dirty="0">
                <a:sym typeface="Wingdings" pitchFamily="2" charset="2"/>
              </a:rPr>
              <a:t> </a:t>
            </a:r>
            <a:r>
              <a:rPr lang="cs-CZ" dirty="0"/>
              <a:t>ponechej </a:t>
            </a:r>
            <a:r>
              <a:rPr lang="cs-CZ" dirty="0" err="1"/>
              <a:t>díte</a:t>
            </a:r>
            <a:r>
              <a:rPr lang="cs-CZ" dirty="0"/>
              <a:t>̌ v poloze kterou </a:t>
            </a:r>
            <a:r>
              <a:rPr lang="cs-CZ" dirty="0" err="1"/>
              <a:t>vyhledáva</a:t>
            </a:r>
            <a:r>
              <a:rPr lang="cs-CZ" dirty="0"/>
              <a:t>́, kontroluj stav a zavolej pomoc </a:t>
            </a:r>
          </a:p>
          <a:p>
            <a:pPr>
              <a:buFont typeface="Wingdings" pitchFamily="2" charset="2"/>
              <a:buChar char="à"/>
            </a:pPr>
            <a:r>
              <a:rPr lang="cs-CZ" dirty="0"/>
              <a:t> </a:t>
            </a:r>
            <a:r>
              <a:rPr lang="cs-CZ" dirty="0" err="1"/>
              <a:t>díte</a:t>
            </a:r>
            <a:r>
              <a:rPr lang="cs-CZ" dirty="0"/>
              <a:t>̌ </a:t>
            </a:r>
            <a:r>
              <a:rPr lang="cs-CZ" b="1" dirty="0"/>
              <a:t>nereaguje</a:t>
            </a:r>
            <a:r>
              <a:rPr lang="cs-CZ" dirty="0"/>
              <a:t> </a:t>
            </a:r>
            <a:r>
              <a:rPr lang="cs-CZ" dirty="0">
                <a:sym typeface="Wingdings" pitchFamily="2" charset="2"/>
              </a:rPr>
              <a:t> </a:t>
            </a:r>
            <a:r>
              <a:rPr lang="cs-CZ" dirty="0"/>
              <a:t>zavolej </a:t>
            </a:r>
            <a:r>
              <a:rPr lang="cs-CZ" dirty="0" err="1"/>
              <a:t>hlasite</a:t>
            </a:r>
            <a:r>
              <a:rPr lang="cs-CZ" dirty="0"/>
              <a:t>̌ o pomoc, </a:t>
            </a:r>
            <a:r>
              <a:rPr lang="cs-CZ" dirty="0" err="1"/>
              <a:t>otoc</a:t>
            </a:r>
            <a:r>
              <a:rPr lang="cs-CZ" dirty="0"/>
              <a:t>̌ </a:t>
            </a:r>
            <a:r>
              <a:rPr lang="cs-CZ" dirty="0" err="1"/>
              <a:t>díte</a:t>
            </a:r>
            <a:r>
              <a:rPr lang="cs-CZ" dirty="0"/>
              <a:t>̌ </a:t>
            </a:r>
            <a:r>
              <a:rPr lang="cs-CZ" dirty="0" err="1"/>
              <a:t>opatrne</a:t>
            </a:r>
            <a:r>
              <a:rPr lang="cs-CZ" dirty="0"/>
              <a:t>̌ na </a:t>
            </a:r>
            <a:r>
              <a:rPr lang="cs-CZ" dirty="0" err="1"/>
              <a:t>záda</a:t>
            </a:r>
            <a:r>
              <a:rPr lang="cs-CZ" dirty="0"/>
              <a:t> </a:t>
            </a:r>
            <a:r>
              <a:rPr lang="cs-CZ" dirty="0">
                <a:sym typeface="Wingdings" pitchFamily="2" charset="2"/>
              </a:rPr>
              <a:t> </a:t>
            </a:r>
            <a:r>
              <a:rPr lang="cs-CZ" b="1" dirty="0"/>
              <a:t>ABC </a:t>
            </a:r>
            <a:endParaRPr lang="cs-CZ" dirty="0">
              <a:effectLst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5280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260090-F678-D447-8850-91ACB3BB6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 (</a:t>
            </a:r>
            <a:r>
              <a:rPr lang="cs-CZ" b="1" dirty="0" err="1"/>
              <a:t>airway</a:t>
            </a:r>
            <a:r>
              <a:rPr lang="cs-CZ" b="1" dirty="0"/>
              <a:t>) – zprůchodnění dýchacích cest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3CD9D2E-2B46-9249-A117-AE5145EFC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neutrální pozice hlavy </a:t>
            </a:r>
            <a:r>
              <a:rPr lang="cs-CZ" dirty="0"/>
              <a:t>(kojenci a malé děti) nebo </a:t>
            </a:r>
            <a:r>
              <a:rPr lang="cs-CZ" b="1" dirty="0"/>
              <a:t>záklon hlavy s vytažením brady vzhůru</a:t>
            </a:r>
          </a:p>
          <a:p>
            <a:endParaRPr lang="cs-CZ" b="1" dirty="0"/>
          </a:p>
          <a:p>
            <a:endParaRPr lang="cs-CZ" b="1" dirty="0"/>
          </a:p>
          <a:p>
            <a:endParaRPr lang="cs-CZ" dirty="0">
              <a:sym typeface="Wingdings" pitchFamily="2" charset="2"/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9E5A6CD-CAF3-1E43-9B56-D37C23E62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76" y="2916262"/>
            <a:ext cx="4902200" cy="326070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4EDD6BE-7544-354D-9480-DF79E706E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3138" y="3318933"/>
            <a:ext cx="6384068" cy="243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747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11FC8D-007E-0847-BC11-0819577CF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 (</a:t>
            </a:r>
            <a:r>
              <a:rPr lang="cs-CZ" b="1" dirty="0" err="1"/>
              <a:t>airway</a:t>
            </a:r>
            <a:r>
              <a:rPr lang="cs-CZ" b="1" dirty="0"/>
              <a:t>) – zprůchodnění dýchacích cest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6D2D64-1734-A94A-9C04-33F75B5C1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12242"/>
          </a:xfrm>
        </p:spPr>
        <p:txBody>
          <a:bodyPr/>
          <a:lstStyle/>
          <a:p>
            <a:r>
              <a:rPr lang="cs-CZ" dirty="0"/>
              <a:t>riziko poranění páteře </a:t>
            </a:r>
            <a:r>
              <a:rPr lang="cs-CZ" dirty="0">
                <a:sym typeface="Wingdings" pitchFamily="2" charset="2"/>
              </a:rPr>
              <a:t> </a:t>
            </a:r>
            <a:r>
              <a:rPr lang="cs-CZ" b="1" dirty="0">
                <a:sym typeface="Wingdings" pitchFamily="2" charset="2"/>
              </a:rPr>
              <a:t>předsunutí čelisti </a:t>
            </a:r>
          </a:p>
          <a:p>
            <a:endParaRPr lang="cs-CZ" dirty="0">
              <a:sym typeface="Wingdings" pitchFamily="2" charset="2"/>
            </a:endParaRPr>
          </a:p>
          <a:p>
            <a:endParaRPr lang="cs-CZ" dirty="0">
              <a:sym typeface="Wingdings" pitchFamily="2" charset="2"/>
            </a:endParaRPr>
          </a:p>
          <a:p>
            <a:endParaRPr lang="cs-CZ" dirty="0">
              <a:sym typeface="Wingdings" pitchFamily="2" charset="2"/>
            </a:endParaRPr>
          </a:p>
          <a:p>
            <a:endParaRPr lang="cs-CZ" dirty="0">
              <a:sym typeface="Wingdings" pitchFamily="2" charset="2"/>
            </a:endParaRPr>
          </a:p>
          <a:p>
            <a:endParaRPr lang="cs-CZ" dirty="0">
              <a:sym typeface="Wingdings" pitchFamily="2" charset="2"/>
            </a:endParaRPr>
          </a:p>
          <a:p>
            <a:endParaRPr lang="cs-CZ" dirty="0">
              <a:sym typeface="Wingdings" pitchFamily="2" charset="2"/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F1DCECC-4899-4446-9CE1-8B1847F600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5512" y="2539998"/>
            <a:ext cx="6416215" cy="308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24512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1566</TotalTime>
  <Words>1014</Words>
  <Application>Microsoft Macintosh PowerPoint</Application>
  <PresentationFormat>Širokoúhlá obrazovka</PresentationFormat>
  <Paragraphs>189</Paragraphs>
  <Slides>31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Wingdings</vt:lpstr>
      <vt:lpstr>Motiv Office</vt:lpstr>
      <vt:lpstr>Základní postupy v poskytování první pomoci a resuscitační péče u dětí </vt:lpstr>
      <vt:lpstr>Kardiopulmonální resuscitace (KPR)</vt:lpstr>
      <vt:lpstr>Rozdělení dětského věku pro účely resuscitace</vt:lpstr>
      <vt:lpstr>Rozdělení dětského věku pro účely resuscitace</vt:lpstr>
      <vt:lpstr>Příčiny srdeční zástavy u dětí</vt:lpstr>
      <vt:lpstr>Etiologie srdeční zástavy</vt:lpstr>
      <vt:lpstr>Základní neodkladná resuscitace u dětí</vt:lpstr>
      <vt:lpstr>A (airway) – zprůchodnění dýchacích cest</vt:lpstr>
      <vt:lpstr>A (airway) – zprůchodnění dýchacích cest</vt:lpstr>
      <vt:lpstr>A (airway) – zprůchodnění dýchacích cest</vt:lpstr>
      <vt:lpstr>B (breathing) – zajištění ventilace</vt:lpstr>
      <vt:lpstr>B (breathing) – zajištění ventilace</vt:lpstr>
      <vt:lpstr>C (circulation) – zhodnocení krevního oběhu</vt:lpstr>
      <vt:lpstr>C (circulation) – zhodnocení krevního oběhu</vt:lpstr>
      <vt:lpstr>Srdeční masáž dle věku</vt:lpstr>
      <vt:lpstr>Srdeční masáž dle věku</vt:lpstr>
      <vt:lpstr>Přivolání pomoci</vt:lpstr>
      <vt:lpstr>AED</vt:lpstr>
      <vt:lpstr>Rozšířená neodkladná resuscitace u dětí</vt:lpstr>
      <vt:lpstr>Rozšířená neodkladná resuscitace u dětí</vt:lpstr>
      <vt:lpstr>Nedefibrilovatelný srdeční rytmus</vt:lpstr>
      <vt:lpstr>Nedefibrilovatelný srdeční rytmus</vt:lpstr>
      <vt:lpstr>Defibrilovatelný srdeční rytmus</vt:lpstr>
      <vt:lpstr>Defibrilovatelný srdeční rytmus</vt:lpstr>
      <vt:lpstr>Podpora adaptace a resuscitace novorozence </vt:lpstr>
      <vt:lpstr>Podpora adaptace a resuscitace novorozence </vt:lpstr>
      <vt:lpstr>Přerušení resuscitace</vt:lpstr>
      <vt:lpstr>Obstrukce dýchacích cest cizím tělesem</vt:lpstr>
      <vt:lpstr>Obstrukce dýchacích cest cizím tělesem</vt:lpstr>
      <vt:lpstr>Obstrukce dýchacích cest cizím tělesem</vt:lpstr>
      <vt:lpstr>Obstrukce dýchacích cest cizím tělesem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postupy v poskytování první pomoci a resuscitační péče u dětí </dc:title>
  <dc:creator>Microsoft Office User</dc:creator>
  <cp:lastModifiedBy>Microsoft Office User</cp:lastModifiedBy>
  <cp:revision>17</cp:revision>
  <dcterms:created xsi:type="dcterms:W3CDTF">2022-03-14T11:34:19Z</dcterms:created>
  <dcterms:modified xsi:type="dcterms:W3CDTF">2022-03-15T13:40:51Z</dcterms:modified>
</cp:coreProperties>
</file>