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64" r:id="rId12"/>
    <p:sldId id="265" r:id="rId13"/>
    <p:sldId id="266" r:id="rId14"/>
    <p:sldId id="267" r:id="rId15"/>
    <p:sldId id="268" r:id="rId16"/>
    <p:sldId id="283" r:id="rId17"/>
    <p:sldId id="270" r:id="rId18"/>
    <p:sldId id="271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69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43"/>
  </p:normalViewPr>
  <p:slideViewPr>
    <p:cSldViewPr snapToGrid="0" snapToObjects="1">
      <p:cViewPr varScale="1">
        <p:scale>
          <a:sx n="75" d="100"/>
          <a:sy n="75" d="100"/>
        </p:scale>
        <p:origin x="17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1A5F-BC81-C748-B91C-1D6B681833C9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3FB2E-CDE4-2342-B0A5-4E31BA8B07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3FB2E-CDE4-2342-B0A5-4E31BA8B07C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9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3FB2E-CDE4-2342-B0A5-4E31BA8B07C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45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BD13C-355E-5940-B29B-7D09BE04F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A3E4EA-6E22-A44B-927D-C03B54E59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D00BBA-A2DF-FB4B-9FAE-DA8B5D9A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4776D9-9CD7-5245-A53D-4AA00D4F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F4D7C9-609A-1941-B062-96FC7BE9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8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28438-00F2-944B-8DC8-AB5F4345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9A9CBF-1ACA-BB45-9564-2A7A5C8B8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F75AD7-596B-2447-B7BE-F9EC9468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D1CFF3-1D2A-AC43-8DE6-317E883A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B9B7B7-3475-6F46-A981-4E6A6F4A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5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705E69-BC89-904F-BAE0-D684F8442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674A71-CD77-484B-8DBF-42E1DD27F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416BE5-08E6-1542-8893-DE563AB3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65055-DF1A-7143-ADCE-E2C0EDDA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C1CAA1-4B39-7648-9364-5901875B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6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5E17C-91C1-E242-B7B7-2832F299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A5D76C-DEE8-2340-AE3A-1D3843D8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9D3537-5FC5-0A45-91D2-A7480C47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F9AB8-4279-A64E-9B80-16A59CB5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FAD6D-98AA-144A-8492-3B5746BB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67D11-EAA6-8F4B-BF74-B9842F33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AB74CD-245C-C64F-AD52-ED5F49DF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FD86D8-BE88-5044-88DF-94D78B17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A2B61D-F533-ED41-8465-E0D3C620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A6A6F2-61CD-9142-A7C5-45DFB471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97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553D0-251E-0442-9A30-1EAA6068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B6BE3F-DDC5-F148-B037-0E0165176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5063A2-DD3F-E14D-B8B3-90C8957CD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FF824A-84F5-2641-9F04-85FB153B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6BCF15-C241-8343-A65E-7CCD5F37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0C0CB8-0257-7148-8B27-1309C33C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75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AE594-E979-E748-9751-76394BA4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39FC30-6DB3-D049-B070-BABEF46D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B2B268-596B-1F42-BBE8-56E5ACC45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BE27855-0128-4C48-A6CE-0CB518AC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FC2E43A-75D4-2F4D-836B-8FD27276E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DCC420-0F26-4B4B-A650-3C337F51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A91103-9C6E-E34F-9CFE-1698317C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8D3EF0F-BF68-344A-8C85-431BEAEB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70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28E78-822A-F64F-8F80-B8FE3475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8C6082-067D-0C4C-A8DD-F01818CE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7905B-7A88-304B-87FC-6CE5FF48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C0B970-55E0-3B4A-A24B-70857020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0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4B81F8-EFFF-EF4E-B3F6-18E6DFE9A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AB3EEF-E4EB-9D46-B024-33EB382B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25F762-0558-BE4D-8020-4A837217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44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AED32-8665-E34D-91FA-6014563A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705F89-F0E0-9E41-9311-E185F789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3076895-8702-4F4B-82B3-EC1BD980D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3E6DAC-0945-2F4D-AA5C-3F16E10F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B72385-A0EE-1848-B9B5-0E934D7E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061629-81DF-3540-869F-FD4F3D53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76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4B518-099E-0347-BDB4-2C766176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E2B4AA5-7D56-6146-96B0-97DDF992B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6635615-0AEB-D84E-8F76-D1F9E4E51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23F132-EEAB-514E-9221-3888714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83EC4C-E844-3E48-8F10-5B7332DD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7EE1D-A079-CE42-9F42-E6118C7E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64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2C27BE-4960-4943-9E6F-C3800ACE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08401F8-DAF6-CB48-AB9E-1D17D7AD6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9CF487-8905-5242-BE15-F8E941A56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16AD-6302-1848-B081-387AD7348D09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97A61-6A5F-7D4B-B171-35D0B8CF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8E9880-77F2-6345-9766-3B01F7E6D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7DDB-574A-2540-AC77-DA0BA31D6E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2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3A2AA-AC6A-3844-A5AF-67DF8FCCD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44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Základní postupy v poskytování první pomoci a resuscitační péče u dětí</a:t>
            </a:r>
            <a:r>
              <a:rPr lang="cs-CZ" b="1" dirty="0">
                <a:effectLst/>
              </a:rPr>
              <a:t> </a:t>
            </a:r>
            <a:endParaRPr lang="cs-CZ" b="1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97DCFE0-C2F4-C44B-A132-1D12D8BD3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4747"/>
            <a:ext cx="9144000" cy="165576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algn="l"/>
            <a:r>
              <a:rPr lang="cs-CZ" dirty="0"/>
              <a:t>MUDr. Šárka Pešková</a:t>
            </a:r>
          </a:p>
          <a:p>
            <a:pPr algn="l"/>
            <a:r>
              <a:rPr lang="cs-CZ" i="1" dirty="0"/>
              <a:t>JIP, Pediatrická klinika 2. LF UK a FN Motol</a:t>
            </a:r>
          </a:p>
          <a:p>
            <a:pPr algn="l"/>
            <a:r>
              <a:rPr lang="cs-CZ" i="1" dirty="0"/>
              <a:t>Oddělení dětského urgentního příjmu a LSPP dětí FN Motol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05322A-9E0F-B74F-8635-1D37706E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2506826"/>
            <a:ext cx="32004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9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146F8-336A-9949-BB62-48DE264D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 (</a:t>
            </a:r>
            <a:r>
              <a:rPr lang="cs-CZ" b="1" dirty="0" err="1"/>
              <a:t>airway</a:t>
            </a:r>
            <a:r>
              <a:rPr lang="cs-CZ" b="1" dirty="0"/>
              <a:t>) – zprůchodnění dýchacích cest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D04A3-49FB-0042-9FE0-94FD55C0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dítě normálně dýchá  </a:t>
            </a:r>
            <a:r>
              <a:rPr lang="cs-CZ" b="1" dirty="0">
                <a:sym typeface="Wingdings" pitchFamily="2" charset="2"/>
              </a:rPr>
              <a:t>zotavovací poloha</a:t>
            </a:r>
            <a:endParaRPr lang="cs-CZ" dirty="0">
              <a:sym typeface="Wingdings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dítě nedýchá normálně nebo vůbec  </a:t>
            </a:r>
            <a:r>
              <a:rPr lang="cs-CZ" b="1" dirty="0">
                <a:sym typeface="Wingdings" pitchFamily="2" charset="2"/>
              </a:rPr>
              <a:t>B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30E93C8-1FAD-7940-AAF4-0D33F9CF8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33" y="2869447"/>
            <a:ext cx="5461356" cy="37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114F4-B442-7B4D-AF16-4A469885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 (</a:t>
            </a:r>
            <a:r>
              <a:rPr lang="cs-CZ" b="1" dirty="0" err="1"/>
              <a:t>breathing</a:t>
            </a:r>
            <a:r>
              <a:rPr lang="cs-CZ" b="1" dirty="0"/>
              <a:t>) – zajištění ventilace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E4F1F6-DF64-4149-92AF-C2DCB418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úvodních umělých vdechů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dirty="0"/>
              <a:t>do 1 roku: </a:t>
            </a:r>
            <a:r>
              <a:rPr lang="cs-CZ" dirty="0"/>
              <a:t>překrytí ústy nos i ústa dítěte, rovnoměrný výdech cca 1 s, aby se hrudník viditelně zvedl 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nad 1 rok: </a:t>
            </a:r>
            <a:r>
              <a:rPr lang="cs-CZ" dirty="0"/>
              <a:t>z úst do úst při zacpaném nose, rovnoměrný výdech cca 1 s, aby se hrudník viditelně zvedl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52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297EE-9640-AE4C-8FBC-3EC3753A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 (</a:t>
            </a:r>
            <a:r>
              <a:rPr lang="cs-CZ" b="1" dirty="0" err="1"/>
              <a:t>breathing</a:t>
            </a:r>
            <a:r>
              <a:rPr lang="cs-CZ" b="1" dirty="0"/>
              <a:t>) – zajištění ventilace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231C13-348F-1B4F-BE4C-67143870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nedaří se dítě prodechnout – </a:t>
            </a:r>
            <a:r>
              <a:rPr lang="cs-CZ" b="1" dirty="0"/>
              <a:t>obstrukce v DC? </a:t>
            </a:r>
          </a:p>
          <a:p>
            <a:endParaRPr lang="cs-CZ" dirty="0"/>
          </a:p>
          <a:p>
            <a:pPr lvl="1"/>
            <a:r>
              <a:rPr lang="cs-CZ" dirty="0"/>
              <a:t>otevřít ústa a odstranit viditelnou překážku</a:t>
            </a:r>
          </a:p>
          <a:p>
            <a:pPr lvl="1"/>
            <a:r>
              <a:rPr lang="cs-CZ" dirty="0"/>
              <a:t>změna polohy hlavy</a:t>
            </a:r>
          </a:p>
          <a:p>
            <a:pPr lvl="1"/>
            <a:r>
              <a:rPr lang="cs-CZ" dirty="0"/>
              <a:t>záklon a vytažení brady nestačí </a:t>
            </a:r>
            <a:r>
              <a:rPr lang="cs-CZ" dirty="0">
                <a:sym typeface="Wingdings" pitchFamily="2" charset="2"/>
              </a:rPr>
              <a:t> předsunutí čelisti</a:t>
            </a:r>
          </a:p>
          <a:p>
            <a:pPr marL="457200" lvl="1" indent="0">
              <a:buNone/>
            </a:pPr>
            <a:endParaRPr lang="cs-CZ" dirty="0">
              <a:sym typeface="Wingdings" pitchFamily="2" charset="2"/>
            </a:endParaRPr>
          </a:p>
          <a:p>
            <a:pPr lvl="1"/>
            <a:r>
              <a:rPr lang="cs-CZ" dirty="0">
                <a:sym typeface="Wingdings" pitchFamily="2" charset="2"/>
              </a:rPr>
              <a:t>provádíme maximálně 5 pokusů o umělý vdech, pokud nejsou účinné  komprese hrudníku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05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5AD2C-9ABA-E74E-A16A-BB184621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 (</a:t>
            </a:r>
            <a:r>
              <a:rPr lang="cs-CZ" b="1" dirty="0" err="1"/>
              <a:t>circulation</a:t>
            </a:r>
            <a:r>
              <a:rPr lang="cs-CZ" b="1" dirty="0"/>
              <a:t>) – zhodnocení krevního oběhu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FC1F61-F659-6845-8FF2-D76C7693F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přítomnost známek života, pohybu, kašle, dýchání, event. kontrola tepu – maximálně 10 s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jsou zcela jistě přítomné: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pokud je to nutné, pokračujeme v umělém dýchání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dítě dýchá, přetrvává bezvědomí  zotavovací poloha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96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3B6D3-AA36-AC4E-983E-BC0D4DCA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 (</a:t>
            </a:r>
            <a:r>
              <a:rPr lang="cs-CZ" b="1" dirty="0" err="1"/>
              <a:t>circulation</a:t>
            </a:r>
            <a:r>
              <a:rPr lang="cs-CZ" b="1" dirty="0"/>
              <a:t>) – zhodnocení krevního oběhu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EEE9BC-5319-F748-81AA-E1AC6A37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endParaRPr lang="cs-CZ" dirty="0"/>
          </a:p>
          <a:p>
            <a:pPr>
              <a:buFont typeface="Wingdings" pitchFamily="2" charset="2"/>
              <a:buChar char="à"/>
            </a:pPr>
            <a:r>
              <a:rPr lang="cs-CZ" dirty="0"/>
              <a:t>známky života nejsou přítomné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srdeční masáž</a:t>
            </a:r>
          </a:p>
          <a:p>
            <a:pPr marL="0" indent="0">
              <a:buNone/>
            </a:pPr>
            <a:r>
              <a:rPr lang="cs-CZ" b="1" dirty="0">
                <a:sym typeface="Wingdings" pitchFamily="2" charset="2"/>
              </a:rPr>
              <a:t>	</a:t>
            </a:r>
            <a:r>
              <a:rPr lang="cs-CZ" dirty="0">
                <a:sym typeface="Wingdings" pitchFamily="2" charset="2"/>
              </a:rPr>
              <a:t>stlačujeme dolní polovinu hrudní kosti do hloubky 1/3</a:t>
            </a:r>
          </a:p>
          <a:p>
            <a:pPr marL="0" indent="0">
              <a:buNone/>
            </a:pPr>
            <a:r>
              <a:rPr lang="cs-CZ" b="1" dirty="0">
                <a:sym typeface="Wingdings" pitchFamily="2" charset="2"/>
              </a:rPr>
              <a:t>	</a:t>
            </a:r>
            <a:r>
              <a:rPr lang="cs-CZ" dirty="0">
                <a:sym typeface="Wingdings" pitchFamily="2" charset="2"/>
              </a:rPr>
              <a:t>frekvence 100-120/min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po 15 stlačeních  2 umělé vdechy</a:t>
            </a:r>
          </a:p>
          <a:p>
            <a:pPr marL="0" indent="0">
              <a:buNone/>
            </a:pPr>
            <a:endParaRPr lang="cs-CZ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456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39B5C-A577-184C-AE42-2C6B541B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Srdeční masáž dle věku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8E91A5-06A7-2240-AEF2-075A430D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 1 roku: </a:t>
            </a:r>
          </a:p>
          <a:p>
            <a:pPr lvl="1"/>
            <a:r>
              <a:rPr lang="cs-CZ" dirty="0"/>
              <a:t>samotný zachránce </a:t>
            </a:r>
            <a:r>
              <a:rPr lang="cs-CZ" dirty="0">
                <a:sym typeface="Wingdings" pitchFamily="2" charset="2"/>
              </a:rPr>
              <a:t> špičky 2 prstů</a:t>
            </a:r>
          </a:p>
          <a:p>
            <a:pPr lvl="1"/>
            <a:r>
              <a:rPr lang="cs-CZ" dirty="0">
                <a:sym typeface="Wingdings" pitchFamily="2" charset="2"/>
              </a:rPr>
              <a:t>2 zachránci  obemknutí hrudníku a stlačování palci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CA74E5-454B-8E44-BBE5-ECEA9EEF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7" y="3152775"/>
            <a:ext cx="3783129" cy="35074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B3B3DD-2483-A34E-8B3E-2E3F4E8F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277" y="3135842"/>
            <a:ext cx="5892157" cy="35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3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8EEF2-860C-524A-80D1-81FBC6CE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Srdeční masáž dle věku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11571E-3D9D-D24F-AA92-ECD70FA3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nad 1 rok: </a:t>
            </a:r>
          </a:p>
          <a:p>
            <a:pPr lvl="1"/>
            <a:r>
              <a:rPr lang="cs-CZ" dirty="0"/>
              <a:t>stlačování hrudníku zápěstím 1 propnuté ruky</a:t>
            </a:r>
          </a:p>
          <a:p>
            <a:pPr lvl="1"/>
            <a:r>
              <a:rPr lang="cs-CZ" dirty="0"/>
              <a:t>nad cca 8 let věku používáme obě ruce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01F418-F5C1-5849-B89E-E4CD6E46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AA3A7D-0134-C14D-BE89-0CCF26F1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064" y="3154569"/>
            <a:ext cx="6383867" cy="34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7B8A9-878B-FF43-ABBE-2A2C9B54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Přivolání pomoci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ADFCB-9DA9-D647-B7AB-B2E8E750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 zachránce </a:t>
            </a:r>
            <a:r>
              <a:rPr lang="cs-CZ" dirty="0">
                <a:sym typeface="Wingdings" pitchFamily="2" charset="2"/>
              </a:rPr>
              <a:t> 1 minuta resuscitace, poté přivolání pomoci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2 zachránci  jeden resuscituje, další volá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1 zachránce spatří náhlý kolaps dítěte  podezření na kardiální příčinu zástavy  prvně volat, poté KPR (dítě bude nejspíše urgentně potřebovat defibrilaci)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46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D3AAF-38E3-B04B-89CC-53E4A2C7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AED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3D4B44-A4CD-E148-A696-DEF73229B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KPR dokud není AED přinesen – připoj a postupuj dle pokynů</a:t>
            </a:r>
          </a:p>
          <a:p>
            <a:r>
              <a:rPr lang="cs-CZ" dirty="0"/>
              <a:t>děti 1-8 let – dětské elektrody</a:t>
            </a:r>
          </a:p>
          <a:p>
            <a:r>
              <a:rPr lang="cs-CZ" dirty="0"/>
              <a:t>nad 8 let – standardní elektrody</a:t>
            </a:r>
          </a:p>
        </p:txBody>
      </p:sp>
    </p:spTree>
    <p:extLst>
      <p:ext uri="{BB962C8B-B14F-4D97-AF65-F5344CB8AC3E}">
        <p14:creationId xmlns:p14="http://schemas.microsoft.com/office/powerpoint/2010/main" val="207163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31C52-354C-FA49-8643-D7382A1C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Rozšířená neodkladná resuscitace u dětí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A1C41C-B138-B249-98AD-95E2EC13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zajisti </a:t>
            </a:r>
            <a:r>
              <a:rPr lang="cs-CZ" b="1" dirty="0"/>
              <a:t>bezpečí </a:t>
            </a:r>
            <a:r>
              <a:rPr lang="cs-CZ" dirty="0"/>
              <a:t>dítěte a i zachránců</a:t>
            </a:r>
          </a:p>
          <a:p>
            <a:r>
              <a:rPr lang="cs-CZ" dirty="0"/>
              <a:t>zjisti, zda dítě reaguje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nereaguje</a:t>
            </a:r>
            <a:r>
              <a:rPr lang="cs-CZ" dirty="0">
                <a:sym typeface="Wingdings" pitchFamily="2" charset="2"/>
              </a:rPr>
              <a:t>  volej o pomoc</a:t>
            </a:r>
          </a:p>
          <a:p>
            <a:r>
              <a:rPr lang="cs-CZ" dirty="0">
                <a:sym typeface="Wingdings" pitchFamily="2" charset="2"/>
              </a:rPr>
              <a:t>otevři DC a zkontroluj, zda dítě dýchá (</a:t>
            </a:r>
            <a:r>
              <a:rPr lang="cs-CZ" dirty="0" err="1">
                <a:sym typeface="Wingdings" pitchFamily="2" charset="2"/>
              </a:rPr>
              <a:t>look</a:t>
            </a:r>
            <a:r>
              <a:rPr lang="cs-CZ" dirty="0">
                <a:sym typeface="Wingdings" pitchFamily="2" charset="2"/>
              </a:rPr>
              <a:t>, listen, </a:t>
            </a:r>
            <a:r>
              <a:rPr lang="cs-CZ" dirty="0" err="1">
                <a:sym typeface="Wingdings" pitchFamily="2" charset="2"/>
              </a:rPr>
              <a:t>feel</a:t>
            </a:r>
            <a:r>
              <a:rPr lang="cs-CZ" dirty="0">
                <a:sym typeface="Wingdings" pitchFamily="2" charset="2"/>
              </a:rPr>
              <a:t>), odsaj případné sekrety v DC</a:t>
            </a:r>
          </a:p>
          <a:p>
            <a:r>
              <a:rPr lang="cs-CZ" b="1" dirty="0">
                <a:sym typeface="Wingdings" pitchFamily="2" charset="2"/>
              </a:rPr>
              <a:t>dítě nedýchá/lapavé dechy  5 umělých vdechů</a:t>
            </a:r>
            <a:r>
              <a:rPr lang="cs-CZ" dirty="0">
                <a:sym typeface="Wingdings" pitchFamily="2" charset="2"/>
              </a:rPr>
              <a:t> ideálně </a:t>
            </a:r>
            <a:r>
              <a:rPr lang="cs-CZ" dirty="0" err="1">
                <a:sym typeface="Wingdings" pitchFamily="2" charset="2"/>
              </a:rPr>
              <a:t>ambuvakem</a:t>
            </a:r>
            <a:r>
              <a:rPr lang="cs-CZ" dirty="0">
                <a:sym typeface="Wingdings" pitchFamily="2" charset="2"/>
              </a:rPr>
              <a:t> s maskou napojeným na kyslík</a:t>
            </a:r>
          </a:p>
          <a:p>
            <a:r>
              <a:rPr lang="cs-CZ" dirty="0">
                <a:sym typeface="Wingdings" pitchFamily="2" charset="2"/>
              </a:rPr>
              <a:t>nejsou známky cirkulace/přítomnost bradykardie (pod 60/min)  </a:t>
            </a:r>
            <a:r>
              <a:rPr lang="cs-CZ" b="1" dirty="0">
                <a:sym typeface="Wingdings" pitchFamily="2" charset="2"/>
              </a:rPr>
              <a:t>komprese hrudníku 15:2</a:t>
            </a:r>
          </a:p>
          <a:p>
            <a:pPr marL="0" indent="0">
              <a:buNone/>
            </a:pPr>
            <a:r>
              <a:rPr lang="cs-CZ" dirty="0"/>
              <a:t>= PBLS</a:t>
            </a:r>
          </a:p>
        </p:txBody>
      </p:sp>
    </p:spTree>
    <p:extLst>
      <p:ext uri="{BB962C8B-B14F-4D97-AF65-F5344CB8AC3E}">
        <p14:creationId xmlns:p14="http://schemas.microsoft.com/office/powerpoint/2010/main" val="215731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AA730-2B13-9F42-9882-560F25B0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Kardiopulmonální resuscitace (KPR)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00CE4C-63FD-2B45-B02B-0B07F9E7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opatření vedoucí k obnovení oběhu okysličené krve mozkem u osoby postižené náhlým selháním jedné nebo více základních životních funkcí </a:t>
            </a:r>
          </a:p>
          <a:p>
            <a:endParaRPr lang="cs-CZ" dirty="0"/>
          </a:p>
          <a:p>
            <a:r>
              <a:rPr lang="cs-CZ" dirty="0"/>
              <a:t>rozlišujeme:</a:t>
            </a:r>
          </a:p>
          <a:p>
            <a:pPr lvl="1"/>
            <a:r>
              <a:rPr lang="cs-CZ" dirty="0"/>
              <a:t>základní neodkladnou resuscitaci (BLS)</a:t>
            </a:r>
          </a:p>
          <a:p>
            <a:pPr lvl="1"/>
            <a:r>
              <a:rPr lang="cs-CZ" dirty="0"/>
              <a:t>rozšířenou neodkladnou resuscitaci (ALS) </a:t>
            </a:r>
          </a:p>
        </p:txBody>
      </p:sp>
    </p:spTree>
    <p:extLst>
      <p:ext uri="{BB962C8B-B14F-4D97-AF65-F5344CB8AC3E}">
        <p14:creationId xmlns:p14="http://schemas.microsoft.com/office/powerpoint/2010/main" val="190426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2322B-79A2-D440-89C5-76236251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Rozšířená neodkladná resuscitace u dětí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C76CF-C6E7-F645-BEFD-43BFF4202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zjištění srdečního rytmu – EKG, defibrilační elektrody: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NEDEFIBRILOVATELNÝ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DEFIBRILOVATELNÝ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622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4CAD7-DF7F-8B4D-A476-FD35A208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Nedefibrilovatelný</a:t>
            </a:r>
            <a:r>
              <a:rPr lang="cs-CZ" b="1" dirty="0"/>
              <a:t> srdeční rytmus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F963B6-DA86-F544-9C08-E513DD29C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asystolie a </a:t>
            </a:r>
            <a:r>
              <a:rPr lang="cs-CZ" dirty="0" err="1"/>
              <a:t>bezpulzová</a:t>
            </a:r>
            <a:r>
              <a:rPr lang="cs-CZ" dirty="0"/>
              <a:t> elektrická aktivita (PEA)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537403-D07F-0741-AD78-AA6E03FD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506357"/>
            <a:ext cx="5897034" cy="36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9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0BEA7-FA0D-1B43-B6D2-4F732735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Nedefibrilovatelný</a:t>
            </a:r>
            <a:r>
              <a:rPr lang="cs-CZ" b="1" dirty="0"/>
              <a:t> srdeční rytmus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6F1FF-6B0E-4041-B8FC-B6C00DDDC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pokračuj v </a:t>
            </a:r>
            <a:r>
              <a:rPr lang="cs-CZ" b="1" dirty="0">
                <a:sym typeface="Wingdings" pitchFamily="2" charset="2"/>
              </a:rPr>
              <a:t>KPR 15:2</a:t>
            </a:r>
          </a:p>
          <a:p>
            <a:pPr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zajisti cévní vstup</a:t>
            </a:r>
          </a:p>
          <a:p>
            <a:pPr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podej </a:t>
            </a:r>
            <a:r>
              <a:rPr lang="cs-CZ" b="1" dirty="0">
                <a:sym typeface="Wingdings" pitchFamily="2" charset="2"/>
              </a:rPr>
              <a:t>adrenalin 0,01 mg/kg</a:t>
            </a:r>
          </a:p>
          <a:p>
            <a:pPr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po 2 minutách zhodnoť rytmus: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přetrvává asystolie  pokračuj ihned v KPR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podání adrenalinu á 3-5 minut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zvaž tracheální intubaci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</a:t>
            </a:r>
            <a:r>
              <a:rPr lang="cs-CZ" dirty="0" err="1">
                <a:sym typeface="Wingdings" pitchFamily="2" charset="2"/>
              </a:rPr>
              <a:t>defibrilovatelný</a:t>
            </a:r>
            <a:r>
              <a:rPr lang="cs-CZ" dirty="0">
                <a:sym typeface="Wingdings" pitchFamily="2" charset="2"/>
              </a:rPr>
              <a:t> rytmus  viz dále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obnovení oběhu  ukončení KPR</a:t>
            </a:r>
          </a:p>
        </p:txBody>
      </p:sp>
    </p:spTree>
    <p:extLst>
      <p:ext uri="{BB962C8B-B14F-4D97-AF65-F5344CB8AC3E}">
        <p14:creationId xmlns:p14="http://schemas.microsoft.com/office/powerpoint/2010/main" val="395326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6855E-6CEC-1C47-A42B-EDE12E8F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Defibrilovatelný</a:t>
            </a:r>
            <a:r>
              <a:rPr lang="cs-CZ" b="1" dirty="0"/>
              <a:t> srdeční rytmus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20BC064-5C5E-EF47-AA5D-DA8C3003F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Fibrilace komor a </a:t>
            </a:r>
            <a:r>
              <a:rPr lang="cs-CZ" dirty="0" err="1"/>
              <a:t>bezpulzová</a:t>
            </a:r>
            <a:r>
              <a:rPr lang="cs-CZ" dirty="0"/>
              <a:t> komorová tachykardie</a:t>
            </a:r>
          </a:p>
          <a:p>
            <a:endParaRPr lang="cs-CZ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21104AB6-7729-8D43-97F0-766265D9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46" y="2557727"/>
            <a:ext cx="5781950" cy="36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6AD3B-1DC2-114F-B6A8-FAA8D50B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Defibrilovatelný</a:t>
            </a:r>
            <a:r>
              <a:rPr lang="cs-CZ" b="1" dirty="0"/>
              <a:t> srdeční rytmus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CD1E4D-B734-7F40-9EB5-16AE3DB3A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podej výboj 4 J/kg</a:t>
            </a:r>
          </a:p>
          <a:p>
            <a:r>
              <a:rPr lang="cs-CZ" dirty="0"/>
              <a:t>ihned pokračuj v KPR po dobu 2 minut</a:t>
            </a:r>
          </a:p>
          <a:p>
            <a:r>
              <a:rPr lang="cs-CZ" dirty="0"/>
              <a:t>zhodnoť rytmus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defibrilovatelný</a:t>
            </a:r>
            <a:r>
              <a:rPr lang="cs-CZ" dirty="0">
                <a:sym typeface="Wingdings" pitchFamily="2" charset="2"/>
              </a:rPr>
              <a:t>  2. výboj a pokračuj v KPR 2 min</a:t>
            </a:r>
          </a:p>
          <a:p>
            <a:r>
              <a:rPr lang="cs-CZ" dirty="0">
                <a:sym typeface="Wingdings" pitchFamily="2" charset="2"/>
              </a:rPr>
              <a:t>zhodnoť rytmus  </a:t>
            </a:r>
            <a:r>
              <a:rPr lang="cs-CZ" dirty="0" err="1">
                <a:sym typeface="Wingdings" pitchFamily="2" charset="2"/>
              </a:rPr>
              <a:t>defibrilovatelný</a:t>
            </a:r>
            <a:r>
              <a:rPr lang="cs-CZ" dirty="0">
                <a:sym typeface="Wingdings" pitchFamily="2" charset="2"/>
              </a:rPr>
              <a:t>  2. výboj a pokračuj v KPR 2 min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 lvl="1"/>
            <a:r>
              <a:rPr lang="cs-CZ" dirty="0"/>
              <a:t>po 3. výboji podej </a:t>
            </a:r>
            <a:r>
              <a:rPr lang="cs-CZ" b="1" dirty="0" err="1"/>
              <a:t>adreanlin</a:t>
            </a:r>
            <a:r>
              <a:rPr lang="cs-CZ" b="1" dirty="0"/>
              <a:t> 0,01 mg/kg a </a:t>
            </a:r>
            <a:r>
              <a:rPr lang="cs-CZ" b="1" dirty="0" err="1"/>
              <a:t>amiodaron</a:t>
            </a:r>
            <a:r>
              <a:rPr lang="cs-CZ" b="1" dirty="0"/>
              <a:t> 5 mg/kg </a:t>
            </a:r>
            <a:r>
              <a:rPr lang="cs-CZ" b="1" dirty="0" err="1"/>
              <a:t>i.v</a:t>
            </a:r>
            <a:r>
              <a:rPr lang="cs-CZ" b="1" dirty="0"/>
              <a:t>. </a:t>
            </a:r>
          </a:p>
          <a:p>
            <a:pPr lvl="1"/>
            <a:r>
              <a:rPr lang="cs-CZ" dirty="0"/>
              <a:t>pokračuj v podávání adrenalinu á 3-5 minut</a:t>
            </a:r>
          </a:p>
          <a:p>
            <a:pPr lvl="1"/>
            <a:r>
              <a:rPr lang="cs-CZ" dirty="0"/>
              <a:t>pokračuj v podávání výbojů</a:t>
            </a:r>
          </a:p>
          <a:p>
            <a:pPr lvl="1"/>
            <a:r>
              <a:rPr lang="cs-CZ" dirty="0"/>
              <a:t>2. dávka </a:t>
            </a:r>
            <a:r>
              <a:rPr lang="cs-CZ" dirty="0" err="1"/>
              <a:t>amiodaronu</a:t>
            </a:r>
            <a:r>
              <a:rPr lang="cs-CZ" dirty="0"/>
              <a:t> po 5. výboji</a:t>
            </a:r>
          </a:p>
        </p:txBody>
      </p:sp>
    </p:spTree>
    <p:extLst>
      <p:ext uri="{BB962C8B-B14F-4D97-AF65-F5344CB8AC3E}">
        <p14:creationId xmlns:p14="http://schemas.microsoft.com/office/powerpoint/2010/main" val="1100216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554E9-8784-164D-ABFE-83D248B2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Podpora adaptace a resuscitace novorozence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6D7670-ADD4-FC4A-AC4C-401B26D7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osušení (=taktilní stimulace), zahřátí </a:t>
            </a:r>
          </a:p>
          <a:p>
            <a:r>
              <a:rPr lang="cs-CZ" dirty="0"/>
              <a:t>zhodnocení stavu a potřeby intervence</a:t>
            </a:r>
          </a:p>
          <a:p>
            <a:r>
              <a:rPr lang="cs-CZ" b="1" dirty="0"/>
              <a:t>lapavé dechy či bezdeší </a:t>
            </a:r>
            <a:r>
              <a:rPr lang="cs-CZ" dirty="0">
                <a:sym typeface="Wingdings" pitchFamily="2" charset="2"/>
              </a:rPr>
              <a:t> zprůchodnění DC, </a:t>
            </a:r>
            <a:r>
              <a:rPr lang="cs-CZ" b="1" dirty="0">
                <a:sym typeface="Wingdings" pitchFamily="2" charset="2"/>
              </a:rPr>
              <a:t>5 otevíracích vdechů</a:t>
            </a:r>
          </a:p>
          <a:p>
            <a:r>
              <a:rPr lang="cs-CZ" dirty="0"/>
              <a:t>kontrola stavu</a:t>
            </a:r>
          </a:p>
          <a:p>
            <a:r>
              <a:rPr lang="cs-CZ" b="1" dirty="0"/>
              <a:t>hrudník se nezvedá </a:t>
            </a:r>
            <a:r>
              <a:rPr lang="cs-CZ" dirty="0">
                <a:sym typeface="Wingdings" pitchFamily="2" charset="2"/>
              </a:rPr>
              <a:t> kontrola polohy hlavy, zvážit zajištění DC, </a:t>
            </a:r>
            <a:r>
              <a:rPr lang="cs-CZ" b="1" dirty="0">
                <a:sym typeface="Wingdings" pitchFamily="2" charset="2"/>
              </a:rPr>
              <a:t>opakovat vdechy</a:t>
            </a:r>
          </a:p>
          <a:p>
            <a:r>
              <a:rPr lang="cs-CZ" b="1" dirty="0">
                <a:sym typeface="Wingdings" pitchFamily="2" charset="2"/>
              </a:rPr>
              <a:t>hrudník se zvedá a srdeční frekvence je pod 60/min </a:t>
            </a:r>
            <a:r>
              <a:rPr lang="cs-CZ" dirty="0">
                <a:sym typeface="Wingdings" pitchFamily="2" charset="2"/>
              </a:rPr>
              <a:t>– zahájit </a:t>
            </a:r>
            <a:r>
              <a:rPr lang="cs-CZ" b="1" dirty="0">
                <a:sym typeface="Wingdings" pitchFamily="2" charset="2"/>
              </a:rPr>
              <a:t>srdeční masáž v poměru 3:1</a:t>
            </a:r>
          </a:p>
        </p:txBody>
      </p:sp>
    </p:spTree>
    <p:extLst>
      <p:ext uri="{BB962C8B-B14F-4D97-AF65-F5344CB8AC3E}">
        <p14:creationId xmlns:p14="http://schemas.microsoft.com/office/powerpoint/2010/main" val="1672002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605F5-F111-144A-A2EE-A044985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Podpora adaptace a resuscitace novorozence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E52362-BFE2-874D-83F2-55A68A363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kontrola srdeční frekvence á 30 s, pokud stále pod 60/min – zajištění </a:t>
            </a:r>
            <a:r>
              <a:rPr lang="cs-CZ" dirty="0" err="1">
                <a:sym typeface="Wingdings" pitchFamily="2" charset="2"/>
              </a:rPr>
              <a:t>i.v</a:t>
            </a:r>
            <a:r>
              <a:rPr lang="cs-CZ" dirty="0">
                <a:sym typeface="Wingdings" pitchFamily="2" charset="2"/>
              </a:rPr>
              <a:t>. vstupu a aplikace léků: 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 lvl="1"/>
            <a:r>
              <a:rPr lang="cs-CZ" dirty="0">
                <a:sym typeface="Wingdings" pitchFamily="2" charset="2"/>
              </a:rPr>
              <a:t>adrenalin 0,1-0,3 ml/kg v ředění 1:10 000</a:t>
            </a:r>
          </a:p>
          <a:p>
            <a:pPr lvl="1"/>
            <a:r>
              <a:rPr lang="cs-CZ" dirty="0">
                <a:sym typeface="Wingdings" pitchFamily="2" charset="2"/>
              </a:rPr>
              <a:t>bikarbonát při prolongované resuscitaci</a:t>
            </a:r>
          </a:p>
          <a:p>
            <a:pPr lvl="1"/>
            <a:r>
              <a:rPr lang="cs-CZ" dirty="0">
                <a:sym typeface="Wingdings" pitchFamily="2" charset="2"/>
              </a:rPr>
              <a:t>tekutiny při krevní ztrátě či šoku 10-15 ml/kg/5-10 min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11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A5CE-5894-C048-876B-119D53BC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Přerušení resuscitace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3F660E-9BCB-6648-9F53-88E5429B4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známky života</a:t>
            </a:r>
          </a:p>
          <a:p>
            <a:r>
              <a:rPr lang="cs-CZ" dirty="0"/>
              <a:t>převzetí resuscitace</a:t>
            </a:r>
          </a:p>
          <a:p>
            <a:r>
              <a:rPr lang="cs-CZ" dirty="0"/>
              <a:t>vyčerpání zachránce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novorozenci po 10-20 minutách neúspěšné KPR</a:t>
            </a:r>
          </a:p>
          <a:p>
            <a:r>
              <a:rPr lang="cs-CZ" dirty="0"/>
              <a:t>větší děti po 20 minutách neúspěšné KPR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118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0E545-B8E1-F446-8CA1-AA0BF40E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Obstrukce dýchacích cest cizím tělesem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ED7440-4807-564C-9137-9477721B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podezření na aspiraci: sugestivní anamnéza, náhle vzniklý kašel, dušnost, </a:t>
            </a:r>
            <a:r>
              <a:rPr lang="cs-CZ" dirty="0" err="1"/>
              <a:t>stridor</a:t>
            </a:r>
            <a:endParaRPr lang="cs-CZ" dirty="0"/>
          </a:p>
          <a:p>
            <a:endParaRPr lang="cs-CZ" dirty="0"/>
          </a:p>
          <a:p>
            <a:r>
              <a:rPr lang="cs-CZ" dirty="0"/>
              <a:t>důležitým varovným ukazatelem je asymetrický poslech nad plícemi</a:t>
            </a:r>
          </a:p>
        </p:txBody>
      </p:sp>
    </p:spTree>
    <p:extLst>
      <p:ext uri="{BB962C8B-B14F-4D97-AF65-F5344CB8AC3E}">
        <p14:creationId xmlns:p14="http://schemas.microsoft.com/office/powerpoint/2010/main" val="1708979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47484-1812-AE45-842F-4E91435C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Obstrukce dýchacích cest cizím tělesem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1B5586-7A77-CB41-9651-6636D4C6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dítě schopné dýchat a kašlat </a:t>
            </a:r>
            <a:r>
              <a:rPr lang="cs-CZ" dirty="0">
                <a:sym typeface="Wingdings" pitchFamily="2" charset="2"/>
              </a:rPr>
              <a:t> povzbudit ve spontánním úsilí (neintervenujeme, riziko posunutí CT a zhoršení stavu)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r>
              <a:rPr lang="cs-CZ" dirty="0"/>
              <a:t>kašel neúčinný, dítě není schopno se nadechnout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 5 úderů mezi lopatky (</a:t>
            </a:r>
            <a:r>
              <a:rPr lang="cs-CZ" dirty="0" err="1">
                <a:sym typeface="Wingdings" pitchFamily="2" charset="2"/>
              </a:rPr>
              <a:t>Gordonův</a:t>
            </a:r>
            <a:r>
              <a:rPr lang="cs-CZ" dirty="0">
                <a:sym typeface="Wingdings" pitchFamily="2" charset="2"/>
              </a:rPr>
              <a:t> manévr)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 </a:t>
            </a:r>
            <a:r>
              <a:rPr lang="cs-CZ" dirty="0" err="1">
                <a:sym typeface="Wingdings" pitchFamily="2" charset="2"/>
              </a:rPr>
              <a:t>Heimlichův</a:t>
            </a:r>
            <a:r>
              <a:rPr lang="cs-CZ" dirty="0">
                <a:sym typeface="Wingdings" pitchFamily="2" charset="2"/>
              </a:rPr>
              <a:t> manévr (nad 1 rok věku) nebo 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      stlačení hrudníku (do 1 roku věku)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ztráta vědomí se zástavou oběhu </a:t>
            </a:r>
            <a:r>
              <a:rPr lang="cs-CZ" dirty="0">
                <a:sym typeface="Wingdings" pitchFamily="2" charset="2"/>
              </a:rPr>
              <a:t> KPR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78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0CAF6-758A-3049-A399-31382EDD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6467" cy="1325563"/>
          </a:xfrm>
        </p:spPr>
        <p:txBody>
          <a:bodyPr/>
          <a:lstStyle/>
          <a:p>
            <a:r>
              <a:rPr lang="cs-CZ" b="1" dirty="0"/>
              <a:t>Rozdělení dětského věku pro účely resuscitace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EF5CCB-C139-5247-B504-BC67D337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novorozenec těsně po porodu – neproběhla poporodní adaptace</a:t>
            </a:r>
          </a:p>
          <a:p>
            <a:endParaRPr lang="cs-CZ" dirty="0"/>
          </a:p>
          <a:p>
            <a:r>
              <a:rPr lang="cs-CZ" dirty="0"/>
              <a:t>kojenec – dítě do 1 roku vč. novorozenců, u kterých proběhla poporodní adaptace</a:t>
            </a:r>
          </a:p>
          <a:p>
            <a:endParaRPr lang="cs-CZ" dirty="0"/>
          </a:p>
          <a:p>
            <a:r>
              <a:rPr lang="cs-CZ" dirty="0"/>
              <a:t>větší dítě – od 1 roku do nástupu puberty</a:t>
            </a:r>
          </a:p>
          <a:p>
            <a:endParaRPr lang="cs-CZ" dirty="0"/>
          </a:p>
          <a:p>
            <a:r>
              <a:rPr lang="cs-CZ" dirty="0"/>
              <a:t>adolescenti – po nástupu puberty</a:t>
            </a:r>
          </a:p>
        </p:txBody>
      </p:sp>
    </p:spTree>
    <p:extLst>
      <p:ext uri="{BB962C8B-B14F-4D97-AF65-F5344CB8AC3E}">
        <p14:creationId xmlns:p14="http://schemas.microsoft.com/office/powerpoint/2010/main" val="890791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F6793-FC32-EA49-AA1A-8912D392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Obstrukce dýchacích cest cizím tělesem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0B98EE6-32D1-AD4E-9822-44DB3D13F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676" y="1825625"/>
            <a:ext cx="10020648" cy="4351338"/>
          </a:xfrm>
        </p:spPr>
      </p:pic>
    </p:spTree>
    <p:extLst>
      <p:ext uri="{BB962C8B-B14F-4D97-AF65-F5344CB8AC3E}">
        <p14:creationId xmlns:p14="http://schemas.microsoft.com/office/powerpoint/2010/main" val="1636693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31989-9302-7942-B0CD-FC53A0DA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Obstrukce dýchacích cest cizím tělesem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6187C43-BEFE-1E45-9DDD-E3F1EA214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5910" y="1825625"/>
            <a:ext cx="4160180" cy="4351338"/>
          </a:xfrm>
        </p:spPr>
      </p:pic>
    </p:spTree>
    <p:extLst>
      <p:ext uri="{BB962C8B-B14F-4D97-AF65-F5344CB8AC3E}">
        <p14:creationId xmlns:p14="http://schemas.microsoft.com/office/powerpoint/2010/main" val="65717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684CD-5D60-7844-9364-25005436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2600" cy="1325563"/>
          </a:xfrm>
        </p:spPr>
        <p:txBody>
          <a:bodyPr/>
          <a:lstStyle/>
          <a:p>
            <a:r>
              <a:rPr lang="cs-CZ" b="1" dirty="0"/>
              <a:t>Rozdělení dětského věku pro účely resuscitace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37825-035A-2A4F-AC30-14AC0969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kojenci + větší děti </a:t>
            </a:r>
            <a:r>
              <a:rPr lang="cs-CZ" dirty="0">
                <a:sym typeface="Wingdings" pitchFamily="2" charset="2"/>
              </a:rPr>
              <a:t> PBLS a PALS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adolescenti  BLS a ALS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0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629C4-A2C8-2141-AFD6-D5118B23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Příčiny srdeční zástavy u dětí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9FD4F-5E6D-754F-AE6A-4B1F25D0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primární srdeční zástava – u dětí málo, zejm. VVV</a:t>
            </a:r>
          </a:p>
          <a:p>
            <a:endParaRPr lang="cs-CZ" dirty="0"/>
          </a:p>
          <a:p>
            <a:r>
              <a:rPr lang="cs-CZ" dirty="0"/>
              <a:t>sekundární srdeční zástava – důsledek hypoxie </a:t>
            </a:r>
            <a:r>
              <a:rPr lang="cs-CZ" dirty="0">
                <a:sym typeface="Wingdings" pitchFamily="2" charset="2"/>
              </a:rPr>
              <a:t> dysfunkce myokardu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 lvl="1"/>
            <a:r>
              <a:rPr lang="cs-CZ" dirty="0"/>
              <a:t>respirační selhání </a:t>
            </a:r>
          </a:p>
          <a:p>
            <a:pPr lvl="1"/>
            <a:r>
              <a:rPr lang="cs-CZ" dirty="0"/>
              <a:t>závažná </a:t>
            </a:r>
            <a:r>
              <a:rPr lang="cs-CZ" dirty="0" err="1"/>
              <a:t>hypoperfúze</a:t>
            </a:r>
            <a:r>
              <a:rPr lang="cs-CZ" dirty="0"/>
              <a:t> a oběhové selhání - šok</a:t>
            </a:r>
          </a:p>
        </p:txBody>
      </p:sp>
    </p:spTree>
    <p:extLst>
      <p:ext uri="{BB962C8B-B14F-4D97-AF65-F5344CB8AC3E}">
        <p14:creationId xmlns:p14="http://schemas.microsoft.com/office/powerpoint/2010/main" val="163317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85030-4409-C64D-8AAF-B8589FC4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Etiologie srdeční zástavy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1AC76F-274D-114A-B342-9074B28B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novorozenci: </a:t>
            </a:r>
            <a:r>
              <a:rPr lang="cs-CZ" dirty="0" err="1"/>
              <a:t>prematurita</a:t>
            </a:r>
            <a:r>
              <a:rPr lang="cs-CZ" dirty="0"/>
              <a:t>, prenatální asfyxie, </a:t>
            </a:r>
            <a:r>
              <a:rPr lang="cs-CZ" dirty="0" err="1"/>
              <a:t>pneumopatie</a:t>
            </a:r>
            <a:r>
              <a:rPr lang="cs-CZ" dirty="0"/>
              <a:t>, VVV</a:t>
            </a:r>
          </a:p>
          <a:p>
            <a:endParaRPr lang="cs-CZ" dirty="0"/>
          </a:p>
          <a:p>
            <a:r>
              <a:rPr lang="cs-CZ" dirty="0"/>
              <a:t>kojenci, batolata, předškolní věk: aspirace, infekce, VVV, úrazy</a:t>
            </a:r>
          </a:p>
          <a:p>
            <a:endParaRPr lang="cs-CZ" dirty="0"/>
          </a:p>
          <a:p>
            <a:r>
              <a:rPr lang="cs-CZ" dirty="0"/>
              <a:t>školní věk a adolescenti: úrazy, intoxikace, infekce</a:t>
            </a:r>
          </a:p>
        </p:txBody>
      </p:sp>
    </p:spTree>
    <p:extLst>
      <p:ext uri="{BB962C8B-B14F-4D97-AF65-F5344CB8AC3E}">
        <p14:creationId xmlns:p14="http://schemas.microsoft.com/office/powerpoint/2010/main" val="128110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88148-45C0-1F41-AD18-641F4ABB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neodkladná resuscitace u dětí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046FBA-E480-5249-B26F-09F19B40E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zajisti </a:t>
            </a:r>
            <a:r>
              <a:rPr lang="cs-CZ" b="1" dirty="0"/>
              <a:t>bezpečí </a:t>
            </a:r>
            <a:r>
              <a:rPr lang="cs-CZ" dirty="0"/>
              <a:t>zachránce a dítěte </a:t>
            </a:r>
            <a:endParaRPr lang="cs-CZ" dirty="0">
              <a:effectLst/>
            </a:endParaRPr>
          </a:p>
          <a:p>
            <a:r>
              <a:rPr lang="cs-CZ" dirty="0"/>
              <a:t>zkontroluj, zda </a:t>
            </a:r>
            <a:r>
              <a:rPr lang="cs-CZ" b="1" dirty="0"/>
              <a:t>dítě reaguje </a:t>
            </a:r>
            <a:endParaRPr lang="cs-CZ" dirty="0">
              <a:effectLst/>
            </a:endParaRP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cs-CZ" dirty="0"/>
              <a:t> dítě </a:t>
            </a:r>
            <a:r>
              <a:rPr lang="cs-CZ" dirty="0" err="1"/>
              <a:t>odpovída</a:t>
            </a:r>
            <a:r>
              <a:rPr lang="cs-CZ" dirty="0"/>
              <a:t>́, reaguje </a:t>
            </a:r>
            <a:r>
              <a:rPr lang="cs-CZ" dirty="0" err="1"/>
              <a:t>pláčem</a:t>
            </a:r>
            <a:r>
              <a:rPr lang="cs-CZ" dirty="0"/>
              <a:t> nebo pohybem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ponechej </a:t>
            </a:r>
            <a:r>
              <a:rPr lang="cs-CZ" dirty="0" err="1"/>
              <a:t>díte</a:t>
            </a:r>
            <a:r>
              <a:rPr lang="cs-CZ" dirty="0"/>
              <a:t>̌ v poloze kterou </a:t>
            </a:r>
            <a:r>
              <a:rPr lang="cs-CZ" dirty="0" err="1"/>
              <a:t>vyhledáva</a:t>
            </a:r>
            <a:r>
              <a:rPr lang="cs-CZ" dirty="0"/>
              <a:t>́, kontroluj stav a zavolej pomoc </a:t>
            </a:r>
          </a:p>
          <a:p>
            <a:pPr>
              <a:buFont typeface="Wingdings" pitchFamily="2" charset="2"/>
              <a:buChar char="à"/>
            </a:pPr>
            <a:r>
              <a:rPr lang="cs-CZ" dirty="0"/>
              <a:t> </a:t>
            </a:r>
            <a:r>
              <a:rPr lang="cs-CZ" dirty="0" err="1"/>
              <a:t>díte</a:t>
            </a:r>
            <a:r>
              <a:rPr lang="cs-CZ" dirty="0"/>
              <a:t>̌ </a:t>
            </a:r>
            <a:r>
              <a:rPr lang="cs-CZ" b="1" dirty="0"/>
              <a:t>nereaguje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/>
              <a:t>zavolej </a:t>
            </a:r>
            <a:r>
              <a:rPr lang="cs-CZ" dirty="0" err="1"/>
              <a:t>hlasite</a:t>
            </a:r>
            <a:r>
              <a:rPr lang="cs-CZ" dirty="0"/>
              <a:t>̌ o pomoc, </a:t>
            </a:r>
            <a:r>
              <a:rPr lang="cs-CZ" dirty="0" err="1"/>
              <a:t>otoc</a:t>
            </a:r>
            <a:r>
              <a:rPr lang="cs-CZ" dirty="0"/>
              <a:t>̌ </a:t>
            </a:r>
            <a:r>
              <a:rPr lang="cs-CZ" dirty="0" err="1"/>
              <a:t>díte</a:t>
            </a:r>
            <a:r>
              <a:rPr lang="cs-CZ" dirty="0"/>
              <a:t>̌ </a:t>
            </a:r>
            <a:r>
              <a:rPr lang="cs-CZ" dirty="0" err="1"/>
              <a:t>opatrne</a:t>
            </a:r>
            <a:r>
              <a:rPr lang="cs-CZ" dirty="0"/>
              <a:t>̌ na </a:t>
            </a:r>
            <a:r>
              <a:rPr lang="cs-CZ" dirty="0" err="1"/>
              <a:t>záda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/>
              <a:t>ABC </a:t>
            </a: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28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60090-F678-D447-8850-91ACB3BB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 (</a:t>
            </a:r>
            <a:r>
              <a:rPr lang="cs-CZ" b="1" dirty="0" err="1"/>
              <a:t>airway</a:t>
            </a:r>
            <a:r>
              <a:rPr lang="cs-CZ" b="1" dirty="0"/>
              <a:t>) – zprůchodnění dýchacích cest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D9D2E-2B46-9249-A117-AE5145EF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neutrální pozice hlavy </a:t>
            </a:r>
            <a:r>
              <a:rPr lang="cs-CZ" dirty="0"/>
              <a:t>(kojenci a malé děti) nebo </a:t>
            </a:r>
            <a:r>
              <a:rPr lang="cs-CZ" b="1" dirty="0"/>
              <a:t>záklon hlavy s vytažením brady vzhůru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E5A6CD-CAF3-1E43-9B56-D37C23E62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76" y="2916262"/>
            <a:ext cx="4902200" cy="32607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EDD6BE-7544-354D-9480-DF79E706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38" y="3318933"/>
            <a:ext cx="6384068" cy="24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4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1FC8D-007E-0847-BC11-0819577C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 (</a:t>
            </a:r>
            <a:r>
              <a:rPr lang="cs-CZ" b="1" dirty="0" err="1"/>
              <a:t>airway</a:t>
            </a:r>
            <a:r>
              <a:rPr lang="cs-CZ" b="1" dirty="0"/>
              <a:t>) – zprůchodnění dýchacích cest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D2D64-1734-A94A-9C04-33F75B5C1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/>
          <a:lstStyle/>
          <a:p>
            <a:r>
              <a:rPr lang="cs-CZ" dirty="0"/>
              <a:t>riziko poranění páteře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předsunutí čelisti </a:t>
            </a:r>
          </a:p>
          <a:p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1DCECC-4899-4446-9CE1-8B1847F6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12" y="2539998"/>
            <a:ext cx="6416215" cy="30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451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1014</Words>
  <Application>Microsoft Macintosh PowerPoint</Application>
  <PresentationFormat>Širokoúhlá obrazovka</PresentationFormat>
  <Paragraphs>189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Motiv Office</vt:lpstr>
      <vt:lpstr>Základní postupy v poskytování první pomoci a resuscitační péče u dětí </vt:lpstr>
      <vt:lpstr>Kardiopulmonální resuscitace (KPR)</vt:lpstr>
      <vt:lpstr>Rozdělení dětského věku pro účely resuscitace</vt:lpstr>
      <vt:lpstr>Rozdělení dětského věku pro účely resuscitace</vt:lpstr>
      <vt:lpstr>Příčiny srdeční zástavy u dětí</vt:lpstr>
      <vt:lpstr>Etiologie srdeční zástavy</vt:lpstr>
      <vt:lpstr>Základní neodkladná resuscitace u dětí</vt:lpstr>
      <vt:lpstr>A (airway) – zprůchodnění dýchacích cest</vt:lpstr>
      <vt:lpstr>A (airway) – zprůchodnění dýchacích cest</vt:lpstr>
      <vt:lpstr>A (airway) – zprůchodnění dýchacích cest</vt:lpstr>
      <vt:lpstr>B (breathing) – zajištění ventilace</vt:lpstr>
      <vt:lpstr>B (breathing) – zajištění ventilace</vt:lpstr>
      <vt:lpstr>C (circulation) – zhodnocení krevního oběhu</vt:lpstr>
      <vt:lpstr>C (circulation) – zhodnocení krevního oběhu</vt:lpstr>
      <vt:lpstr>Srdeční masáž dle věku</vt:lpstr>
      <vt:lpstr>Srdeční masáž dle věku</vt:lpstr>
      <vt:lpstr>Přivolání pomoci</vt:lpstr>
      <vt:lpstr>AED</vt:lpstr>
      <vt:lpstr>Rozšířená neodkladná resuscitace u dětí</vt:lpstr>
      <vt:lpstr>Rozšířená neodkladná resuscitace u dětí</vt:lpstr>
      <vt:lpstr>Nedefibrilovatelný srdeční rytmus</vt:lpstr>
      <vt:lpstr>Nedefibrilovatelný srdeční rytmus</vt:lpstr>
      <vt:lpstr>Defibrilovatelný srdeční rytmus</vt:lpstr>
      <vt:lpstr>Defibrilovatelný srdeční rytmus</vt:lpstr>
      <vt:lpstr>Podpora adaptace a resuscitace novorozence </vt:lpstr>
      <vt:lpstr>Podpora adaptace a resuscitace novorozence </vt:lpstr>
      <vt:lpstr>Přerušení resuscitace</vt:lpstr>
      <vt:lpstr>Obstrukce dýchacích cest cizím tělesem</vt:lpstr>
      <vt:lpstr>Obstrukce dýchacích cest cizím tělesem</vt:lpstr>
      <vt:lpstr>Obstrukce dýchacích cest cizím tělesem</vt:lpstr>
      <vt:lpstr>Obstrukce dýchacích cest cizím tělesem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postupy v poskytování první pomoci a resuscitační péče u dětí </dc:title>
  <dc:creator>Microsoft Office User</dc:creator>
  <cp:lastModifiedBy>Microsoft Office User</cp:lastModifiedBy>
  <cp:revision>17</cp:revision>
  <dcterms:created xsi:type="dcterms:W3CDTF">2022-03-14T11:34:19Z</dcterms:created>
  <dcterms:modified xsi:type="dcterms:W3CDTF">2022-03-15T13:40:51Z</dcterms:modified>
</cp:coreProperties>
</file>