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257" r:id="rId4"/>
    <p:sldId id="259" r:id="rId5"/>
    <p:sldId id="260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6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94" r:id="rId31"/>
    <p:sldId id="287" r:id="rId32"/>
    <p:sldId id="288" r:id="rId33"/>
    <p:sldId id="289" r:id="rId34"/>
    <p:sldId id="290" r:id="rId35"/>
    <p:sldId id="291" r:id="rId36"/>
    <p:sldId id="292" r:id="rId37"/>
    <p:sldId id="295" r:id="rId38"/>
    <p:sldId id="293" r:id="rId39"/>
    <p:sldId id="281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0"/>
    <p:restoredTop sz="94643"/>
  </p:normalViewPr>
  <p:slideViewPr>
    <p:cSldViewPr snapToGrid="0" snapToObjects="1">
      <p:cViewPr varScale="1">
        <p:scale>
          <a:sx n="62" d="100"/>
          <a:sy n="62" d="100"/>
        </p:scale>
        <p:origin x="2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2DDD8-3380-4841-AE0F-9D19DAE75CE2}" type="datetimeFigureOut">
              <a:rPr lang="cs-CZ" smtClean="0"/>
              <a:t>14.02.2022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B6197-E001-D541-B709-571EE3F721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21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B6197-E001-D541-B709-571EE3F721EE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60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B6197-E001-D541-B709-571EE3F721E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64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3805B-FA5B-AC4E-A2FE-E33E5150F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EEF2EF-5636-1842-97C7-AC2409D5C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BC2A6F-9CB4-5A4E-BCBF-B0BEBB8D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49392F-F5C2-C946-8252-28F550DC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A77197-35B3-4D4D-803F-1578F836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762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CFE65-2DC7-4242-A45D-D1AE0310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220622-03AA-EF4E-9B9D-FDDD97017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BA9933-87E3-7147-BBB6-AE9EAA27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DA57E8-DAEF-7243-B62F-8954CCCC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C5F61A-FCFE-DD4C-9196-F43C4130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71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3CC8B1-8C70-2440-9B36-1B2DB65F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BE201A-EF82-D341-B4D1-F301F262B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E0AC2D-13FF-774A-BC4E-ED039F62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16BFA5-5B56-8A46-ACBE-249AE4E9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B3F50F-36FF-9D41-AFD2-52BB72D6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85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F00B4-0EED-1647-B0D1-5B737D89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307D11-FD0C-E744-B0E6-BC839AFD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35113A-DC07-4A42-A9A8-DEB2C1FF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5B7EA3-4AE3-5E43-98B2-C854C6663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9D6DDF-703A-0642-94A3-2BCCCD7E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49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4E269-2227-E042-970F-C24685481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63791E6-BC40-174D-BEA3-B3C30E1F3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B4AFF0-71AC-BF45-856E-686BFBB4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3F5900-2DC5-4246-B248-9C5CDBAA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C2660C-A9A8-8F43-9B26-9FDDA3DE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61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627E9E-258F-3549-B25C-150FDE0A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3E8AFE-D4D3-3147-9190-E20C60F23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C29F575-7ABA-1749-89A4-85CB24FE1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79FF84-A04F-E44D-8A54-394159B2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B80726-0B9D-AC4F-9E9F-2B0A8CA3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3BABEF-5985-9F42-9CB7-5D0427DB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39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8F0F35-A216-704E-BC81-60107805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4CFF38F-D755-0E4D-A5C7-CA6B384ED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A6FE685-65F0-3C46-9D13-1F046A7CE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FD85A7D-4E56-7C43-99F7-AF230A061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E8820E9-1FA9-A744-BB2D-A3021C196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090851F-AD7C-6049-8632-F69D6B15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EE81A0A-92A7-644F-958E-3D1F482E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926273F-18A7-9C49-A9A1-51E0D3C8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1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932752-330D-9E4C-A572-FF38324D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DDED8AB-646F-A848-ABC0-8E851F21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D295B73-2457-6845-9890-08F7236D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8286FA-C10A-224D-BC22-6F2C7C51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96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21170D-CA1B-554D-8767-0C4BF07A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F26D61-2C44-F74F-9501-214FC361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DFE5BD-E9AA-144C-A4FE-73D0DEEC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09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C61C5-FC4E-5041-A383-FFD2080D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169875-95A8-8B4B-A0DE-17C78E7E5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775CC36-F771-D74C-A0A3-F04A767F1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BF426E-0023-2645-92E5-315FCCB2F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353ED6-EFA2-F047-8AF7-3DB9DBD3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479F58-87EE-C24C-8A64-71563AA7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48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A58F7-AE9E-564B-AA91-E98C758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1CAC7E0-E8A9-9949-A7E8-876453A89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04CB003-DA33-AB4E-BD53-50530B854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8C05BC-F82E-1042-9387-A01925C2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F3DAAD-1840-404C-B916-B84D02FC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76550A-27E3-334B-B65C-4647DBD1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01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812031-5065-A840-9119-7430C76E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C81CFEB-9C40-754A-939C-73816CB1D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8A68C7-958D-2D42-B28B-8A8FAF7ED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76216-294E-BF40-8192-2444A3884E73}" type="datetimeFigureOut">
              <a:rPr lang="cs-CZ" smtClean="0"/>
              <a:t>13.02.2022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A266F1-3134-F644-835E-A2651C386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7D7ED7-6CCC-5042-9C76-1247F0F5C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3944E-A46B-E346-A502-542B507D5E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2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CA9D30-1CB4-9740-AD71-700CBA52AA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6207" y="1417790"/>
            <a:ext cx="5410200" cy="5715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54E7E4F-193F-9341-8072-2AD07D1626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cs typeface="Times New Roman" panose="02020603050405020304" pitchFamily="18" charset="0"/>
              </a:rPr>
              <a:t>Ošetřovatelská péče v pediatrii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F6A641-634E-154C-B4D7-ABD5C84AF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557"/>
            <a:ext cx="9144000" cy="1655762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pPr algn="l"/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MUDr. Šárka Pešková</a:t>
            </a:r>
          </a:p>
          <a:p>
            <a:pPr algn="l"/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JIP, Pediatrická klinika 2. LF UK a FN Motol</a:t>
            </a:r>
          </a:p>
          <a:p>
            <a:pPr algn="l"/>
            <a:r>
              <a:rPr lang="cs-CZ" i="1" dirty="0">
                <a:solidFill>
                  <a:schemeClr val="bg2">
                    <a:lumMod val="50000"/>
                  </a:schemeClr>
                </a:solidFill>
              </a:rPr>
              <a:t>Oddělení dětského urgentního příjmu a LSPP dětí FN Motol </a:t>
            </a:r>
          </a:p>
        </p:txBody>
      </p:sp>
    </p:spTree>
    <p:extLst>
      <p:ext uri="{BB962C8B-B14F-4D97-AF65-F5344CB8AC3E}">
        <p14:creationId xmlns:p14="http://schemas.microsoft.com/office/powerpoint/2010/main" val="241595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Postnatální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doba od porodu (extrauterinní období)</a:t>
            </a:r>
          </a:p>
          <a:p>
            <a:endParaRPr lang="cs-CZ" dirty="0"/>
          </a:p>
          <a:p>
            <a:pPr marL="514350" indent="-514350">
              <a:buAutoNum type="arabicPeriod"/>
            </a:pPr>
            <a:r>
              <a:rPr lang="cs-CZ" dirty="0"/>
              <a:t>Novorozenecké období (0. – 28. den života)</a:t>
            </a:r>
          </a:p>
          <a:p>
            <a:pPr marL="514350" indent="-514350">
              <a:buAutoNum type="arabicPeriod"/>
            </a:pPr>
            <a:r>
              <a:rPr lang="cs-CZ" dirty="0"/>
              <a:t>Kojenecké období (29. den – 1 rok)</a:t>
            </a:r>
          </a:p>
          <a:p>
            <a:pPr marL="514350" indent="-514350">
              <a:buAutoNum type="arabicPeriod"/>
            </a:pPr>
            <a:r>
              <a:rPr lang="cs-CZ" dirty="0"/>
              <a:t>Batolecí období (1 – 3 roky)</a:t>
            </a:r>
          </a:p>
          <a:p>
            <a:pPr marL="514350" indent="-514350">
              <a:buAutoNum type="arabicPeriod"/>
            </a:pPr>
            <a:r>
              <a:rPr lang="cs-CZ" dirty="0"/>
              <a:t>Předškolní období (3 – 6 let)</a:t>
            </a:r>
          </a:p>
          <a:p>
            <a:pPr marL="514350" indent="-514350">
              <a:buAutoNum type="arabicPeriod"/>
            </a:pPr>
            <a:r>
              <a:rPr lang="cs-CZ" dirty="0"/>
              <a:t>Školní období (od 6 let)</a:t>
            </a:r>
          </a:p>
          <a:p>
            <a:pPr marL="514350" indent="-514350">
              <a:buAutoNum type="arabicPeriod"/>
            </a:pPr>
            <a:r>
              <a:rPr lang="cs-CZ" dirty="0"/>
              <a:t>Období dospívání</a:t>
            </a:r>
          </a:p>
        </p:txBody>
      </p:sp>
    </p:spTree>
    <p:extLst>
      <p:ext uri="{BB962C8B-B14F-4D97-AF65-F5344CB8AC3E}">
        <p14:creationId xmlns:p14="http://schemas.microsoft.com/office/powerpoint/2010/main" val="3570625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Novorozenecké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do 28. dne života</a:t>
            </a:r>
          </a:p>
          <a:p>
            <a:r>
              <a:rPr lang="cs-CZ" dirty="0"/>
              <a:t>adaptace na mimoděložní podmínky</a:t>
            </a:r>
          </a:p>
          <a:p>
            <a:r>
              <a:rPr lang="cs-CZ" dirty="0"/>
              <a:t>období nejvyšší úmrtnost </a:t>
            </a:r>
          </a:p>
          <a:p>
            <a:r>
              <a:rPr lang="cs-CZ" dirty="0"/>
              <a:t>projevují se: </a:t>
            </a:r>
          </a:p>
          <a:p>
            <a:pPr lvl="1"/>
            <a:r>
              <a:rPr lang="cs-CZ" dirty="0"/>
              <a:t>VVV</a:t>
            </a:r>
          </a:p>
          <a:p>
            <a:pPr lvl="1"/>
            <a:r>
              <a:rPr lang="cs-CZ" dirty="0"/>
              <a:t>perinatální patologie</a:t>
            </a:r>
          </a:p>
          <a:p>
            <a:pPr lvl="1"/>
            <a:r>
              <a:rPr lang="cs-CZ" dirty="0"/>
              <a:t>pokračují intrauterinní patologické stavy</a:t>
            </a:r>
          </a:p>
          <a:p>
            <a:pPr lvl="1"/>
            <a:r>
              <a:rPr lang="cs-CZ" dirty="0"/>
              <a:t>tendence ke generalizaci infekcí</a:t>
            </a:r>
          </a:p>
          <a:p>
            <a:r>
              <a:rPr lang="cs-CZ" dirty="0"/>
              <a:t>tendence ke generalizaci infekcí (nezralý imunitní systém)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1718EB-83F0-D94C-9172-AD094DAA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292" y="0"/>
            <a:ext cx="5490707" cy="43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4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E1670-F454-0F4E-9F18-FD7500A8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Novorozenecké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C94C8F-5727-A64D-9931-6957A8DC5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Donošený </a:t>
            </a:r>
            <a:r>
              <a:rPr lang="cs-CZ" dirty="0" err="1"/>
              <a:t>eutrofický</a:t>
            </a:r>
            <a:r>
              <a:rPr lang="cs-CZ" dirty="0"/>
              <a:t> novorozenec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porodní hmotnost: 2500 – 4200 g</a:t>
            </a:r>
          </a:p>
          <a:p>
            <a:r>
              <a:rPr lang="cs-CZ" dirty="0"/>
              <a:t>porodní délka: 47 – 55 cm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fyziologický úbytek na váze (do 10%)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77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Kojenecké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29. den – 1 rok </a:t>
            </a:r>
            <a:r>
              <a:rPr lang="cs-CZ" dirty="0"/>
              <a:t>(11 kalendářních měsíců)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období dramatického </a:t>
            </a:r>
            <a:r>
              <a:rPr lang="cs-CZ" b="1" dirty="0"/>
              <a:t>somatického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b="1" dirty="0"/>
              <a:t>    neuropsychického a motorického vývoje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mezi 6. až 10. měsícem se prořezávají první zuby</a:t>
            </a:r>
          </a:p>
          <a:p>
            <a:r>
              <a:rPr lang="cs-CZ" dirty="0"/>
              <a:t>vrchol období: samostatná chůze, první slovo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CDB994-0F12-A249-A323-EC21CE88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2" y="1"/>
            <a:ext cx="4947138" cy="34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61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Kojenecké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druhé nejvýznamnější období  vzhledem k mortalitě a morbiditě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typické: </a:t>
            </a:r>
          </a:p>
          <a:p>
            <a:pPr lvl="1"/>
            <a:r>
              <a:rPr lang="cs-CZ" dirty="0"/>
              <a:t>doznívání problematiky VVV</a:t>
            </a:r>
          </a:p>
          <a:p>
            <a:pPr lvl="1"/>
            <a:r>
              <a:rPr lang="cs-CZ" dirty="0"/>
              <a:t>pozdní následky perinatální patologie</a:t>
            </a:r>
          </a:p>
          <a:p>
            <a:pPr lvl="1"/>
            <a:r>
              <a:rPr lang="cs-CZ" dirty="0"/>
              <a:t>manifestace dalších vrozených chorobných stavů</a:t>
            </a:r>
          </a:p>
          <a:p>
            <a:pPr lvl="1"/>
            <a:r>
              <a:rPr lang="cs-CZ" dirty="0"/>
              <a:t>infekční onemocnění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92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Batolecí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1 – 3 roky </a:t>
            </a:r>
            <a:r>
              <a:rPr lang="cs-CZ" dirty="0"/>
              <a:t>(2 kalendářní roky)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osamostatňování</a:t>
            </a:r>
          </a:p>
          <a:p>
            <a:r>
              <a:rPr lang="cs-CZ" dirty="0"/>
              <a:t>zpřesnění motoriky</a:t>
            </a:r>
          </a:p>
          <a:p>
            <a:r>
              <a:rPr lang="cs-CZ" dirty="0"/>
              <a:t>rozvoj řeči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nemocnost je nízká (v domácím prostředí)</a:t>
            </a:r>
          </a:p>
          <a:p>
            <a:r>
              <a:rPr lang="cs-CZ" dirty="0"/>
              <a:t>dítě ohroženo intoxikacemi a úrazy</a:t>
            </a:r>
          </a:p>
          <a:p>
            <a:r>
              <a:rPr lang="cs-CZ" b="1" dirty="0"/>
              <a:t>1. období vzdoru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E82972-C733-E441-831A-2CFE48BC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170" y="0"/>
            <a:ext cx="4778829" cy="47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Předškolní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3 – 6 let </a:t>
            </a:r>
            <a:r>
              <a:rPr lang="cs-CZ" dirty="0"/>
              <a:t>(3 kalendářní roky)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socializace dítěte, začlenění do kolektivu</a:t>
            </a:r>
          </a:p>
          <a:p>
            <a:r>
              <a:rPr lang="cs-CZ" b="1" dirty="0"/>
              <a:t>2. období vzdoru </a:t>
            </a:r>
            <a:r>
              <a:rPr lang="cs-CZ" dirty="0"/>
              <a:t>(okolo 4. roku)</a:t>
            </a:r>
          </a:p>
          <a:p>
            <a:r>
              <a:rPr lang="cs-CZ" dirty="0"/>
              <a:t>na konci období většina schopna nastoupit do školy</a:t>
            </a:r>
          </a:p>
          <a:p>
            <a:r>
              <a:rPr lang="cs-CZ" dirty="0"/>
              <a:t>hodně otázek </a:t>
            </a:r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1941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Předškolní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zpomalení růstu – prodlužují se končetiny, dítě je štíhlejší, méně jí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vyšší nemocnost (kolektiv)</a:t>
            </a:r>
          </a:p>
          <a:p>
            <a:r>
              <a:rPr lang="cs-CZ" dirty="0"/>
              <a:t>méně úrazů než v batolecím období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300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Školní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od 6. narozenin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většina zahajuje školní docházku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ukončení období = počátek dospívání </a:t>
            </a:r>
            <a:r>
              <a:rPr lang="cs-CZ" dirty="0">
                <a:sym typeface="Wingdings" pitchFamily="2" charset="2"/>
              </a:rPr>
              <a:t> odlišné mezi pohlavím i jedinci téhož pohlaví</a:t>
            </a:r>
          </a:p>
          <a:p>
            <a:r>
              <a:rPr lang="cs-CZ" dirty="0">
                <a:sym typeface="Wingdings" pitchFamily="2" charset="2"/>
              </a:rPr>
              <a:t>zahrnuje spíše mladší a střední školní věk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E3154E-2026-D14B-9E7F-63B2089BE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196" y="0"/>
            <a:ext cx="495480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2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Období dospívání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začíná počátkem </a:t>
            </a:r>
            <a:r>
              <a:rPr lang="cs-CZ" b="1" dirty="0"/>
              <a:t>pubertálního vývoje</a:t>
            </a:r>
          </a:p>
          <a:p>
            <a:r>
              <a:rPr lang="cs-CZ" dirty="0"/>
              <a:t>končí </a:t>
            </a:r>
            <a:r>
              <a:rPr lang="cs-CZ" b="1" dirty="0"/>
              <a:t>dosažením pohlavní zralosti a ukončením tělesného růstu</a:t>
            </a:r>
          </a:p>
          <a:p>
            <a:r>
              <a:rPr lang="cs-CZ" dirty="0"/>
              <a:t>dříve rozděleno na pubertální a adolescentní období</a:t>
            </a:r>
          </a:p>
          <a:p>
            <a:pPr>
              <a:buNone/>
            </a:pPr>
            <a:endParaRPr lang="cs-CZ" b="1" dirty="0"/>
          </a:p>
          <a:p>
            <a:r>
              <a:rPr lang="cs-CZ" dirty="0"/>
              <a:t>začátek v průměru: </a:t>
            </a:r>
          </a:p>
          <a:p>
            <a:pPr lvl="1"/>
            <a:r>
              <a:rPr lang="cs-CZ" dirty="0"/>
              <a:t>u dívek v 10 letech věku</a:t>
            </a:r>
          </a:p>
          <a:p>
            <a:pPr lvl="1"/>
            <a:r>
              <a:rPr lang="cs-CZ" dirty="0"/>
              <a:t>u chlapců ve 12,5 letech věku</a:t>
            </a:r>
          </a:p>
          <a:p>
            <a:pPr lvl="1"/>
            <a:r>
              <a:rPr lang="cs-CZ" dirty="0"/>
              <a:t>i mezi jedinci téhož pohlaví variabilita +/- 2roky</a:t>
            </a:r>
          </a:p>
        </p:txBody>
      </p:sp>
    </p:spTree>
    <p:extLst>
      <p:ext uri="{BB962C8B-B14F-4D97-AF65-F5344CB8AC3E}">
        <p14:creationId xmlns:p14="http://schemas.microsoft.com/office/powerpoint/2010/main" val="214185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AEB92-8EBB-B54B-9B1C-0ED8841C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Úvod = koho ohromit a jak získat zápočet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A4B2ED-EE0D-024F-9BE6-E54B16D19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cs-CZ" dirty="0"/>
          </a:p>
          <a:p>
            <a:pPr lvl="0"/>
            <a:r>
              <a:rPr lang="cs-CZ" dirty="0"/>
              <a:t>vyučující: MUDr. Šárka Pešková, MUDr. Jan David, Ph.D.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celkem 30 vyučovacích hodin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podmínky zápočtu: 80% docházka, zápočtový test (minimálně 70% úspěšnost)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ukončení: ústní zkouška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09AFB2-4027-FC48-9D32-09E725CCF5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  <a14:imgEffect>
                      <a14:colorTemperature colorTemp="6527"/>
                    </a14:imgEffect>
                    <a14:imgEffect>
                      <a14:saturation sat="15000"/>
                    </a14:imgEffect>
                    <a14:imgEffect>
                      <a14:brightnessContrast bright="31000" contras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5029" y="-460375"/>
            <a:ext cx="4572000" cy="4572000"/>
          </a:xfrm>
          <a:prstGeom prst="rect">
            <a:avLst/>
          </a:prstGeom>
          <a:effectLst/>
          <a:scene3d>
            <a:camera prst="orthographicFront">
              <a:rot lat="0" lon="10799965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59454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Období dospívání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začátku dospívání uplynou:</a:t>
            </a:r>
          </a:p>
          <a:p>
            <a:pPr lvl="1"/>
            <a:r>
              <a:rPr lang="cs-CZ" dirty="0"/>
              <a:t>2-3 roky do dosažení pohlavní zralosti (menarche, první ejakulace)</a:t>
            </a:r>
          </a:p>
          <a:p>
            <a:pPr lvl="1"/>
            <a:r>
              <a:rPr lang="cs-CZ" dirty="0"/>
              <a:t>4-5 let do ukončení růstu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fyzické dospívání dále pokračuje akumulací kostní hmoty a vývojem muskulatury a šířky skeletu</a:t>
            </a:r>
          </a:p>
          <a:p>
            <a:pPr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575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A231F3-0D92-C64B-8AFE-821CFE2F7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Odhad parametrů – pomůcka do praxe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24A57994-7AE0-A84B-878E-A30CC7B5D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789" y="1499048"/>
            <a:ext cx="8410421" cy="4351338"/>
          </a:xfr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D9F85DCF-C703-0D40-8C30-B0E18709016C}"/>
              </a:ext>
            </a:extLst>
          </p:cNvPr>
          <p:cNvSpPr/>
          <p:nvPr/>
        </p:nvSpPr>
        <p:spPr>
          <a:xfrm>
            <a:off x="647700" y="6176963"/>
            <a:ext cx="6389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www.akutne.cz</a:t>
            </a:r>
            <a:r>
              <a:rPr lang="cs-CZ" dirty="0"/>
              <a:t>/res/publikace/tabulky-pro-</a:t>
            </a:r>
            <a:r>
              <a:rPr lang="cs-CZ" dirty="0" err="1"/>
              <a:t>zachranare.pdf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410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38076-03F3-6341-84A8-BC972804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6" y="2308223"/>
            <a:ext cx="10586357" cy="2231117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/>
              <a:t>Psychomotorický vývoj (PMV)</a:t>
            </a:r>
          </a:p>
        </p:txBody>
      </p:sp>
    </p:spTree>
    <p:extLst>
      <p:ext uri="{BB962C8B-B14F-4D97-AF65-F5344CB8AC3E}">
        <p14:creationId xmlns:p14="http://schemas.microsoft.com/office/powerpoint/2010/main" val="70682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16B07-0773-3A4C-856B-368A56AB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Psychomotorický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EA3A8B-DC2A-3A42-9F31-4BD31998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sled událostí vedoucí k autonomii jedince</a:t>
            </a:r>
          </a:p>
          <a:p>
            <a:endParaRPr lang="cs-CZ" dirty="0"/>
          </a:p>
          <a:p>
            <a:r>
              <a:rPr lang="cs-CZ" dirty="0"/>
              <a:t>hodnocením PMV lze vytipovat rizikové dětí </a:t>
            </a:r>
            <a:r>
              <a:rPr lang="cs-CZ" dirty="0">
                <a:sym typeface="Wingdings" pitchFamily="2" charset="2"/>
              </a:rPr>
              <a:t> neurolog, rehabilitace</a:t>
            </a:r>
          </a:p>
          <a:p>
            <a:endParaRPr lang="cs-CZ" dirty="0">
              <a:sym typeface="Wingdings" pitchFamily="2" charset="2"/>
            </a:endParaRPr>
          </a:p>
          <a:p>
            <a:r>
              <a:rPr lang="cs-CZ" dirty="0"/>
              <a:t>sledujeme dynamiku, vyšetření opakujeme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nejhorší je regrese ve vývoji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30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68B10-9BFA-6C4D-BE50-58FBAC55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Psychomotorický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54E026-687A-3748-8966-F1DA781F2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Pro správný vývoj je důležitá: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správná funkce CNS</a:t>
            </a:r>
          </a:p>
          <a:p>
            <a:pPr lvl="1"/>
            <a:r>
              <a:rPr lang="cs-CZ" dirty="0"/>
              <a:t>dostatek živin a kyslíku</a:t>
            </a:r>
          </a:p>
          <a:p>
            <a:pPr lvl="1"/>
            <a:r>
              <a:rPr lang="cs-CZ" dirty="0"/>
              <a:t>dostatek podnětů z okolí 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ym typeface="Wingdings" pitchFamily="2" charset="2"/>
              </a:rPr>
              <a:t></a:t>
            </a:r>
            <a:r>
              <a:rPr lang="cs-CZ" dirty="0"/>
              <a:t> nesplnění některých podmínek vede k opoždění vývoje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331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A54D2-BBF7-AE46-8E0D-117BA153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Psychomotorický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E7E0C7-FDF0-8E47-A56D-3ECC79CD7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Psychomotorický vývoj posuzujeme ve 4 základních funkčních oblastech: 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vývoj hrubé motoriky</a:t>
            </a:r>
          </a:p>
          <a:p>
            <a:pPr lvl="1"/>
            <a:r>
              <a:rPr lang="cs-CZ" dirty="0"/>
              <a:t>vývoj jemné motoriky a zraku</a:t>
            </a:r>
          </a:p>
          <a:p>
            <a:pPr lvl="1"/>
            <a:r>
              <a:rPr lang="cs-CZ" dirty="0"/>
              <a:t>vývoj řeči a sluchu </a:t>
            </a:r>
          </a:p>
          <a:p>
            <a:pPr lvl="1"/>
            <a:r>
              <a:rPr lang="cs-CZ" dirty="0"/>
              <a:t>vývoj sociální, emocionální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572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48EC2-D7CA-FE45-9D8B-3A3007B1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motoriky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605BF4-DC7E-594A-A81C-B6AA35DA9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určován především správným neurologickým vývojem dítěte a zrcadlí tak vývoj CNS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může být ovlivněn prenatálně (VVV, infekce, hypoxie) i postnatálně (úrazy, infekce, hypoxie, zevní vlivy)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4653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E3039-D8A5-C349-AD1B-17640A910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motorické vývoje jde směrem: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B1A7FE-8B4E-094D-9F6B-C8C1A91B3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arabicPeriod"/>
            </a:pPr>
            <a:r>
              <a:rPr lang="cs-CZ" dirty="0" err="1"/>
              <a:t>kraniokaudálním</a:t>
            </a:r>
            <a:r>
              <a:rPr lang="cs-CZ" dirty="0"/>
              <a:t> (od hlavy k patě)</a:t>
            </a:r>
          </a:p>
          <a:p>
            <a:pPr marL="514350" lvl="0" indent="-514350">
              <a:buAutoNum type="arabicPeriod"/>
            </a:pPr>
            <a:endParaRPr lang="cs-CZ" dirty="0"/>
          </a:p>
          <a:p>
            <a:pPr marL="514350" lvl="0" indent="-514350">
              <a:buAutoNum type="arabicPeriod"/>
            </a:pPr>
            <a:r>
              <a:rPr lang="cs-CZ" dirty="0" err="1"/>
              <a:t>proximodistálním</a:t>
            </a:r>
            <a:r>
              <a:rPr lang="cs-CZ" dirty="0"/>
              <a:t> (od centra k periferii)</a:t>
            </a:r>
          </a:p>
          <a:p>
            <a:pPr marL="514350" lvl="0" indent="-514350">
              <a:buAutoNum type="arabicPeriod"/>
            </a:pPr>
            <a:endParaRPr lang="cs-CZ" dirty="0"/>
          </a:p>
          <a:p>
            <a:pPr marL="514350" lvl="0" indent="-514350">
              <a:buAutoNum type="arabicPeriod"/>
            </a:pPr>
            <a:r>
              <a:rPr lang="cs-CZ" dirty="0" err="1"/>
              <a:t>ulnoradiálním</a:t>
            </a:r>
            <a:r>
              <a:rPr lang="cs-CZ" dirty="0"/>
              <a:t> (od malíkové strany dlaně k palcové)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5154DB-0B9A-2242-B5BA-A27A7899C2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9114" y="1565030"/>
            <a:ext cx="4582886" cy="43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13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13200-16CE-5249-AAEF-D903C905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vývoj hodnotíme dle 4 hledisek: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2BDD9E-DD9C-E543-83A9-3D027DD96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/>
              <a:t>spontánní hybnost</a:t>
            </a:r>
            <a:r>
              <a:rPr lang="cs-CZ" dirty="0"/>
              <a:t> = posturální aktivita – získané pohybové dovednosti a jejich kvalitu </a:t>
            </a:r>
          </a:p>
          <a:p>
            <a:pPr lvl="0"/>
            <a:endParaRPr lang="cs-CZ" dirty="0"/>
          </a:p>
          <a:p>
            <a:pPr lvl="0"/>
            <a:r>
              <a:rPr lang="cs-CZ" b="1" dirty="0"/>
              <a:t>provokovaná hybnost </a:t>
            </a:r>
            <a:r>
              <a:rPr lang="cs-CZ" dirty="0"/>
              <a:t>= posturální reaktivita – motorická odpověď v provokovaných změnách polohy těla</a:t>
            </a:r>
          </a:p>
          <a:p>
            <a:pPr lvl="0"/>
            <a:endParaRPr lang="cs-CZ" dirty="0"/>
          </a:p>
          <a:p>
            <a:pPr lvl="0"/>
            <a:r>
              <a:rPr lang="cs-CZ" b="1" dirty="0"/>
              <a:t>novorozenecké reflexy </a:t>
            </a:r>
          </a:p>
          <a:p>
            <a:pPr marL="0" lvl="0" indent="0">
              <a:buNone/>
            </a:pPr>
            <a:endParaRPr lang="cs-CZ" b="1" dirty="0"/>
          </a:p>
          <a:p>
            <a:pPr lvl="0"/>
            <a:r>
              <a:rPr lang="cs-CZ" b="1" dirty="0"/>
              <a:t>svalový tonus </a:t>
            </a:r>
            <a:r>
              <a:rPr lang="cs-CZ" dirty="0"/>
              <a:t>– hypotonie, hypertonie, </a:t>
            </a:r>
            <a:r>
              <a:rPr lang="cs-CZ" dirty="0" err="1"/>
              <a:t>spasticita</a:t>
            </a:r>
            <a:r>
              <a:rPr lang="cs-CZ" dirty="0"/>
              <a:t>, rigidita, dystonie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1067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1A101-52A4-CC40-A2E4-8064EC7D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Motorický vývoj v prvním roce života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3DAF32-21DB-1947-B068-4C0100440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vývojové vyšetření modifikované dle Vlacha a Vojty</a:t>
            </a:r>
            <a:r>
              <a:rPr lang="cs-CZ" dirty="0">
                <a:effectLst/>
              </a:rPr>
              <a:t> </a:t>
            </a:r>
          </a:p>
          <a:p>
            <a:endParaRPr lang="cs-CZ" dirty="0">
              <a:effectLst/>
            </a:endParaRPr>
          </a:p>
          <a:p>
            <a:r>
              <a:rPr lang="cs-CZ" dirty="0"/>
              <a:t>vyšetřovací polohy v pediatrické praxi:</a:t>
            </a:r>
          </a:p>
          <a:p>
            <a:endParaRPr lang="cs-CZ" dirty="0"/>
          </a:p>
          <a:p>
            <a:pPr lvl="1"/>
            <a:r>
              <a:rPr lang="cs-CZ" dirty="0"/>
              <a:t>poloha I – na zádech </a:t>
            </a:r>
          </a:p>
          <a:p>
            <a:pPr lvl="1"/>
            <a:r>
              <a:rPr lang="cs-CZ" dirty="0"/>
              <a:t>poloha II – posazování</a:t>
            </a:r>
          </a:p>
          <a:p>
            <a:pPr lvl="1"/>
            <a:r>
              <a:rPr lang="cs-CZ" dirty="0"/>
              <a:t>poloha III – na břiše</a:t>
            </a:r>
          </a:p>
          <a:p>
            <a:pPr lvl="1"/>
            <a:r>
              <a:rPr lang="cs-CZ" dirty="0"/>
              <a:t>poloha VII – </a:t>
            </a:r>
            <a:r>
              <a:rPr lang="cs-CZ" dirty="0" err="1"/>
              <a:t>vertikalizace</a:t>
            </a:r>
            <a:endParaRPr lang="cs-CZ" dirty="0"/>
          </a:p>
          <a:p>
            <a:endParaRPr lang="cs-CZ" dirty="0"/>
          </a:p>
          <a:p>
            <a:r>
              <a:rPr lang="cs-CZ" dirty="0"/>
              <a:t>tolerance +/- 1 měsíc</a:t>
            </a:r>
          </a:p>
          <a:p>
            <a:r>
              <a:rPr lang="cs-CZ" dirty="0"/>
              <a:t>mezník – správná poloha na břiše do konce 4. měsíce</a:t>
            </a:r>
          </a:p>
        </p:txBody>
      </p:sp>
    </p:spTree>
    <p:extLst>
      <p:ext uri="{BB962C8B-B14F-4D97-AF65-F5344CB8AC3E}">
        <p14:creationId xmlns:p14="http://schemas.microsoft.com/office/powerpoint/2010/main" val="79262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73721-CF74-F94B-8A48-8E5FCEC2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Dnešní program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71A108-1E59-FC45-854F-1AE931D97CA3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cs-CZ" dirty="0"/>
              <a:t>1. Rozdělení dětského věku </a:t>
            </a:r>
          </a:p>
          <a:p>
            <a:pPr marL="514350" indent="-514350">
              <a:buAutoNum type="arabicPeriod"/>
            </a:pPr>
            <a:endParaRPr lang="cs-CZ" dirty="0"/>
          </a:p>
          <a:p>
            <a:pPr marL="0" indent="0">
              <a:buNone/>
            </a:pPr>
            <a:r>
              <a:rPr lang="cs-CZ" dirty="0"/>
              <a:t>2. Psychomotorický vývoj dítěte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3. Očkování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4. Základy vyšetření dítěte v jednotlivých věkových kategoriích</a:t>
            </a:r>
          </a:p>
        </p:txBody>
      </p:sp>
    </p:spTree>
    <p:extLst>
      <p:ext uri="{BB962C8B-B14F-4D97-AF65-F5344CB8AC3E}">
        <p14:creationId xmlns:p14="http://schemas.microsoft.com/office/powerpoint/2010/main" val="3311951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D21EB-02FA-3240-BC5A-D6B59A1F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novorozenecké reflexy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576178-1DB8-0F47-B3CA-E15A31832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akustikofaciální</a:t>
            </a:r>
            <a:r>
              <a:rPr lang="cs-CZ" dirty="0"/>
              <a:t> – od 10. dne</a:t>
            </a:r>
          </a:p>
          <a:p>
            <a:pPr lvl="0"/>
            <a:r>
              <a:rPr lang="cs-CZ" dirty="0"/>
              <a:t>hledací – do 3. měsíce</a:t>
            </a:r>
          </a:p>
          <a:p>
            <a:pPr lvl="0"/>
            <a:r>
              <a:rPr lang="cs-CZ" dirty="0"/>
              <a:t>sací – do 4.měsíce </a:t>
            </a:r>
          </a:p>
          <a:p>
            <a:pPr lvl="0"/>
            <a:r>
              <a:rPr lang="cs-CZ" dirty="0"/>
              <a:t>úchopový reflex na HKK – do 4. měsíce</a:t>
            </a:r>
          </a:p>
          <a:p>
            <a:pPr lvl="0"/>
            <a:r>
              <a:rPr lang="cs-CZ" dirty="0"/>
              <a:t>úchopový reflex na DKK – do 12. měsíce</a:t>
            </a:r>
          </a:p>
          <a:p>
            <a:pPr lvl="0"/>
            <a:r>
              <a:rPr lang="cs-CZ" dirty="0" err="1"/>
              <a:t>Moroův</a:t>
            </a:r>
            <a:r>
              <a:rPr lang="cs-CZ" dirty="0"/>
              <a:t> reflex – do 4. měsíce</a:t>
            </a:r>
          </a:p>
          <a:p>
            <a:pPr lvl="0"/>
            <a:r>
              <a:rPr lang="cs-CZ" dirty="0"/>
              <a:t>reflexní chůze – do 3. měsíce</a:t>
            </a:r>
          </a:p>
        </p:txBody>
      </p:sp>
    </p:spTree>
    <p:extLst>
      <p:ext uri="{BB962C8B-B14F-4D97-AF65-F5344CB8AC3E}">
        <p14:creationId xmlns:p14="http://schemas.microsoft.com/office/powerpoint/2010/main" val="3735252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30B4F-F109-8448-B37F-2D19D0DF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2438DF-F44B-354A-BDE9-04C4ACC1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67" y="1825625"/>
            <a:ext cx="10020300" cy="4351338"/>
          </a:xfrm>
        </p:spPr>
        <p:txBody>
          <a:bodyPr>
            <a:normAutofit/>
          </a:bodyPr>
          <a:lstStyle/>
          <a:p>
            <a:r>
              <a:rPr lang="cs-CZ" dirty="0"/>
              <a:t>většinu dne prospí</a:t>
            </a:r>
          </a:p>
          <a:p>
            <a:r>
              <a:rPr lang="cs-CZ" dirty="0"/>
              <a:t>na </a:t>
            </a:r>
            <a:r>
              <a:rPr lang="cs-CZ" dirty="0" err="1"/>
              <a:t>zádech</a:t>
            </a:r>
            <a:r>
              <a:rPr lang="cs-CZ" dirty="0"/>
              <a:t> – </a:t>
            </a:r>
            <a:r>
              <a:rPr lang="cs-CZ" dirty="0" err="1"/>
              <a:t>otačí</a:t>
            </a:r>
            <a:r>
              <a:rPr lang="cs-CZ" dirty="0"/>
              <a:t> hlavou, </a:t>
            </a:r>
            <a:r>
              <a:rPr lang="cs-CZ" dirty="0" err="1"/>
              <a:t>asymetrickém</a:t>
            </a:r>
            <a:r>
              <a:rPr lang="cs-CZ" dirty="0"/>
              <a:t> držení </a:t>
            </a:r>
            <a:r>
              <a:rPr lang="cs-CZ" dirty="0" err="1"/>
              <a:t>končetin</a:t>
            </a:r>
            <a:r>
              <a:rPr lang="cs-CZ" dirty="0"/>
              <a:t>, </a:t>
            </a:r>
            <a:r>
              <a:rPr lang="cs-CZ" dirty="0" err="1"/>
              <a:t>nestabilni</a:t>
            </a:r>
            <a:r>
              <a:rPr lang="cs-CZ" dirty="0"/>
              <a:t>́ </a:t>
            </a:r>
            <a:endParaRPr lang="cs-CZ" dirty="0">
              <a:effectLst/>
            </a:endParaRPr>
          </a:p>
          <a:p>
            <a:r>
              <a:rPr lang="cs-CZ" dirty="0"/>
              <a:t>posazování – neudrží hlavu</a:t>
            </a:r>
            <a:endParaRPr lang="cs-CZ" dirty="0">
              <a:effectLst/>
            </a:endParaRPr>
          </a:p>
          <a:p>
            <a:r>
              <a:rPr lang="cs-CZ" dirty="0"/>
              <a:t>na </a:t>
            </a:r>
            <a:r>
              <a:rPr lang="cs-CZ" dirty="0" err="1"/>
              <a:t>břiše</a:t>
            </a:r>
            <a:r>
              <a:rPr lang="cs-CZ" dirty="0"/>
              <a:t> – </a:t>
            </a:r>
            <a:r>
              <a:rPr lang="cs-CZ" dirty="0" err="1"/>
              <a:t>končetiny</a:t>
            </a:r>
            <a:r>
              <a:rPr lang="cs-CZ" dirty="0"/>
              <a:t> ve flexi, ruce v </a:t>
            </a:r>
            <a:r>
              <a:rPr lang="cs-CZ" dirty="0" err="1"/>
              <a:t>pěstičkách</a:t>
            </a:r>
            <a:r>
              <a:rPr lang="cs-CZ" dirty="0"/>
              <a:t>, zadek </a:t>
            </a:r>
            <a:r>
              <a:rPr lang="cs-CZ" dirty="0" err="1"/>
              <a:t>výs</a:t>
            </a:r>
            <a:r>
              <a:rPr lang="cs-CZ" dirty="0"/>
              <a:t>̌</a:t>
            </a:r>
          </a:p>
          <a:p>
            <a:r>
              <a:rPr lang="cs-CZ" dirty="0" err="1"/>
              <a:t>v</a:t>
            </a:r>
            <a:r>
              <a:rPr lang="cs-CZ" dirty="0" err="1">
                <a:effectLst/>
              </a:rPr>
              <a:t>ertikalizace</a:t>
            </a:r>
            <a:r>
              <a:rPr lang="cs-CZ" dirty="0">
                <a:effectLst/>
              </a:rPr>
              <a:t> – reflexní chůze</a:t>
            </a:r>
          </a:p>
          <a:p>
            <a:r>
              <a:rPr lang="cs-CZ" dirty="0"/>
              <a:t>tonus – </a:t>
            </a:r>
            <a:r>
              <a:rPr lang="cs-CZ" dirty="0" err="1"/>
              <a:t>vyšši</a:t>
            </a:r>
            <a:r>
              <a:rPr lang="cs-CZ" dirty="0"/>
              <a:t>́, </a:t>
            </a:r>
            <a:r>
              <a:rPr lang="cs-CZ" dirty="0" err="1"/>
              <a:t>novorozenecke</a:t>
            </a:r>
            <a:r>
              <a:rPr lang="cs-CZ" dirty="0"/>
              <a:t>́ reflexy </a:t>
            </a:r>
            <a:r>
              <a:rPr lang="cs-CZ" dirty="0" err="1"/>
              <a:t>dobře</a:t>
            </a:r>
            <a:r>
              <a:rPr lang="cs-CZ" dirty="0"/>
              <a:t> </a:t>
            </a:r>
            <a:r>
              <a:rPr lang="cs-CZ" dirty="0" err="1"/>
              <a:t>výbavne</a:t>
            </a:r>
            <a:r>
              <a:rPr lang="cs-CZ" dirty="0"/>
              <a:t>́ </a:t>
            </a:r>
            <a:endParaRPr lang="cs-CZ" dirty="0">
              <a:effectLst/>
            </a:endParaRPr>
          </a:p>
          <a:p>
            <a:r>
              <a:rPr lang="cs-CZ" dirty="0"/>
              <a:t>zrak – </a:t>
            </a:r>
            <a:r>
              <a:rPr lang="cs-CZ" dirty="0" err="1"/>
              <a:t>lehky</a:t>
            </a:r>
            <a:r>
              <a:rPr lang="cs-CZ" dirty="0"/>
              <a:t>́ strabismus, </a:t>
            </a:r>
            <a:r>
              <a:rPr lang="cs-CZ" dirty="0" err="1"/>
              <a:t>krátká</a:t>
            </a:r>
            <a:r>
              <a:rPr lang="cs-CZ" dirty="0"/>
              <a:t> </a:t>
            </a:r>
            <a:r>
              <a:rPr lang="cs-CZ" dirty="0" err="1"/>
              <a:t>vzdálenost</a:t>
            </a:r>
            <a:r>
              <a:rPr lang="cs-CZ" dirty="0"/>
              <a:t> kontrastní předměty</a:t>
            </a:r>
            <a:endParaRPr lang="cs-CZ" dirty="0">
              <a:effectLst/>
            </a:endParaRPr>
          </a:p>
          <a:p>
            <a:r>
              <a:rPr lang="cs-CZ" dirty="0"/>
              <a:t>zvuk – na zvuk reaguje </a:t>
            </a:r>
            <a:r>
              <a:rPr lang="cs-CZ" dirty="0" err="1"/>
              <a:t>mrknutím</a:t>
            </a:r>
            <a:r>
              <a:rPr lang="cs-CZ" dirty="0"/>
              <a:t> nebo </a:t>
            </a:r>
            <a:r>
              <a:rPr lang="cs-CZ" dirty="0" err="1"/>
              <a:t>záškubem</a:t>
            </a:r>
            <a:r>
              <a:rPr lang="cs-CZ" dirty="0"/>
              <a:t> </a:t>
            </a:r>
            <a:r>
              <a:rPr lang="cs-CZ" dirty="0" err="1"/>
              <a:t>celého</a:t>
            </a:r>
            <a:r>
              <a:rPr lang="cs-CZ" dirty="0"/>
              <a:t> </a:t>
            </a:r>
            <a:r>
              <a:rPr lang="cs-CZ" dirty="0" err="1"/>
              <a:t>těla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9E8B65-47BD-0548-B75A-4EE6BD4F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517" y="0"/>
            <a:ext cx="162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0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1D60C-30DA-C24E-ABD9-8A8909FB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 měsíce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AD75EE-9DA4-234B-8863-1C1C281D1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sleduje okolí, reaguje na ně pláčem nebo úsměvem</a:t>
            </a:r>
          </a:p>
          <a:p>
            <a:r>
              <a:rPr lang="cs-CZ" dirty="0"/>
              <a:t>na zádech – stabilní, hlava ve střední poloze, symetrické držení končetin</a:t>
            </a:r>
          </a:p>
          <a:p>
            <a:r>
              <a:rPr lang="cs-CZ" dirty="0"/>
              <a:t>začíná si hrát s rukama – souhra </a:t>
            </a:r>
            <a:r>
              <a:rPr lang="cs-CZ" b="1" dirty="0"/>
              <a:t>oko-ruka-ústa</a:t>
            </a:r>
          </a:p>
          <a:p>
            <a:r>
              <a:rPr lang="cs-CZ" dirty="0"/>
              <a:t>posazování – začíná držet hlavičku, flexe DKK, extenze HKK</a:t>
            </a:r>
          </a:p>
          <a:p>
            <a:r>
              <a:rPr lang="cs-CZ" b="1" dirty="0"/>
              <a:t>na břiše </a:t>
            </a:r>
            <a:r>
              <a:rPr lang="cs-CZ" dirty="0"/>
              <a:t>– pase koně = </a:t>
            </a:r>
            <a:r>
              <a:rPr lang="cs-CZ" b="1" dirty="0"/>
              <a:t>1. vzpřimování</a:t>
            </a:r>
          </a:p>
          <a:p>
            <a:r>
              <a:rPr lang="cs-CZ" dirty="0" err="1"/>
              <a:t>vertikalizace</a:t>
            </a:r>
            <a:r>
              <a:rPr lang="cs-CZ" dirty="0"/>
              <a:t> – staví se na špičky, neudrží váhu</a:t>
            </a:r>
          </a:p>
          <a:p>
            <a:r>
              <a:rPr lang="cs-CZ" dirty="0"/>
              <a:t>začíná broukat</a:t>
            </a:r>
          </a:p>
          <a:p>
            <a:r>
              <a:rPr lang="cs-CZ" dirty="0"/>
              <a:t>zklidní se na zvuk a zpozorní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3A4C59-4672-0C42-B6BA-36B4A638C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730" y="0"/>
            <a:ext cx="1534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3265BB-5F92-BB48-AF2B-785C5F43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 měsíců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7586D6-C8AD-F147-80A0-67F8AEF07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zádech – hraje si s DKK</a:t>
            </a:r>
          </a:p>
          <a:p>
            <a:r>
              <a:rPr lang="cs-CZ" dirty="0"/>
              <a:t>přetáčení ze zad na břicho a zpět</a:t>
            </a:r>
          </a:p>
          <a:p>
            <a:r>
              <a:rPr lang="cs-CZ" dirty="0"/>
              <a:t>posazování – přitáhne se do sedu </a:t>
            </a:r>
          </a:p>
          <a:p>
            <a:r>
              <a:rPr lang="cs-CZ" dirty="0"/>
              <a:t>krátce se udrží v pasivním sedu </a:t>
            </a:r>
          </a:p>
          <a:p>
            <a:r>
              <a:rPr lang="cs-CZ" b="1" dirty="0"/>
              <a:t>na břiše </a:t>
            </a:r>
            <a:r>
              <a:rPr lang="cs-CZ" dirty="0"/>
              <a:t>– </a:t>
            </a:r>
            <a:r>
              <a:rPr lang="cs-CZ" b="1" dirty="0"/>
              <a:t>2. vzpřimování</a:t>
            </a:r>
          </a:p>
          <a:p>
            <a:r>
              <a:rPr lang="cs-CZ" dirty="0" err="1"/>
              <a:t>vertikalizace</a:t>
            </a:r>
            <a:r>
              <a:rPr lang="cs-CZ" dirty="0"/>
              <a:t> – při podpírání v podpaží udrží svou váhu</a:t>
            </a:r>
          </a:p>
          <a:p>
            <a:r>
              <a:rPr lang="cs-CZ" dirty="0"/>
              <a:t>žvatlá, slabikuje</a:t>
            </a:r>
          </a:p>
          <a:p>
            <a:r>
              <a:rPr lang="cs-CZ" dirty="0"/>
              <a:t>Zpozorní na tichý zvuk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286DC2-07F5-6842-B8DE-716A9B7D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74" y="0"/>
            <a:ext cx="211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7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20067-E8A3-1A45-A9AB-2CC62D11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 měsíců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6AD649-0A12-4048-86E5-FD38FBE68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polohy na zádech se ihned otáčí na břicho, dostane se na čtyři</a:t>
            </a:r>
          </a:p>
          <a:p>
            <a:r>
              <a:rPr lang="cs-CZ" b="1" dirty="0"/>
              <a:t>leze</a:t>
            </a:r>
            <a:r>
              <a:rPr lang="cs-CZ" dirty="0"/>
              <a:t>, samo se posadí </a:t>
            </a:r>
          </a:p>
          <a:p>
            <a:r>
              <a:rPr lang="cs-CZ" b="1" dirty="0"/>
              <a:t>postavuje se u nábytku</a:t>
            </a:r>
          </a:p>
          <a:p>
            <a:r>
              <a:rPr lang="cs-CZ" dirty="0"/>
              <a:t>vyhazuje hračky, vytahuje předměty ze zásuvek </a:t>
            </a:r>
          </a:p>
          <a:p>
            <a:r>
              <a:rPr lang="cs-CZ" dirty="0"/>
              <a:t>paci paci, </a:t>
            </a:r>
            <a:r>
              <a:rPr lang="cs-CZ" dirty="0" err="1"/>
              <a:t>pa</a:t>
            </a:r>
            <a:r>
              <a:rPr lang="cs-CZ" dirty="0"/>
              <a:t> </a:t>
            </a:r>
            <a:r>
              <a:rPr lang="cs-CZ" dirty="0" err="1"/>
              <a:t>pa</a:t>
            </a:r>
            <a:r>
              <a:rPr lang="cs-CZ" dirty="0"/>
              <a:t> </a:t>
            </a:r>
            <a:r>
              <a:rPr lang="cs-CZ" dirty="0" err="1"/>
              <a:t>pa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D8D204-4F20-0C43-851A-58235081C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204" y="3124200"/>
            <a:ext cx="175779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4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A5381-17DA-1541-8775-D038ACE3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 měsíců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1AA75C-23C0-4941-AFEB-69153D794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vyleze na schod</a:t>
            </a:r>
          </a:p>
          <a:p>
            <a:r>
              <a:rPr lang="cs-CZ" dirty="0"/>
              <a:t>tah do sedu – předklon hlavy, přitahuje se HKK</a:t>
            </a:r>
          </a:p>
          <a:p>
            <a:r>
              <a:rPr lang="cs-CZ" dirty="0"/>
              <a:t>shazuje hračky</a:t>
            </a:r>
          </a:p>
          <a:p>
            <a:r>
              <a:rPr lang="cs-CZ" b="1" dirty="0"/>
              <a:t>samostatný stoj, první samostatné krůčky</a:t>
            </a:r>
          </a:p>
          <a:p>
            <a:r>
              <a:rPr lang="cs-CZ" dirty="0"/>
              <a:t>používá 2 a více smysluplných slov</a:t>
            </a:r>
          </a:p>
          <a:p>
            <a:r>
              <a:rPr lang="cs-CZ" dirty="0"/>
              <a:t>samo jí lžičkou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FC42DD-564E-BE47-8C33-50CDB2AF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706" y="4667250"/>
            <a:ext cx="2502294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3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49BF4-D3C1-844C-861C-4D9DADBE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 prvním roce života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F229CA-189D-DE41-AC4E-2D7A1DB20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8500" cy="4351338"/>
          </a:xfrm>
        </p:spPr>
        <p:txBody>
          <a:bodyPr>
            <a:normAutofit/>
          </a:bodyPr>
          <a:lstStyle/>
          <a:p>
            <a:r>
              <a:rPr lang="cs-CZ" dirty="0"/>
              <a:t>chůze do schodů, poté i ze schodů (mezi 2.-3. rokem)</a:t>
            </a:r>
          </a:p>
          <a:p>
            <a:r>
              <a:rPr lang="cs-CZ" dirty="0"/>
              <a:t>zpočátku s oporou, nestřídá končetiny</a:t>
            </a:r>
          </a:p>
          <a:p>
            <a:r>
              <a:rPr lang="cs-CZ" dirty="0"/>
              <a:t>střídání končetin s oporou po 3. roce</a:t>
            </a:r>
          </a:p>
          <a:p>
            <a:r>
              <a:rPr lang="cs-CZ" dirty="0"/>
              <a:t>střídání končetin bez opory po 4. roce</a:t>
            </a:r>
          </a:p>
          <a:p>
            <a:r>
              <a:rPr lang="cs-CZ" dirty="0"/>
              <a:t>stoj na jedné noze bez opory kolem 3. roku </a:t>
            </a:r>
          </a:p>
          <a:p>
            <a:r>
              <a:rPr lang="cs-CZ" dirty="0"/>
              <a:t>poskok na jedné noze mezi 4.-5. rokem </a:t>
            </a:r>
          </a:p>
          <a:p>
            <a:r>
              <a:rPr lang="cs-CZ" dirty="0"/>
              <a:t>souběžně vývoj jemné motoriky (od úchopu dlaní po </a:t>
            </a:r>
            <a:r>
              <a:rPr lang="cs-CZ" dirty="0" err="1"/>
              <a:t>pinzetový</a:t>
            </a:r>
            <a:r>
              <a:rPr lang="cs-CZ" dirty="0"/>
              <a:t> úchop) a koordinace pohybů</a:t>
            </a:r>
          </a:p>
        </p:txBody>
      </p:sp>
    </p:spTree>
    <p:extLst>
      <p:ext uri="{BB962C8B-B14F-4D97-AF65-F5344CB8AC3E}">
        <p14:creationId xmlns:p14="http://schemas.microsoft.com/office/powerpoint/2010/main" val="6619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A1A42A-7E56-FE48-97F8-F474B617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44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/>
              <a:t>Očkování</a:t>
            </a:r>
          </a:p>
        </p:txBody>
      </p:sp>
    </p:spTree>
    <p:extLst>
      <p:ext uri="{BB962C8B-B14F-4D97-AF65-F5344CB8AC3E}">
        <p14:creationId xmlns:p14="http://schemas.microsoft.com/office/powerpoint/2010/main" val="1313876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88169-3FE6-5A4F-9010-2FFDD1382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Očkování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A18F57-17DA-594C-BF34-B0BD729F8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jeden z nejdůležitějších preventivních úkonů</a:t>
            </a:r>
          </a:p>
          <a:p>
            <a:endParaRPr lang="cs-CZ" dirty="0"/>
          </a:p>
          <a:p>
            <a:r>
              <a:rPr lang="cs-CZ" dirty="0"/>
              <a:t>stimulace imunitního systému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tvorba specifických protilátek</a:t>
            </a:r>
          </a:p>
          <a:p>
            <a:endParaRPr lang="cs-CZ" dirty="0"/>
          </a:p>
          <a:p>
            <a:r>
              <a:rPr lang="cs-CZ" dirty="0"/>
              <a:t>PLDD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3900F21-02B0-3448-8982-609F3800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CF1F2"/>
              </a:clrFrom>
              <a:clrTo>
                <a:srgbClr val="ECF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32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0B2ED-DBAE-A345-8C2F-9C5A1553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očkování v 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F96658-47C8-274B-9539-E80587707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pro účinnost očkování nutná tzv. kolektivní imunita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obvykle nutná více jak 90 % </a:t>
            </a:r>
            <a:r>
              <a:rPr lang="cs-CZ" dirty="0" err="1"/>
              <a:t>proočkovanost</a:t>
            </a:r>
            <a:r>
              <a:rPr lang="cs-CZ" dirty="0"/>
              <a:t> – proto je část očkování povinná a řídí se očkovacím kalendářem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64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17ECBC51-24FF-424A-A60B-A2E8B9458979}"/>
              </a:ext>
            </a:extLst>
          </p:cNvPr>
          <p:cNvSpPr txBox="1">
            <a:spLocks/>
          </p:cNvSpPr>
          <p:nvPr/>
        </p:nvSpPr>
        <p:spPr>
          <a:xfrm>
            <a:off x="1524000" y="231979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>
                <a:cs typeface="Times New Roman" panose="02020603050405020304" pitchFamily="18" charset="0"/>
              </a:rPr>
              <a:t>Rozdělení dětského věku</a:t>
            </a:r>
          </a:p>
        </p:txBody>
      </p:sp>
    </p:spTree>
    <p:extLst>
      <p:ext uri="{BB962C8B-B14F-4D97-AF65-F5344CB8AC3E}">
        <p14:creationId xmlns:p14="http://schemas.microsoft.com/office/powerpoint/2010/main" val="685864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255D5-1933-D743-9349-50EAFD2C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očkování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A26027-236B-1D4C-A4F7-4C72A1DE8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err="1"/>
              <a:t>Hexavakcína</a:t>
            </a:r>
            <a:r>
              <a:rPr lang="cs-CZ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sz="2800" dirty="0"/>
              <a:t>záškrt, tetanus, černý kašel, hepatitida B, </a:t>
            </a:r>
            <a:r>
              <a:rPr lang="cs-CZ" sz="2800" dirty="0" err="1"/>
              <a:t>haemophilus</a:t>
            </a:r>
            <a:r>
              <a:rPr lang="cs-CZ" sz="2800" dirty="0"/>
              <a:t> </a:t>
            </a:r>
            <a:r>
              <a:rPr lang="cs-CZ" sz="2800" dirty="0" err="1"/>
              <a:t>influenzae</a:t>
            </a:r>
            <a:r>
              <a:rPr lang="cs-CZ" sz="2800" dirty="0"/>
              <a:t> typu B, poliomyelitida</a:t>
            </a:r>
          </a:p>
          <a:p>
            <a:pPr lvl="1"/>
            <a:r>
              <a:rPr lang="cs-CZ" sz="2800" dirty="0"/>
              <a:t>neživá očkovací látku </a:t>
            </a:r>
          </a:p>
          <a:p>
            <a:pPr lvl="1"/>
            <a:r>
              <a:rPr lang="cs-CZ" sz="2800" dirty="0"/>
              <a:t>od 9.týdne věku</a:t>
            </a:r>
          </a:p>
          <a:p>
            <a:pPr lvl="1"/>
            <a:r>
              <a:rPr lang="cs-CZ" sz="2800" dirty="0"/>
              <a:t>celkem 3 dávky, ideální časování 2 – 4 – 12 měsíc života</a:t>
            </a:r>
          </a:p>
          <a:p>
            <a:pPr lvl="1"/>
            <a:r>
              <a:rPr lang="cs-CZ" sz="2800" dirty="0"/>
              <a:t>mezi 5.-6 rokem přeočkování – záškrt, tetanus, pertuse</a:t>
            </a:r>
          </a:p>
          <a:p>
            <a:pPr lvl="1"/>
            <a:r>
              <a:rPr lang="cs-CZ" sz="2800" dirty="0"/>
              <a:t>mezi 10.-11. rokem – záškrt, tetanus, pertuse, </a:t>
            </a:r>
            <a:r>
              <a:rPr lang="cs-CZ" sz="2800" dirty="0" err="1"/>
              <a:t>polio</a:t>
            </a:r>
            <a:endParaRPr lang="cs-CZ" sz="2800" dirty="0"/>
          </a:p>
          <a:p>
            <a:pPr lvl="1"/>
            <a:r>
              <a:rPr lang="cs-CZ" sz="2800" dirty="0"/>
              <a:t>poté á 15 let tetanus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5475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D77EE-58F7-BE48-AFC2-3A602CA4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očkování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312807-AD85-7E4A-99FA-501037949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MMR vakcína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sz="2800" dirty="0"/>
              <a:t>spalničky, zarděnky, příušnice = </a:t>
            </a:r>
            <a:r>
              <a:rPr lang="cs-CZ" sz="2800" dirty="0" err="1"/>
              <a:t>Priorix</a:t>
            </a:r>
            <a:endParaRPr lang="cs-CZ" sz="2800" dirty="0"/>
          </a:p>
          <a:p>
            <a:pPr lvl="1"/>
            <a:r>
              <a:rPr lang="cs-CZ" sz="2800" dirty="0"/>
              <a:t>event. v kombinaci s </a:t>
            </a:r>
            <a:r>
              <a:rPr lang="cs-CZ" sz="2800" dirty="0" err="1"/>
              <a:t>varicellou</a:t>
            </a:r>
            <a:r>
              <a:rPr lang="cs-CZ" sz="2800" dirty="0"/>
              <a:t> = </a:t>
            </a:r>
            <a:r>
              <a:rPr lang="cs-CZ" sz="2800" dirty="0" err="1"/>
              <a:t>Priorix</a:t>
            </a:r>
            <a:r>
              <a:rPr lang="cs-CZ" sz="2800" dirty="0"/>
              <a:t> </a:t>
            </a:r>
            <a:r>
              <a:rPr lang="cs-CZ" sz="2800" dirty="0" err="1"/>
              <a:t>tetra</a:t>
            </a:r>
            <a:endParaRPr lang="cs-CZ" sz="2800" dirty="0"/>
          </a:p>
          <a:p>
            <a:pPr lvl="1"/>
            <a:r>
              <a:rPr lang="cs-CZ" sz="2800" dirty="0"/>
              <a:t>živá vakcína (obsahuje živé oslabené viry)</a:t>
            </a:r>
          </a:p>
          <a:p>
            <a:pPr lvl="1"/>
            <a:r>
              <a:rPr lang="cs-CZ" sz="2800" dirty="0"/>
              <a:t>podávají se 2 dávky</a:t>
            </a:r>
          </a:p>
          <a:p>
            <a:pPr lvl="1"/>
            <a:r>
              <a:rPr lang="cs-CZ" sz="2800" dirty="0"/>
              <a:t>1. mezi 13.-18. měsíce, 2. mezi 5.-6. rokem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7450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35BC81-74C2-AC49-B8F2-5BE30F13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očkování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0FA60F-9612-AC40-9233-C28C8FEC0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b="1" dirty="0"/>
              <a:t>Tuberkulóza (BCG vakcína)</a:t>
            </a:r>
          </a:p>
          <a:p>
            <a:pPr marL="0" lvl="0" indent="0">
              <a:buNone/>
            </a:pPr>
            <a:endParaRPr lang="cs-CZ" dirty="0"/>
          </a:p>
          <a:p>
            <a:pPr lvl="1"/>
            <a:r>
              <a:rPr lang="cs-CZ" sz="2800" dirty="0"/>
              <a:t>od roku 2010 povinné pouze u rizikových skupin dětí – riziko se stanovuje hned po porodu</a:t>
            </a:r>
          </a:p>
          <a:p>
            <a:pPr lvl="1"/>
            <a:r>
              <a:rPr lang="cs-CZ" sz="2800" dirty="0"/>
              <a:t>očkují se dětí s TBC v RA, pobyt v rizikových oblastech s výskytem TBC déle ne 3 měsíce</a:t>
            </a:r>
          </a:p>
          <a:p>
            <a:pPr lvl="1"/>
            <a:r>
              <a:rPr lang="cs-CZ" sz="2800" dirty="0"/>
              <a:t>od 4. dne do 6. týdne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8614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72FF0-1F2D-9948-96AF-74A1DEF1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Nepovinná očkování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0FCDF9-BFDC-DF4D-90F8-FDE480154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err="1"/>
              <a:t>rotaviry</a:t>
            </a:r>
            <a:endParaRPr lang="cs-CZ" dirty="0"/>
          </a:p>
          <a:p>
            <a:pPr lvl="0"/>
            <a:r>
              <a:rPr lang="cs-CZ" dirty="0"/>
              <a:t>pneumokoky</a:t>
            </a:r>
          </a:p>
          <a:p>
            <a:pPr lvl="0"/>
            <a:r>
              <a:rPr lang="cs-CZ" dirty="0"/>
              <a:t>meningokoky</a:t>
            </a:r>
          </a:p>
          <a:p>
            <a:pPr lvl="0"/>
            <a:r>
              <a:rPr lang="cs-CZ" dirty="0"/>
              <a:t>klíšťová encefalitida</a:t>
            </a:r>
          </a:p>
          <a:p>
            <a:pPr lvl="0"/>
            <a:r>
              <a:rPr lang="cs-CZ" dirty="0"/>
              <a:t>chřipka</a:t>
            </a:r>
          </a:p>
          <a:p>
            <a:pPr lvl="0"/>
            <a:r>
              <a:rPr lang="cs-CZ" dirty="0"/>
              <a:t>HPV</a:t>
            </a:r>
          </a:p>
          <a:p>
            <a:pPr lvl="0"/>
            <a:r>
              <a:rPr lang="cs-CZ" dirty="0"/>
              <a:t>hepatitida A atd.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1138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5E1C2-C77D-9448-9AF9-285370D2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záchranáře – na co se ptát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2F3610-2271-A640-BFCC-464876907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podezření na </a:t>
            </a:r>
            <a:r>
              <a:rPr lang="cs-CZ" dirty="0" err="1"/>
              <a:t>epiglotitidu</a:t>
            </a:r>
            <a:r>
              <a:rPr lang="cs-CZ" dirty="0"/>
              <a:t> – </a:t>
            </a:r>
            <a:r>
              <a:rPr lang="cs-CZ" dirty="0" err="1"/>
              <a:t>Hib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pokousání psem – tetanus, vzteklina u psa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otevřené rány - tetanus</a:t>
            </a:r>
          </a:p>
        </p:txBody>
      </p:sp>
    </p:spTree>
    <p:extLst>
      <p:ext uri="{BB962C8B-B14F-4D97-AF65-F5344CB8AC3E}">
        <p14:creationId xmlns:p14="http://schemas.microsoft.com/office/powerpoint/2010/main" val="3523352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564F3-A4AD-4248-89C5-E257F299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5"/>
            <a:ext cx="10515600" cy="3711575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/>
              <a:t>Základy vyšetření dítěte v jednotlivých věkových obdobích </a:t>
            </a:r>
            <a:br>
              <a:rPr lang="cs-CZ" sz="6000" b="1" dirty="0"/>
            </a:br>
            <a:endParaRPr lang="cs-CZ" sz="6000" b="1" dirty="0"/>
          </a:p>
        </p:txBody>
      </p:sp>
    </p:spTree>
    <p:extLst>
      <p:ext uri="{BB962C8B-B14F-4D97-AF65-F5344CB8AC3E}">
        <p14:creationId xmlns:p14="http://schemas.microsoft.com/office/powerpoint/2010/main" val="205129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98523A-1381-1B44-B8C7-6453BE44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dítěte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8A9432-EAF1-B843-B7D8-A17BA01E2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</a:t>
            </a:r>
          </a:p>
          <a:p>
            <a:pPr lvl="1"/>
            <a:r>
              <a:rPr lang="cs-CZ" dirty="0"/>
              <a:t>rodinná</a:t>
            </a:r>
          </a:p>
          <a:p>
            <a:pPr lvl="1"/>
            <a:r>
              <a:rPr lang="cs-CZ" dirty="0"/>
              <a:t>osobní</a:t>
            </a:r>
          </a:p>
          <a:p>
            <a:pPr lvl="1"/>
            <a:r>
              <a:rPr lang="cs-CZ" dirty="0"/>
              <a:t>farmakologická </a:t>
            </a:r>
          </a:p>
          <a:p>
            <a:pPr lvl="1"/>
            <a:r>
              <a:rPr lang="cs-CZ" dirty="0"/>
              <a:t>alergologická</a:t>
            </a:r>
          </a:p>
          <a:p>
            <a:pPr lvl="1"/>
            <a:r>
              <a:rPr lang="cs-CZ" dirty="0"/>
              <a:t>epidemiologická</a:t>
            </a:r>
          </a:p>
          <a:p>
            <a:pPr lvl="1"/>
            <a:r>
              <a:rPr lang="cs-CZ" dirty="0"/>
              <a:t>sociální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Fyzikální vyšetření</a:t>
            </a:r>
          </a:p>
        </p:txBody>
      </p:sp>
    </p:spTree>
    <p:extLst>
      <p:ext uri="{BB962C8B-B14F-4D97-AF65-F5344CB8AC3E}">
        <p14:creationId xmlns:p14="http://schemas.microsoft.com/office/powerpoint/2010/main" val="2779121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60F335-5E6B-F347-92CC-D8020181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C1B9ED-9BFE-514E-B585-1BDF4353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pořadí úkonů dáno naléhavostí a závažností stavu </a:t>
            </a:r>
          </a:p>
          <a:p>
            <a:r>
              <a:rPr lang="cs-CZ" dirty="0"/>
              <a:t>dítě vyšetřujeme co nejvíce svlečené</a:t>
            </a:r>
          </a:p>
          <a:p>
            <a:r>
              <a:rPr lang="cs-CZ" dirty="0"/>
              <a:t>u menších dětí hravá forma, nepříjemná vyšetření až na konci</a:t>
            </a:r>
          </a:p>
          <a:p>
            <a:r>
              <a:rPr lang="cs-CZ" dirty="0"/>
              <a:t>starší děti o postupech vyšetření předem informujeme</a:t>
            </a:r>
          </a:p>
          <a:p>
            <a:r>
              <a:rPr lang="cs-CZ" dirty="0"/>
              <a:t>součástí vyšetření – hmotnost, délka/výška, vit. </a:t>
            </a:r>
            <a:r>
              <a:rPr lang="cs-CZ" dirty="0" err="1"/>
              <a:t>fce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5613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F1566-9377-A14A-81B8-26CFB5BB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Objektivní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1E7501-8B75-384F-9878-F07B13361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stav vědomí</a:t>
            </a:r>
          </a:p>
          <a:p>
            <a:r>
              <a:rPr lang="cs-CZ" dirty="0"/>
              <a:t>dechová práce</a:t>
            </a:r>
          </a:p>
          <a:p>
            <a:r>
              <a:rPr lang="cs-CZ" dirty="0"/>
              <a:t>stav výživy</a:t>
            </a:r>
          </a:p>
          <a:p>
            <a:r>
              <a:rPr lang="cs-CZ" dirty="0"/>
              <a:t>hydratace</a:t>
            </a:r>
          </a:p>
          <a:p>
            <a:r>
              <a:rPr lang="cs-CZ" dirty="0"/>
              <a:t>změny na kůži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3B6965-9C60-EF4E-B26B-99CDF4BF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926" y="1433944"/>
            <a:ext cx="7232074" cy="54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56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29460-6BF1-6E42-BF49-2C51011B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fyzikální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013E74-1855-8D42-A6F6-66BE09F03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hlava (lebka, oči, uši, nos, DÚ)</a:t>
            </a:r>
          </a:p>
          <a:p>
            <a:r>
              <a:rPr lang="cs-CZ" dirty="0"/>
              <a:t>krk (ŠŽ, náplň krčních žil, krční LU)</a:t>
            </a:r>
          </a:p>
          <a:p>
            <a:r>
              <a:rPr lang="cs-CZ" dirty="0"/>
              <a:t>hrudník (tvar, plíce, srdce)</a:t>
            </a:r>
          </a:p>
          <a:p>
            <a:r>
              <a:rPr lang="cs-CZ" dirty="0"/>
              <a:t>břicho (úroveň, poklep, pohmat, </a:t>
            </a:r>
            <a:r>
              <a:rPr lang="cs-CZ" dirty="0" err="1"/>
              <a:t>tapottement</a:t>
            </a:r>
            <a:r>
              <a:rPr lang="cs-CZ" dirty="0"/>
              <a:t>)</a:t>
            </a:r>
          </a:p>
          <a:p>
            <a:r>
              <a:rPr lang="cs-CZ" dirty="0"/>
              <a:t>genitál </a:t>
            </a:r>
          </a:p>
          <a:p>
            <a:r>
              <a:rPr lang="cs-CZ" dirty="0"/>
              <a:t>končetiny (konfigurace, klouby, puls)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29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53316-EFFF-2B41-9A47-A9CEB20C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Pediatrie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AC0039-0BEB-2E42-ABD8-58BFA6058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zabývá se zdravím a nemocí lidského jedince </a:t>
            </a:r>
            <a:r>
              <a:rPr lang="cs-CZ" b="1" dirty="0"/>
              <a:t>od narození do dosažení dospělosti</a:t>
            </a:r>
          </a:p>
          <a:p>
            <a:r>
              <a:rPr lang="cs-CZ" dirty="0"/>
              <a:t>v ČR do 19. narozenin (18 let + 364 dní)</a:t>
            </a:r>
          </a:p>
          <a:p>
            <a:r>
              <a:rPr lang="cs-CZ" dirty="0"/>
              <a:t>nauka o </a:t>
            </a:r>
            <a:r>
              <a:rPr lang="cs-CZ" b="1" dirty="0"/>
              <a:t>vývoji lidského jedince</a:t>
            </a:r>
          </a:p>
          <a:p>
            <a:r>
              <a:rPr lang="cs-CZ" dirty="0"/>
              <a:t>včasná detekce rizik </a:t>
            </a:r>
            <a:r>
              <a:rPr lang="cs-CZ" dirty="0">
                <a:sym typeface="Wingdings" pitchFamily="2" charset="2"/>
              </a:rPr>
              <a:t> snaha předejít vážným často a celoživotním handicapům = </a:t>
            </a:r>
            <a:r>
              <a:rPr lang="cs-CZ" b="1" dirty="0">
                <a:sym typeface="Wingdings" pitchFamily="2" charset="2"/>
              </a:rPr>
              <a:t>prevence</a:t>
            </a:r>
          </a:p>
          <a:p>
            <a:r>
              <a:rPr lang="cs-CZ" dirty="0">
                <a:sym typeface="Wingdings" pitchFamily="2" charset="2"/>
              </a:rPr>
              <a:t>jednotlivá vývojová období jsou specifická  snaha o </a:t>
            </a:r>
            <a:r>
              <a:rPr lang="cs-CZ" b="1" dirty="0">
                <a:sym typeface="Wingdings" pitchFamily="2" charset="2"/>
              </a:rPr>
              <a:t>periodizaci dětského věku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8365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0A8A7D3-575E-9949-94EE-B6FD3E16E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461"/>
            <a:ext cx="6858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58FFFF-0C8B-414B-94D6-5ED497DBB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41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4252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Rozdělení dětského věku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cs-CZ" dirty="0"/>
              <a:t>Prenatální období (</a:t>
            </a:r>
            <a:r>
              <a:rPr lang="cs-CZ" dirty="0" err="1"/>
              <a:t>intrauterinní</a:t>
            </a:r>
            <a:r>
              <a:rPr lang="cs-CZ" dirty="0"/>
              <a:t>)</a:t>
            </a:r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r>
              <a:rPr lang="cs-CZ" dirty="0"/>
              <a:t>Postnatální období (extrauterinní)</a:t>
            </a:r>
          </a:p>
        </p:txBody>
      </p:sp>
    </p:spTree>
    <p:extLst>
      <p:ext uri="{BB962C8B-B14F-4D97-AF65-F5344CB8AC3E}">
        <p14:creationId xmlns:p14="http://schemas.microsoft.com/office/powerpoint/2010/main" val="351740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29F91-F8C5-6646-9753-E30A39C1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Prenatální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8A1605-265F-5D46-816D-C123A657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od početí do porodu, trvá celkem 40 týdnu +/- 2 týdny)</a:t>
            </a:r>
          </a:p>
          <a:p>
            <a:r>
              <a:rPr lang="cs-CZ" dirty="0"/>
              <a:t>nejdynamičtější vývojové období</a:t>
            </a:r>
          </a:p>
          <a:p>
            <a:endParaRPr lang="cs-CZ" dirty="0"/>
          </a:p>
          <a:p>
            <a:pPr marL="514350" indent="-514350">
              <a:buAutoNum type="arabicPeriod"/>
            </a:pPr>
            <a:r>
              <a:rPr lang="cs-CZ" dirty="0"/>
              <a:t>Embryonální období (do 8. týdne gravidity)</a:t>
            </a:r>
          </a:p>
          <a:p>
            <a:pPr marL="514350" indent="-514350">
              <a:buAutoNum type="arabicPeriod"/>
            </a:pPr>
            <a:r>
              <a:rPr lang="cs-CZ" dirty="0"/>
              <a:t>Fetální období (od 9. týdne gravidity) </a:t>
            </a:r>
          </a:p>
        </p:txBody>
      </p:sp>
    </p:spTree>
    <p:extLst>
      <p:ext uri="{BB962C8B-B14F-4D97-AF65-F5344CB8AC3E}">
        <p14:creationId xmlns:p14="http://schemas.microsoft.com/office/powerpoint/2010/main" val="267504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Embryonální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cs-CZ" sz="2800" b="1" dirty="0"/>
              <a:t>do 8. týdne gravidity</a:t>
            </a:r>
          </a:p>
          <a:p>
            <a:pPr marL="0" lvl="1" indent="0">
              <a:buNone/>
            </a:pPr>
            <a:endParaRPr lang="cs-CZ" sz="2800" b="1" dirty="0">
              <a:sym typeface="Wingdings" pitchFamily="2" charset="2"/>
            </a:endParaRPr>
          </a:p>
          <a:p>
            <a:pPr marL="342900" lvl="1" indent="-342900"/>
            <a:r>
              <a:rPr lang="cs-CZ" sz="2800" dirty="0">
                <a:sym typeface="Wingdings" pitchFamily="2" charset="2"/>
              </a:rPr>
              <a:t>období utváření</a:t>
            </a:r>
            <a:r>
              <a:rPr lang="cs-CZ" sz="2800" dirty="0"/>
              <a:t> jednotlivých částí těla, orgánů a tělních systémů</a:t>
            </a:r>
          </a:p>
          <a:p>
            <a:pPr marL="342900" lvl="1" indent="-342900"/>
            <a:r>
              <a:rPr lang="cs-CZ" sz="2800" dirty="0"/>
              <a:t>na konci má zárodek nezaměnitelnou lidskou podobu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70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Fetální období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od 9. týdne gravidity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„dozrávání embrya“ – strukturální a funkční diferenciace orgánů a tělních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5061562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1568</Words>
  <Application>Microsoft Macintosh PowerPoint</Application>
  <PresentationFormat>Širokoúhlá obrazovka</PresentationFormat>
  <Paragraphs>336</Paragraphs>
  <Slides>50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Wingdings</vt:lpstr>
      <vt:lpstr>Motiv Office</vt:lpstr>
      <vt:lpstr>Ošetřovatelská péče v pediatrii</vt:lpstr>
      <vt:lpstr>Úvod = koho ohromit a jak získat zápočet</vt:lpstr>
      <vt:lpstr>Dnešní program</vt:lpstr>
      <vt:lpstr>Prezentace aplikace PowerPoint</vt:lpstr>
      <vt:lpstr>Pediatrie</vt:lpstr>
      <vt:lpstr>Rozdělení dětského věku</vt:lpstr>
      <vt:lpstr>Prenatální období</vt:lpstr>
      <vt:lpstr>Embryonální období</vt:lpstr>
      <vt:lpstr>Fetální období </vt:lpstr>
      <vt:lpstr>Postnatální období</vt:lpstr>
      <vt:lpstr>Novorozenecké období</vt:lpstr>
      <vt:lpstr>Novorozenecké období</vt:lpstr>
      <vt:lpstr>Kojenecké období</vt:lpstr>
      <vt:lpstr>Kojenecké období</vt:lpstr>
      <vt:lpstr>Batolecí období</vt:lpstr>
      <vt:lpstr>Předškolní období</vt:lpstr>
      <vt:lpstr>Předškolní období</vt:lpstr>
      <vt:lpstr>Školní období</vt:lpstr>
      <vt:lpstr>Období dospívání</vt:lpstr>
      <vt:lpstr>Období dospívání</vt:lpstr>
      <vt:lpstr>Odhad parametrů – pomůcka do praxe</vt:lpstr>
      <vt:lpstr>Psychomotorický vývoj (PMV)</vt:lpstr>
      <vt:lpstr>Psychomotorický vývoj</vt:lpstr>
      <vt:lpstr>Psychomotorický vývoj</vt:lpstr>
      <vt:lpstr>Psychomotorický vývoj</vt:lpstr>
      <vt:lpstr>Vývoj motoriky</vt:lpstr>
      <vt:lpstr>Postup motorické vývoje jde směrem: </vt:lpstr>
      <vt:lpstr>Pohybový vývoj hodnotíme dle 4 hledisek: </vt:lpstr>
      <vt:lpstr>Motorický vývoj v prvním roce života</vt:lpstr>
      <vt:lpstr>Základní novorozenecké reflexy</vt:lpstr>
      <vt:lpstr>Novorozenec</vt:lpstr>
      <vt:lpstr>3 měsíce</vt:lpstr>
      <vt:lpstr>6 měsíců</vt:lpstr>
      <vt:lpstr>9 měsíců</vt:lpstr>
      <vt:lpstr>12 měsíců</vt:lpstr>
      <vt:lpstr>Vývoj po prvním roce života</vt:lpstr>
      <vt:lpstr>Očkování</vt:lpstr>
      <vt:lpstr>Očkování</vt:lpstr>
      <vt:lpstr>Organizace očkování v ČR</vt:lpstr>
      <vt:lpstr>Povinná očkování</vt:lpstr>
      <vt:lpstr>Povinná očkování</vt:lpstr>
      <vt:lpstr>Povinná očkování </vt:lpstr>
      <vt:lpstr>Nepovinná očkování </vt:lpstr>
      <vt:lpstr>Práce záchranáře – na co se ptát</vt:lpstr>
      <vt:lpstr>Základy vyšetření dítěte v jednotlivých věkových obdobích  </vt:lpstr>
      <vt:lpstr>Vyšetření dítěte</vt:lpstr>
      <vt:lpstr>Fyzikální vyšetření</vt:lpstr>
      <vt:lpstr>Objektivní vyšetření</vt:lpstr>
      <vt:lpstr>Vlastní fyzikální vyšetření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předmětu Ošetřovatelská péče v pediatrii</dc:title>
  <dc:creator>Microsoft Office User</dc:creator>
  <cp:lastModifiedBy>Microsoft Office User</cp:lastModifiedBy>
  <cp:revision>27</cp:revision>
  <dcterms:created xsi:type="dcterms:W3CDTF">2022-02-13T17:10:47Z</dcterms:created>
  <dcterms:modified xsi:type="dcterms:W3CDTF">2022-02-15T14:29:35Z</dcterms:modified>
</cp:coreProperties>
</file>