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KOMUNIKACE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</p:spTree>
    <p:extLst>
      <p:ext uri="{BB962C8B-B14F-4D97-AF65-F5344CB8AC3E}">
        <p14:creationId xmlns:p14="http://schemas.microsoft.com/office/powerpoint/2010/main" val="33957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Agrese – odpověď na frustraci</a:t>
            </a:r>
          </a:p>
          <a:p>
            <a:endParaRPr lang="cs-CZ" dirty="0"/>
          </a:p>
          <a:p>
            <a:r>
              <a:rPr lang="cs-CZ" dirty="0"/>
              <a:t>Agrese zastřená – sarkasmy, ironie, vyhrožování, agresivní gesta</a:t>
            </a:r>
          </a:p>
          <a:p>
            <a:r>
              <a:rPr lang="cs-CZ" dirty="0"/>
              <a:t>Agrese zjevná – verbální, brachiální, </a:t>
            </a:r>
            <a:r>
              <a:rPr lang="cs-CZ" dirty="0" err="1"/>
              <a:t>autoagrese</a:t>
            </a:r>
            <a:endParaRPr lang="cs-CZ" dirty="0"/>
          </a:p>
          <a:p>
            <a:endParaRPr lang="cs-CZ" dirty="0"/>
          </a:p>
          <a:p>
            <a:r>
              <a:rPr lang="cs-CZ" dirty="0"/>
              <a:t>Původ agrese: návyková látka, delirantní stavy, stavy zmatenosti (pooperační, organické onemocnění, psychiatrické onemocnění)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3112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Co dělat?</a:t>
            </a:r>
          </a:p>
          <a:p>
            <a:pPr marL="0" indent="0">
              <a:buNone/>
            </a:pPr>
            <a:r>
              <a:rPr lang="cs-CZ" dirty="0"/>
              <a:t>CAVE – agrese plodí agresi</a:t>
            </a:r>
          </a:p>
          <a:p>
            <a:r>
              <a:rPr lang="cs-CZ" dirty="0"/>
              <a:t>Chránit sebe</a:t>
            </a:r>
          </a:p>
          <a:p>
            <a:r>
              <a:rPr lang="cs-CZ" dirty="0"/>
              <a:t>Respektovat prostor pacienta</a:t>
            </a:r>
          </a:p>
          <a:p>
            <a:r>
              <a:rPr lang="cs-CZ" dirty="0"/>
              <a:t>Hovořit klidně, trpělivě – poskytnout pacientovi čas, sebevědomě (nesmí být cítit strach), pacientovi nevyhrožovat, nehodnotit ho, reflektovat situaci, nelhat</a:t>
            </a:r>
          </a:p>
          <a:p>
            <a:r>
              <a:rPr lang="cs-CZ" dirty="0"/>
              <a:t>Odstranit veškeré předměty, které je možné použít jako zbraň (skleničky, </a:t>
            </a:r>
            <a:r>
              <a:rPr lang="cs-CZ" dirty="0" err="1"/>
              <a:t>inf</a:t>
            </a:r>
            <a:r>
              <a:rPr lang="cs-CZ" dirty="0"/>
              <a:t>. stojan, apod.)</a:t>
            </a:r>
          </a:p>
        </p:txBody>
      </p:sp>
    </p:spTree>
    <p:extLst>
      <p:ext uri="{BB962C8B-B14F-4D97-AF65-F5344CB8AC3E}">
        <p14:creationId xmlns:p14="http://schemas.microsoft.com/office/powerpoint/2010/main" val="1242735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Aplikaci medikace</a:t>
            </a:r>
          </a:p>
          <a:p>
            <a:r>
              <a:rPr lang="cs-CZ" dirty="0"/>
              <a:t>Při pokusu/napadení osob – fyzická pacifikace (končetina = člověk), přivolání pomoci</a:t>
            </a:r>
          </a:p>
          <a:p>
            <a:r>
              <a:rPr lang="cs-CZ" dirty="0"/>
              <a:t>Omezení v lůžku (kurty)</a:t>
            </a:r>
          </a:p>
          <a:p>
            <a:endParaRPr lang="cs-CZ" dirty="0"/>
          </a:p>
          <a:p>
            <a:r>
              <a:rPr lang="cs-CZ" dirty="0"/>
              <a:t>CAVE – vše </a:t>
            </a:r>
            <a:r>
              <a:rPr lang="cs-CZ"/>
              <a:t>pečlivě dokumentovat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3794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21432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3600" b="1" dirty="0"/>
              <a:t>Obecná pravidla:</a:t>
            </a:r>
          </a:p>
          <a:p>
            <a:r>
              <a:rPr lang="cs-CZ" sz="3600" dirty="0">
                <a:latin typeface="Calibri"/>
              </a:rPr>
              <a:t>Zavést racionální komunikaci </a:t>
            </a:r>
          </a:p>
          <a:p>
            <a:r>
              <a:rPr lang="cs-CZ" sz="3600" dirty="0">
                <a:latin typeface="Calibri"/>
              </a:rPr>
              <a:t>Chovat se zdvořile (představit se), ale důrazně a s autoritou.</a:t>
            </a:r>
          </a:p>
          <a:p>
            <a:r>
              <a:rPr lang="cs-CZ" sz="3600" dirty="0">
                <a:latin typeface="Calibri"/>
              </a:rPr>
              <a:t>Mluvit klidným tónem a zřetelně, pomalu a používat krátké jednoduché věty; opakovat důležité</a:t>
            </a:r>
          </a:p>
          <a:p>
            <a:r>
              <a:rPr lang="cs-CZ" sz="3600" dirty="0">
                <a:latin typeface="Calibri"/>
              </a:rPr>
              <a:t>Být</a:t>
            </a:r>
            <a:r>
              <a:rPr lang="cs-CZ" sz="3600" dirty="0">
                <a:latin typeface="Wingdings-Regular"/>
              </a:rPr>
              <a:t> </a:t>
            </a:r>
            <a:r>
              <a:rPr lang="cs-CZ" sz="3600" dirty="0">
                <a:latin typeface="Calibri"/>
              </a:rPr>
              <a:t>trpělivý a snažit se získat důvěru.</a:t>
            </a:r>
          </a:p>
          <a:p>
            <a:r>
              <a:rPr lang="cs-CZ" sz="3600" dirty="0">
                <a:latin typeface="Calibri"/>
              </a:rPr>
              <a:t>Vysvětluj, co se chystáte udělat a proč</a:t>
            </a:r>
          </a:p>
          <a:p>
            <a:r>
              <a:rPr lang="pl-PL" sz="3600" dirty="0">
                <a:latin typeface="Calibri"/>
              </a:rPr>
              <a:t>Ptát se a čekat na odpovědi</a:t>
            </a:r>
          </a:p>
          <a:p>
            <a:r>
              <a:rPr lang="cs-CZ" sz="3600" dirty="0">
                <a:latin typeface="Calibri"/>
              </a:rPr>
              <a:t>Nemluvit o pacientovi v jeho přítomnosti, jako kdyby tam nebyl</a:t>
            </a:r>
          </a:p>
          <a:p>
            <a:r>
              <a:rPr lang="cs-CZ" sz="3600" dirty="0">
                <a:latin typeface="Calibri"/>
              </a:rPr>
              <a:t>Vyhýbat se odborným výrazům (</a:t>
            </a:r>
            <a:r>
              <a:rPr lang="pl-PL" sz="3600" dirty="0">
                <a:latin typeface="Calibri"/>
              </a:rPr>
              <a:t>pokud je pacient nepoužil jako první)</a:t>
            </a:r>
          </a:p>
          <a:p>
            <a:r>
              <a:rPr lang="cs-CZ" sz="3600" dirty="0">
                <a:latin typeface="Calibri"/>
              </a:rPr>
              <a:t>Je lepší, když na pacienta mluví pouze jeden určený člen týmu</a:t>
            </a:r>
            <a:endParaRPr lang="pt-BR" sz="3600" dirty="0">
              <a:latin typeface="Calibri"/>
            </a:endParaRPr>
          </a:p>
          <a:p>
            <a:r>
              <a:rPr lang="cs-CZ" sz="3600" dirty="0">
                <a:latin typeface="Calibri"/>
              </a:rPr>
              <a:t>Pacient může být vystrašený, realitu vnímat zkresleně a reaguje především na vnitřní podněty (např. hlasy)</a:t>
            </a:r>
          </a:p>
          <a:p>
            <a:r>
              <a:rPr lang="cs-CZ" sz="3600" dirty="0">
                <a:latin typeface="Calibri"/>
              </a:rPr>
              <a:t>S intoxikovaným pacientem nelze vyjednávat; je třeba zajistit svoje i jeho bezpečí</a:t>
            </a:r>
          </a:p>
          <a:p>
            <a:pPr marL="0" indent="0">
              <a:buNone/>
            </a:pPr>
            <a:endParaRPr lang="cs-CZ" sz="1500" dirty="0"/>
          </a:p>
          <a:p>
            <a:pPr marL="0" indent="0">
              <a:buNone/>
            </a:pPr>
            <a:endParaRPr lang="cs-CZ" sz="1500" dirty="0"/>
          </a:p>
          <a:p>
            <a:pPr marL="0" indent="0">
              <a:buNone/>
            </a:pPr>
            <a:endParaRPr lang="cs-CZ" sz="1500" dirty="0"/>
          </a:p>
          <a:p>
            <a:pPr marL="0" indent="0">
              <a:buNone/>
            </a:pPr>
            <a:endParaRPr lang="cs-CZ" sz="1500" dirty="0"/>
          </a:p>
          <a:p>
            <a:pPr marL="0" indent="0">
              <a:buNone/>
            </a:pPr>
            <a:r>
              <a:rPr lang="cs-CZ" sz="1500" dirty="0"/>
              <a:t>Zdroj: </a:t>
            </a:r>
            <a:r>
              <a:rPr lang="en-US" sz="1500" b="1" dirty="0"/>
              <a:t>Dolman, R. : P</a:t>
            </a:r>
            <a:r>
              <a:rPr lang="en-US" sz="1500" dirty="0"/>
              <a:t>olice </a:t>
            </a:r>
            <a:r>
              <a:rPr lang="en-US" sz="1500" b="1" dirty="0"/>
              <a:t>I</a:t>
            </a:r>
            <a:r>
              <a:rPr lang="en-US" sz="1500" dirty="0"/>
              <a:t>ntervention </a:t>
            </a:r>
            <a:r>
              <a:rPr lang="en-US" sz="1500" b="1" dirty="0"/>
              <a:t>I</a:t>
            </a:r>
            <a:r>
              <a:rPr lang="en-US" sz="1500" dirty="0"/>
              <a:t>n Mental </a:t>
            </a:r>
            <a:r>
              <a:rPr lang="en-US" sz="1500" b="1" dirty="0"/>
              <a:t>I</a:t>
            </a:r>
            <a:r>
              <a:rPr lang="en-US" sz="1500" dirty="0"/>
              <a:t>llness </a:t>
            </a:r>
            <a:r>
              <a:rPr lang="en-US" sz="1500" b="1" dirty="0"/>
              <a:t>C</a:t>
            </a:r>
            <a:r>
              <a:rPr lang="en-US" sz="1500" dirty="0"/>
              <a:t>risis; Justice Institute of BC Police</a:t>
            </a:r>
            <a:r>
              <a:rPr lang="cs-CZ" sz="1500" dirty="0"/>
              <a:t> </a:t>
            </a:r>
            <a:r>
              <a:rPr lang="cs-CZ" sz="1500" dirty="0" err="1"/>
              <a:t>Academy</a:t>
            </a:r>
            <a:r>
              <a:rPr lang="cs-CZ" sz="1500" dirty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7063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/>
              <a:t>Rady pro intervenci</a:t>
            </a:r>
          </a:p>
          <a:p>
            <a:r>
              <a:rPr lang="cs-CZ" dirty="0"/>
              <a:t>Vytvořte klidné prostředí kolem sebe a pacienta</a:t>
            </a:r>
          </a:p>
          <a:p>
            <a:r>
              <a:rPr lang="cs-CZ" dirty="0"/>
              <a:t>Zajistěte si únikovou cestu</a:t>
            </a:r>
          </a:p>
          <a:p>
            <a:r>
              <a:rPr lang="pl-PL" dirty="0"/>
              <a:t>Vyvarujte se míst, kde by vás pacient mohl zahnat do rohu</a:t>
            </a:r>
          </a:p>
          <a:p>
            <a:r>
              <a:rPr lang="cs-CZ" dirty="0"/>
              <a:t>Vyhněte se nebezpečným místům (např. kuchyně – spousta potenciálních</a:t>
            </a:r>
          </a:p>
          <a:p>
            <a:pPr marL="0" indent="0">
              <a:buNone/>
            </a:pPr>
            <a:r>
              <a:rPr lang="cs-CZ" dirty="0"/>
              <a:t>zbraní)</a:t>
            </a:r>
          </a:p>
          <a:p>
            <a:r>
              <a:rPr lang="cs-CZ" dirty="0"/>
              <a:t>Pokud je pacient rozrušený, agresivní nebo paranoidní, ustupte a dopřejte</a:t>
            </a:r>
          </a:p>
          <a:p>
            <a:pPr marL="0" indent="0">
              <a:buNone/>
            </a:pPr>
            <a:r>
              <a:rPr lang="cs-CZ" dirty="0"/>
              <a:t>mu čas a prostor</a:t>
            </a:r>
          </a:p>
          <a:p>
            <a:r>
              <a:rPr lang="cs-CZ" dirty="0"/>
              <a:t>Držte si větší odstup</a:t>
            </a:r>
          </a:p>
          <a:p>
            <a:r>
              <a:rPr lang="cs-CZ" dirty="0"/>
              <a:t>Pokud pacient vyhrožuje, je ozbrojený nebo agresivní a situace eskaluje,</a:t>
            </a:r>
          </a:p>
          <a:p>
            <a:pPr marL="0" indent="0">
              <a:buNone/>
            </a:pPr>
            <a:r>
              <a:rPr lang="cs-CZ" dirty="0"/>
              <a:t>zavolejte pomoc! Sledujte jeho ruce. Klidně, ale důrazně mu dejte najevo, že</a:t>
            </a:r>
          </a:p>
          <a:p>
            <a:pPr marL="0" indent="0">
              <a:buNone/>
            </a:pPr>
            <a:r>
              <a:rPr lang="cs-CZ" dirty="0"/>
              <a:t>pravidla určujete vy: „Ne, ustupte a položte to. Můžeme se domluvit. Nechci,</a:t>
            </a:r>
          </a:p>
          <a:p>
            <a:pPr marL="0" indent="0">
              <a:buNone/>
            </a:pPr>
            <a:r>
              <a:rPr lang="cs-CZ" dirty="0"/>
              <a:t>aby se někomu něco stalo. Řeknu vám, co teď uděláme…“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lvl="0" indent="0">
              <a:buClr>
                <a:srgbClr val="629DD1"/>
              </a:buClr>
              <a:buNone/>
            </a:pPr>
            <a:r>
              <a:rPr lang="cs-CZ" sz="1100" dirty="0">
                <a:solidFill>
                  <a:prstClr val="black"/>
                </a:solidFill>
              </a:rPr>
              <a:t>Zdroj: </a:t>
            </a:r>
            <a:r>
              <a:rPr lang="en-US" sz="1100" b="1" dirty="0">
                <a:solidFill>
                  <a:prstClr val="black"/>
                </a:solidFill>
              </a:rPr>
              <a:t>Dolman, R. : P</a:t>
            </a:r>
            <a:r>
              <a:rPr lang="en-US" sz="1100" dirty="0">
                <a:solidFill>
                  <a:prstClr val="black"/>
                </a:solidFill>
              </a:rPr>
              <a:t>olice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ntervention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n Mental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llness </a:t>
            </a:r>
            <a:r>
              <a:rPr lang="en-US" sz="1100" b="1" dirty="0">
                <a:solidFill>
                  <a:prstClr val="black"/>
                </a:solidFill>
              </a:rPr>
              <a:t>C</a:t>
            </a:r>
            <a:r>
              <a:rPr lang="en-US" sz="1100" dirty="0">
                <a:solidFill>
                  <a:prstClr val="black"/>
                </a:solidFill>
              </a:rPr>
              <a:t>risis; Justice Institute of BC Police</a:t>
            </a:r>
            <a:r>
              <a:rPr lang="cs-CZ" sz="1100" dirty="0">
                <a:solidFill>
                  <a:prstClr val="black"/>
                </a:solidFill>
              </a:rPr>
              <a:t> </a:t>
            </a:r>
            <a:r>
              <a:rPr lang="cs-CZ" sz="1100" dirty="0" err="1">
                <a:solidFill>
                  <a:prstClr val="black"/>
                </a:solidFill>
              </a:rPr>
              <a:t>Academy</a:t>
            </a:r>
            <a:r>
              <a:rPr lang="cs-CZ" sz="1100" dirty="0">
                <a:solidFill>
                  <a:prstClr val="black"/>
                </a:solidFill>
              </a:rPr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2928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/>
              <a:t>Pokud pacient komunikuje:</a:t>
            </a:r>
          </a:p>
          <a:p>
            <a:r>
              <a:rPr lang="pl-PL" dirty="0"/>
              <a:t>„To je pořádku. Povězte mi, co vás rozzlobilo? Co se děje?“</a:t>
            </a:r>
          </a:p>
          <a:p>
            <a:r>
              <a:rPr lang="cs-CZ" dirty="0"/>
              <a:t>„Jestli máte z něčeho strach, je to v pořádku. Chápu, že se něčeho bojíte, ale</a:t>
            </a:r>
          </a:p>
          <a:p>
            <a:pPr marL="0" indent="0">
              <a:buNone/>
            </a:pPr>
            <a:r>
              <a:rPr lang="cs-CZ" dirty="0"/>
              <a:t>mě se bát nemusíte. Jsem tu, abych vám pomohl.“</a:t>
            </a:r>
          </a:p>
          <a:p>
            <a:r>
              <a:rPr lang="cs-CZ" dirty="0"/>
              <a:t>„Vidím, že dnes nemáte zrovna dobrý den. Co se děje? Můžu vám nějak</a:t>
            </a:r>
          </a:p>
          <a:p>
            <a:r>
              <a:rPr lang="cs-CZ" dirty="0"/>
              <a:t>pomoct? Co potřebujete?“</a:t>
            </a:r>
          </a:p>
          <a:p>
            <a:r>
              <a:rPr lang="cs-CZ" dirty="0"/>
              <a:t>„Co vás trápí? Je to těmi léky? Něco vás naštvalo? Už se vám to někdy stalo?“</a:t>
            </a:r>
          </a:p>
          <a:p>
            <a:r>
              <a:rPr lang="cs-CZ" dirty="0"/>
              <a:t>„Potřebuju vaši pomoc. Potřebuju, abyste odpověděl na moje otázky. Jedině</a:t>
            </a:r>
          </a:p>
          <a:p>
            <a:pPr marL="0" indent="0">
              <a:buNone/>
            </a:pPr>
            <a:r>
              <a:rPr lang="cs-CZ" dirty="0"/>
              <a:t>tak vám můžu pomoct.“</a:t>
            </a:r>
          </a:p>
          <a:p>
            <a:r>
              <a:rPr lang="cs-CZ" dirty="0"/>
              <a:t>„Slyšeli jsme nějaký rozruch. Děláme si starost o vaše bezpečí. </a:t>
            </a:r>
            <a:r>
              <a:rPr lang="pl-PL" dirty="0"/>
              <a:t>Co se děje?“</a:t>
            </a:r>
          </a:p>
          <a:p>
            <a:r>
              <a:rPr lang="cs-CZ" dirty="0"/>
              <a:t>„Vím, že jste nás nevolal, ale máme o Vás strach, čím dříve se uklidníte a </a:t>
            </a:r>
          </a:p>
          <a:p>
            <a:pPr marL="0" indent="0">
              <a:buNone/>
            </a:pPr>
            <a:r>
              <a:rPr lang="cs-CZ" dirty="0"/>
              <a:t>odpovíte na naše otázky, tím dříve se všechno vyřeší.“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lvl="0" indent="0">
              <a:buClr>
                <a:srgbClr val="629DD1"/>
              </a:buClr>
              <a:buNone/>
            </a:pPr>
            <a:r>
              <a:rPr lang="cs-CZ" sz="1100" dirty="0">
                <a:solidFill>
                  <a:prstClr val="black"/>
                </a:solidFill>
              </a:rPr>
              <a:t>Zdroj: </a:t>
            </a:r>
            <a:r>
              <a:rPr lang="en-US" sz="1100" b="1" dirty="0">
                <a:solidFill>
                  <a:prstClr val="black"/>
                </a:solidFill>
              </a:rPr>
              <a:t>Dolman, R. : P</a:t>
            </a:r>
            <a:r>
              <a:rPr lang="en-US" sz="1100" dirty="0">
                <a:solidFill>
                  <a:prstClr val="black"/>
                </a:solidFill>
              </a:rPr>
              <a:t>olice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ntervention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n Mental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llness </a:t>
            </a:r>
            <a:r>
              <a:rPr lang="en-US" sz="1100" b="1" dirty="0">
                <a:solidFill>
                  <a:prstClr val="black"/>
                </a:solidFill>
              </a:rPr>
              <a:t>C</a:t>
            </a:r>
            <a:r>
              <a:rPr lang="en-US" sz="1100" dirty="0">
                <a:solidFill>
                  <a:prstClr val="black"/>
                </a:solidFill>
              </a:rPr>
              <a:t>risis; Justice Institute of BC Police</a:t>
            </a:r>
            <a:r>
              <a:rPr lang="cs-CZ" sz="1100" dirty="0">
                <a:solidFill>
                  <a:prstClr val="black"/>
                </a:solidFill>
              </a:rPr>
              <a:t> </a:t>
            </a:r>
            <a:r>
              <a:rPr lang="cs-CZ" sz="1100" dirty="0" err="1">
                <a:solidFill>
                  <a:prstClr val="black"/>
                </a:solidFill>
              </a:rPr>
              <a:t>Academy</a:t>
            </a:r>
            <a:r>
              <a:rPr lang="cs-CZ" sz="1100" dirty="0">
                <a:solidFill>
                  <a:prstClr val="black"/>
                </a:solidFill>
              </a:rPr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5570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464096"/>
          </a:xfrm>
        </p:spPr>
        <p:txBody>
          <a:bodyPr>
            <a:normAutofit fontScale="90000"/>
          </a:bodyPr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268760"/>
            <a:ext cx="8503920" cy="5400600"/>
          </a:xfrm>
        </p:spPr>
        <p:txBody>
          <a:bodyPr>
            <a:normAutofit fontScale="62500" lnSpcReduction="20000"/>
          </a:bodyPr>
          <a:lstStyle/>
          <a:p>
            <a:r>
              <a:rPr lang="cs-CZ" b="1" dirty="0"/>
              <a:t>Pokud je pacient nebezpečný sobě nebo svému okolí:</a:t>
            </a:r>
          </a:p>
          <a:p>
            <a:r>
              <a:rPr lang="cs-CZ" dirty="0"/>
              <a:t>Zajistěte lékařskou péči</a:t>
            </a:r>
          </a:p>
          <a:p>
            <a:r>
              <a:rPr lang="pl-PL" dirty="0"/>
              <a:t>Jednejte rychle a důrazně</a:t>
            </a:r>
          </a:p>
          <a:p>
            <a:r>
              <a:rPr lang="cs-CZ" dirty="0"/>
              <a:t>Reflektujte, co vidíte: „Vypadáte velmi rozrušeně (naštvaně, smutně…). Musíme</a:t>
            </a:r>
          </a:p>
          <a:p>
            <a:pPr marL="0" indent="0">
              <a:buNone/>
            </a:pPr>
            <a:r>
              <a:rPr lang="cs-CZ" dirty="0"/>
              <a:t>vás okamžitě vzít k lékaři. Je to pro vaše bezpečí. Možná potřebujete změnit léky. </a:t>
            </a:r>
          </a:p>
          <a:p>
            <a:pPr marL="0" indent="0">
              <a:buNone/>
            </a:pPr>
            <a:r>
              <a:rPr lang="cs-CZ" dirty="0"/>
              <a:t>Musíme najít vaše léky. Ukažte mi, kde je máte. Pokud vám léky nepomáhají, můžete</a:t>
            </a:r>
          </a:p>
          <a:p>
            <a:pPr marL="0" indent="0">
              <a:buNone/>
            </a:pPr>
            <a:r>
              <a:rPr lang="cs-CZ" dirty="0"/>
              <a:t>to říct lékaři.“</a:t>
            </a:r>
          </a:p>
          <a:p>
            <a:r>
              <a:rPr lang="cs-CZ" dirty="0"/>
              <a:t>„Máme o vás strach. Musíme vás vzít k lékaři, aby se na vás podíval. Pokud budete </a:t>
            </a:r>
          </a:p>
          <a:p>
            <a:pPr marL="0" indent="0">
              <a:buNone/>
            </a:pPr>
            <a:r>
              <a:rPr lang="cs-CZ" dirty="0"/>
              <a:t>souhlasit, můžete jet v sanitce, jinak vás tam odveze policie. Vaši přátele a rodina </a:t>
            </a:r>
          </a:p>
          <a:p>
            <a:pPr marL="0" indent="0">
              <a:buNone/>
            </a:pPr>
            <a:r>
              <a:rPr lang="cs-CZ" dirty="0"/>
              <a:t>budou čekat v čekárně. Rozumíme si? Co si vyberete?“</a:t>
            </a:r>
          </a:p>
          <a:p>
            <a:r>
              <a:rPr lang="cs-CZ" dirty="0"/>
              <a:t>„Máte dvě minuty na to, abyste nám ukázal, že se dokážete uklidnit a dohodnout se s</a:t>
            </a:r>
          </a:p>
          <a:p>
            <a:pPr marL="0" indent="0">
              <a:buNone/>
            </a:pPr>
            <a:r>
              <a:rPr lang="cs-CZ" dirty="0"/>
              <a:t>námi. Pokud to neuděláte, musíme vás vzít do nemocnice.“  </a:t>
            </a:r>
          </a:p>
          <a:p>
            <a:r>
              <a:rPr lang="cs-CZ" dirty="0"/>
              <a:t>„O některých věcech se dá diskutovat, ale tohle chování je nepřijatelné.</a:t>
            </a:r>
          </a:p>
          <a:p>
            <a:r>
              <a:rPr lang="cs-CZ" dirty="0"/>
              <a:t>Žádám vás, abyste s tím přestal, jinak zavoláme policii.“</a:t>
            </a:r>
          </a:p>
          <a:p>
            <a:r>
              <a:rPr lang="cs-CZ" dirty="0"/>
              <a:t>„Můžete jít dobrovolně nebo se vzpouzet, ale každopádně vás vezmeme do</a:t>
            </a:r>
          </a:p>
          <a:p>
            <a:pPr marL="0" indent="0">
              <a:buNone/>
            </a:pPr>
            <a:r>
              <a:rPr lang="cs-CZ" dirty="0"/>
              <a:t>nemocnice. Bylo by mnohem rozumnější, kdybyste šel sám, protože jinak vás</a:t>
            </a:r>
          </a:p>
          <a:p>
            <a:pPr marL="0" indent="0">
              <a:buNone/>
            </a:pPr>
            <a:r>
              <a:rPr lang="cs-CZ" dirty="0"/>
              <a:t>odveze policie. Vyberte si.“</a:t>
            </a:r>
          </a:p>
          <a:p>
            <a:pPr marL="0" indent="0">
              <a:buNone/>
            </a:pPr>
            <a:r>
              <a:rPr lang="cs-CZ" dirty="0"/>
              <a:t>!!! Vždy hovořit klidně, ne agresivně </a:t>
            </a:r>
            <a:r>
              <a:rPr lang="cs-CZ"/>
              <a:t>nebo výhružně!!!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lvl="0" indent="0">
              <a:buClr>
                <a:srgbClr val="629DD1"/>
              </a:buClr>
              <a:buNone/>
            </a:pPr>
            <a:r>
              <a:rPr lang="cs-CZ" sz="1300" dirty="0">
                <a:solidFill>
                  <a:prstClr val="black"/>
                </a:solidFill>
              </a:rPr>
              <a:t>Zdroj: </a:t>
            </a:r>
            <a:r>
              <a:rPr lang="en-US" sz="1300" b="1" dirty="0">
                <a:solidFill>
                  <a:prstClr val="black"/>
                </a:solidFill>
              </a:rPr>
              <a:t>Dolman, R. : P</a:t>
            </a:r>
            <a:r>
              <a:rPr lang="en-US" sz="1300" dirty="0">
                <a:solidFill>
                  <a:prstClr val="black"/>
                </a:solidFill>
              </a:rPr>
              <a:t>olice </a:t>
            </a:r>
            <a:r>
              <a:rPr lang="en-US" sz="1300" b="1" dirty="0">
                <a:solidFill>
                  <a:prstClr val="black"/>
                </a:solidFill>
              </a:rPr>
              <a:t>I</a:t>
            </a:r>
            <a:r>
              <a:rPr lang="en-US" sz="1300" dirty="0">
                <a:solidFill>
                  <a:prstClr val="black"/>
                </a:solidFill>
              </a:rPr>
              <a:t>ntervention </a:t>
            </a:r>
            <a:r>
              <a:rPr lang="en-US" sz="1300" b="1" dirty="0">
                <a:solidFill>
                  <a:prstClr val="black"/>
                </a:solidFill>
              </a:rPr>
              <a:t>I</a:t>
            </a:r>
            <a:r>
              <a:rPr lang="en-US" sz="1300" dirty="0">
                <a:solidFill>
                  <a:prstClr val="black"/>
                </a:solidFill>
              </a:rPr>
              <a:t>n Mental </a:t>
            </a:r>
            <a:r>
              <a:rPr lang="en-US" sz="1300" b="1" dirty="0">
                <a:solidFill>
                  <a:prstClr val="black"/>
                </a:solidFill>
              </a:rPr>
              <a:t>I</a:t>
            </a:r>
            <a:r>
              <a:rPr lang="en-US" sz="1300" dirty="0">
                <a:solidFill>
                  <a:prstClr val="black"/>
                </a:solidFill>
              </a:rPr>
              <a:t>llness </a:t>
            </a:r>
            <a:r>
              <a:rPr lang="en-US" sz="1300" b="1" dirty="0">
                <a:solidFill>
                  <a:prstClr val="black"/>
                </a:solidFill>
              </a:rPr>
              <a:t>C</a:t>
            </a:r>
            <a:r>
              <a:rPr lang="en-US" sz="1300" dirty="0">
                <a:solidFill>
                  <a:prstClr val="black"/>
                </a:solidFill>
              </a:rPr>
              <a:t>risis; Justice Institute of BC Police</a:t>
            </a:r>
            <a:r>
              <a:rPr lang="cs-CZ" sz="1300" dirty="0">
                <a:solidFill>
                  <a:prstClr val="black"/>
                </a:solidFill>
              </a:rPr>
              <a:t> </a:t>
            </a:r>
            <a:r>
              <a:rPr lang="cs-CZ" sz="1300" dirty="0" err="1">
                <a:solidFill>
                  <a:prstClr val="black"/>
                </a:solidFill>
              </a:rPr>
              <a:t>Academy</a:t>
            </a:r>
            <a:r>
              <a:rPr lang="cs-CZ" sz="1300" dirty="0">
                <a:solidFill>
                  <a:prstClr val="black"/>
                </a:solidFill>
              </a:rPr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11142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Živly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50</TotalTime>
  <Words>852</Words>
  <Application>Microsoft Office PowerPoint</Application>
  <PresentationFormat>Předvádění na obrazovce (4:3)</PresentationFormat>
  <Paragraphs>98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Calibri</vt:lpstr>
      <vt:lpstr>Georgia</vt:lpstr>
      <vt:lpstr>Wingdings</vt:lpstr>
      <vt:lpstr>Wingdings 2</vt:lpstr>
      <vt:lpstr>Wingdings-Regular</vt:lpstr>
      <vt:lpstr>Administrativní</vt:lpstr>
      <vt:lpstr>Agresivní pacient</vt:lpstr>
      <vt:lpstr>Agresivní pacient</vt:lpstr>
      <vt:lpstr>Agresivní pacient</vt:lpstr>
      <vt:lpstr>Agresivní pacient</vt:lpstr>
      <vt:lpstr>Agresivní pacient</vt:lpstr>
      <vt:lpstr>Agresivní pacient</vt:lpstr>
      <vt:lpstr>Agresivní pacient</vt:lpstr>
      <vt:lpstr>Agresivní pacient</vt:lpstr>
    </vt:vector>
  </TitlesOfParts>
  <Company>Vysoka skola zdravotnicka, Praha 5, Duskova 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Agresivní pacienta</dc:title>
  <dc:creator>Tošnarová Hana</dc:creator>
  <cp:lastModifiedBy>Tošnarová Hana</cp:lastModifiedBy>
  <cp:revision>10</cp:revision>
  <dcterms:created xsi:type="dcterms:W3CDTF">2012-10-22T08:15:30Z</dcterms:created>
  <dcterms:modified xsi:type="dcterms:W3CDTF">2022-04-02T10:37:32Z</dcterms:modified>
</cp:coreProperties>
</file>