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 –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oblékat</a:t>
            </a:r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Mánie může probíhat v rámci:</a:t>
            </a:r>
          </a:p>
          <a:p>
            <a:pPr>
              <a:buFontTx/>
              <a:buChar char="-"/>
            </a:pPr>
            <a:r>
              <a:rPr lang="cs-CZ" dirty="0"/>
              <a:t>bipolární afektivní poruchy</a:t>
            </a:r>
          </a:p>
          <a:p>
            <a:pPr>
              <a:buFontTx/>
              <a:buChar char="-"/>
            </a:pPr>
            <a:r>
              <a:rPr lang="cs-CZ" dirty="0" err="1"/>
              <a:t>schizoafektivní</a:t>
            </a:r>
            <a:r>
              <a:rPr lang="cs-CZ" dirty="0"/>
              <a:t> poruchy</a:t>
            </a:r>
          </a:p>
          <a:p>
            <a:pPr>
              <a:buFontTx/>
              <a:buChar char="-"/>
            </a:pPr>
            <a:r>
              <a:rPr lang="cs-CZ" dirty="0"/>
              <a:t>některých poruch osobnosti</a:t>
            </a:r>
          </a:p>
          <a:p>
            <a:pPr>
              <a:buFontTx/>
              <a:buChar char="-"/>
            </a:pPr>
            <a:r>
              <a:rPr lang="cs-CZ" dirty="0"/>
              <a:t>některých organických poruch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Důležité - přesvědčení pacienta o nutnosti léčby, protože manický pacient není většinou schopný svůj stav reálně posoudit</a:t>
            </a:r>
          </a:p>
          <a:p>
            <a:r>
              <a:rPr lang="cs-CZ" dirty="0"/>
              <a:t>farmakoterapie - antipsychotika, případně antipsychotika v kombinaci s benzodiazepiny, dále </a:t>
            </a:r>
            <a:r>
              <a:rPr lang="cs-CZ" dirty="0" err="1"/>
              <a:t>thymoprofylaktika</a:t>
            </a:r>
            <a:endParaRPr lang="cs-CZ" dirty="0"/>
          </a:p>
          <a:p>
            <a:r>
              <a:rPr lang="cs-CZ" dirty="0"/>
              <a:t>při </a:t>
            </a:r>
            <a:r>
              <a:rPr lang="cs-CZ" dirty="0" err="1"/>
              <a:t>farmakorezistenci</a:t>
            </a:r>
            <a:r>
              <a:rPr lang="cs-CZ" dirty="0"/>
              <a:t> – ECT</a:t>
            </a:r>
          </a:p>
          <a:p>
            <a:r>
              <a:rPr lang="cs-CZ" dirty="0"/>
              <a:t>postupné zapojování do terapeutických aktivit</a:t>
            </a:r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pacienta</a:t>
            </a:r>
          </a:p>
          <a:p>
            <a:r>
              <a:rPr lang="cs-CZ" dirty="0"/>
              <a:t>zachovávat profesionální přístup (nenechat se vyprovokovat od pacienta a naopak pacienta nevyprovokovat k agresi)</a:t>
            </a:r>
          </a:p>
          <a:p>
            <a:r>
              <a:rPr lang="cs-CZ" dirty="0"/>
              <a:t>v případě velkého neklidu nebo agrese se přistupuje k restriktivním opatřením (jako možnost poslední volby, dříve pohovor, neklidová medikace atd.)</a:t>
            </a:r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tekutin</a:t>
            </a:r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důvodů (pacienti často shromažďují různé předměty, potraviny apod.)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edukace pacienta, případně i jeho blízkých, především o nutnosti užívání předepsané medikace, včasné rozpoznání a nepodceňování příznaků onemocnění</a:t>
            </a:r>
          </a:p>
          <a:p>
            <a:endParaRPr lang="cs-CZ" dirty="0"/>
          </a:p>
          <a:p>
            <a:r>
              <a:rPr lang="cs-CZ" dirty="0"/>
              <a:t>zajištění klidného prostředí ostatním pacientům</a:t>
            </a:r>
          </a:p>
          <a:p>
            <a:r>
              <a:rPr lang="cs-CZ" dirty="0"/>
              <a:t>důraz je kladen na dodržování režimu oddělení, především zachovávání nočního klidu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F31 . x</a:t>
            </a:r>
          </a:p>
          <a:p>
            <a:pPr marL="0" indent="0">
              <a:buNone/>
            </a:pPr>
            <a:r>
              <a:rPr lang="cs-CZ" dirty="0"/>
              <a:t>Porucha je charakterizovaná dvěma nebo více fázemi‚ při nichž je nálada a úroveň aktivity pacienta významně narušena. Tato porucha tkví v tom‚ že za určitých okolností je patrná zvýšená nálada‚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	zhoršení nálady a snížení aktivity a energie (deprese). Pacient trpící pouze opakovanými atakami </a:t>
            </a:r>
            <a:r>
              <a:rPr lang="cs-CZ" dirty="0" err="1"/>
              <a:t>manie</a:t>
            </a:r>
            <a:r>
              <a:rPr lang="cs-CZ" dirty="0"/>
              <a:t> nebo </a:t>
            </a:r>
            <a:r>
              <a:rPr lang="cs-CZ" dirty="0" err="1"/>
              <a:t>hypomanie</a:t>
            </a:r>
            <a:r>
              <a:rPr lang="cs-CZ" dirty="0"/>
              <a:t>, se zařazuje jako bipolární.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depresivního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Depresivní syndrom - patří mezi nejčastější syndromy, velice široká paleta intenzity                (od nejlehčích forem až po život ohrožující stavy), rozvoj může být pozvolný i velice rychlý</a:t>
            </a:r>
          </a:p>
          <a:p>
            <a:r>
              <a:rPr lang="cs-CZ" dirty="0"/>
              <a:t>Sezónní výskyt - výskyt v jarních nebo podzimních měsících</a:t>
            </a:r>
          </a:p>
          <a:p>
            <a:r>
              <a:rPr lang="cs-CZ" dirty="0"/>
              <a:t>Příčinou deprese mohou být biologické, psychosociální nebo smíšené 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TS (tentamen </a:t>
            </a:r>
            <a:r>
              <a:rPr lang="cs-CZ" sz="1500" dirty="0" err="1"/>
              <a:t>suicidii</a:t>
            </a:r>
            <a:r>
              <a:rPr lang="cs-CZ" sz="1500" dirty="0"/>
              <a:t>)</a:t>
            </a:r>
          </a:p>
          <a:p>
            <a:r>
              <a:rPr lang="cs-CZ" sz="1500" dirty="0"/>
              <a:t>a 5-15% ukončí svůj život sebevraždou </a:t>
            </a:r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</a:p>
          <a:p>
            <a:pPr lvl="0"/>
            <a:r>
              <a:rPr lang="cs-CZ" dirty="0" err="1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spontaneita</a:t>
            </a:r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/>
              <a:t>neupravený 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deprese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deprese</a:t>
            </a:r>
          </a:p>
          <a:p>
            <a:r>
              <a:rPr lang="cs-CZ" dirty="0"/>
              <a:t>jako příznak jiných psychiatrických poruch (např. u bipolární afektivní poruchy, 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poruch)</a:t>
            </a:r>
          </a:p>
          <a:p>
            <a:r>
              <a:rPr lang="cs-CZ" dirty="0"/>
              <a:t>jako 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antidepresiva (např. </a:t>
            </a:r>
            <a:r>
              <a:rPr lang="cs-CZ" dirty="0" err="1"/>
              <a:t>Deprex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CAVE! RIZIKO TS!!!!!!</a:t>
            </a:r>
          </a:p>
          <a:p>
            <a:pPr>
              <a:buFontTx/>
              <a:buChar char="-"/>
            </a:pPr>
            <a:r>
              <a:rPr lang="cs-CZ" dirty="0"/>
              <a:t>anxiolytika, antipsychotika, </a:t>
            </a:r>
            <a:r>
              <a:rPr lang="cs-CZ" dirty="0" err="1"/>
              <a:t>thymoprofylaktika</a:t>
            </a:r>
            <a:r>
              <a:rPr lang="cs-CZ" dirty="0"/>
              <a:t> (</a:t>
            </a:r>
            <a:r>
              <a:rPr lang="cs-CZ"/>
              <a:t>stabilizátory nálady)</a:t>
            </a:r>
            <a:endParaRPr lang="cs-CZ" dirty="0"/>
          </a:p>
          <a:p>
            <a:r>
              <a:rPr lang="cs-CZ" dirty="0"/>
              <a:t>ECT (elektrokonvulzivní terapie – šoková)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r>
              <a:rPr lang="cs-CZ" dirty="0"/>
              <a:t> (repetitivní </a:t>
            </a:r>
            <a:r>
              <a:rPr lang="cs-CZ" dirty="0" err="1"/>
              <a:t>transkraniální</a:t>
            </a:r>
            <a:r>
              <a:rPr lang="cs-CZ" dirty="0"/>
              <a:t> magnetická stimulace)</a:t>
            </a:r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důležité (nepodceňovat!!!)</a:t>
            </a:r>
          </a:p>
          <a:p>
            <a:r>
              <a:rPr lang="cs-CZ" dirty="0"/>
              <a:t>projevovat zájem a respekt</a:t>
            </a:r>
          </a:p>
          <a:p>
            <a:r>
              <a:rPr lang="cs-CZ" dirty="0"/>
              <a:t>dopomoc při deficitu </a:t>
            </a:r>
            <a:r>
              <a:rPr lang="cs-CZ" dirty="0" err="1"/>
              <a:t>sebepéče</a:t>
            </a:r>
            <a:endParaRPr lang="cs-CZ" dirty="0"/>
          </a:p>
          <a:p>
            <a:r>
              <a:rPr lang="cs-CZ" dirty="0"/>
              <a:t>dohled – nebezpečí TS, automutilace</a:t>
            </a:r>
          </a:p>
          <a:p>
            <a:r>
              <a:rPr lang="cs-CZ" dirty="0"/>
              <a:t>dohled - užívání léků, příjem stravy a tekutin</a:t>
            </a:r>
          </a:p>
          <a:p>
            <a:r>
              <a:rPr lang="cs-CZ" dirty="0"/>
              <a:t>úprava spánku – podávání medikace, během noci umožnit pacientovi projít se, nechat rozsvícenou lampičku…(zachování klidu na oddělení)</a:t>
            </a:r>
          </a:p>
          <a:p>
            <a:r>
              <a:rPr lang="cs-CZ" dirty="0"/>
              <a:t>pozvolná aktivizace dle možností pacienta</a:t>
            </a:r>
          </a:p>
          <a:p>
            <a:r>
              <a:rPr lang="cs-CZ" dirty="0"/>
              <a:t>nerozveselovat, nemoralizovat, nepodporovat v únikovém chování (doporučování dovolené, odpočinutí si od všeho,…)</a:t>
            </a:r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manického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činnosti)</a:t>
            </a:r>
          </a:p>
          <a:p>
            <a:endParaRPr lang="cs-CZ" dirty="0"/>
          </a:p>
          <a:p>
            <a:r>
              <a:rPr lang="cs-CZ" dirty="0"/>
              <a:t>Příčinou mánie jsou (stejně jako u deprese) biologické, psychosociální či smíšené faktory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1016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Tošnarová Hana</cp:lastModifiedBy>
  <cp:revision>10</cp:revision>
  <dcterms:created xsi:type="dcterms:W3CDTF">2014-03-25T11:35:53Z</dcterms:created>
  <dcterms:modified xsi:type="dcterms:W3CDTF">2022-04-02T10:36:48Z</dcterms:modified>
</cp:coreProperties>
</file>