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452" r:id="rId43"/>
    <p:sldId id="453" r:id="rId44"/>
    <p:sldId id="454" r:id="rId45"/>
    <p:sldId id="455"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9" r:id="rId87"/>
    <p:sldId id="340" r:id="rId88"/>
    <p:sldId id="341" r:id="rId89"/>
    <p:sldId id="342" r:id="rId90"/>
    <p:sldId id="343" r:id="rId91"/>
    <p:sldId id="344" r:id="rId92"/>
    <p:sldId id="345" r:id="rId93"/>
    <p:sldId id="346" r:id="rId94"/>
    <p:sldId id="347" r:id="rId95"/>
    <p:sldId id="348" r:id="rId96"/>
    <p:sldId id="368" r:id="rId97"/>
    <p:sldId id="369" r:id="rId98"/>
    <p:sldId id="370" r:id="rId99"/>
    <p:sldId id="371" r:id="rId100"/>
    <p:sldId id="372" r:id="rId101"/>
    <p:sldId id="383" r:id="rId102"/>
    <p:sldId id="409" r:id="rId103"/>
    <p:sldId id="410" r:id="rId104"/>
    <p:sldId id="411" r:id="rId105"/>
    <p:sldId id="412" r:id="rId106"/>
    <p:sldId id="413" r:id="rId107"/>
    <p:sldId id="414" r:id="rId108"/>
    <p:sldId id="415" r:id="rId109"/>
    <p:sldId id="416" r:id="rId110"/>
    <p:sldId id="417" r:id="rId111"/>
    <p:sldId id="418" r:id="rId112"/>
    <p:sldId id="419" r:id="rId113"/>
    <p:sldId id="420" r:id="rId114"/>
    <p:sldId id="421" r:id="rId115"/>
    <p:sldId id="422" r:id="rId116"/>
    <p:sldId id="450" r:id="rId117"/>
    <p:sldId id="373" r:id="rId118"/>
    <p:sldId id="374" r:id="rId119"/>
    <p:sldId id="375" r:id="rId120"/>
    <p:sldId id="376" r:id="rId121"/>
    <p:sldId id="377" r:id="rId122"/>
    <p:sldId id="378" r:id="rId123"/>
    <p:sldId id="379" r:id="rId124"/>
    <p:sldId id="380" r:id="rId125"/>
    <p:sldId id="381" r:id="rId126"/>
    <p:sldId id="382" r:id="rId127"/>
    <p:sldId id="396" r:id="rId128"/>
    <p:sldId id="397" r:id="rId129"/>
    <p:sldId id="398" r:id="rId130"/>
    <p:sldId id="399" r:id="rId131"/>
    <p:sldId id="400" r:id="rId132"/>
    <p:sldId id="401" r:id="rId133"/>
    <p:sldId id="402" r:id="rId134"/>
    <p:sldId id="403" r:id="rId135"/>
    <p:sldId id="404" r:id="rId136"/>
    <p:sldId id="405" r:id="rId137"/>
    <p:sldId id="406" r:id="rId138"/>
    <p:sldId id="407" r:id="rId139"/>
    <p:sldId id="423" r:id="rId140"/>
    <p:sldId id="424" r:id="rId141"/>
    <p:sldId id="425" r:id="rId142"/>
    <p:sldId id="426" r:id="rId143"/>
    <p:sldId id="427" r:id="rId144"/>
    <p:sldId id="428" r:id="rId145"/>
    <p:sldId id="429" r:id="rId146"/>
    <p:sldId id="430" r:id="rId147"/>
    <p:sldId id="431" r:id="rId148"/>
    <p:sldId id="432" r:id="rId149"/>
    <p:sldId id="433" r:id="rId150"/>
    <p:sldId id="434" r:id="rId151"/>
    <p:sldId id="435" r:id="rId152"/>
    <p:sldId id="436" r:id="rId153"/>
    <p:sldId id="437" r:id="rId154"/>
    <p:sldId id="438" r:id="rId155"/>
    <p:sldId id="439" r:id="rId156"/>
    <p:sldId id="440" r:id="rId157"/>
    <p:sldId id="451" r:id="rId158"/>
    <p:sldId id="441" r:id="rId159"/>
    <p:sldId id="408" r:id="rId16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2" autoAdjust="0"/>
  </p:normalViewPr>
  <p:slideViewPr>
    <p:cSldViewPr>
      <p:cViewPr varScale="1">
        <p:scale>
          <a:sx n="95" d="100"/>
          <a:sy n="95" d="100"/>
        </p:scale>
        <p:origin x="-10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25.04.2022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41</a:t>
            </a:fld>
            <a:endParaRPr lang="cs-CZ"/>
          </a:p>
        </p:txBody>
      </p:sp>
    </p:spTree>
    <p:extLst>
      <p:ext uri="{BB962C8B-B14F-4D97-AF65-F5344CB8AC3E}">
        <p14:creationId xmlns:p14="http://schemas.microsoft.com/office/powerpoint/2010/main" val="47156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46</a:t>
            </a:fld>
            <a:endParaRPr lang="cs-CZ"/>
          </a:p>
        </p:txBody>
      </p:sp>
    </p:spTree>
    <p:extLst>
      <p:ext uri="{BB962C8B-B14F-4D97-AF65-F5344CB8AC3E}">
        <p14:creationId xmlns:p14="http://schemas.microsoft.com/office/powerpoint/2010/main" val="2715125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76</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25.04.2022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25.04.2022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25.04.2022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Právo </a:t>
            </a:r>
            <a:r>
              <a:rPr lang="cs-CZ" sz="4000" b="1" smtClean="0">
                <a:solidFill>
                  <a:srgbClr val="FF0000"/>
                </a:solidFill>
              </a:rPr>
              <a:t>a legislativa</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a:t>
            </a:r>
            <a:r>
              <a:rPr lang="cs-CZ" dirty="0" smtClean="0"/>
              <a:t>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smtClean="0"/>
              <a:t>Regulováno též </a:t>
            </a:r>
            <a:r>
              <a:rPr lang="cs-CZ" dirty="0" smtClean="0"/>
              <a:t>zákonem č. 110/2019 Sb. o zpracování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p>
          <a:p>
            <a:r>
              <a:rPr lang="cs-CZ" dirty="0" smtClean="0"/>
              <a:t>E)</a:t>
            </a:r>
            <a:r>
              <a:rPr lang="cs-CZ" b="1" dirty="0" smtClean="0"/>
              <a:t> nutná obrana</a:t>
            </a:r>
          </a:p>
          <a:p>
            <a:r>
              <a:rPr lang="cs-CZ" dirty="0" smtClean="0"/>
              <a:t>F)</a:t>
            </a:r>
            <a:r>
              <a:rPr lang="cs-CZ" b="1" dirty="0" smtClean="0"/>
              <a:t>  oprávněné použití zbraně</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a:t>
            </a:r>
            <a:r>
              <a:rPr lang="cs-CZ" sz="1900" u="sng" dirty="0" smtClean="0"/>
              <a:t>nelze odvrátit jinak </a:t>
            </a:r>
            <a:r>
              <a:rPr lang="cs-CZ" sz="1900" dirty="0" smtClean="0"/>
              <a:t>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p>
        </p:txBody>
      </p:sp>
    </p:spTree>
    <p:extLst>
      <p:ext uri="{BB962C8B-B14F-4D97-AF65-F5344CB8AC3E}">
        <p14:creationId xmlns:p14="http://schemas.microsoft.com/office/powerpoint/2010/main" val="33257676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a:t>Nutná obrana </a:t>
            </a:r>
            <a:r>
              <a:rPr lang="cs-CZ" dirty="0"/>
              <a:t>- jedná o čin jinak trestný, kterým někdo odvrací hrozící nebo trvající útok na zájem chráněný zákonem. Stejně jako při uplatnění krajní nouze, je i u nutné obrany nutné splnění několika </a:t>
            </a:r>
            <a:r>
              <a:rPr lang="cs-CZ" dirty="0" smtClean="0"/>
              <a:t>podmínek:</a:t>
            </a:r>
          </a:p>
          <a:p>
            <a:r>
              <a:rPr lang="cs-CZ" dirty="0" smtClean="0"/>
              <a:t>1. útok </a:t>
            </a:r>
            <a:r>
              <a:rPr lang="cs-CZ" dirty="0"/>
              <a:t>musí přímo hrozit nebo trvat; </a:t>
            </a:r>
            <a:endParaRPr lang="cs-CZ" dirty="0" smtClean="0"/>
          </a:p>
          <a:p>
            <a:r>
              <a:rPr lang="cs-CZ" dirty="0" smtClean="0"/>
              <a:t>2. ochrana </a:t>
            </a:r>
            <a:r>
              <a:rPr lang="cs-CZ" dirty="0"/>
              <a:t>nesmí být </a:t>
            </a:r>
            <a:r>
              <a:rPr lang="cs-CZ" u="sng" dirty="0"/>
              <a:t>zcela zjevně nepřiměřena </a:t>
            </a:r>
            <a:r>
              <a:rPr lang="cs-CZ" dirty="0"/>
              <a:t>způsobu útoku (požadavek proporcionality, který je zde oproti krajní nouzi podstatně mírnější). </a:t>
            </a:r>
            <a:endParaRPr lang="cs-CZ" dirty="0" smtClean="0"/>
          </a:p>
          <a:p>
            <a:r>
              <a:rPr lang="cs-CZ" dirty="0" smtClean="0"/>
              <a:t>Oproti </a:t>
            </a:r>
            <a:r>
              <a:rPr lang="cs-CZ" dirty="0"/>
              <a:t>krajní nouzi zde není požadavek subsidiarity – není bezpodmínečně nutné, aby nutná obrana byla jedinou možností, jak odvrátit útok</a:t>
            </a:r>
            <a:r>
              <a:rPr lang="cs-CZ" dirty="0" smtClean="0"/>
              <a:t>.</a:t>
            </a:r>
          </a:p>
          <a:p>
            <a:r>
              <a:rPr lang="cs-CZ" dirty="0" smtClean="0"/>
              <a:t>V</a:t>
            </a:r>
            <a:r>
              <a:rPr lang="cs-CZ" dirty="0"/>
              <a:t> praxi si tak můžeme představit např. situaci, kdy osoba A osobu B bezdůvodně fyzicky napadne. Osoba B je tak oprávněna se bránit, i když má možnost útok odvrátit jinak – třeba tím, že útočníkovi </a:t>
            </a:r>
            <a:r>
              <a:rPr lang="cs-CZ" dirty="0" smtClean="0"/>
              <a:t>uteče.</a:t>
            </a:r>
            <a:endParaRPr lang="cs-CZ" dirty="0"/>
          </a:p>
        </p:txBody>
      </p:sp>
    </p:spTree>
    <p:extLst>
      <p:ext uri="{BB962C8B-B14F-4D97-AF65-F5344CB8AC3E}">
        <p14:creationId xmlns:p14="http://schemas.microsoft.com/office/powerpoint/2010/main" val="33378299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a:t>
            </a:r>
            <a:r>
              <a:rPr lang="cs-CZ" dirty="0" smtClean="0"/>
              <a:t>110/2019 </a:t>
            </a:r>
            <a:r>
              <a:rPr lang="cs-CZ" dirty="0"/>
              <a:t>Sb., o </a:t>
            </a:r>
            <a:r>
              <a:rPr lang="cs-CZ" dirty="0" smtClean="0"/>
              <a:t>zpracování osobních údajů či podle zákona č. 258/2000 Sb., o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287409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7154842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37831239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33541609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241427290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57877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34431798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a:t>
            </a:r>
            <a:r>
              <a:rPr lang="cs-CZ" u="sng" dirty="0"/>
              <a:t>rychlé</a:t>
            </a:r>
            <a:r>
              <a:rPr lang="cs-CZ" dirty="0"/>
              <a:t> </a:t>
            </a:r>
            <a:r>
              <a:rPr lang="cs-CZ" u="sng" dirty="0"/>
              <a:t>lékařské pomoci</a:t>
            </a:r>
            <a:r>
              <a:rPr lang="cs-CZ" dirty="0"/>
              <a:t>, jejichž členem je lékař,</a:t>
            </a:r>
          </a:p>
          <a:p>
            <a:r>
              <a:rPr lang="cs-CZ" b="1" dirty="0"/>
              <a:t>b)</a:t>
            </a:r>
            <a:r>
              <a:rPr lang="cs-CZ" dirty="0"/>
              <a:t> výjezdové skupiny </a:t>
            </a:r>
            <a:r>
              <a:rPr lang="cs-CZ" u="sng" dirty="0"/>
              <a:t>rychlé</a:t>
            </a:r>
            <a:r>
              <a:rPr lang="cs-CZ" dirty="0"/>
              <a:t> </a:t>
            </a:r>
            <a:r>
              <a:rPr lang="cs-CZ" u="sng" dirty="0"/>
              <a:t>zdravotnické pomoci</a:t>
            </a:r>
            <a:r>
              <a:rPr lang="cs-CZ" dirty="0"/>
              <a:t>, jejichž členy jsou zdravotničtí </a:t>
            </a:r>
            <a:r>
              <a:rPr lang="cs-CZ" dirty="0" smtClean="0"/>
              <a:t>pracovníci, nikoliv lékař</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218132537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1581637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 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a:t>
            </a:r>
            <a:r>
              <a:rPr lang="cs-CZ" u="sng" dirty="0" smtClean="0"/>
              <a:t>ohroženy životy nebo zdraví členů VS</a:t>
            </a:r>
            <a:r>
              <a:rPr lang="cs-CZ" dirty="0" smtClean="0"/>
              <a:t> nebo</a:t>
            </a:r>
          </a:p>
          <a:p>
            <a:r>
              <a:rPr lang="cs-CZ" dirty="0" smtClean="0"/>
              <a:t>b)  měla být tato péče poskytnuta za podmínek, pro jejichž zvládnutí </a:t>
            </a:r>
            <a:r>
              <a:rPr lang="cs-CZ" u="sng" dirty="0" smtClean="0"/>
              <a:t>nebyli členové VS vycvičeni nebo vybaveni</a:t>
            </a:r>
            <a:r>
              <a:rPr lang="cs-CZ" dirty="0" smtClean="0"/>
              <a:t>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63113453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Činnost </a:t>
            </a:r>
            <a:r>
              <a:rPr lang="cs-CZ" u="sng" dirty="0"/>
              <a:t>poskytovatele </a:t>
            </a:r>
            <a:r>
              <a:rPr lang="cs-CZ" u="sng" dirty="0" smtClean="0"/>
              <a:t>ZZS  je financována:</a:t>
            </a:r>
            <a:endParaRPr lang="cs-CZ" u="sng"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4082190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72908045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63667986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a:t>
            </a:r>
            <a:r>
              <a:rPr lang="cs-CZ" u="sng" dirty="0"/>
              <a:t>po dobu 15 let a dosáhl věku 50 let</a:t>
            </a:r>
            <a:r>
              <a:rPr lang="cs-CZ" dirty="0"/>
              <a: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a:t>
            </a:r>
            <a:r>
              <a:rPr lang="cs-CZ" u="sng" dirty="0"/>
              <a:t>nesmí překročit šestinásobek jeho průměrného měsíčního </a:t>
            </a:r>
            <a:r>
              <a:rPr lang="cs-CZ" u="sng" dirty="0" smtClean="0"/>
              <a:t>výdělku</a:t>
            </a:r>
            <a:r>
              <a:rPr lang="cs-CZ" dirty="0" smtClean="0"/>
              <a:t>.</a:t>
            </a:r>
          </a:p>
          <a:p>
            <a:endParaRPr lang="cs-CZ" dirty="0"/>
          </a:p>
        </p:txBody>
      </p:sp>
    </p:spTree>
    <p:extLst>
      <p:ext uri="{BB962C8B-B14F-4D97-AF65-F5344CB8AC3E}">
        <p14:creationId xmlns:p14="http://schemas.microsoft.com/office/powerpoint/2010/main" val="263606992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399799175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a:t>
            </a:r>
            <a:r>
              <a:rPr lang="cs-CZ" u="sng" dirty="0" smtClean="0"/>
              <a:t>rozhodnout o stupni naléhavosti tísňového volání</a:t>
            </a:r>
            <a:r>
              <a:rPr lang="cs-CZ" dirty="0" smtClean="0"/>
              <a:t>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412835794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5786516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74234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descr="Třídění pacientů – Wikipedi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916832"/>
            <a:ext cx="5192884" cy="1800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RT [Režim kompati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861048"/>
            <a:ext cx="3960440"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7292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8856133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539552" y="1700808"/>
            <a:ext cx="7416824" cy="4248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a:t>Pacient má právo určit osoby, které mohou být o jeho zdravotním stavu informovány a které mohou nahlížet do jeho zdravotnické dokumentace.</a:t>
            </a:r>
          </a:p>
          <a:p>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léčbu anebo v případě, kdy zdravotní stav pacienta představuje riziko po jeho okolí). </a:t>
            </a:r>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Dříve vyslovené přání musí mít </a:t>
            </a:r>
            <a:r>
              <a:rPr lang="cs-CZ" sz="2000" u="sng" dirty="0" smtClean="0"/>
              <a:t>písemnou formu,</a:t>
            </a:r>
            <a:r>
              <a:rPr lang="cs-CZ" sz="2000" dirty="0" smtClean="0"/>
              <a:t>  </a:t>
            </a:r>
            <a:r>
              <a:rPr lang="cs-CZ" sz="2000" dirty="0"/>
              <a:t>musí být 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p>
          <a:p>
            <a:r>
              <a:rPr lang="cs-CZ" sz="2000" dirty="0" smtClean="0"/>
              <a:t>Dříve vyslovené přání nesmí být respektováno, pokud by nabádalo k takovým postupům, které by vedly k aktivnímu způsobení smrti, mohlo by dojít k ohrožení dalších osob či došlo k vědeckému pokroku. </a:t>
            </a:r>
          </a:p>
          <a:p>
            <a:r>
              <a:rPr lang="cs-CZ" sz="2000" dirty="0" smtClean="0"/>
              <a:t>Dříve </a:t>
            </a:r>
            <a:r>
              <a:rPr lang="cs-CZ" sz="2000" dirty="0"/>
              <a:t>vyslovené přání </a:t>
            </a:r>
            <a:r>
              <a:rPr lang="cs-CZ" sz="2000" u="sng" dirty="0"/>
              <a:t>nelze</a:t>
            </a:r>
            <a:r>
              <a:rPr lang="cs-CZ" sz="2000" dirty="0"/>
              <a:t> </a:t>
            </a:r>
            <a:r>
              <a:rPr lang="cs-CZ" sz="2000" dirty="0" smtClean="0"/>
              <a:t>uplatnit u nezletilých pacientů a u pacientů </a:t>
            </a:r>
            <a:r>
              <a:rPr lang="cs-CZ" sz="2000" dirty="0"/>
              <a:t>s omezenou </a:t>
            </a:r>
            <a:r>
              <a:rPr lang="cs-CZ" sz="2000" dirty="0" smtClean="0"/>
              <a:t>svéprávností.</a:t>
            </a:r>
            <a:endParaRPr lang="cs-CZ" sz="20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 v praxi</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 36 odst. 2 zák. 372 </a:t>
            </a:r>
            <a:r>
              <a:rPr lang="cs-CZ" dirty="0"/>
              <a:t> </a:t>
            </a:r>
            <a:r>
              <a:rPr lang="cs-CZ" i="1" dirty="0"/>
              <a:t>Poskytovatel bude brát zřetel na dříve vyslovené přání pacienta, </a:t>
            </a:r>
            <a:r>
              <a:rPr lang="cs-CZ" b="1" i="1" u="sng" dirty="0"/>
              <a:t>má-li ho k dispozici</a:t>
            </a:r>
            <a:r>
              <a:rPr lang="cs-CZ" i="1" dirty="0"/>
              <a:t>, a to za podmínky, že v době poskytování zdravotních služeb nastala předvídatelná situace, k níž se dříve vyslovené přání vztahuje, a pacient je v takovém zdravotním stavu, kdy není schopen vyslovit nový souhlas nebo nesouhlas.</a:t>
            </a:r>
            <a:endParaRPr lang="cs-CZ" i="1" dirty="0" smtClean="0"/>
          </a:p>
          <a:p>
            <a:r>
              <a:rPr lang="cs-CZ" dirty="0" smtClean="0"/>
              <a:t>DVP má buď pacient u dokladů, aby bylo ihned k dispozici, popř. ho předloží příbuzní pacienta na místě</a:t>
            </a:r>
          </a:p>
          <a:p>
            <a:r>
              <a:rPr lang="cs-CZ" dirty="0" smtClean="0"/>
              <a:t>ZZS není oprávněna/povinna sepsané DVP hledat na místě, „šacovat“ pacienta např. při autonehodě apod.</a:t>
            </a:r>
          </a:p>
          <a:p>
            <a:r>
              <a:rPr lang="cs-CZ" dirty="0" smtClean="0"/>
              <a:t>Stejně tak nelze akceptovat sdělení příbuzných typu „tetička si to nepřála“ apod.</a:t>
            </a:r>
          </a:p>
          <a:p>
            <a:r>
              <a:rPr lang="cs-CZ" dirty="0" smtClean="0"/>
              <a:t>Vytetovaný nápis DNR na hrudníku či cedulka na krku?</a:t>
            </a:r>
          </a:p>
          <a:p>
            <a:r>
              <a:rPr lang="cs-CZ" dirty="0" smtClean="0"/>
              <a:t>Pokud je pacient na místě resuscitován a posléze je DVP někde objeveno, nepokračuje se v nemocnici v resuscitační péči. </a:t>
            </a:r>
          </a:p>
          <a:p>
            <a:endParaRPr lang="cs-CZ" dirty="0"/>
          </a:p>
        </p:txBody>
      </p:sp>
    </p:spTree>
    <p:extLst>
      <p:ext uri="{BB962C8B-B14F-4D97-AF65-F5344CB8AC3E}">
        <p14:creationId xmlns:p14="http://schemas.microsoft.com/office/powerpoint/2010/main" val="940468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dirty="0"/>
              <a:t>Pokud </a:t>
            </a:r>
            <a:r>
              <a:rPr lang="cs-CZ" dirty="0" smtClean="0"/>
              <a:t>rodina/příbuzní při příjezdu ZZS k pacientovi  neinformuje o DVP, je třeba </a:t>
            </a:r>
            <a:r>
              <a:rPr lang="cs-CZ" dirty="0"/>
              <a:t>postupovat podle </a:t>
            </a:r>
            <a:r>
              <a:rPr lang="cs-CZ" dirty="0" smtClean="0"/>
              <a:t>platné metodiky </a:t>
            </a:r>
            <a:r>
              <a:rPr lang="cs-CZ" dirty="0"/>
              <a:t>a </a:t>
            </a:r>
            <a:r>
              <a:rPr lang="cs-CZ" dirty="0" smtClean="0"/>
              <a:t>často </a:t>
            </a:r>
            <a:r>
              <a:rPr lang="cs-CZ" dirty="0"/>
              <a:t>tak zachraňovat život pacienta, byť proti jeho vůli.</a:t>
            </a:r>
            <a:endParaRPr lang="cs-CZ" dirty="0" smtClean="0"/>
          </a:p>
          <a:p>
            <a:r>
              <a:rPr lang="cs-CZ" dirty="0" smtClean="0"/>
              <a:t>V případě soudu se námitka, </a:t>
            </a:r>
            <a:r>
              <a:rPr lang="cs-CZ" dirty="0"/>
              <a:t>že záchranář měl vědět, že pacient mohl mít dříve vyslovené</a:t>
            </a:r>
            <a:br>
              <a:rPr lang="cs-CZ" dirty="0"/>
            </a:br>
            <a:r>
              <a:rPr lang="cs-CZ" dirty="0"/>
              <a:t>přání se neuplatňuje, protože právo na ochranu života je postaveno</a:t>
            </a:r>
            <a:br>
              <a:rPr lang="cs-CZ" dirty="0"/>
            </a:br>
            <a:r>
              <a:rPr lang="cs-CZ" dirty="0"/>
              <a:t>výše.</a:t>
            </a:r>
          </a:p>
        </p:txBody>
      </p:sp>
    </p:spTree>
    <p:extLst>
      <p:ext uri="{BB962C8B-B14F-4D97-AF65-F5344CB8AC3E}">
        <p14:creationId xmlns:p14="http://schemas.microsoft.com/office/powerpoint/2010/main" val="2623583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DVP</a:t>
            </a:r>
            <a:endParaRPr lang="cs-CZ" dirty="0"/>
          </a:p>
        </p:txBody>
      </p:sp>
      <p:sp>
        <p:nvSpPr>
          <p:cNvPr id="3" name="Zástupný symbol pro obsah 2"/>
          <p:cNvSpPr>
            <a:spLocks noGrp="1"/>
          </p:cNvSpPr>
          <p:nvPr>
            <p:ph idx="1"/>
          </p:nvPr>
        </p:nvSpPr>
        <p:spPr/>
        <p:txBody>
          <a:bodyPr>
            <a:noAutofit/>
          </a:bodyPr>
          <a:lstStyle/>
          <a:p>
            <a:r>
              <a:rPr lang="cs-CZ" sz="1600" i="1" dirty="0"/>
              <a:t>Já, níže podepsaný (Jméno a Příjmení), r. č. (rodné číslo), pro případ, že bych se dostal do takového stavu, ve kterém nebudu schopen vyslovit souhlas nebo nesouhlas s poskytnutím zdravotních služeb a způsobem jejich poskytnutí, vyslovuji následující Dříve vyslovené přání podle §36 Zákona č. 372/2011 Sb. </a:t>
            </a:r>
            <a:endParaRPr lang="cs-CZ" sz="1600" i="1" dirty="0" smtClean="0"/>
          </a:p>
          <a:p>
            <a:endParaRPr lang="cs-CZ" sz="1600" i="1" dirty="0"/>
          </a:p>
          <a:p>
            <a:r>
              <a:rPr lang="cs-CZ" sz="1600" b="1" i="1" dirty="0" smtClean="0"/>
              <a:t>Čl</a:t>
            </a:r>
            <a:r>
              <a:rPr lang="cs-CZ" sz="1600" b="1" i="1" dirty="0"/>
              <a:t>. 1 </a:t>
            </a:r>
            <a:endParaRPr lang="cs-CZ" sz="1600" b="1" i="1" dirty="0" smtClean="0"/>
          </a:p>
          <a:p>
            <a:r>
              <a:rPr lang="cs-CZ" sz="1600" i="1" dirty="0" smtClean="0"/>
              <a:t>Pro </a:t>
            </a:r>
            <a:r>
              <a:rPr lang="cs-CZ" sz="1600" i="1" dirty="0"/>
              <a:t>případ, že: 1. Má schopnost vnímat okolí bude podstatným způsobem narušena tak, že budu i v běžných každodenních úkonech závislý na dopomoci jiné osoby. 2. Můj stav bude vyžadovat přístrojovou podporu životních funkcí, vč. umělé výživy a hydratace. 3. Budu se nacházet v terminální fázi nevyléčitelného onemocnění nebo v jiném medicínsky nadále neovlivnitelném nepříznivém stavu bez naděje na jeho zlepšení apod. Nesouhlasím – nepřeji si kardiopulmonální resuscitaci; pokud jde o výživu, nepřeji si žádné sondy: </a:t>
            </a:r>
            <a:r>
              <a:rPr lang="cs-CZ" sz="1600" i="1" dirty="0" err="1"/>
              <a:t>nasogastrickou</a:t>
            </a:r>
            <a:r>
              <a:rPr lang="cs-CZ" sz="1600" i="1" dirty="0"/>
              <a:t>, PEG sondu, nepřeji si dialýzu, nepřeji si umělou plicní ventilaci, ani podávání antibiotik, ani chemoterapii. Všechnu tuto péči odmítám. Ale žádám – aby mi bylo poskytnuto tišení bolesti, obtíží, neklidu, strachu, dušnosti nebo nevolnosti. Aby mi byla poskytnuta potřebná bazální stimulace. Hlad a žízeň budou tišeny v nutné míře s pomocí druhé osoby a bude zavlažována sliznice úst. Nesouhlasím v žádném případě s marnou a zatěžující léčbou</a:t>
            </a:r>
            <a:r>
              <a:rPr lang="cs-CZ" sz="1600" i="1" dirty="0" smtClean="0"/>
              <a:t>. </a:t>
            </a:r>
            <a:endParaRPr lang="cs-CZ" sz="1600" i="1" dirty="0"/>
          </a:p>
          <a:p>
            <a:endParaRPr lang="cs-CZ" sz="1600" dirty="0"/>
          </a:p>
        </p:txBody>
      </p:sp>
    </p:spTree>
    <p:extLst>
      <p:ext uri="{BB962C8B-B14F-4D97-AF65-F5344CB8AC3E}">
        <p14:creationId xmlns:p14="http://schemas.microsoft.com/office/powerpoint/2010/main" val="384758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980728"/>
            <a:ext cx="7488832" cy="5909310"/>
          </a:xfrm>
          <a:prstGeom prst="rect">
            <a:avLst/>
          </a:prstGeom>
        </p:spPr>
        <p:txBody>
          <a:bodyPr wrap="square">
            <a:spAutoFit/>
          </a:bodyPr>
          <a:lstStyle/>
          <a:p>
            <a:r>
              <a:rPr lang="cs-CZ" b="1" i="1" dirty="0"/>
              <a:t>Čl. </a:t>
            </a:r>
            <a:r>
              <a:rPr lang="cs-CZ" b="1" i="1" dirty="0" smtClean="0"/>
              <a:t>2</a:t>
            </a:r>
          </a:p>
          <a:p>
            <a:r>
              <a:rPr lang="cs-CZ" i="1" dirty="0" smtClean="0"/>
              <a:t>Součástí </a:t>
            </a:r>
            <a:r>
              <a:rPr lang="cs-CZ" i="1" dirty="0"/>
              <a:t>tohoto DVP je i písemné poučení mým lékařem v oboru Všeobecný praktický lékař (Obvodní lékař) o důsledcích mého rozhodnutí. Čl.3 S tímto DVP byl/a seznámen/a také můj/moje manžel/</a:t>
            </a:r>
            <a:r>
              <a:rPr lang="cs-CZ" i="1" dirty="0" err="1"/>
              <a:t>ka</a:t>
            </a:r>
            <a:r>
              <a:rPr lang="cs-CZ" i="1" dirty="0"/>
              <a:t>, který/á je plně informován/a o mých životních postojích podstatných pro výklad mého DVP. Pro případ, že by nastala nepředvídaná situace v tomto DVP, či by nastaly pochybnosti o aplikaci DVP, činím podle §38 odst. 1 zák. č. 89/2012 Sb., </a:t>
            </a:r>
            <a:r>
              <a:rPr lang="cs-CZ" i="1" dirty="0" err="1" smtClean="0"/>
              <a:t>obč</a:t>
            </a:r>
            <a:r>
              <a:rPr lang="cs-CZ" i="1" dirty="0"/>
              <a:t>. zákoníku, předběžné prohlášení v tom smyslu, že si přeji, aby v případě mé nezpůsobilosti rozhodovat o mé další zdravotní péči rozhodoval o této péči v intencích tohoto DVP můj syn/dcera. Čl. 4 Toto DVP platí ode dne (Datum) a bylo sepsáno ve 3 vyhotoveních, kdy jedno vyhotovení je součástí mé zdravotní dokumentace a zbylá dvě jsou uložena v rodině</a:t>
            </a:r>
            <a:r>
              <a:rPr lang="cs-CZ" i="1" dirty="0" smtClean="0"/>
              <a:t>.</a:t>
            </a:r>
          </a:p>
          <a:p>
            <a:endParaRPr lang="cs-CZ" i="1" dirty="0"/>
          </a:p>
          <a:p>
            <a:endParaRPr lang="cs-CZ" i="1" dirty="0" smtClean="0"/>
          </a:p>
          <a:p>
            <a:r>
              <a:rPr lang="cs-CZ" i="1" dirty="0" smtClean="0"/>
              <a:t>Úředně ověřený podpis</a:t>
            </a:r>
          </a:p>
          <a:p>
            <a:r>
              <a:rPr lang="cs-CZ" i="1" dirty="0" smtClean="0"/>
              <a:t>………………………………..</a:t>
            </a:r>
          </a:p>
          <a:p>
            <a:endParaRPr lang="cs-CZ" i="1" dirty="0"/>
          </a:p>
          <a:p>
            <a:r>
              <a:rPr lang="cs-CZ" i="1" dirty="0" smtClean="0"/>
              <a:t>Datum……………..</a:t>
            </a:r>
          </a:p>
          <a:p>
            <a:r>
              <a:rPr lang="cs-CZ" i="1" dirty="0" smtClean="0"/>
              <a:t>Podpis ošetřujícího/registrujícího lékaře…………</a:t>
            </a:r>
          </a:p>
          <a:p>
            <a:r>
              <a:rPr lang="cs-CZ" i="1" dirty="0" smtClean="0"/>
              <a:t>Případní svědci…………………………….</a:t>
            </a:r>
          </a:p>
          <a:p>
            <a:r>
              <a:rPr lang="cs-CZ" i="1" dirty="0" smtClean="0"/>
              <a:t>Syn, dcera pacienta – jména, datum narození, příp. kontakt</a:t>
            </a:r>
            <a:endParaRPr lang="cs-CZ" i="1" dirty="0"/>
          </a:p>
        </p:txBody>
      </p:sp>
    </p:spTree>
    <p:extLst>
      <p:ext uri="{BB962C8B-B14F-4D97-AF65-F5344CB8AC3E}">
        <p14:creationId xmlns:p14="http://schemas.microsoft.com/office/powerpoint/2010/main" val="3360569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omezením volného pohybu pacienta.</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a:t>
            </a:r>
            <a:r>
              <a:rPr lang="cs-CZ" sz="1900" u="sng" dirty="0" smtClean="0"/>
              <a:t>zaznamenává </a:t>
            </a:r>
            <a:r>
              <a:rPr lang="cs-CZ" sz="1900" u="sng" dirty="0"/>
              <a:t>do zdravotnické dokumentace </a:t>
            </a:r>
            <a:r>
              <a:rPr lang="cs-CZ" sz="1900" dirty="0"/>
              <a:t>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110/2019 Sb., o zpracování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7030A0"/>
                </a:solidFill>
              </a:rPr>
              <a:t>Odpovědnost ve zdravotnictví </a:t>
            </a:r>
            <a:endParaRPr lang="cs-CZ" b="1" dirty="0">
              <a:solidFill>
                <a:srgbClr val="7030A0"/>
              </a:solidFill>
            </a:endParaRPr>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 – zdravotník nese odpovědnost právě za postup lege </a:t>
            </a:r>
            <a:r>
              <a:rPr lang="cs-CZ" dirty="0" err="1" smtClean="0"/>
              <a:t>artis</a:t>
            </a:r>
            <a:r>
              <a:rPr lang="cs-CZ" dirty="0" smtClean="0"/>
              <a:t>, nikoliv za výsledek);</a:t>
            </a:r>
          </a:p>
          <a:p>
            <a:r>
              <a:rPr lang="cs-CZ" dirty="0" smtClean="0"/>
              <a:t> </a:t>
            </a:r>
            <a:r>
              <a:rPr lang="cs-CZ" dirty="0"/>
              <a:t>b) </a:t>
            </a:r>
            <a:r>
              <a:rPr lang="cs-CZ" u="sng" dirty="0"/>
              <a:t>škodlivý </a:t>
            </a:r>
            <a:r>
              <a:rPr lang="cs-CZ" u="sng" dirty="0" smtClean="0"/>
              <a:t>následek</a:t>
            </a:r>
            <a:r>
              <a:rPr lang="cs-CZ" dirty="0" smtClean="0"/>
              <a:t>,  </a:t>
            </a:r>
            <a:r>
              <a:rPr lang="cs-CZ" dirty="0"/>
              <a:t>jímž se rozumí porušení nebo </a:t>
            </a:r>
            <a:r>
              <a:rPr lang="cs-CZ" dirty="0" smtClean="0"/>
              <a:t>ohrožení </a:t>
            </a:r>
            <a:r>
              <a:rPr lang="cs-CZ" dirty="0"/>
              <a:t>zákonem chráněných </a:t>
            </a:r>
            <a:r>
              <a:rPr lang="cs-CZ" dirty="0" smtClean="0"/>
              <a:t>hodnot, typicky újma na zdraví;</a:t>
            </a:r>
          </a:p>
          <a:p>
            <a:r>
              <a:rPr lang="cs-CZ" dirty="0"/>
              <a:t>c) </a:t>
            </a:r>
            <a:r>
              <a:rPr lang="cs-CZ" u="sng" dirty="0"/>
              <a:t>příčinná souvislost </a:t>
            </a:r>
            <a:r>
              <a:rPr lang="cs-CZ" dirty="0"/>
              <a:t>mezi protiprávním </a:t>
            </a:r>
            <a:r>
              <a:rPr lang="cs-CZ" dirty="0" smtClean="0"/>
              <a:t>jednáním a újmou; </a:t>
            </a:r>
          </a:p>
          <a:p>
            <a:r>
              <a:rPr lang="cs-CZ" dirty="0" smtClean="0"/>
              <a:t>d</a:t>
            </a:r>
            <a:r>
              <a:rPr lang="cs-CZ" dirty="0"/>
              <a:t>) </a:t>
            </a:r>
            <a:r>
              <a:rPr lang="cs-CZ" u="sng" dirty="0"/>
              <a:t>zavinění</a:t>
            </a:r>
            <a:r>
              <a:rPr lang="cs-CZ" dirty="0"/>
              <a:t> (s výjimkou případů </a:t>
            </a:r>
            <a:r>
              <a:rPr lang="cs-CZ" dirty="0" smtClean="0"/>
              <a:t>objektivní odpovědnosti) – aby byla osoba trestně odpovědná, musí být naplněna podmínka jejího zavinění ve formě úmyslu či nedbalosti. </a:t>
            </a:r>
          </a:p>
        </p:txBody>
      </p:sp>
    </p:spTree>
    <p:extLst>
      <p:ext uri="{BB962C8B-B14F-4D97-AF65-F5344CB8AC3E}">
        <p14:creationId xmlns:p14="http://schemas.microsoft.com/office/powerpoint/2010/main" val="379099272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5299</TotalTime>
  <Words>12192</Words>
  <Application>Microsoft Office PowerPoint</Application>
  <PresentationFormat>Předvádění na obrazovce (4:3)</PresentationFormat>
  <Paragraphs>976</Paragraphs>
  <Slides>159</Slides>
  <Notes>4</Notes>
  <HiddenSlides>0</HiddenSlides>
  <MMClips>0</MMClips>
  <ScaleCrop>false</ScaleCrop>
  <HeadingPairs>
    <vt:vector size="4" baseType="variant">
      <vt:variant>
        <vt:lpstr>Motiv</vt:lpstr>
      </vt:variant>
      <vt:variant>
        <vt:i4>1</vt:i4>
      </vt:variant>
      <vt:variant>
        <vt:lpstr>Nadpisy snímků</vt:lpstr>
      </vt:variant>
      <vt:variant>
        <vt:i4>159</vt:i4>
      </vt:variant>
    </vt:vector>
  </HeadingPairs>
  <TitlesOfParts>
    <vt:vector size="160" baseType="lpstr">
      <vt:lpstr>Motiv systému Office</vt:lpstr>
      <vt:lpstr>Právo a legislativa</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Dříve vyslovené přání v praxi</vt:lpstr>
      <vt:lpstr>Prezentace aplikace PowerPoint</vt:lpstr>
      <vt:lpstr>VZOR DVP</vt:lpstr>
      <vt:lpstr>Prezentace aplikace PowerPoint</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52</cp:revision>
  <dcterms:created xsi:type="dcterms:W3CDTF">2021-05-03T20:02:15Z</dcterms:created>
  <dcterms:modified xsi:type="dcterms:W3CDTF">2022-04-25T08:53:37Z</dcterms:modified>
</cp:coreProperties>
</file>