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52" r:id="rId2"/>
    <p:sldId id="423" r:id="rId3"/>
    <p:sldId id="424" r:id="rId4"/>
    <p:sldId id="425" r:id="rId5"/>
    <p:sldId id="426" r:id="rId6"/>
    <p:sldId id="427" r:id="rId7"/>
    <p:sldId id="428" r:id="rId8"/>
    <p:sldId id="429" r:id="rId9"/>
    <p:sldId id="430" r:id="rId10"/>
    <p:sldId id="431" r:id="rId11"/>
    <p:sldId id="432" r:id="rId12"/>
    <p:sldId id="433" r:id="rId13"/>
    <p:sldId id="434" r:id="rId14"/>
    <p:sldId id="435" r:id="rId15"/>
    <p:sldId id="436" r:id="rId16"/>
    <p:sldId id="437" r:id="rId17"/>
    <p:sldId id="438" r:id="rId18"/>
    <p:sldId id="439" r:id="rId19"/>
    <p:sldId id="440" r:id="rId20"/>
    <p:sldId id="451" r:id="rId21"/>
    <p:sldId id="441" r:id="rId22"/>
    <p:sldId id="408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52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E900D-8468-4992-B7A7-CB6B58D20664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1F64A-56F6-45A2-B802-8EA43C9C17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962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361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21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34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365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004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761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0126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363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31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76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88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0053-3479-4BDB-9DDB-3406E7AA8A09}" type="datetimeFigureOut">
              <a:rPr lang="cs-CZ" smtClean="0"/>
              <a:t>14.04.2022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1FA80-D452-44F5-AF76-9FD5EFFEC2E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3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Právo a legislativa II.</a:t>
            </a:r>
            <a:b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Zdravotnické právo ve vztahu k ošetřovatelství II.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057672"/>
          </a:xfrm>
        </p:spPr>
        <p:txBody>
          <a:bodyPr/>
          <a:lstStyle/>
          <a:p>
            <a:r>
              <a:rPr lang="cs-CZ" dirty="0" smtClean="0"/>
              <a:t>Mgr. et Mgr. Magdalena Jíchová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729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Oprávnění a povinnosti členů výjezdových skupin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Členové výjezdových skupin (záchranáři) jsou oprávněni:</a:t>
            </a:r>
          </a:p>
          <a:p>
            <a:r>
              <a:rPr lang="cs-CZ" dirty="0" smtClean="0"/>
              <a:t>vstupovat do objektů, obydlí a </a:t>
            </a:r>
            <a:r>
              <a:rPr lang="cs-CZ" dirty="0"/>
              <a:t>na cizí pozemky, pokud se tam podle dostupných informací nachází osoba, které má být </a:t>
            </a:r>
            <a:r>
              <a:rPr lang="cs-CZ" dirty="0" smtClean="0"/>
              <a:t>přednemocniční péče poskytnuta,</a:t>
            </a:r>
          </a:p>
          <a:p>
            <a:r>
              <a:rPr lang="cs-CZ" dirty="0"/>
              <a:t>požadovat od </a:t>
            </a:r>
            <a:r>
              <a:rPr lang="cs-CZ" dirty="0" smtClean="0"/>
              <a:t>FO, </a:t>
            </a:r>
            <a:r>
              <a:rPr lang="cs-CZ" dirty="0"/>
              <a:t>které se zdržují na místě události nebo v jeho blízkosti, osobní nebo věcnou pomoc nezbytně a bezprostředně nutnou k poskytnutí </a:t>
            </a:r>
            <a:r>
              <a:rPr lang="cs-CZ" dirty="0" smtClean="0"/>
              <a:t>ZZS, </a:t>
            </a:r>
            <a:r>
              <a:rPr lang="cs-CZ" dirty="0"/>
              <a:t>a to v nezbytné míře a pokud tím tyto nebo jiné osoby nebudou vystaveny ohrožení života </a:t>
            </a:r>
            <a:r>
              <a:rPr lang="cs-CZ" dirty="0" smtClean="0"/>
              <a:t>nebo zdraví,</a:t>
            </a:r>
          </a:p>
          <a:p>
            <a:r>
              <a:rPr lang="cs-CZ" dirty="0"/>
              <a:t>požadovat od </a:t>
            </a:r>
            <a:r>
              <a:rPr lang="cs-CZ" dirty="0" smtClean="0"/>
              <a:t>FO a PO </a:t>
            </a:r>
            <a:r>
              <a:rPr lang="cs-CZ" dirty="0"/>
              <a:t>informace nezbytné k poskytnutí zdravotnické záchranné služby.</a:t>
            </a:r>
          </a:p>
          <a:p>
            <a:r>
              <a:rPr lang="cs-CZ" dirty="0" smtClean="0"/>
              <a:t>Pokud </a:t>
            </a:r>
            <a:r>
              <a:rPr lang="cs-CZ" dirty="0"/>
              <a:t>při poskytování osobní nebo věcné pomoci </a:t>
            </a:r>
            <a:r>
              <a:rPr lang="cs-CZ" dirty="0" smtClean="0"/>
              <a:t>(viz výše) </a:t>
            </a:r>
            <a:r>
              <a:rPr lang="cs-CZ" dirty="0"/>
              <a:t>vznikne osobám, které pomoc poskytly, prokazatelná škoda, odpovídá za škodu poskytovatel </a:t>
            </a:r>
            <a:r>
              <a:rPr lang="cs-CZ" dirty="0" smtClean="0"/>
              <a:t>ZZS, </a:t>
            </a:r>
            <a:r>
              <a:rPr lang="cs-CZ" dirty="0"/>
              <a:t>ledaže by ke škodě došlo i jinak nebo pokud byla škoda způsobena zaviněným jednáním poškozeného.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8163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u="sng" dirty="0" smtClean="0"/>
              <a:t>Členové výjezdových skupin jsou povinni:</a:t>
            </a:r>
          </a:p>
          <a:p>
            <a:r>
              <a:rPr lang="cs-CZ" dirty="0" smtClean="0"/>
              <a:t>Splnit pokyny operátora zdravotního operačního střediska k výjezdu, a to do 2 minut od obdržení tohoto pokynu.</a:t>
            </a:r>
          </a:p>
          <a:p>
            <a:r>
              <a:rPr lang="cs-CZ" dirty="0" smtClean="0"/>
              <a:t>Poskytovat přednemocniční neodkladnou péči </a:t>
            </a:r>
            <a:r>
              <a:rPr lang="cs-CZ" u="sng" dirty="0" smtClean="0"/>
              <a:t>i bez tísňové výzvy</a:t>
            </a:r>
            <a:r>
              <a:rPr lang="cs-CZ" dirty="0" smtClean="0"/>
              <a:t>; vedoucí výjezdové skupiny (VS) je povinen bezodkladně nahlásit </a:t>
            </a:r>
            <a:r>
              <a:rPr lang="cs-CZ" u="sng" dirty="0" smtClean="0"/>
              <a:t>čas zahájení </a:t>
            </a:r>
            <a:r>
              <a:rPr lang="cs-CZ" dirty="0" smtClean="0"/>
              <a:t>poskytování této péče a </a:t>
            </a:r>
            <a:r>
              <a:rPr lang="cs-CZ" u="sng" dirty="0" smtClean="0"/>
              <a:t>místo události </a:t>
            </a:r>
            <a:r>
              <a:rPr lang="cs-CZ" dirty="0" smtClean="0"/>
              <a:t>zdravotnickému operačnímu středisku.</a:t>
            </a:r>
          </a:p>
          <a:p>
            <a:r>
              <a:rPr lang="cs-CZ" u="sng" dirty="0" smtClean="0"/>
              <a:t>Vedoucí VS je oprávněn rozhodnout o </a:t>
            </a:r>
            <a:r>
              <a:rPr lang="cs-CZ" b="1" u="sng" dirty="0" smtClean="0"/>
              <a:t>neposkytnutí přednemocniční neodkladné péče </a:t>
            </a:r>
            <a:r>
              <a:rPr lang="cs-CZ" dirty="0" smtClean="0"/>
              <a:t>v místě události, pokud by:</a:t>
            </a:r>
          </a:p>
          <a:p>
            <a:r>
              <a:rPr lang="cs-CZ" dirty="0" smtClean="0"/>
              <a:t>a) byly bezprostředně </a:t>
            </a:r>
            <a:r>
              <a:rPr lang="cs-CZ" u="sng" dirty="0" smtClean="0"/>
              <a:t>ohroženy životy nebo zdraví členů VS</a:t>
            </a:r>
            <a:r>
              <a:rPr lang="cs-CZ" dirty="0" smtClean="0"/>
              <a:t> nebo</a:t>
            </a:r>
          </a:p>
          <a:p>
            <a:r>
              <a:rPr lang="cs-CZ" dirty="0" smtClean="0"/>
              <a:t>b)  měla být tato péče poskytnuta za podmínek, pro jejichž zvládnutí </a:t>
            </a:r>
            <a:r>
              <a:rPr lang="cs-CZ" u="sng" dirty="0" smtClean="0"/>
              <a:t>nebyli členové VS vycvičeni nebo vybaveni</a:t>
            </a:r>
            <a:r>
              <a:rPr lang="cs-CZ" dirty="0" smtClean="0"/>
              <a:t> vhodnými technickými nebo ochrannými prostředky.</a:t>
            </a:r>
          </a:p>
          <a:p>
            <a:r>
              <a:rPr lang="cs-CZ" dirty="0" smtClean="0"/>
              <a:t>Rozhodnutí o neposkytnutí této péče je vedoucí VS povinen neprodleně  oznámit operačnímu středisku s uvedením důvodu. 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1134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Financování činnosti poskytovatele ZZS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u="sng" dirty="0" smtClean="0"/>
              <a:t>Činnost </a:t>
            </a:r>
            <a:r>
              <a:rPr lang="cs-CZ" u="sng" dirty="0"/>
              <a:t>poskytovatele </a:t>
            </a:r>
            <a:r>
              <a:rPr lang="cs-CZ" u="sng" dirty="0" smtClean="0"/>
              <a:t>ZZS  je financována:</a:t>
            </a:r>
            <a:endParaRPr lang="cs-CZ" u="sng" dirty="0"/>
          </a:p>
          <a:p>
            <a:r>
              <a:rPr lang="cs-CZ" b="1" dirty="0"/>
              <a:t>a)</a:t>
            </a:r>
            <a:r>
              <a:rPr lang="cs-CZ" dirty="0"/>
              <a:t> z veřejného zdravotního pojištění, jde-li o hrazené zdravotní služby,</a:t>
            </a:r>
          </a:p>
          <a:p>
            <a:r>
              <a:rPr lang="cs-CZ" b="1" dirty="0"/>
              <a:t>b)</a:t>
            </a:r>
            <a:r>
              <a:rPr lang="cs-CZ" dirty="0"/>
              <a:t> ze státního rozpočtu, ze kterého se hradí náklady na</a:t>
            </a:r>
          </a:p>
          <a:p>
            <a:r>
              <a:rPr lang="cs-CZ" b="1" dirty="0"/>
              <a:t>1.</a:t>
            </a:r>
            <a:r>
              <a:rPr lang="cs-CZ" dirty="0"/>
              <a:t> připravenost na řešení mimořádných událostí a krizových situací; výši úhrady stanoví vláda nařízením v závislosti na počtu osob s trvalým nebo hlášeným pobytem na území příslušného kraje,</a:t>
            </a:r>
          </a:p>
          <a:p>
            <a:r>
              <a:rPr lang="cs-CZ" b="1" dirty="0"/>
              <a:t>2.</a:t>
            </a:r>
            <a:r>
              <a:rPr lang="cs-CZ" dirty="0"/>
              <a:t> provoz letadel pro </a:t>
            </a:r>
            <a:r>
              <a:rPr lang="cs-CZ" dirty="0" smtClean="0"/>
              <a:t>ZZS,</a:t>
            </a:r>
            <a:endParaRPr lang="cs-CZ" dirty="0"/>
          </a:p>
          <a:p>
            <a:r>
              <a:rPr lang="cs-CZ" b="1" dirty="0"/>
              <a:t>c)</a:t>
            </a:r>
            <a:r>
              <a:rPr lang="cs-CZ" dirty="0"/>
              <a:t> z rozpočtů </a:t>
            </a:r>
            <a:r>
              <a:rPr lang="cs-CZ" dirty="0" smtClean="0"/>
              <a:t>krajů v případě ostatních nákladů, tyto se evidují odděleně </a:t>
            </a:r>
            <a:r>
              <a:rPr lang="cs-CZ" dirty="0"/>
              <a:t>od jiných zdravotních služeb a dalších činností.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21900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Působnost Ministerstva zdravotnictví a krajů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 smtClean="0"/>
              <a:t>MZ</a:t>
            </a:r>
            <a:r>
              <a:rPr lang="cs-CZ" dirty="0" smtClean="0"/>
              <a:t> – metodicky řídí činnost ZZS a provádí koordinační činnost v připravenosti na řešení mimořádných a krizových situací; ve spolupráci s Ministerstvem vnitra koordinuje jednotný systém radiového spojení poskytovatelů ZZS a využívání národního čísla tísňového volání  155 plus plní další funkce uložené mu zákonem o ZZS</a:t>
            </a:r>
          </a:p>
          <a:p>
            <a:r>
              <a:rPr lang="cs-CZ" b="1" u="sng" dirty="0" smtClean="0"/>
              <a:t>Kraj</a:t>
            </a:r>
            <a:r>
              <a:rPr lang="cs-CZ" dirty="0" smtClean="0"/>
              <a:t> – je povinen zajistit nepřetržitou dostupnost ZZS v rozsahu stanoveném plánem pokrytí území kraje výjezdovými základnami.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9080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Přestupky FO a PO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Přestupky </a:t>
            </a:r>
            <a:r>
              <a:rPr lang="cs-CZ" b="1" dirty="0" smtClean="0"/>
              <a:t>FO</a:t>
            </a:r>
          </a:p>
          <a:p>
            <a:r>
              <a:rPr lang="cs-CZ" b="1" dirty="0" smtClean="0"/>
              <a:t>(1</a:t>
            </a:r>
            <a:r>
              <a:rPr lang="cs-CZ" b="1" dirty="0"/>
              <a:t>)</a:t>
            </a:r>
            <a:r>
              <a:rPr lang="cs-CZ" dirty="0"/>
              <a:t> Fyzická osoba se dopustí přestupku tím, že úmyslně v rozporu s § 17 odst. 3 užije na objektu, dopravním prostředku nebo oděvu na místě veřejnosti přístupném slovní spojení „zdravotnická záchranná služba“ včetně tvarů z něho odvozených.</a:t>
            </a:r>
          </a:p>
          <a:p>
            <a:r>
              <a:rPr lang="cs-CZ" b="1" dirty="0"/>
              <a:t>(2)</a:t>
            </a:r>
            <a:r>
              <a:rPr lang="cs-CZ" dirty="0"/>
              <a:t> Za </a:t>
            </a:r>
            <a:r>
              <a:rPr lang="cs-CZ" dirty="0" smtClean="0"/>
              <a:t>tento přestupek lze </a:t>
            </a:r>
            <a:r>
              <a:rPr lang="cs-CZ" dirty="0"/>
              <a:t>uložit pokutu do </a:t>
            </a:r>
            <a:r>
              <a:rPr lang="cs-CZ" dirty="0" smtClean="0"/>
              <a:t>250 000 Kč</a:t>
            </a:r>
          </a:p>
          <a:p>
            <a:r>
              <a:rPr lang="cs-CZ" b="1" dirty="0" smtClean="0"/>
              <a:t>Přestupky PO a FO podnikajících</a:t>
            </a:r>
          </a:p>
          <a:p>
            <a:r>
              <a:rPr lang="cs-CZ" dirty="0" smtClean="0"/>
              <a:t>PO a FO podnikající se dopustí přestupku stejným jednáním jako FO, dále užitím takového slovního spojení ve svém názvu či obchodní firmě. </a:t>
            </a:r>
          </a:p>
          <a:p>
            <a:r>
              <a:rPr lang="cs-CZ" dirty="0" smtClean="0"/>
              <a:t>Příjem z pokut je příjmem rozpočtu kraje.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679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Odchodné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Zdravotnickému </a:t>
            </a:r>
            <a:r>
              <a:rPr lang="cs-CZ" dirty="0"/>
              <a:t>pracovníkovi, který vykonával činnosti při poskytování </a:t>
            </a:r>
            <a:r>
              <a:rPr lang="cs-CZ" dirty="0" smtClean="0"/>
              <a:t>ZZS </a:t>
            </a:r>
            <a:r>
              <a:rPr lang="cs-CZ" dirty="0"/>
              <a:t>v rozsahu nejméně poloviny stanovené týdenní pracovní doby </a:t>
            </a:r>
            <a:r>
              <a:rPr lang="cs-CZ" u="sng" dirty="0"/>
              <a:t>po dobu 15 let a dosáhl věku 50 let</a:t>
            </a:r>
            <a:r>
              <a:rPr lang="cs-CZ" dirty="0"/>
              <a:t>, přísluší odchodné při skončení pracovního poměru u zaměstnavatele, u něhož tyto činnosti vykonával; to neplatí, jestliže jeho pracovní poměr rozvázal zaměstnavatel okamžitým zrušením nebo výpovědí z důvodů, pro které by s ním mohl pracovní poměr okamžitě zrušit. Pro účely odchodného se sčítají veškeré předchozí doby, kdy zdravotnický pracovník vykonával činnosti při poskytování zdravotnické záchranné služby v rozsahu nejméně poloviny stanovené týdenní pracovní </a:t>
            </a:r>
            <a:r>
              <a:rPr lang="cs-CZ" dirty="0" smtClean="0"/>
              <a:t>doby.</a:t>
            </a:r>
          </a:p>
          <a:p>
            <a:r>
              <a:rPr lang="cs-CZ" dirty="0"/>
              <a:t>Základní výše odchodného činí jeden průměrný měsíční výdělek </a:t>
            </a:r>
            <a:r>
              <a:rPr lang="cs-CZ" dirty="0" smtClean="0"/>
              <a:t>zaměstnance. </a:t>
            </a:r>
            <a:r>
              <a:rPr lang="cs-CZ" dirty="0"/>
              <a:t>Za každý ukončený rok výkonu činností </a:t>
            </a:r>
            <a:r>
              <a:rPr lang="cs-CZ" dirty="0" smtClean="0"/>
              <a:t>nad </a:t>
            </a:r>
            <a:r>
              <a:rPr lang="cs-CZ" dirty="0"/>
              <a:t>dobu 15 let se odchodné zvyšuje o jednu třetinu průměrného měsíčního výdělku zaměstnance; celková výše odchodného </a:t>
            </a:r>
            <a:r>
              <a:rPr lang="cs-CZ" u="sng" dirty="0"/>
              <a:t>nesmí překročit šestinásobek jeho průměrného měsíčního </a:t>
            </a:r>
            <a:r>
              <a:rPr lang="cs-CZ" u="sng" dirty="0" smtClean="0"/>
              <a:t>výdělku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069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Stupně naléhavosti tísňového volání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Stanoví </a:t>
            </a:r>
            <a:r>
              <a:rPr lang="cs-CZ" b="1" dirty="0" smtClean="0"/>
              <a:t>vyhláška č. 240/2012 Sb., kterou se provádí zákon o ZZS</a:t>
            </a:r>
            <a:r>
              <a:rPr lang="cs-CZ" dirty="0" smtClean="0"/>
              <a:t>.</a:t>
            </a:r>
          </a:p>
          <a:p>
            <a:r>
              <a:rPr lang="cs-CZ" b="1" u="sng" dirty="0" smtClean="0"/>
              <a:t>Tísňové </a:t>
            </a:r>
            <a:r>
              <a:rPr lang="cs-CZ" b="1" u="sng" dirty="0"/>
              <a:t>volání má tyto stupně naléhavosti</a:t>
            </a:r>
            <a:r>
              <a:rPr lang="cs-CZ" dirty="0"/>
              <a:t>: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</a:t>
            </a:r>
            <a:r>
              <a:rPr lang="cs-CZ" dirty="0"/>
              <a:t>, jde-li o</a:t>
            </a:r>
          </a:p>
          <a:p>
            <a:r>
              <a:rPr lang="cs-CZ" b="1" dirty="0" smtClean="0"/>
              <a:t>a)</a:t>
            </a:r>
            <a:r>
              <a:rPr lang="cs-CZ" dirty="0"/>
              <a:t> osobu, u které </a:t>
            </a:r>
            <a:r>
              <a:rPr lang="cs-CZ" u="sng" dirty="0"/>
              <a:t>došlo k selhání nebo bezprostředně hrozí</a:t>
            </a:r>
            <a:r>
              <a:rPr lang="cs-CZ" dirty="0"/>
              <a:t> selhání základních životních funkcí, nebo</a:t>
            </a:r>
          </a:p>
          <a:p>
            <a:r>
              <a:rPr lang="cs-CZ" b="1" dirty="0" smtClean="0"/>
              <a:t>b)</a:t>
            </a:r>
            <a:r>
              <a:rPr lang="cs-CZ" dirty="0"/>
              <a:t> mimořádnou událost s hromadným postižením osob,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stupeň</a:t>
            </a:r>
            <a:r>
              <a:rPr lang="cs-CZ" b="1" dirty="0" smtClean="0"/>
              <a:t>,</a:t>
            </a:r>
            <a:r>
              <a:rPr lang="cs-CZ" dirty="0" smtClean="0"/>
              <a:t> </a:t>
            </a:r>
            <a:r>
              <a:rPr lang="cs-CZ" dirty="0"/>
              <a:t>jde-li o osobu, u které </a:t>
            </a:r>
            <a:r>
              <a:rPr lang="cs-CZ" u="sng" dirty="0"/>
              <a:t>pravděpodobně hrozí selhání</a:t>
            </a:r>
            <a:r>
              <a:rPr lang="cs-CZ" dirty="0"/>
              <a:t> základních životních funkcí,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</a:t>
            </a:r>
            <a:r>
              <a:rPr lang="cs-CZ" dirty="0"/>
              <a:t>, jde-li o osobu, které </a:t>
            </a:r>
            <a:r>
              <a:rPr lang="cs-CZ" u="sng" dirty="0"/>
              <a:t>bezprostředně nehrozí selhání </a:t>
            </a:r>
            <a:r>
              <a:rPr lang="cs-CZ" dirty="0"/>
              <a:t>základních životních funkcí, ale jejíž stav vyžaduje poskytnutí zdravotnické záchranné služby,</a:t>
            </a:r>
          </a:p>
          <a:p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stupeň</a:t>
            </a:r>
            <a:r>
              <a:rPr lang="cs-CZ" dirty="0"/>
              <a:t>, nejde-li o případy </a:t>
            </a:r>
            <a:r>
              <a:rPr lang="cs-CZ" dirty="0" smtClean="0"/>
              <a:t>spadající do 1-3 stupně, </a:t>
            </a:r>
            <a:r>
              <a:rPr lang="cs-CZ" dirty="0"/>
              <a:t>pokud operátor zdravotnického operačního střediska nebo pomocného operačního střediska rozhodne o vyslání výjezdové skupiny.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9917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Jednou stanovený stupeň naléhavosti se již během řešení dané události nemění. </a:t>
            </a:r>
          </a:p>
          <a:p>
            <a:r>
              <a:rPr lang="cs-CZ" dirty="0" smtClean="0"/>
              <a:t>Vyhláška stanoví pracovní postupy při vyhodnocování stupně naléhavosti tísňového volání, schéma vysílání výjezdových skupin, koordinaci přepravy postižených osob a jejich předávání do další odborné péče.</a:t>
            </a:r>
          </a:p>
          <a:p>
            <a:r>
              <a:rPr lang="cs-CZ" b="1" dirty="0" smtClean="0"/>
              <a:t>Operátor </a:t>
            </a:r>
            <a:r>
              <a:rPr lang="cs-CZ" dirty="0" smtClean="0"/>
              <a:t>zdravotnického operačního střediska má pravomoc </a:t>
            </a:r>
            <a:r>
              <a:rPr lang="cs-CZ" u="sng" dirty="0" smtClean="0"/>
              <a:t>rozhodnout o stupni naléhavosti tísňového volání</a:t>
            </a:r>
            <a:r>
              <a:rPr lang="cs-CZ" dirty="0" smtClean="0"/>
              <a:t> a podle toho vysílá na místo výjezdové skupiny </a:t>
            </a:r>
            <a:r>
              <a:rPr lang="cs-CZ" dirty="0" smtClean="0">
                <a:sym typeface="Wingdings"/>
              </a:rPr>
              <a:t></a:t>
            </a:r>
            <a:r>
              <a:rPr lang="cs-CZ" dirty="0" smtClean="0"/>
              <a:t> pokud se jedná o událost 1. stupně, přesměruje na toto místo </a:t>
            </a:r>
            <a:r>
              <a:rPr lang="cs-CZ" u="sng" dirty="0" smtClean="0"/>
              <a:t>nejbližší výjezdovou skupinu – vždy s lékařem</a:t>
            </a:r>
            <a:r>
              <a:rPr lang="cs-CZ" dirty="0" smtClean="0"/>
              <a:t>.</a:t>
            </a:r>
          </a:p>
          <a:p>
            <a:r>
              <a:rPr lang="cs-CZ" dirty="0" smtClean="0"/>
              <a:t>Operátor poskytuje tísňově volajícímu pokyny k laické první pomoci až do chvíle než dorazí na místo aktivovaná VS.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357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Nasazení letecké výjezdové skupiny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u="sng" dirty="0" smtClean="0"/>
              <a:t>Vysílá se na místo události:</a:t>
            </a:r>
          </a:p>
          <a:p>
            <a:r>
              <a:rPr lang="cs-CZ" b="1" dirty="0" smtClean="0"/>
              <a:t>a</a:t>
            </a:r>
            <a:r>
              <a:rPr lang="cs-CZ" b="1" dirty="0"/>
              <a:t>)</a:t>
            </a:r>
            <a:r>
              <a:rPr lang="cs-CZ" dirty="0"/>
              <a:t> v případě </a:t>
            </a:r>
            <a:r>
              <a:rPr lang="cs-CZ" dirty="0" smtClean="0"/>
              <a:t>1. nebo 2. </a:t>
            </a:r>
            <a:r>
              <a:rPr lang="cs-CZ" dirty="0"/>
              <a:t>stupně naléhavosti tísňového volání, pokud nelze dosáhnout místo události pozemní výjezdovou skupinou v době nezbytné pro účinné poskytnutí přednemocniční neodkladné péče,</a:t>
            </a:r>
          </a:p>
          <a:p>
            <a:r>
              <a:rPr lang="cs-CZ" b="1" dirty="0"/>
              <a:t>b)</a:t>
            </a:r>
            <a:r>
              <a:rPr lang="cs-CZ" dirty="0"/>
              <a:t> lze-li předpokládat zkrácení doby přepravy pacienta k cílovému poskytovateli akutní lůžkové péče leteckou výjezdovou skupinou o více než 15 minut ve srovnání s přepravou pozemní výjezdovou skupinou,</a:t>
            </a:r>
          </a:p>
          <a:p>
            <a:r>
              <a:rPr lang="cs-CZ" b="1" dirty="0"/>
              <a:t>c)</a:t>
            </a:r>
            <a:r>
              <a:rPr lang="cs-CZ" dirty="0"/>
              <a:t> pokud je místo události pro pozemní výjezdovou skupinu nepřístupné nebo obtížně přístupné, nebo</a:t>
            </a:r>
          </a:p>
          <a:p>
            <a:r>
              <a:rPr lang="cs-CZ" b="1" dirty="0"/>
              <a:t>d)</a:t>
            </a:r>
            <a:r>
              <a:rPr lang="cs-CZ" dirty="0"/>
              <a:t> lze-li předpokládat, že přepravou leteckou výjezdovou skupinou se významně omezí riziko možného zhoršení zdravotního stavu pacienta, které hrozí při jiném způsobu přepravy.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8651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Vyhláška stanoví i postupy činnosti ZZS v místě mimořádné události s hromadným postižením osob, stanoví úkoly pro výjezdovou skupinu, která dorazí na místo události jako první (např. odhad počtu raněných, mrtvých…).</a:t>
            </a:r>
          </a:p>
          <a:p>
            <a:r>
              <a:rPr lang="cs-CZ" b="1" u="sng" dirty="0" smtClean="0"/>
              <a:t>Na místě s hromadným postižením osob působí</a:t>
            </a:r>
            <a:r>
              <a:rPr lang="cs-CZ" dirty="0" smtClean="0"/>
              <a:t>:</a:t>
            </a:r>
          </a:p>
          <a:p>
            <a:r>
              <a:rPr lang="cs-CZ" b="1" dirty="0" smtClean="0"/>
              <a:t>a)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třídící skupina </a:t>
            </a:r>
            <a:r>
              <a:rPr lang="cs-CZ" dirty="0" smtClean="0"/>
              <a:t>– ta vyhledá postižené osoby v terénu a stanoví </a:t>
            </a:r>
            <a:r>
              <a:rPr lang="cs-CZ" dirty="0"/>
              <a:t>pořadí pro poskytnutí přednemocniční neodkladné péče jednotlivým postiženým </a:t>
            </a:r>
            <a:r>
              <a:rPr lang="cs-CZ" dirty="0" smtClean="0"/>
              <a:t>osobám, v případě velkého počtu postižených osob vybaví tyto osoby identifikační a třídící kartou s vyznačením předběžné diagnózy</a:t>
            </a:r>
          </a:p>
          <a:p>
            <a:r>
              <a:rPr lang="cs-CZ" b="1" dirty="0" smtClean="0"/>
              <a:t>b</a:t>
            </a:r>
            <a:r>
              <a:rPr lang="cs-CZ" b="1" dirty="0"/>
              <a:t>)</a:t>
            </a:r>
            <a:r>
              <a:rPr lang="cs-CZ" dirty="0"/>
              <a:t> 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skupina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přednemocniční neodkladné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péče </a:t>
            </a:r>
            <a:r>
              <a:rPr lang="cs-CZ" dirty="0" smtClean="0"/>
              <a:t>-</a:t>
            </a:r>
            <a:r>
              <a:rPr lang="cs-CZ" dirty="0"/>
              <a:t>zajišťuje na svém stanovišti poskytnutí přednemocniční neodkladné péče postiženým </a:t>
            </a:r>
            <a:r>
              <a:rPr lang="cs-CZ" dirty="0" smtClean="0"/>
              <a:t>osobám, vždy </a:t>
            </a:r>
            <a:r>
              <a:rPr lang="cs-CZ" dirty="0"/>
              <a:t>provádí přetřídění postižených osob, které zohledňuje vývoj jejich zdravotního stavu, a stanovuje se pořadí jejich odsunu do zdravotnických zařízení </a:t>
            </a:r>
          </a:p>
          <a:p>
            <a:r>
              <a:rPr lang="cs-CZ" b="1" dirty="0"/>
              <a:t>c)</a:t>
            </a:r>
            <a:r>
              <a:rPr lang="cs-CZ" dirty="0"/>
              <a:t> 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skupina </a:t>
            </a:r>
            <a:r>
              <a:rPr lang="cs-C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odsunu postižených </a:t>
            </a: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osob </a:t>
            </a:r>
            <a:r>
              <a:rPr lang="cs-CZ" dirty="0" smtClean="0"/>
              <a:t>- zajišťuje </a:t>
            </a:r>
            <a:r>
              <a:rPr lang="cs-CZ" dirty="0"/>
              <a:t>přepravu postižených osob ze svého stanoviště do zdravotnických zařízení</a:t>
            </a:r>
            <a:endParaRPr lang="cs-CZ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742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Zákon 374/2011 sb., o zdravotnické záchranné službě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r>
              <a:rPr lang="cs-CZ" sz="2100" dirty="0" smtClean="0"/>
              <a:t>ZZS je specifický typ zdravotní služby, je upravena zvláštním zákonem</a:t>
            </a:r>
          </a:p>
          <a:p>
            <a:r>
              <a:rPr lang="cs-CZ" sz="2100" b="1" dirty="0" smtClean="0"/>
              <a:t>ZZS = zdravotní služba, jejímž rámci je na základě tísňová výzvy </a:t>
            </a:r>
            <a:r>
              <a:rPr lang="cs-CZ" sz="2100" b="1" dirty="0"/>
              <a:t>poskytována zejména přednemocniční neodkladná péče osobám se závažným postižením zdraví nebo v přímém ohrožení života</a:t>
            </a:r>
            <a:r>
              <a:rPr lang="cs-CZ" sz="2100" dirty="0"/>
              <a:t>. </a:t>
            </a:r>
            <a:endParaRPr lang="cs-CZ" sz="2100" dirty="0" smtClean="0"/>
          </a:p>
          <a:p>
            <a:r>
              <a:rPr lang="cs-CZ" sz="2100" dirty="0" smtClean="0"/>
              <a:t>Je odborně zajišťována  na základě tísňového volání na národní centrální linku 155, resp. v spolupráci s IZS evropským tísňovým číslem 112.</a:t>
            </a:r>
          </a:p>
          <a:p>
            <a:r>
              <a:rPr lang="cs-CZ" sz="2100" dirty="0" smtClean="0"/>
              <a:t>Součástí ZZS jsou i </a:t>
            </a:r>
            <a:r>
              <a:rPr lang="cs-CZ" sz="2100" u="sng" dirty="0" smtClean="0"/>
              <a:t>další činnosti, vymezené zákonem:</a:t>
            </a:r>
            <a:r>
              <a:rPr lang="cs-CZ" sz="2100" dirty="0" smtClean="0"/>
              <a:t> jedná se např. o leteckou záchrannou službu,  přepravu orgánů určených k transplantaci, poskytování instrukcí k zajištění první pomoci prostřednictvím elektronické komunikace, třídění osob v případech  hromadných neštěstích dle zásad urgentní medicíny, řízení a organizaci přednemocniční neodkladné péče, vyhodnocování stupně naléhavosti tísňového volání a rozhodování o nejvhodnějším řešení a další.  </a:t>
            </a:r>
            <a:endParaRPr lang="cs-CZ" sz="2100" dirty="0"/>
          </a:p>
        </p:txBody>
      </p:sp>
    </p:spTree>
    <p:extLst>
      <p:ext uri="{BB962C8B-B14F-4D97-AF65-F5344CB8AC3E}">
        <p14:creationId xmlns:p14="http://schemas.microsoft.com/office/powerpoint/2010/main" val="3287409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Třídění pacientů – Wikipedi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2"/>
            <a:ext cx="5192884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START [Režim kompatibility]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61048"/>
            <a:ext cx="396044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4729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Každá z těchto skupin má na místě zásahu své stanoviště, které je označeno značkou a nápisem a současně označeno </a:t>
            </a:r>
            <a:r>
              <a:rPr lang="cs-CZ" dirty="0"/>
              <a:t>vytyčovací páskou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Činnost skupiny řídí její </a:t>
            </a:r>
            <a:r>
              <a:rPr lang="cs-CZ" u="sng" dirty="0" smtClean="0"/>
              <a:t>vedoucí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Členové </a:t>
            </a:r>
            <a:r>
              <a:rPr lang="cs-CZ" dirty="0"/>
              <a:t>zdravotnické složky jsou v místě mimořádné události s hromadným postižením osob </a:t>
            </a:r>
            <a:r>
              <a:rPr lang="cs-CZ" u="sng" dirty="0"/>
              <a:t>označeni</a:t>
            </a:r>
            <a:r>
              <a:rPr lang="cs-CZ" dirty="0"/>
              <a:t> </a:t>
            </a:r>
            <a:r>
              <a:rPr lang="cs-CZ" dirty="0" smtClean="0"/>
              <a:t>(např. </a:t>
            </a:r>
            <a:r>
              <a:rPr lang="cs-CZ" dirty="0"/>
              <a:t>vedoucí zdravotnické složky na zadní části reflexní vesty nápisem „VEDOUCÍ ZDRAVOTNICKÉ SLOŽKY</a:t>
            </a:r>
            <a:r>
              <a:rPr lang="cs-CZ" dirty="0" smtClean="0"/>
              <a:t>“, </a:t>
            </a:r>
            <a:r>
              <a:rPr lang="cs-CZ" dirty="0"/>
              <a:t>člen třídící skupiny na zadní části reflexní vesty nápisem „TŘÍDĚNÍ“ nebo bílou rukávovou páskou s červeným nápisem „TR“ na levé </a:t>
            </a:r>
            <a:r>
              <a:rPr lang="cs-CZ" dirty="0" smtClean="0"/>
              <a:t>paži, </a:t>
            </a:r>
            <a:r>
              <a:rPr lang="cs-CZ" dirty="0"/>
              <a:t>vedoucí skupiny odsunu postižených osob na zadní části reflexní vesty nápisem „VEDOUCÍ ODSUNU“ nebo bílou rukávovou páskou s červeným nápisem „VO“ na levé </a:t>
            </a:r>
            <a:r>
              <a:rPr lang="cs-CZ" dirty="0" smtClean="0"/>
              <a:t>paži).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56133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Vám za pozornost.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6622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ZZS versus LSPP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ZZS</a:t>
            </a:r>
            <a:r>
              <a:rPr lang="cs-CZ" dirty="0" smtClean="0"/>
              <a:t> je </a:t>
            </a:r>
            <a:r>
              <a:rPr lang="cs-CZ" dirty="0"/>
              <a:t>služba určená zejména k řešení náhlých a neočekávaných změn zdravotního stavu, zpravidla život bezprostředně nebo alespoň potenciálně ohrožujících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Indikací výjezdu jsou </a:t>
            </a:r>
            <a:r>
              <a:rPr lang="cs-CZ" dirty="0" smtClean="0"/>
              <a:t>především </a:t>
            </a:r>
            <a:r>
              <a:rPr lang="cs-CZ" dirty="0"/>
              <a:t>známky selhání nebo selhávání základních životních funkcí (vědomí, oběhu, dýchání), závažné úrazy, otravy a situace s výskytem většího počtu raněných. </a:t>
            </a:r>
            <a:endParaRPr lang="cs-CZ" dirty="0" smtClean="0"/>
          </a:p>
          <a:p>
            <a:r>
              <a:rPr lang="cs-CZ" b="1" dirty="0" smtClean="0"/>
              <a:t>Lékařská </a:t>
            </a:r>
            <a:r>
              <a:rPr lang="cs-CZ" b="1" dirty="0"/>
              <a:t>služba první </a:t>
            </a:r>
            <a:r>
              <a:rPr lang="cs-CZ" b="1" dirty="0" smtClean="0"/>
              <a:t>pomoci</a:t>
            </a:r>
            <a:r>
              <a:rPr lang="cs-CZ" dirty="0" smtClean="0"/>
              <a:t> – LSPP, „pohotovost“) </a:t>
            </a:r>
            <a:r>
              <a:rPr lang="cs-CZ" dirty="0"/>
              <a:t>je služba určená pro ošetření běžných, život neohrožujících onemocnění a pacientů s chronickým (dlouhodobým) onemocněním, jejichž zdravotní stav kolísá. Službu zajišťují výhradně praktičtí (dětští v případě dětské LSPP) lékaři. Lékaře je možné navštívit v pohotovostní ambulanci, případně si lze vyžádat jeho návštěvu v bytě. Rozsah vybavení a služeb odpovídá běžné praxi praktického lékaře, tj. je výrazně </a:t>
            </a:r>
            <a:r>
              <a:rPr lang="cs-CZ" dirty="0" smtClean="0"/>
              <a:t>omezenější než </a:t>
            </a:r>
            <a:r>
              <a:rPr lang="cs-CZ" dirty="0"/>
              <a:t>u </a:t>
            </a:r>
            <a:r>
              <a:rPr lang="cs-CZ" dirty="0" smtClean="0"/>
              <a:t>ZZS, </a:t>
            </a:r>
            <a:r>
              <a:rPr lang="cs-CZ" dirty="0"/>
              <a:t>ale naproti tomu LSPP disponuje např. recepty pro předpis léků </a:t>
            </a:r>
            <a:r>
              <a:rPr lang="cs-CZ" dirty="0" smtClean="0"/>
              <a:t>(ZZS </a:t>
            </a:r>
            <a:r>
              <a:rPr lang="cs-CZ" dirty="0"/>
              <a:t>zpravidla nikoliv, neboť by se neměla zabývat pacienty, kteří potřebují pouze domácí ošetřování). </a:t>
            </a:r>
          </a:p>
        </p:txBody>
      </p:sp>
    </p:spTree>
    <p:extLst>
      <p:ext uri="{BB962C8B-B14F-4D97-AF65-F5344CB8AC3E}">
        <p14:creationId xmlns:p14="http://schemas.microsoft.com/office/powerpoint/2010/main" val="715484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Dostupnost ZZS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Je dána především plánem pokrytí území  kraje výjezdovými základnami, ten stanoví počet a rozmístění  výjezdových základen tak, aby místo události na území obcí bylo dosažitelné z nejbližší výjezdové základny v </a:t>
            </a:r>
            <a:r>
              <a:rPr lang="cs-CZ" b="1" u="sng" dirty="0" smtClean="0"/>
              <a:t>dojezdové době do 20 minut.</a:t>
            </a:r>
            <a:r>
              <a:rPr lang="cs-CZ" dirty="0" smtClean="0"/>
              <a:t> </a:t>
            </a:r>
          </a:p>
          <a:p>
            <a:r>
              <a:rPr lang="cs-CZ" dirty="0"/>
              <a:t>Dojezdová </a:t>
            </a:r>
            <a:r>
              <a:rPr lang="cs-CZ" dirty="0" smtClean="0"/>
              <a:t>(DD)se </a:t>
            </a:r>
            <a:r>
              <a:rPr lang="cs-CZ" dirty="0"/>
              <a:t>počítá od okamžiku </a:t>
            </a:r>
            <a:r>
              <a:rPr lang="cs-CZ" u="sng" dirty="0"/>
              <a:t>převzetí pokynu </a:t>
            </a:r>
            <a:r>
              <a:rPr lang="cs-CZ" dirty="0"/>
              <a:t>k výjezdu výjezdovou skupinou </a:t>
            </a:r>
            <a:r>
              <a:rPr lang="cs-CZ" u="sng" dirty="0"/>
              <a:t>od operátora </a:t>
            </a:r>
            <a:r>
              <a:rPr lang="cs-CZ" dirty="0"/>
              <a:t>zdravotnického operačního </a:t>
            </a:r>
            <a:r>
              <a:rPr lang="cs-CZ" dirty="0" smtClean="0"/>
              <a:t>střediska.</a:t>
            </a:r>
          </a:p>
          <a:p>
            <a:r>
              <a:rPr lang="cs-CZ" dirty="0" smtClean="0"/>
              <a:t>DD </a:t>
            </a:r>
            <a:r>
              <a:rPr lang="cs-CZ" u="sng" dirty="0" smtClean="0"/>
              <a:t>musí </a:t>
            </a:r>
            <a:r>
              <a:rPr lang="cs-CZ" u="sng" dirty="0"/>
              <a:t>být dodržena </a:t>
            </a:r>
            <a:r>
              <a:rPr lang="cs-CZ" dirty="0"/>
              <a:t>s výjimkou případů nenadálých nepříznivých dopravních nebo povětrnostních podmínek nebo jiných případů hodných zvláštního zřetele; v těchto případech si poskytovatel zdravotnické záchranné služby vyžádá pomoc od ostatních složek </a:t>
            </a:r>
            <a:r>
              <a:rPr lang="cs-CZ" dirty="0" smtClean="0"/>
              <a:t>IZS.</a:t>
            </a:r>
          </a:p>
          <a:p>
            <a:r>
              <a:rPr lang="cs-CZ" dirty="0"/>
              <a:t>Plán pokrytí území kraje výjezdovými základnami </a:t>
            </a:r>
            <a:r>
              <a:rPr lang="cs-CZ" u="sng" dirty="0"/>
              <a:t>vydává kraj</a:t>
            </a:r>
            <a:r>
              <a:rPr lang="cs-CZ" dirty="0"/>
              <a:t>; plán musí být krajem aktualizován nejméně jednou za 2 </a:t>
            </a:r>
            <a:r>
              <a:rPr lang="cs-CZ" dirty="0" smtClean="0"/>
              <a:t>roky.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312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Poskytovatel ZZS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Poskytovatelem </a:t>
            </a:r>
            <a:r>
              <a:rPr lang="cs-CZ" dirty="0" smtClean="0"/>
              <a:t>ZZS je </a:t>
            </a:r>
            <a:r>
              <a:rPr lang="cs-CZ" dirty="0"/>
              <a:t>příspěvková organizace zřízená </a:t>
            </a:r>
            <a:r>
              <a:rPr lang="cs-CZ" dirty="0" smtClean="0"/>
              <a:t>krajem, </a:t>
            </a:r>
            <a:r>
              <a:rPr lang="cs-CZ" dirty="0"/>
              <a:t>která má oprávnění k poskytování zdravotnické záchranné služby podle zákona o zdravotních službách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Poskytovatel je povinen poskytovat ZZS </a:t>
            </a:r>
            <a:r>
              <a:rPr lang="cs-CZ" u="sng" dirty="0" smtClean="0"/>
              <a:t>nepřetržitě</a:t>
            </a:r>
            <a:r>
              <a:rPr lang="cs-CZ" dirty="0" smtClean="0"/>
              <a:t>, ZZS je součástí IZS (s Policií ČR a hasičským záchranným sborem).</a:t>
            </a:r>
          </a:p>
          <a:p>
            <a:r>
              <a:rPr lang="cs-CZ" dirty="0" smtClean="0"/>
              <a:t>Každý poskytovatel ZZS sestavuje </a:t>
            </a:r>
            <a:r>
              <a:rPr lang="cs-CZ" u="sng" dirty="0" smtClean="0"/>
              <a:t>tzv. traumatologický plán</a:t>
            </a:r>
            <a:r>
              <a:rPr lang="cs-CZ" dirty="0" smtClean="0"/>
              <a:t>, který </a:t>
            </a:r>
            <a:r>
              <a:rPr lang="cs-CZ" dirty="0"/>
              <a:t>stanoví opatření a postupy uplatňované poskytovatelem </a:t>
            </a:r>
            <a:r>
              <a:rPr lang="cs-CZ" dirty="0" smtClean="0"/>
              <a:t>ZZS při </a:t>
            </a:r>
            <a:r>
              <a:rPr lang="cs-CZ" dirty="0"/>
              <a:t>zajišťování a poskytování přednemocniční neodkladné péče v případě hromadných </a:t>
            </a:r>
            <a:r>
              <a:rPr lang="cs-CZ" dirty="0" smtClean="0"/>
              <a:t>neštěstí; aktualizuje se nejméně 1x za 2 roky a předkládá se ke schválení krajskému úřadu (nejprve je třeba ho s krajem projednat).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4160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Součinnost poskytovatelů akutní lůžkové péče při poskytování ZZS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Poskytovatel akutní lůžkové péče je povinen:</a:t>
            </a:r>
          </a:p>
          <a:p>
            <a:r>
              <a:rPr lang="cs-CZ" b="1" dirty="0"/>
              <a:t>a)</a:t>
            </a:r>
            <a:r>
              <a:rPr lang="cs-CZ" dirty="0"/>
              <a:t> zřídit </a:t>
            </a:r>
            <a:r>
              <a:rPr lang="cs-CZ" u="sng" dirty="0"/>
              <a:t>kontaktní místo </a:t>
            </a:r>
            <a:r>
              <a:rPr lang="cs-CZ" dirty="0"/>
              <a:t>pro spolupráci s poskytovatelem </a:t>
            </a:r>
            <a:r>
              <a:rPr lang="cs-CZ" dirty="0" smtClean="0"/>
              <a:t>ZZS </a:t>
            </a:r>
            <a:r>
              <a:rPr lang="cs-CZ" dirty="0"/>
              <a:t>za účelem zajištění příjmu pacienta a neodkladného pokračování v poskytování zdravotních </a:t>
            </a:r>
            <a:r>
              <a:rPr lang="cs-CZ" dirty="0" smtClean="0"/>
              <a:t>služeb (může být součástí urgentního příjmu),</a:t>
            </a:r>
            <a:endParaRPr lang="cs-CZ" dirty="0"/>
          </a:p>
          <a:p>
            <a:r>
              <a:rPr lang="cs-CZ" b="1" dirty="0"/>
              <a:t>b)</a:t>
            </a:r>
            <a:r>
              <a:rPr lang="cs-CZ" dirty="0"/>
              <a:t> zajistit nepřetržité předávání informací o </a:t>
            </a:r>
            <a:r>
              <a:rPr lang="cs-CZ" u="sng" dirty="0"/>
              <a:t>počtu volných akutních lůžek </a:t>
            </a:r>
            <a:r>
              <a:rPr lang="cs-CZ" dirty="0"/>
              <a:t>svému kontaktnímu místu,</a:t>
            </a:r>
          </a:p>
          <a:p>
            <a:r>
              <a:rPr lang="cs-CZ" b="1" dirty="0"/>
              <a:t>c)</a:t>
            </a:r>
            <a:r>
              <a:rPr lang="cs-CZ" dirty="0"/>
              <a:t>  nepřetržitě </a:t>
            </a:r>
            <a:r>
              <a:rPr lang="cs-CZ" u="sng" dirty="0"/>
              <a:t>spolupracovat</a:t>
            </a:r>
            <a:r>
              <a:rPr lang="cs-CZ" dirty="0"/>
              <a:t> prostřednictvím kontaktního místa se </a:t>
            </a:r>
            <a:r>
              <a:rPr lang="cs-CZ" u="sng" dirty="0"/>
              <a:t>zdravotnickým operačním střediskem</a:t>
            </a:r>
            <a:endParaRPr lang="cs-CZ" dirty="0"/>
          </a:p>
          <a:p>
            <a:r>
              <a:rPr lang="cs-CZ" b="1" dirty="0"/>
              <a:t>d)</a:t>
            </a:r>
            <a:r>
              <a:rPr lang="cs-CZ" dirty="0"/>
              <a:t> bezodkladně informovat zdravotnické operační středisko </a:t>
            </a:r>
            <a:r>
              <a:rPr lang="cs-CZ" dirty="0" smtClean="0"/>
              <a:t>o </a:t>
            </a:r>
            <a:r>
              <a:rPr lang="cs-CZ" dirty="0"/>
              <a:t>provozních závadách a jiných skutečnostech, které podstatně omezují poskytování neodkladné péče,</a:t>
            </a:r>
          </a:p>
          <a:p>
            <a:r>
              <a:rPr lang="cs-CZ" b="1" dirty="0"/>
              <a:t>e)</a:t>
            </a:r>
            <a:r>
              <a:rPr lang="cs-CZ" dirty="0"/>
              <a:t> poskytnout na výzvu poskytovatele </a:t>
            </a:r>
            <a:r>
              <a:rPr lang="cs-CZ" dirty="0" smtClean="0"/>
              <a:t>ZZS </a:t>
            </a:r>
            <a:r>
              <a:rPr lang="cs-CZ" dirty="0"/>
              <a:t>součinnost při záchranných a likvidačních pracích při řešení mimořádných událostí a krizových situací.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4272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Organizace zdravotnického zařízení poskytovatele ZZS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Zdravotnickým zařízením poskytovatele </a:t>
            </a:r>
            <a:r>
              <a:rPr lang="cs-CZ" dirty="0" smtClean="0"/>
              <a:t>ZZS se </a:t>
            </a:r>
            <a:r>
              <a:rPr lang="cs-CZ" dirty="0"/>
              <a:t>rozumí prostory a mobilní prostředky určené pro poskytování zdravotnické záchranné </a:t>
            </a:r>
            <a:r>
              <a:rPr lang="cs-CZ" dirty="0" smtClean="0"/>
              <a:t>služby</a:t>
            </a:r>
            <a:endParaRPr lang="cs-CZ" dirty="0"/>
          </a:p>
          <a:p>
            <a:r>
              <a:rPr lang="cs-CZ" u="sng" dirty="0" smtClean="0"/>
              <a:t>Tvoří ho vždy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b="1" dirty="0"/>
              <a:t>a)</a:t>
            </a:r>
            <a:r>
              <a:rPr lang="cs-CZ" dirty="0"/>
              <a:t> ředitelství,</a:t>
            </a:r>
          </a:p>
          <a:p>
            <a:r>
              <a:rPr lang="cs-CZ" b="1" dirty="0"/>
              <a:t>b)</a:t>
            </a:r>
            <a:r>
              <a:rPr lang="cs-CZ" dirty="0"/>
              <a:t> zdravotnické operační středisko,</a:t>
            </a:r>
          </a:p>
          <a:p>
            <a:r>
              <a:rPr lang="cs-CZ" b="1" dirty="0"/>
              <a:t>c)</a:t>
            </a:r>
            <a:r>
              <a:rPr lang="cs-CZ" dirty="0"/>
              <a:t> výjezdové základny s výjezdovými skupinami,</a:t>
            </a:r>
          </a:p>
          <a:p>
            <a:r>
              <a:rPr lang="cs-CZ" b="1" dirty="0"/>
              <a:t>d)</a:t>
            </a:r>
            <a:r>
              <a:rPr lang="cs-CZ" dirty="0"/>
              <a:t> pracoviště krizové připravenosti,</a:t>
            </a:r>
          </a:p>
          <a:p>
            <a:r>
              <a:rPr lang="cs-CZ" b="1" dirty="0"/>
              <a:t>e)</a:t>
            </a:r>
            <a:r>
              <a:rPr lang="cs-CZ" dirty="0"/>
              <a:t> vzdělávací a výcvikové středisko.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787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 provozního hlediska jsou nejvýznamnější součástí poskytovatele ZZS zdravotnické operační středisko a výjezdové základny s výjezdovými skupinami. </a:t>
            </a:r>
          </a:p>
          <a:p>
            <a:r>
              <a:rPr lang="cs-CZ" b="1" u="sng" dirty="0" smtClean="0"/>
              <a:t>Zdravotnické operační středisko </a:t>
            </a:r>
            <a:r>
              <a:rPr lang="cs-CZ" dirty="0" smtClean="0"/>
              <a:t> = centrálním pracovištěm operačního </a:t>
            </a:r>
            <a:r>
              <a:rPr lang="cs-CZ" dirty="0"/>
              <a:t>řízení, </a:t>
            </a:r>
            <a:r>
              <a:rPr lang="cs-CZ" dirty="0" smtClean="0"/>
              <a:t>pracuje </a:t>
            </a:r>
            <a:r>
              <a:rPr lang="cs-CZ" dirty="0"/>
              <a:t>v nepřetržitém </a:t>
            </a:r>
            <a:r>
              <a:rPr lang="cs-CZ" dirty="0" smtClean="0"/>
              <a:t>režimu.</a:t>
            </a:r>
          </a:p>
          <a:p>
            <a:r>
              <a:rPr lang="cs-CZ" dirty="0" smtClean="0"/>
              <a:t>Přijímá a vyhodnocuje tísňová volání , vydává pokyny výjezdovým skupinám, poskytuje instrukce k zajištění první pomoci prostřednictvím elektronické komunikace, zajišťuje komunikaci mezi poskytovatelem ZZS a poskytovateli akutní lůžkové péče, koordinuje předávání pacientů cílovým poskytovatelům akutní lůžkové péče…</a:t>
            </a:r>
          </a:p>
          <a:p>
            <a:r>
              <a:rPr lang="cs-CZ" b="1" u="sng" dirty="0" smtClean="0"/>
              <a:t>Výjezdová základna </a:t>
            </a:r>
            <a:r>
              <a:rPr lang="cs-CZ" dirty="0" smtClean="0"/>
              <a:t> = pracoviště, odkud je na pokyn operátora zdravotnického operačního střediska zpravidla vysílána výjezdová  skupina.</a:t>
            </a:r>
          </a:p>
          <a:p>
            <a:r>
              <a:rPr lang="cs-CZ" b="1" u="sng" dirty="0" smtClean="0"/>
              <a:t>Výjezdová skupina </a:t>
            </a:r>
            <a:r>
              <a:rPr lang="cs-CZ" dirty="0" smtClean="0"/>
              <a:t>má nejméně 2 členy z řad zdravotnických pracovníků, podle složení a povahy činnosti se člení na: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317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a</a:t>
            </a:r>
            <a:r>
              <a:rPr lang="cs-CZ" b="1" dirty="0"/>
              <a:t>)</a:t>
            </a:r>
            <a:r>
              <a:rPr lang="cs-CZ" dirty="0"/>
              <a:t> výjezdové skupiny </a:t>
            </a:r>
            <a:r>
              <a:rPr lang="cs-CZ" u="sng" dirty="0"/>
              <a:t>rychlé</a:t>
            </a:r>
            <a:r>
              <a:rPr lang="cs-CZ" dirty="0"/>
              <a:t> </a:t>
            </a:r>
            <a:r>
              <a:rPr lang="cs-CZ" u="sng" dirty="0"/>
              <a:t>lékařské pomoci</a:t>
            </a:r>
            <a:r>
              <a:rPr lang="cs-CZ" dirty="0"/>
              <a:t>, jejichž členem je lékař,</a:t>
            </a:r>
          </a:p>
          <a:p>
            <a:r>
              <a:rPr lang="cs-CZ" b="1" dirty="0"/>
              <a:t>b)</a:t>
            </a:r>
            <a:r>
              <a:rPr lang="cs-CZ" dirty="0"/>
              <a:t> výjezdové skupiny </a:t>
            </a:r>
            <a:r>
              <a:rPr lang="cs-CZ" u="sng" dirty="0"/>
              <a:t>rychlé</a:t>
            </a:r>
            <a:r>
              <a:rPr lang="cs-CZ" dirty="0"/>
              <a:t> </a:t>
            </a:r>
            <a:r>
              <a:rPr lang="cs-CZ" u="sng" dirty="0"/>
              <a:t>zdravotnické pomoci</a:t>
            </a:r>
            <a:r>
              <a:rPr lang="cs-CZ" dirty="0"/>
              <a:t>, jejichž členy jsou zdravotničtí </a:t>
            </a:r>
            <a:r>
              <a:rPr lang="cs-CZ" dirty="0" smtClean="0"/>
              <a:t>pracovníci, nikoliv lékař</a:t>
            </a:r>
            <a:endParaRPr lang="cs-CZ" dirty="0"/>
          </a:p>
          <a:p>
            <a:r>
              <a:rPr lang="cs-CZ" dirty="0" smtClean="0"/>
              <a:t>a</a:t>
            </a:r>
          </a:p>
          <a:p>
            <a:r>
              <a:rPr lang="cs-CZ" b="1" u="sng" dirty="0" smtClean="0"/>
              <a:t>a) pozemní</a:t>
            </a:r>
          </a:p>
          <a:p>
            <a:r>
              <a:rPr lang="cs-CZ" b="1" u="sng" dirty="0" smtClean="0"/>
              <a:t>b) letecká</a:t>
            </a:r>
            <a:r>
              <a:rPr lang="cs-CZ" dirty="0" smtClean="0"/>
              <a:t> (</a:t>
            </a:r>
            <a:r>
              <a:rPr lang="cs-CZ" dirty="0"/>
              <a:t>může být zajištěna </a:t>
            </a:r>
            <a:r>
              <a:rPr lang="cs-CZ" dirty="0" smtClean="0"/>
              <a:t>Armádou ČR)</a:t>
            </a:r>
          </a:p>
          <a:p>
            <a:r>
              <a:rPr lang="cs-CZ" b="1" u="sng" dirty="0" smtClean="0"/>
              <a:t>c) vodní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32537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5298</TotalTime>
  <Words>1373</Words>
  <Application>Microsoft Office PowerPoint</Application>
  <PresentationFormat>Předvádění na obrazovce (4:3)</PresentationFormat>
  <Paragraphs>107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Motiv systému Office</vt:lpstr>
      <vt:lpstr>Právo a legislativa II. Zdravotnické právo ve vztahu k ošetřovatelství II.</vt:lpstr>
      <vt:lpstr>Zákon 374/2011 sb., o zdravotnické záchranné službě </vt:lpstr>
      <vt:lpstr>ZZS versus LSPP</vt:lpstr>
      <vt:lpstr>Dostupnost ZZS</vt:lpstr>
      <vt:lpstr>Poskytovatel ZZS</vt:lpstr>
      <vt:lpstr>Součinnost poskytovatelů akutní lůžkové péče při poskytování ZZS </vt:lpstr>
      <vt:lpstr>Organizace zdravotnického zařízení poskytovatele ZZS</vt:lpstr>
      <vt:lpstr>Prezentace aplikace PowerPoint</vt:lpstr>
      <vt:lpstr>Prezentace aplikace PowerPoint</vt:lpstr>
      <vt:lpstr>Oprávnění a povinnosti členů výjezdových skupin </vt:lpstr>
      <vt:lpstr>Prezentace aplikace PowerPoint</vt:lpstr>
      <vt:lpstr>Financování činnosti poskytovatele ZZS</vt:lpstr>
      <vt:lpstr>Působnost Ministerstva zdravotnictví a krajů</vt:lpstr>
      <vt:lpstr>Přestupky FO a PO</vt:lpstr>
      <vt:lpstr>Odchodné</vt:lpstr>
      <vt:lpstr>Stupně naléhavosti tísňového volání </vt:lpstr>
      <vt:lpstr>Prezentace aplikace PowerPoint</vt:lpstr>
      <vt:lpstr>Nasazení letecké výjezdové skupiny</vt:lpstr>
      <vt:lpstr>Prezentace aplikace PowerPoint</vt:lpstr>
      <vt:lpstr>Prezentace aplikace PowerPoint</vt:lpstr>
      <vt:lpstr>Prezentace aplikace PowerPoint</vt:lpstr>
      <vt:lpstr>Děkuji Vám za pozornost.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Zdravotnické právo ve vztahu k ošetřovatelství</dc:title>
  <dc:creator>M</dc:creator>
  <cp:lastModifiedBy>Magdalena Jíchová</cp:lastModifiedBy>
  <cp:revision>47</cp:revision>
  <dcterms:created xsi:type="dcterms:W3CDTF">2021-05-03T20:02:15Z</dcterms:created>
  <dcterms:modified xsi:type="dcterms:W3CDTF">2022-04-14T14:26:30Z</dcterms:modified>
</cp:coreProperties>
</file>