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68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 snapToGrid="0">
      <p:cViewPr varScale="1">
        <p:scale>
          <a:sx n="59" d="100"/>
          <a:sy n="59" d="100"/>
        </p:scale>
        <p:origin x="145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ti\OneDrive\Dokumenty\aV&#352;\aBAKAL&#193;&#344;SK&#193;%20PR&#193;CE\dotazn&#237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ti\OneDrive\Dokumenty\aV&#352;\aBAKAL&#193;&#344;SK&#193;%20PR&#193;CE\dotazn&#237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ti\OneDrive\Dokumenty\aV&#352;\aBAKAL&#193;&#344;SK&#193;%20PR&#193;CE\dotazn&#237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ti\OneDrive\Dokumenty\aV&#352;\aBAKAL&#193;&#344;SK&#193;%20PR&#193;CE\dotazn&#237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ti\OneDrive\Dokumenty\aV&#352;\aBAKAL&#193;&#344;SK&#193;%20PR&#193;CE\dotazn&#237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cat>
            <c:strRef>
              <c:f>Nainst.!$A$1:$B$1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Nainst.!$A$2:$B$2</c:f>
              <c:numCache>
                <c:formatCode>General</c:formatCode>
                <c:ptCount val="2"/>
                <c:pt idx="0">
                  <c:v>278</c:v>
                </c:pt>
                <c:pt idx="1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723606896"/>
        <c:axId val="-723607984"/>
      </c:barChart>
      <c:catAx>
        <c:axId val="-72360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-723607984"/>
        <c:crosses val="autoZero"/>
        <c:auto val="1"/>
        <c:lblAlgn val="ctr"/>
        <c:lblOffset val="100"/>
        <c:noMultiLvlLbl val="0"/>
      </c:catAx>
      <c:valAx>
        <c:axId val="-72360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-72360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cat>
            <c:strRef>
              <c:f>Použil!$A$1:$C$1</c:f>
              <c:strCache>
                <c:ptCount val="3"/>
                <c:pt idx="0">
                  <c:v>Jednou</c:v>
                </c:pt>
                <c:pt idx="1">
                  <c:v>Vícekrát</c:v>
                </c:pt>
                <c:pt idx="2">
                  <c:v>Ne</c:v>
                </c:pt>
              </c:strCache>
            </c:strRef>
          </c:cat>
          <c:val>
            <c:numRef>
              <c:f>Použil!$A$2:$C$2</c:f>
              <c:numCache>
                <c:formatCode>General</c:formatCode>
                <c:ptCount val="3"/>
                <c:pt idx="0">
                  <c:v>17</c:v>
                </c:pt>
                <c:pt idx="1">
                  <c:v>16</c:v>
                </c:pt>
                <c:pt idx="2">
                  <c:v>245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723607440"/>
        <c:axId val="-723606352"/>
      </c:barChart>
      <c:catAx>
        <c:axId val="-72360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-723606352"/>
        <c:crosses val="autoZero"/>
        <c:auto val="1"/>
        <c:lblAlgn val="ctr"/>
        <c:lblOffset val="100"/>
        <c:noMultiLvlLbl val="0"/>
      </c:catAx>
      <c:valAx>
        <c:axId val="-72360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-723607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420755320951779E-2"/>
          <c:y val="2.8701405982665774E-2"/>
          <c:w val="0.94727742162249828"/>
          <c:h val="0.918684296592201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cat>
            <c:strRef>
              <c:f>'Jak funguje varov.'!$A$1:$C$1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Nejsem si jistý</c:v>
                </c:pt>
              </c:strCache>
            </c:strRef>
          </c:cat>
          <c:val>
            <c:numRef>
              <c:f>'Jak funguje varov.'!$A$2:$C$2</c:f>
              <c:numCache>
                <c:formatCode>General</c:formatCode>
                <c:ptCount val="3"/>
                <c:pt idx="0">
                  <c:v>54</c:v>
                </c:pt>
                <c:pt idx="1">
                  <c:v>102</c:v>
                </c:pt>
                <c:pt idx="2">
                  <c:v>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723603088"/>
        <c:axId val="-723602544"/>
      </c:barChart>
      <c:catAx>
        <c:axId val="-72360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-723602544"/>
        <c:crosses val="autoZero"/>
        <c:auto val="1"/>
        <c:lblAlgn val="ctr"/>
        <c:lblOffset val="100"/>
        <c:noMultiLvlLbl val="0"/>
      </c:catAx>
      <c:valAx>
        <c:axId val="-72360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-723603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'Věděli přenos'!$A$1:$B$1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'Věděli přenos'!$A$2:$B$2</c:f>
              <c:numCache>
                <c:formatCode>General</c:formatCode>
                <c:ptCount val="2"/>
                <c:pt idx="0">
                  <c:v>87</c:v>
                </c:pt>
                <c:pt idx="1">
                  <c:v>191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67859760"/>
        <c:axId val="-686707696"/>
      </c:barChart>
      <c:catAx>
        <c:axId val="-96785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-686707696"/>
        <c:crosses val="autoZero"/>
        <c:auto val="1"/>
        <c:lblAlgn val="ctr"/>
        <c:lblOffset val="100"/>
        <c:noMultiLvlLbl val="0"/>
      </c:catAx>
      <c:valAx>
        <c:axId val="-68670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-967859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Hodnocení!$A$1:$A$3</c:f>
              <c:strCache>
                <c:ptCount val="3"/>
                <c:pt idx="0">
                  <c:v>Kladně, je to užitečná aplikace</c:v>
                </c:pt>
                <c:pt idx="1">
                  <c:v>Neutrálně, nevím, nedokážu posoudit</c:v>
                </c:pt>
                <c:pt idx="2">
                  <c:v>Záporně, aplikace je zbytečná</c:v>
                </c:pt>
              </c:strCache>
            </c:strRef>
          </c:cat>
          <c:val>
            <c:numRef>
              <c:f>Hodnocení!$B$1:$B$3</c:f>
              <c:numCache>
                <c:formatCode>General</c:formatCode>
                <c:ptCount val="3"/>
                <c:pt idx="0">
                  <c:v>287</c:v>
                </c:pt>
                <c:pt idx="1">
                  <c:v>39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686709872"/>
        <c:axId val="-686706064"/>
      </c:barChart>
      <c:catAx>
        <c:axId val="-68670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-686706064"/>
        <c:crosses val="autoZero"/>
        <c:auto val="1"/>
        <c:lblAlgn val="ctr"/>
        <c:lblOffset val="100"/>
        <c:noMultiLvlLbl val="0"/>
      </c:catAx>
      <c:valAx>
        <c:axId val="-686706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68670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565632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955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668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 názvu</a:t>
            </a:r>
          </a:p>
        </p:txBody>
      </p:sp>
      <p:sp>
        <p:nvSpPr>
          <p:cNvPr id="1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sef Novák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–Josef Novák</a:t>
            </a:r>
          </a:p>
        </p:txBody>
      </p:sp>
      <p:sp>
        <p:nvSpPr>
          <p:cNvPr id="94" name="„Sem napište citát.“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„Sem napište citát.“ </a:t>
            </a:r>
          </a:p>
        </p:txBody>
      </p:sp>
      <p:sp>
        <p:nvSpPr>
          <p:cNvPr id="9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ázek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gradFill flip="none" rotWithShape="1">
          <a:gsLst>
            <a:gs pos="0">
              <a:srgbClr val="171717"/>
            </a:gs>
            <a:gs pos="100000">
              <a:srgbClr val="707E9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43650" y="9283700"/>
            <a:ext cx="317500" cy="330200"/>
          </a:xfrm>
          <a:prstGeom prst="rect">
            <a:avLst/>
          </a:prstGeom>
        </p:spPr>
        <p:txBody>
          <a:bodyPr lIns="63500" tIns="63500" rIns="63500" bIns="63500"/>
          <a:lstStyle>
            <a:lvl1pPr defTabSz="571500">
              <a:defRPr sz="14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 názvu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Text názvu</a:t>
            </a:r>
          </a:p>
        </p:txBody>
      </p:sp>
      <p:sp>
        <p:nvSpPr>
          <p:cNvPr id="125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22860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45720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68580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914400" algn="ctr">
              <a:spcBef>
                <a:spcPts val="0"/>
              </a:spcBef>
              <a:buSzTx/>
              <a:buNone/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26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 -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ázek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 názvu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 názvu</a:t>
            </a:r>
          </a:p>
        </p:txBody>
      </p:sp>
      <p:sp>
        <p:nvSpPr>
          <p:cNvPr id="2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názvu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 -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ázek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 názvu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40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4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7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ázek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67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ázek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Obrázek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Obrázek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Text úrovně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bg.jpg" descr="bg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3092283" y="-39759"/>
            <a:ext cx="19189334" cy="98053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Icon@1024_2.png" descr="Icon@1024_2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793456" y="1161989"/>
            <a:ext cx="3417860" cy="341785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ro život.png" descr="Pro život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8182" y="2631"/>
            <a:ext cx="2350643" cy="2537863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ZÁCHRANKA"/>
          <p:cNvSpPr txBox="1"/>
          <p:nvPr/>
        </p:nvSpPr>
        <p:spPr>
          <a:xfrm>
            <a:off x="3681125" y="5445056"/>
            <a:ext cx="5642571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1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Vývoj aplikace Záchranka </a:t>
            </a:r>
          </a:p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roku 2016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ísňové volání nové generace"/>
          <p:cNvSpPr txBox="1"/>
          <p:nvPr/>
        </p:nvSpPr>
        <p:spPr>
          <a:xfrm>
            <a:off x="733989" y="6816701"/>
            <a:ext cx="11536822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100" b="0">
                <a:solidFill>
                  <a:srgbClr val="044038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endParaRPr dirty="0"/>
          </a:p>
        </p:txBody>
      </p:sp>
      <p:sp>
        <p:nvSpPr>
          <p:cNvPr id="140" name="2020"/>
          <p:cNvSpPr txBox="1"/>
          <p:nvPr/>
        </p:nvSpPr>
        <p:spPr>
          <a:xfrm>
            <a:off x="341314" y="9023294"/>
            <a:ext cx="462732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Filip Maleňák"/>
          <p:cNvSpPr txBox="1"/>
          <p:nvPr/>
        </p:nvSpPr>
        <p:spPr>
          <a:xfrm>
            <a:off x="3124530" y="7893634"/>
            <a:ext cx="5086786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r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Martin Zapletal, DiS.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 flipH="1">
            <a:off x="2084951" y="7230536"/>
            <a:ext cx="8834867" cy="50270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Vysoká škola zdravotnická, o. </a:t>
            </a:r>
            <a:r>
              <a:rPr lang="cs-CZ" sz="2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s v Praze 5, Duškova 7</a:t>
            </a:r>
            <a:r>
              <a:rPr kumimoji="0" lang="cs-CZ" sz="2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 </a:t>
            </a:r>
            <a:endParaRPr kumimoji="0" lang="cs-CZ" sz="2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060173" y="4655489"/>
            <a:ext cx="3273930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Zdroj:</a:t>
            </a:r>
            <a:r>
              <a:rPr kumimoji="0" lang="cs-CZ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 Aplikace Záchranka, 2018 </a:t>
            </a:r>
            <a:endParaRPr kumimoji="0" lang="cs-CZ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519" y="281557"/>
            <a:ext cx="2765494" cy="27654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bg.jpg" descr="b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950857" y="0"/>
            <a:ext cx="19189334" cy="98053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ro život.png" descr="Pro život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8182" y="2631"/>
            <a:ext cx="2350643" cy="2537863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ZÁCHRANKA"/>
          <p:cNvSpPr txBox="1"/>
          <p:nvPr/>
        </p:nvSpPr>
        <p:spPr>
          <a:xfrm>
            <a:off x="2342461" y="974044"/>
            <a:ext cx="385362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1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PRŮZKUMNÁ ČÁST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ísňové volání nové generace"/>
          <p:cNvSpPr txBox="1"/>
          <p:nvPr/>
        </p:nvSpPr>
        <p:spPr>
          <a:xfrm>
            <a:off x="875399" y="2540492"/>
            <a:ext cx="1153682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100" b="0">
                <a:solidFill>
                  <a:srgbClr val="044038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Víte, jak funguje systém Varovných upozornění?</a:t>
            </a:r>
          </a:p>
        </p:txBody>
      </p:sp>
      <p:sp>
        <p:nvSpPr>
          <p:cNvPr id="140" name="2020"/>
          <p:cNvSpPr txBox="1"/>
          <p:nvPr/>
        </p:nvSpPr>
        <p:spPr>
          <a:xfrm>
            <a:off x="341314" y="9030989"/>
            <a:ext cx="462732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Filip Maleňák"/>
          <p:cNvSpPr txBox="1"/>
          <p:nvPr/>
        </p:nvSpPr>
        <p:spPr>
          <a:xfrm>
            <a:off x="8036164" y="9023294"/>
            <a:ext cx="462732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2840978061"/>
              </p:ext>
            </p:extLst>
          </p:nvPr>
        </p:nvGraphicFramePr>
        <p:xfrm>
          <a:off x="1704797" y="3241675"/>
          <a:ext cx="9878026" cy="5390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8917270" y="8632282"/>
            <a:ext cx="266555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Zdroj:</a:t>
            </a:r>
            <a:r>
              <a:rPr kumimoji="0" lang="cs-CZ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 Autor, 2021 </a:t>
            </a:r>
            <a:endParaRPr kumimoji="0" lang="cs-CZ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727712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bg.jpg" descr="b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950857" y="-51786"/>
            <a:ext cx="19189334" cy="98053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ro život.png" descr="Pro život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8182" y="2631"/>
            <a:ext cx="2350643" cy="2537863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ZÁCHRANKA"/>
          <p:cNvSpPr txBox="1"/>
          <p:nvPr/>
        </p:nvSpPr>
        <p:spPr>
          <a:xfrm>
            <a:off x="2342461" y="974044"/>
            <a:ext cx="385362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1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PRŮZKUMNÁ ČÁST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ísňové volání nové generace"/>
          <p:cNvSpPr txBox="1"/>
          <p:nvPr/>
        </p:nvSpPr>
        <p:spPr>
          <a:xfrm>
            <a:off x="875399" y="2540492"/>
            <a:ext cx="1153682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100" b="0">
                <a:solidFill>
                  <a:srgbClr val="044038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Věděli jste, že aplikace Záchranka umožňuje videopřenos z místa události?</a:t>
            </a:r>
          </a:p>
        </p:txBody>
      </p:sp>
      <p:sp>
        <p:nvSpPr>
          <p:cNvPr id="140" name="2020"/>
          <p:cNvSpPr txBox="1"/>
          <p:nvPr/>
        </p:nvSpPr>
        <p:spPr>
          <a:xfrm>
            <a:off x="341314" y="9030989"/>
            <a:ext cx="462732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Filip Maleňák"/>
          <p:cNvSpPr txBox="1"/>
          <p:nvPr/>
        </p:nvSpPr>
        <p:spPr>
          <a:xfrm>
            <a:off x="8036164" y="9023294"/>
            <a:ext cx="462732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3175450689"/>
              </p:ext>
            </p:extLst>
          </p:nvPr>
        </p:nvGraphicFramePr>
        <p:xfrm>
          <a:off x="1956836" y="3203996"/>
          <a:ext cx="9373947" cy="5555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9017048" y="8651398"/>
            <a:ext cx="266555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Zdroj:</a:t>
            </a:r>
            <a:r>
              <a:rPr kumimoji="0" lang="cs-CZ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 Autor, 2021 </a:t>
            </a:r>
            <a:endParaRPr kumimoji="0" lang="cs-CZ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227656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bg.jpg" descr="b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950857" y="-13063"/>
            <a:ext cx="19189334" cy="98053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ro život.png" descr="Pro život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8182" y="2631"/>
            <a:ext cx="2350643" cy="2537863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ZÁCHRANKA"/>
          <p:cNvSpPr txBox="1"/>
          <p:nvPr/>
        </p:nvSpPr>
        <p:spPr>
          <a:xfrm>
            <a:off x="2342461" y="974044"/>
            <a:ext cx="385362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1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PRŮZKUMNÁ ČÁST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ísňové volání nové generace"/>
          <p:cNvSpPr txBox="1"/>
          <p:nvPr/>
        </p:nvSpPr>
        <p:spPr>
          <a:xfrm>
            <a:off x="875399" y="2540492"/>
            <a:ext cx="1153682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100" b="0">
                <a:solidFill>
                  <a:srgbClr val="044038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hodnotíte aplikaci Záchranka?</a:t>
            </a:r>
          </a:p>
        </p:txBody>
      </p:sp>
      <p:sp>
        <p:nvSpPr>
          <p:cNvPr id="140" name="2020"/>
          <p:cNvSpPr txBox="1"/>
          <p:nvPr/>
        </p:nvSpPr>
        <p:spPr>
          <a:xfrm>
            <a:off x="341314" y="9030989"/>
            <a:ext cx="462732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Filip Maleňák"/>
          <p:cNvSpPr txBox="1"/>
          <p:nvPr/>
        </p:nvSpPr>
        <p:spPr>
          <a:xfrm>
            <a:off x="8036164" y="9023294"/>
            <a:ext cx="462732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3369663710"/>
              </p:ext>
            </p:extLst>
          </p:nvPr>
        </p:nvGraphicFramePr>
        <p:xfrm>
          <a:off x="1905549" y="3203996"/>
          <a:ext cx="9476522" cy="5223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9017048" y="8511498"/>
            <a:ext cx="266555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Zdroj:</a:t>
            </a:r>
            <a:r>
              <a:rPr kumimoji="0" lang="cs-CZ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 Autor, 2021 </a:t>
            </a:r>
            <a:endParaRPr kumimoji="0" lang="cs-CZ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985038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bg.jpg" descr="b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937794" y="-39189"/>
            <a:ext cx="19189334" cy="98053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ro život.png" descr="Pro život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8182" y="2631"/>
            <a:ext cx="2350643" cy="2537863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ZÁCHRANKA"/>
          <p:cNvSpPr txBox="1"/>
          <p:nvPr/>
        </p:nvSpPr>
        <p:spPr>
          <a:xfrm>
            <a:off x="2342461" y="974044"/>
            <a:ext cx="461664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1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ZÁVĚR A DOPORUČENÍ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ísňové volání nové generace"/>
          <p:cNvSpPr txBox="1"/>
          <p:nvPr/>
        </p:nvSpPr>
        <p:spPr>
          <a:xfrm>
            <a:off x="875399" y="2437676"/>
            <a:ext cx="11536822" cy="49039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100" b="0">
                <a:solidFill>
                  <a:srgbClr val="044038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Splnění cílů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Zajímavá zjištění </a:t>
            </a:r>
          </a:p>
          <a:p>
            <a:pPr algn="l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využití na horách, u vody a v zahraničí</a:t>
            </a:r>
          </a:p>
          <a:p>
            <a:pPr algn="l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znalost žen a mužů</a:t>
            </a:r>
          </a:p>
          <a:p>
            <a:pPr algn="l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informovanost veřejnosti</a:t>
            </a:r>
          </a:p>
          <a:p>
            <a:pPr algn="l"/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pro praxi</a:t>
            </a:r>
          </a:p>
          <a:p>
            <a:pPr algn="l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učitelé</a:t>
            </a:r>
          </a:p>
          <a:p>
            <a:pPr algn="l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praktičtí lékaři</a:t>
            </a:r>
          </a:p>
          <a:p>
            <a:pPr algn="l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aktivní jedinci</a:t>
            </a:r>
          </a:p>
          <a:p>
            <a:pPr algn="l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autoškoly</a:t>
            </a:r>
          </a:p>
          <a:p>
            <a:pPr algn="l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ambasadoři aplikace Záchranka</a:t>
            </a:r>
          </a:p>
        </p:txBody>
      </p:sp>
      <p:sp>
        <p:nvSpPr>
          <p:cNvPr id="140" name="2020"/>
          <p:cNvSpPr txBox="1"/>
          <p:nvPr/>
        </p:nvSpPr>
        <p:spPr>
          <a:xfrm>
            <a:off x="341314" y="9030989"/>
            <a:ext cx="462732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Filip Maleňák"/>
          <p:cNvSpPr txBox="1"/>
          <p:nvPr/>
        </p:nvSpPr>
        <p:spPr>
          <a:xfrm>
            <a:off x="8036164" y="9023294"/>
            <a:ext cx="462732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Martin Zapletal, DiS.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0469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bg.jpg" descr="b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950857" y="-13063"/>
            <a:ext cx="19189334" cy="98053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ro život.png" descr="Pro život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8182" y="2631"/>
            <a:ext cx="2350643" cy="2537863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ZÁCHRANKA"/>
          <p:cNvSpPr txBox="1"/>
          <p:nvPr/>
        </p:nvSpPr>
        <p:spPr>
          <a:xfrm>
            <a:off x="2246540" y="974044"/>
            <a:ext cx="1856278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1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DISKUZE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ísňové volání nové generace"/>
          <p:cNvSpPr txBox="1"/>
          <p:nvPr/>
        </p:nvSpPr>
        <p:spPr>
          <a:xfrm>
            <a:off x="875399" y="3176340"/>
            <a:ext cx="11536822" cy="3426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100" b="0">
                <a:solidFill>
                  <a:srgbClr val="044038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Nainstalovaná aplikace Záchranka (průzkum vs. Český statistický úřad)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 Nouzového tlačítka (průzkum vs. Aplikace Záchranka)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Vývoj aplikace od roku 2012 (teoretická část vs. Maleňák)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Prostor pro Vaše dotazy</a:t>
            </a:r>
          </a:p>
        </p:txBody>
      </p:sp>
      <p:sp>
        <p:nvSpPr>
          <p:cNvPr id="140" name="2020"/>
          <p:cNvSpPr txBox="1"/>
          <p:nvPr/>
        </p:nvSpPr>
        <p:spPr>
          <a:xfrm>
            <a:off x="341314" y="9030989"/>
            <a:ext cx="462732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Filip Maleňák"/>
          <p:cNvSpPr txBox="1"/>
          <p:nvPr/>
        </p:nvSpPr>
        <p:spPr>
          <a:xfrm>
            <a:off x="8036164" y="9023294"/>
            <a:ext cx="462732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Martin Zapletal, DiS.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8889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bg.jpg" descr="bg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3092282" y="-10432"/>
            <a:ext cx="19189334" cy="98053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Icon@1024_2.png" descr="Icon@1024_2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793456" y="1161989"/>
            <a:ext cx="3417860" cy="341785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ro život.png" descr="Pro život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8182" y="2631"/>
            <a:ext cx="2350643" cy="2537863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ZÁCHRANKA"/>
          <p:cNvSpPr txBox="1"/>
          <p:nvPr/>
        </p:nvSpPr>
        <p:spPr>
          <a:xfrm>
            <a:off x="4968636" y="6869017"/>
            <a:ext cx="3422411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1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Vývoj aplikace Záchranka 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roku 2016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ísňové volání nové generace"/>
          <p:cNvSpPr txBox="1"/>
          <p:nvPr/>
        </p:nvSpPr>
        <p:spPr>
          <a:xfrm>
            <a:off x="733989" y="6816701"/>
            <a:ext cx="11536822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100" b="0">
                <a:solidFill>
                  <a:srgbClr val="044038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endParaRPr dirty="0"/>
          </a:p>
        </p:txBody>
      </p:sp>
      <p:sp>
        <p:nvSpPr>
          <p:cNvPr id="140" name="2020"/>
          <p:cNvSpPr txBox="1"/>
          <p:nvPr/>
        </p:nvSpPr>
        <p:spPr>
          <a:xfrm>
            <a:off x="341314" y="9023294"/>
            <a:ext cx="462732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Říjen </a:t>
            </a:r>
            <a:r>
              <a:rPr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březen 2021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Filip Maleňák"/>
          <p:cNvSpPr txBox="1"/>
          <p:nvPr/>
        </p:nvSpPr>
        <p:spPr>
          <a:xfrm>
            <a:off x="8036164" y="9023294"/>
            <a:ext cx="462732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Martin Zapletal, DiS.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 flipH="1">
            <a:off x="2084951" y="7923518"/>
            <a:ext cx="883486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Vysoká škola zdravotnická, o. </a:t>
            </a:r>
            <a:r>
              <a:rPr lang="cs-CZ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s v Praze 5, Duškova 7</a:t>
            </a:r>
            <a:r>
              <a:rPr kumimoji="0" lang="cs-CZ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 </a:t>
            </a:r>
            <a:endParaRPr kumimoji="0" lang="cs-CZ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2124" y="5441688"/>
            <a:ext cx="3660519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Děkuji za pozornost</a:t>
            </a:r>
            <a:endParaRPr kumimoji="0" lang="cs-CZ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Neue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519" y="281557"/>
            <a:ext cx="2765494" cy="27654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566203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bg.jpg" descr="b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092267" y="2631"/>
            <a:ext cx="19189334" cy="98053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ro život.png" descr="Pro život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8182" y="2631"/>
            <a:ext cx="2350643" cy="2537863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ZÁCHRANKA"/>
          <p:cNvSpPr txBox="1"/>
          <p:nvPr/>
        </p:nvSpPr>
        <p:spPr>
          <a:xfrm>
            <a:off x="2342461" y="974044"/>
            <a:ext cx="2564805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1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ísňové volání nové generace"/>
          <p:cNvSpPr txBox="1"/>
          <p:nvPr/>
        </p:nvSpPr>
        <p:spPr>
          <a:xfrm>
            <a:off x="733989" y="2850314"/>
            <a:ext cx="11536822" cy="4780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100" b="0">
                <a:solidFill>
                  <a:srgbClr val="044038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Rešerše – VŠZ, 30 zdrojů, využito 9 – ostatní zdroje byly zjišťovány postupně.</a:t>
            </a:r>
          </a:p>
          <a:p>
            <a:pPr algn="l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téma nemá velké množství zdrojů</a:t>
            </a:r>
          </a:p>
          <a:p>
            <a:pPr algn="l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hlavním zdrojem byla rozmluva s Ing.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Maleňákem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Mgr. Křížkovou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Teoretická část</a:t>
            </a:r>
          </a:p>
          <a:p>
            <a:pPr algn="l"/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Průzkumná část</a:t>
            </a:r>
          </a:p>
          <a:p>
            <a:pPr algn="l"/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Závěr a doporučení</a:t>
            </a:r>
          </a:p>
          <a:p>
            <a:pPr algn="l"/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Diskuze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2020"/>
          <p:cNvSpPr txBox="1"/>
          <p:nvPr/>
        </p:nvSpPr>
        <p:spPr>
          <a:xfrm>
            <a:off x="341314" y="9030989"/>
            <a:ext cx="462732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Filip Maleňák"/>
          <p:cNvSpPr txBox="1"/>
          <p:nvPr/>
        </p:nvSpPr>
        <p:spPr>
          <a:xfrm>
            <a:off x="8036164" y="9023294"/>
            <a:ext cx="462732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Martin Zapletal, DiS.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8739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bg.jpg" descr="b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079204" y="-51786"/>
            <a:ext cx="19189334" cy="98053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ro život.png" descr="Pro život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8182" y="2631"/>
            <a:ext cx="2350643" cy="2537863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ZÁCHRANKA"/>
          <p:cNvSpPr txBox="1"/>
          <p:nvPr/>
        </p:nvSpPr>
        <p:spPr>
          <a:xfrm>
            <a:off x="2342461" y="974044"/>
            <a:ext cx="1288815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1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ísňové volání nové generace"/>
          <p:cNvSpPr txBox="1"/>
          <p:nvPr/>
        </p:nvSpPr>
        <p:spPr>
          <a:xfrm>
            <a:off x="733989" y="2973424"/>
            <a:ext cx="11536822" cy="4534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100" b="0">
                <a:solidFill>
                  <a:srgbClr val="044038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Poděkování</a:t>
            </a:r>
          </a:p>
          <a:p>
            <a:pPr algn="l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doc. MUDr. Lidmila Hamplová,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D.; Ing. Filip Maleňák a Mgr. Klára Křížková </a:t>
            </a:r>
          </a:p>
          <a:p>
            <a:pPr algn="l"/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Výběr tématu (motivace)</a:t>
            </a:r>
          </a:p>
          <a:p>
            <a:pPr algn="l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hlavní ambasador aplikace Záchranka</a:t>
            </a:r>
          </a:p>
          <a:p>
            <a:pPr algn="l"/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Cíle bakalářské práce</a:t>
            </a:r>
          </a:p>
          <a:p>
            <a:pPr algn="l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sepsat informace o aplikaci (historie, funkce, plány do budoucna)</a:t>
            </a:r>
          </a:p>
          <a:p>
            <a:pPr algn="l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zjistit využívanost jednotlivých funkcí</a:t>
            </a:r>
          </a:p>
          <a:p>
            <a:pPr algn="l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zjistit informovanost uživatelů</a:t>
            </a:r>
          </a:p>
          <a:p>
            <a:pPr algn="l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zjistit názor veřejnosti</a:t>
            </a:r>
          </a:p>
          <a:p>
            <a:pPr algn="l"/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2020"/>
          <p:cNvSpPr txBox="1"/>
          <p:nvPr/>
        </p:nvSpPr>
        <p:spPr>
          <a:xfrm>
            <a:off x="341314" y="9030989"/>
            <a:ext cx="462732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Filip Maleňák"/>
          <p:cNvSpPr txBox="1"/>
          <p:nvPr/>
        </p:nvSpPr>
        <p:spPr>
          <a:xfrm>
            <a:off x="8036164" y="9023294"/>
            <a:ext cx="462732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Martin Zapletal, DiS.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2023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bg.jpg" descr="b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092267" y="0"/>
            <a:ext cx="19189334" cy="98053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ro život.png" descr="Pro život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8182" y="2631"/>
            <a:ext cx="2350643" cy="2537863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ZÁCHRANKA"/>
          <p:cNvSpPr txBox="1"/>
          <p:nvPr/>
        </p:nvSpPr>
        <p:spPr>
          <a:xfrm>
            <a:off x="2334148" y="974044"/>
            <a:ext cx="603690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1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TEORETICKÁ ČÁST - HISTORIE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ísňové volání nové generace"/>
          <p:cNvSpPr txBox="1"/>
          <p:nvPr/>
        </p:nvSpPr>
        <p:spPr>
          <a:xfrm>
            <a:off x="733989" y="2234761"/>
            <a:ext cx="11536822" cy="6011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100" b="0">
                <a:solidFill>
                  <a:srgbClr val="044038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 2012 – bakalářská práce Filipa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Maleňáka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3. 2016 – spuštění aplikace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První rok fungování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 2017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 2018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 2019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 2020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Plány do roku 2021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2020"/>
          <p:cNvSpPr txBox="1"/>
          <p:nvPr/>
        </p:nvSpPr>
        <p:spPr>
          <a:xfrm>
            <a:off x="341314" y="9030989"/>
            <a:ext cx="462732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Filip Maleňák"/>
          <p:cNvSpPr txBox="1"/>
          <p:nvPr/>
        </p:nvSpPr>
        <p:spPr>
          <a:xfrm>
            <a:off x="8036164" y="9023294"/>
            <a:ext cx="462732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Martin Zapletal, DiS.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127" y="3474720"/>
            <a:ext cx="6324684" cy="4240171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9083653" y="7867072"/>
            <a:ext cx="3187158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Zdroj:</a:t>
            </a:r>
            <a:r>
              <a:rPr kumimoji="0" lang="cs-CZ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 Aplikace Záchranka, 2018 </a:t>
            </a:r>
            <a:endParaRPr kumimoji="0" lang="cs-CZ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005765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bg.jpg" descr="b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092267" y="-51786"/>
            <a:ext cx="19189334" cy="98053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ro život.png" descr="Pro život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8182" y="2631"/>
            <a:ext cx="2350643" cy="2537863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ZÁCHRANKA"/>
          <p:cNvSpPr txBox="1"/>
          <p:nvPr/>
        </p:nvSpPr>
        <p:spPr>
          <a:xfrm>
            <a:off x="2447159" y="974044"/>
            <a:ext cx="5810886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1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TEORETICKÁ ČÁST - FUNKCE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ísňové volání nové generace"/>
          <p:cNvSpPr txBox="1"/>
          <p:nvPr/>
        </p:nvSpPr>
        <p:spPr>
          <a:xfrm>
            <a:off x="733989" y="2419428"/>
            <a:ext cx="11536822" cy="5642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100" b="0">
                <a:solidFill>
                  <a:srgbClr val="044038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Nouzové tlačítko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Nemohu mluvit (podpora pro neslyšící)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Horská služba ČR a Vodní záchranná služba ČČK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Návody první pomoci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Lokátor (AED, nemocnice, pohotovosti, lékárny, …)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Varovná upozornění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Funkce v zahraničí (Rakousko, Maďarsko a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lovenské hory)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Videopřenos z místa události</a:t>
            </a:r>
          </a:p>
        </p:txBody>
      </p:sp>
      <p:sp>
        <p:nvSpPr>
          <p:cNvPr id="140" name="2020"/>
          <p:cNvSpPr txBox="1"/>
          <p:nvPr/>
        </p:nvSpPr>
        <p:spPr>
          <a:xfrm>
            <a:off x="341314" y="9030989"/>
            <a:ext cx="462732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Filip Maleňák"/>
          <p:cNvSpPr txBox="1"/>
          <p:nvPr/>
        </p:nvSpPr>
        <p:spPr>
          <a:xfrm>
            <a:off x="8036164" y="9023294"/>
            <a:ext cx="462732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Martin Zapletal, DiS.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0218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bg.jpg" descr="b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092267" y="0"/>
            <a:ext cx="19189334" cy="98053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ro život.png" descr="Pro život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8182" y="2631"/>
            <a:ext cx="2350643" cy="2537863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ZÁCHRANKA"/>
          <p:cNvSpPr txBox="1"/>
          <p:nvPr/>
        </p:nvSpPr>
        <p:spPr>
          <a:xfrm>
            <a:off x="2584214" y="974044"/>
            <a:ext cx="5536773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1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TEORETICKÁ ČÁST - PLÁNY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ísňové volání nové generace"/>
          <p:cNvSpPr txBox="1"/>
          <p:nvPr/>
        </p:nvSpPr>
        <p:spPr>
          <a:xfrm>
            <a:off x="733989" y="3896756"/>
            <a:ext cx="11536822" cy="26879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100" b="0">
                <a:solidFill>
                  <a:srgbClr val="044038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Rozšíření videopřenosů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Elektronická kniha vycházek (funkce pro Horskou službu ČR)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Zaměření volajícího (zpřesnění polohy)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Hlasové přivolání pomoci</a:t>
            </a:r>
          </a:p>
        </p:txBody>
      </p:sp>
      <p:sp>
        <p:nvSpPr>
          <p:cNvPr id="140" name="2020"/>
          <p:cNvSpPr txBox="1"/>
          <p:nvPr/>
        </p:nvSpPr>
        <p:spPr>
          <a:xfrm>
            <a:off x="341314" y="9030989"/>
            <a:ext cx="462732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Filip Maleňák"/>
          <p:cNvSpPr txBox="1"/>
          <p:nvPr/>
        </p:nvSpPr>
        <p:spPr>
          <a:xfrm>
            <a:off x="8036164" y="9023294"/>
            <a:ext cx="462732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Martin Zapletal, DiS.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4455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bg.jpg" descr="b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092267" y="-10432"/>
            <a:ext cx="19189334" cy="98053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ro život.png" descr="Pro život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8182" y="2631"/>
            <a:ext cx="2350643" cy="2537863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ZÁCHRANKA"/>
          <p:cNvSpPr txBox="1"/>
          <p:nvPr/>
        </p:nvSpPr>
        <p:spPr>
          <a:xfrm>
            <a:off x="2342461" y="974044"/>
            <a:ext cx="385362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1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PRŮZKUMNÁ ČÁST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ísňové volání nové generace"/>
          <p:cNvSpPr txBox="1"/>
          <p:nvPr/>
        </p:nvSpPr>
        <p:spPr>
          <a:xfrm>
            <a:off x="733989" y="3712090"/>
            <a:ext cx="11536822" cy="30572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100" b="0">
                <a:solidFill>
                  <a:srgbClr val="044038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Metodika průzkumu</a:t>
            </a:r>
          </a:p>
          <a:p>
            <a:pPr algn="l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- 33 otázek v online dotazníku na platformě Google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Průzkumný soubor</a:t>
            </a:r>
          </a:p>
          <a:p>
            <a:pPr algn="l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- 391 respondentů</a:t>
            </a:r>
          </a:p>
          <a:p>
            <a:pPr algn="l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všechny odpovědi mohly být použity (cílená separace platformy)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Průzkum probíhal v období říjen 2020 – březen 2021 </a:t>
            </a:r>
          </a:p>
        </p:txBody>
      </p:sp>
      <p:sp>
        <p:nvSpPr>
          <p:cNvPr id="140" name="2020"/>
          <p:cNvSpPr txBox="1"/>
          <p:nvPr/>
        </p:nvSpPr>
        <p:spPr>
          <a:xfrm>
            <a:off x="341314" y="9030989"/>
            <a:ext cx="462732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Filip Maleňák"/>
          <p:cNvSpPr txBox="1"/>
          <p:nvPr/>
        </p:nvSpPr>
        <p:spPr>
          <a:xfrm>
            <a:off x="8036164" y="9023294"/>
            <a:ext cx="462732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Martin Zapletal, DiS.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3957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bg.jpg" descr="b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950857" y="-39189"/>
            <a:ext cx="19189334" cy="98053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ro život.png" descr="Pro život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8182" y="2631"/>
            <a:ext cx="2350643" cy="2537863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ZÁCHRANKA"/>
          <p:cNvSpPr txBox="1"/>
          <p:nvPr/>
        </p:nvSpPr>
        <p:spPr>
          <a:xfrm>
            <a:off x="2342461" y="974044"/>
            <a:ext cx="385362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1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PRŮZKUMNÁ ČÁST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ísňové volání nové generace"/>
          <p:cNvSpPr txBox="1"/>
          <p:nvPr/>
        </p:nvSpPr>
        <p:spPr>
          <a:xfrm>
            <a:off x="875399" y="2540492"/>
            <a:ext cx="1153682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100" b="0">
                <a:solidFill>
                  <a:srgbClr val="044038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Máte aplikaci Záchranka nainstalovanou?</a:t>
            </a:r>
          </a:p>
        </p:txBody>
      </p:sp>
      <p:sp>
        <p:nvSpPr>
          <p:cNvPr id="140" name="2020"/>
          <p:cNvSpPr txBox="1"/>
          <p:nvPr/>
        </p:nvSpPr>
        <p:spPr>
          <a:xfrm>
            <a:off x="341314" y="9030989"/>
            <a:ext cx="462732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Filip Maleňák"/>
          <p:cNvSpPr txBox="1"/>
          <p:nvPr/>
        </p:nvSpPr>
        <p:spPr>
          <a:xfrm>
            <a:off x="8036164" y="9023294"/>
            <a:ext cx="462732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4162224911"/>
              </p:ext>
            </p:extLst>
          </p:nvPr>
        </p:nvGraphicFramePr>
        <p:xfrm>
          <a:off x="2788940" y="3529282"/>
          <a:ext cx="7709740" cy="4984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ovéPole 3"/>
          <p:cNvSpPr txBox="1"/>
          <p:nvPr/>
        </p:nvSpPr>
        <p:spPr>
          <a:xfrm flipH="1">
            <a:off x="5989319" y="3209367"/>
            <a:ext cx="298486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462083" y="8452123"/>
            <a:ext cx="266555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Zdroj:</a:t>
            </a:r>
            <a:r>
              <a:rPr kumimoji="0" lang="cs-CZ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 Autor, 2021 </a:t>
            </a:r>
            <a:endParaRPr kumimoji="0" lang="cs-CZ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7916222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bg.jpg" descr="b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950857" y="0"/>
            <a:ext cx="19189334" cy="98053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ro život.png" descr="Pro život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8182" y="2631"/>
            <a:ext cx="2350643" cy="2537863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ZÁCHRANKA"/>
          <p:cNvSpPr txBox="1"/>
          <p:nvPr/>
        </p:nvSpPr>
        <p:spPr>
          <a:xfrm>
            <a:off x="2342461" y="974044"/>
            <a:ext cx="385362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1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PRŮZKUMNÁ ČÁST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ísňové volání nové generace"/>
          <p:cNvSpPr txBox="1"/>
          <p:nvPr/>
        </p:nvSpPr>
        <p:spPr>
          <a:xfrm>
            <a:off x="875399" y="2540492"/>
            <a:ext cx="1153682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100" b="0">
                <a:solidFill>
                  <a:srgbClr val="044038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Použil/a jste někdy Nouzové tlačítko k přivolání ZZS?</a:t>
            </a:r>
          </a:p>
        </p:txBody>
      </p:sp>
      <p:sp>
        <p:nvSpPr>
          <p:cNvPr id="140" name="2020"/>
          <p:cNvSpPr txBox="1"/>
          <p:nvPr/>
        </p:nvSpPr>
        <p:spPr>
          <a:xfrm>
            <a:off x="341314" y="9030989"/>
            <a:ext cx="462732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Filip Maleňák"/>
          <p:cNvSpPr txBox="1"/>
          <p:nvPr/>
        </p:nvSpPr>
        <p:spPr>
          <a:xfrm>
            <a:off x="8036164" y="9023294"/>
            <a:ext cx="462732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500" b="0">
                <a:solidFill>
                  <a:srgbClr val="10342F"/>
                </a:solidFill>
                <a:latin typeface="Gotham Rounded"/>
                <a:ea typeface="Gotham Rounded"/>
                <a:cs typeface="Gotham Rounded"/>
                <a:sym typeface="Gotham Rounded"/>
              </a:defRPr>
            </a:lvl1pPr>
          </a:lstStyle>
          <a:p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Graf 10"/>
          <p:cNvGraphicFramePr/>
          <p:nvPr>
            <p:extLst>
              <p:ext uri="{D42A27DB-BD31-4B8C-83A1-F6EECF244321}">
                <p14:modId xmlns:p14="http://schemas.microsoft.com/office/powerpoint/2010/main" val="3770151688"/>
              </p:ext>
            </p:extLst>
          </p:nvPr>
        </p:nvGraphicFramePr>
        <p:xfrm>
          <a:off x="1916507" y="3444104"/>
          <a:ext cx="9454605" cy="5276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8527398" y="8651398"/>
            <a:ext cx="266555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Zdroj:</a:t>
            </a:r>
            <a:r>
              <a:rPr kumimoji="0" lang="cs-CZ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 Autor, 2021 </a:t>
            </a:r>
            <a:endParaRPr kumimoji="0" lang="cs-CZ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2217649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366</Words>
  <Application>Microsoft Office PowerPoint</Application>
  <PresentationFormat>Vlastní</PresentationFormat>
  <Paragraphs>134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5" baseType="lpstr">
      <vt:lpstr>Arial</vt:lpstr>
      <vt:lpstr>Gill Sans</vt:lpstr>
      <vt:lpstr>Gotham Rounded</vt:lpstr>
      <vt:lpstr>Helvetica Light</vt:lpstr>
      <vt:lpstr>Helvetica Neue</vt:lpstr>
      <vt:lpstr>Helvetica Neue Light</vt:lpstr>
      <vt:lpstr>Helvetica Neue Medium</vt:lpstr>
      <vt:lpstr>Helvetica Neue Thin</vt:lpstr>
      <vt:lpstr>Times New Roman</vt:lpstr>
      <vt:lpstr>White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Zapletal</dc:creator>
  <cp:lastModifiedBy>Martin Zapletal</cp:lastModifiedBy>
  <cp:revision>27</cp:revision>
  <dcterms:modified xsi:type="dcterms:W3CDTF">2021-06-06T11:13:10Z</dcterms:modified>
</cp:coreProperties>
</file>