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88" r:id="rId4"/>
    <p:sldId id="260" r:id="rId5"/>
    <p:sldId id="286" r:id="rId6"/>
    <p:sldId id="292" r:id="rId7"/>
    <p:sldId id="295" r:id="rId8"/>
    <p:sldId id="264" r:id="rId9"/>
    <p:sldId id="293" r:id="rId10"/>
    <p:sldId id="280" r:id="rId11"/>
    <p:sldId id="294" r:id="rId12"/>
    <p:sldId id="281" r:id="rId13"/>
    <p:sldId id="296" r:id="rId14"/>
    <p:sldId id="291" r:id="rId15"/>
    <p:sldId id="287" r:id="rId16"/>
    <p:sldId id="257" r:id="rId17"/>
    <p:sldId id="297" r:id="rId18"/>
    <p:sldId id="29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" y="2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CFBC2-BE33-4996-B0D2-2081241D39C9}" type="datetimeFigureOut">
              <a:rPr lang="cs-CZ" smtClean="0"/>
              <a:t>08.09.2021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21686-19A5-4604-8E39-7AAA5F25B47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458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223F-9F87-416E-8CFB-461E810E010F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18C75-39FC-43BE-8883-EFD92C4BF8D2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726A-17D1-4506-B9F2-55771F661B7B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9E2E2-4FCB-439C-BEE8-B74D46253A7C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FC9-66AF-47EB-945F-627BFCBC06E3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6E81-F5A5-4FAD-AE4F-E4C45A4B7CCA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2370-4C9D-47A3-9693-F62E89DB1A65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1ACC0-D33D-4C31-9D2F-2ECBC922D69E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A75DE61-CFB6-4888-858F-1B25327BD61D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EE60B-4ED9-4A78-B164-F4F58C35CF10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1692E-138E-4591-A29A-681676C7A0F3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04F-CDBA-473D-A1E2-9ECFF1D1298A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D2B35-A948-4595-A707-3841C99981FC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7A3D-D2E2-4797-9EF8-135C70165A2C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5CA71-ECFF-4F05-A330-C8DFB2F1F1E7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C13A-3595-414A-BACD-529BF7FEAE14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3D8B-64C6-4158-B23E-0E330635E120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>
                <a:lumMod val="95000"/>
              </a:schemeClr>
            </a:gs>
            <a:gs pos="100000">
              <a:schemeClr val="accent4">
                <a:lumMod val="60000"/>
                <a:lumOff val="40000"/>
              </a:schemeClr>
            </a:gs>
            <a:gs pos="100000">
              <a:schemeClr val="accent4">
                <a:lumMod val="75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E4C79-67D8-4D9E-BEB2-97D9E2D0255E}" type="datetime1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E9F73-3D25-4FD8-9C07-4843249B1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402" y="2772435"/>
            <a:ext cx="8683054" cy="1192292"/>
          </a:xfrm>
        </p:spPr>
        <p:txBody>
          <a:bodyPr/>
          <a:lstStyle/>
          <a:p>
            <a:pPr algn="ctr"/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Intoxikace v přednemocniční péči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F9ED7B-9B1C-4DFD-88F7-C5277E713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8"/>
            <a:ext cx="8144134" cy="2244153"/>
          </a:xfrm>
        </p:spPr>
        <p:txBody>
          <a:bodyPr>
            <a:noAutofit/>
          </a:bodyPr>
          <a:lstStyle/>
          <a:p>
            <a:endParaRPr lang="cs-CZ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400"/>
              </a:spcBef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autor: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Eva Andršová, DiS.</a:t>
            </a:r>
          </a:p>
          <a:p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práce: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PhDr. Hana Belejová, Ph.D.</a:t>
            </a:r>
          </a:p>
          <a:p>
            <a:pPr>
              <a:spcBef>
                <a:spcPts val="2400"/>
              </a:spcBef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 2021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A10C0B9E-40DD-4709-80B8-8B7B0523C361}"/>
              </a:ext>
            </a:extLst>
          </p:cNvPr>
          <p:cNvSpPr txBox="1">
            <a:spLocks/>
          </p:cNvSpPr>
          <p:nvPr/>
        </p:nvSpPr>
        <p:spPr>
          <a:xfrm>
            <a:off x="680322" y="1201905"/>
            <a:ext cx="8144134" cy="9610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cap="al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Vysoká škola zdravotnická,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o. p. s., Praha 5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324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FFD41-BBF1-4065-A976-FB42F5FF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3 - bezvědomí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9C2BA4-E014-48AD-AD83-0DBC12D6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E45B81AA-EBD6-4F75-854E-0A2D62667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99548"/>
            <a:ext cx="10049134" cy="1753496"/>
          </a:xfrm>
        </p:spPr>
        <p:txBody>
          <a:bodyPr numCol="2"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muž 39 let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výzva: bezvědomí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stupeň naléhavosti: 1a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OA: bez domova, bydlí v automobilu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NO: v bezvědomí, nereaguje na algický podmět, dýchá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B8039360-06BB-449B-B213-8F6777782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90" y="3720422"/>
            <a:ext cx="10036466" cy="271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427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E1B36-2112-45D9-A9F9-B4BED9C0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3 - bezvědomí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01A48A-FB5C-4E6F-87B0-05E573809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18690" cy="3599316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oxygenoterapie se zajištěním DC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péče o tepelný komfort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nález dopisu s textem: </a:t>
            </a:r>
            <a:r>
              <a:rPr lang="cs-CZ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,, Žil jsem jako zvíře, umírám jako zvíře“.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nenalezen reálný důkaz o intoxikaci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předání dopisu PČR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přesná příčina bezvědomí – po odběru krve na toxikologii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etylenglykolu v krvi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5 dnech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extubace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překlad na metabolický JIP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0AD2DA-3075-4417-987F-FB40542F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12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FFD41-BBF1-4065-A976-FB42F5FF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4 - intoxikace opioidy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9C2BA4-E014-48AD-AD83-0DBC12D6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C857F08B-BDD0-4B6F-A173-DD6811D27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27468"/>
            <a:ext cx="10104015" cy="1823298"/>
          </a:xfrm>
        </p:spPr>
        <p:txBody>
          <a:bodyPr numCol="2"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muž 35 let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výzva: bezvědomí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stupeň naléhavosti: 1a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OA: závislost na Heroinu před 7 lety, nyní abstinuje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NO: nalezen v posteli, nereaguje, na levé ruce známky po vpichu do žíly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F8F62E5-CF3A-42AD-8722-F6DA56DA3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188" y="3950766"/>
            <a:ext cx="9952267" cy="249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079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0FB3C-99CB-48BB-B7A9-FC3E589A2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4 - intoxikace </a:t>
            </a:r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opioidy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72A9F9-943A-4E98-8CAC-8D698A95D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92811" cy="359931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týdnem viděl pole makovic, od té doby uzavřený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základních vitálních funkcí, oxygenoterapie, podání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antidota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Naloxon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bez viditelného efektu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přistoupeno k intubaci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toxikologického vyšetření přítomnost opiátů v moči i žaludečním obsahu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 den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extubace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přiznal užití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opioidů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C21D3C-90D2-40EF-AD7A-99EBC300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76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4ADEA-BBD8-4429-A636-6CAAFCB2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praxi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A01729-A5A4-4429-B689-75F910F0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93057B2-5825-4717-B4A9-F9603FEF2D77}"/>
              </a:ext>
            </a:extLst>
          </p:cNvPr>
          <p:cNvSpPr txBox="1"/>
          <p:nvPr/>
        </p:nvSpPr>
        <p:spPr>
          <a:xfrm>
            <a:off x="680321" y="2319120"/>
            <a:ext cx="1082731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správné a včasné zhodnocení situace, bezpečnosti posádky</a:t>
            </a:r>
          </a:p>
          <a:p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sebevzdělávání v oboru, znalost </a:t>
            </a:r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antidot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Toxikologického informačního střediska</a:t>
            </a:r>
          </a:p>
          <a:p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vlastní rodině, svému okolí o ukládání chemických prostředků, léků na bezpečné místo</a:t>
            </a:r>
          </a:p>
          <a:p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vyvarovat se uchovávání otravných látek v potravinových obalech</a:t>
            </a:r>
          </a:p>
        </p:txBody>
      </p:sp>
    </p:spTree>
    <p:extLst>
      <p:ext uri="{BB962C8B-B14F-4D97-AF65-F5344CB8AC3E}">
        <p14:creationId xmlns:p14="http://schemas.microsoft.com/office/powerpoint/2010/main" val="387114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FFD41-BBF1-4065-A976-FB42F5FF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9C2BA4-E014-48AD-AD83-0DBC12D6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8137E1F9-DF56-436B-801B-80BC17781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10064" cy="40984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intoxikací je a bude i nadále aktuálním tématem.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 teoretické a praktické části umožnuje lepší orientaci a ucelený pohled na dané téma.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Přibližuje čtenáři práci zdravotnické záchranné služby a její návaznost na akutní lůžkovou péči.</a:t>
            </a:r>
          </a:p>
          <a:p>
            <a:pPr marL="0" indent="0" algn="just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97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8C18E-4985-4251-91BC-97AAFC861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06771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721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33B0D678-9754-49C9-A72E-677A6B5B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oponenta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240169-CA36-43C1-8533-1D1725B12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Jaký typ arytmie je typický u intoxikace </a:t>
            </a:r>
            <a:r>
              <a:rPr lang="cs-CZ">
                <a:solidFill>
                  <a:schemeClr val="bg1"/>
                </a:solidFill>
              </a:rPr>
              <a:t>TCA I. </a:t>
            </a:r>
            <a:r>
              <a:rPr lang="cs-CZ" dirty="0">
                <a:solidFill>
                  <a:schemeClr val="bg1"/>
                </a:solidFill>
              </a:rPr>
              <a:t>generace?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78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782D9-F49C-4501-9D2B-1E0FE195C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teoretické části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05D94C-D06B-4834-B47A-B7AFBC0A0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049134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1: Seznámit s problematikou intoxikací v PNP.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2: Přehled vybraných intoxikací, toxicity, klinického obrazu a terapie v PNP.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8D0B89-C757-402B-9838-A3118F9E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2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0AF70-F350-4CB8-A83F-7BF54677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praktické části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494051-B37F-4491-B059-AA9679EA2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18690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1: Vybrat případy intoxikací, vypracovat kazuistiky, zhodnotit případy.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2: Práce posádky ZZS od výzvy až po předání.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3: Doporučení pro praxi ZZ u pacientů s intoxikací.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AB22E6C-57EE-4D8B-8737-61C2A2936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7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533E-360F-4832-8581-42F20FC1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9FCC62-E599-40E3-921B-0CF1EAF0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24F37A5E-F627-4DB6-BA5C-BFC99D58B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818690" cy="41581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zaměřující se na:</a:t>
            </a:r>
          </a:p>
          <a:p>
            <a:pPr marL="449263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příčiny intoxikací a vstupy látek do organismu</a:t>
            </a:r>
          </a:p>
          <a:p>
            <a:pPr marL="449263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symptomy akutních otrav </a:t>
            </a:r>
          </a:p>
          <a:p>
            <a:pPr marL="449263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diagnostické a léčebné postupy v PNP</a:t>
            </a:r>
          </a:p>
          <a:p>
            <a:pPr marL="449263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intoxikace</a:t>
            </a:r>
          </a:p>
          <a:p>
            <a:pPr marL="896938" lvl="1" indent="-266700"/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lékové otravy </a:t>
            </a:r>
          </a:p>
          <a:p>
            <a:pPr marL="896938" lvl="1" indent="-266700"/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otravy návykovými látkami </a:t>
            </a:r>
          </a:p>
          <a:p>
            <a:pPr marL="896938" lvl="1" indent="-266700"/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otravy chemickými látkami a průmyslovými přípravky </a:t>
            </a:r>
          </a:p>
          <a:p>
            <a:pPr marL="896938" lvl="1" indent="-266700"/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otravy přírodními jedy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391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533E-360F-4832-8581-42F20FC1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9FCC62-E599-40E3-921B-0CF1EAF0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24F37A5E-F627-4DB6-BA5C-BFC99D58B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3" y="2336872"/>
            <a:ext cx="10808898" cy="41581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zpracována ve formě 4 kazuistik:</a:t>
            </a:r>
          </a:p>
          <a:p>
            <a:pPr algn="just"/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otravy přírodními jedy</a:t>
            </a:r>
          </a:p>
          <a:p>
            <a:pPr lvl="1"/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hadím uštknutím</a:t>
            </a:r>
          </a:p>
          <a:p>
            <a:pPr lvl="1"/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houbami</a:t>
            </a:r>
          </a:p>
          <a:p>
            <a:pPr lvl="1"/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otrava chemickou látkou</a:t>
            </a:r>
          </a:p>
          <a:p>
            <a:pPr lvl="1"/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etylenglykolem</a:t>
            </a:r>
          </a:p>
          <a:p>
            <a:pPr marL="457200" lvl="1" indent="0">
              <a:buNone/>
            </a:pP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otrava návykovou látkou</a:t>
            </a:r>
          </a:p>
          <a:p>
            <a:pPr lvl="1"/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opioidy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5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5E6CB-5A6D-4238-907F-004A6D1CC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1 – uštknutí hadem</a:t>
            </a:r>
            <a:endParaRPr lang="cs-CZ" sz="3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9C3E0F-7975-469D-9512-40C402A1B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316C51-F26A-4036-8DC5-1452BF730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049134" cy="1481271"/>
          </a:xfrm>
        </p:spPr>
        <p:txBody>
          <a:bodyPr numCol="2"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žena 74 let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výzva: alergická reakce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stupeň naléhavosti: 2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AA: včelí, vosí bodnutí, prach, pyl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OA: hypertenze, </a:t>
            </a:r>
            <a:r>
              <a:rPr lang="cs-CZ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hypotyreóza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NO: dušnost, nauzea, bolesti břicha</a:t>
            </a:r>
          </a:p>
        </p:txBody>
      </p:sp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D43F8E5B-7560-4162-9A3A-69D472575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321" y="3892902"/>
            <a:ext cx="10049134" cy="267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7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2CA50-C32A-451B-B68B-1F1E5623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1 – uštknutí hadem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05F9F4-D29F-4EEE-977D-8E81A6763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27317" cy="359931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rozpoznání rizika rozvoje anafylaktického šoku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podání Adrenalinu 0,5 mg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i.m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oxygenoterapie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krystaloidní roztok, antihistaminikum a glukokortikoid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i.v</a:t>
            </a: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kontaktováno TIS – doporučeno podání antiséra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ViperaTab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 do krajské nemocnice s aktuálním zásobou </a:t>
            </a:r>
            <a:r>
              <a:rPr lang="cs-CZ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antidota</a:t>
            </a:r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5 dnech propuštění do domácího léčení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4A50B0-A8BA-4CD5-89DA-858A57806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27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FFD41-BBF1-4065-A976-FB42F5FF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2 - intoxikace houbami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4AF8EE-02BD-4938-827E-595E8C83E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845" y="2155387"/>
            <a:ext cx="9881610" cy="1606915"/>
          </a:xfrm>
        </p:spPr>
        <p:txBody>
          <a:bodyPr numCol="2"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žena 52 let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výzva: intoxikace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stupeň naléhavosti: 2</a:t>
            </a:r>
            <a:endParaRPr lang="cs-CZ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NO: silné bolesti břicha, nauzea </a:t>
            </a:r>
            <a:b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zvracení, brnění rukou, celková slabost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89C2BA4-E014-48AD-AD83-0DBC12D6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6D180688-726D-4D02-89E7-EB8A28E8E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46" y="3617155"/>
            <a:ext cx="9881610" cy="2848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7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C228E-5557-4940-8FF9-A968F93B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Kazuistika 2 - intoxikace houbami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E1AD5-C2EB-4380-B885-E978A642D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53112"/>
            <a:ext cx="10818690" cy="359931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obědu smaženice, holubinky, hřiby, růžovky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od požití 4 hodiny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zajištěny vitální funkce, oxygenoterapie, krystaloidní roztok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odebrány vzorky jídla a žaludečního obsahu na toxikologické vyšetření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výsledků otrava mochomůrkou tygrovanou</a:t>
            </a:r>
          </a:p>
          <a:p>
            <a:r>
              <a:rPr lang="cs-C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ásledující den překlad na standartní oddělení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47F462-96B0-4317-8466-1BF667EE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520364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5496</TotalTime>
  <Words>642</Words>
  <Application>Microsoft Office PowerPoint</Application>
  <PresentationFormat>Širokoúhlá obrazovka</PresentationFormat>
  <Paragraphs>128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Berlín</vt:lpstr>
      <vt:lpstr>Intoxikace v přednemocniční péči</vt:lpstr>
      <vt:lpstr>Cíle teoretické části práce</vt:lpstr>
      <vt:lpstr>Cíle praktické části práce</vt:lpstr>
      <vt:lpstr>Zaměření práce</vt:lpstr>
      <vt:lpstr>Zaměření práce</vt:lpstr>
      <vt:lpstr>Kazuistika 1 – uštknutí hadem</vt:lpstr>
      <vt:lpstr>Kazuistika 1 – uštknutí hadem</vt:lpstr>
      <vt:lpstr>Kazuistika 2 - intoxikace houbami</vt:lpstr>
      <vt:lpstr>Kazuistika 2 - intoxikace houbami</vt:lpstr>
      <vt:lpstr>Kazuistika 3 - bezvědomí</vt:lpstr>
      <vt:lpstr>Kazuistika 3 - bezvědomí</vt:lpstr>
      <vt:lpstr>Kazuistika 4 - intoxikace opioidy</vt:lpstr>
      <vt:lpstr>Kazuistika 4 - intoxikace opioidy</vt:lpstr>
      <vt:lpstr>Doporučení pro praxi</vt:lpstr>
      <vt:lpstr>Závěr</vt:lpstr>
      <vt:lpstr>Děkuji Vám za pozornost</vt:lpstr>
      <vt:lpstr>Prezentace aplikace PowerPoint</vt:lpstr>
      <vt:lpstr>Otázka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částic feritů zinku a kobaltu mikrovlnným ohřevem</dc:title>
  <dc:creator>Jiří Maškarinec</dc:creator>
  <cp:lastModifiedBy>Eva Andrsova</cp:lastModifiedBy>
  <cp:revision>141</cp:revision>
  <dcterms:created xsi:type="dcterms:W3CDTF">2019-05-03T12:18:31Z</dcterms:created>
  <dcterms:modified xsi:type="dcterms:W3CDTF">2021-09-08T19:53:23Z</dcterms:modified>
</cp:coreProperties>
</file>