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7" r:id="rId10"/>
    <p:sldId id="264" r:id="rId11"/>
    <p:sldId id="265" r:id="rId12"/>
    <p:sldId id="266" r:id="rId13"/>
  </p:sldIdLst>
  <p:sldSz cx="12192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1pPr>
    <a:lvl2pPr marL="0" marR="0" indent="457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2pPr>
    <a:lvl3pPr marL="0" marR="0" indent="914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3pPr>
    <a:lvl4pPr marL="0" marR="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4pPr>
    <a:lvl5pPr marL="0" marR="0" indent="1828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5pPr>
    <a:lvl6pPr marL="0" marR="0" indent="22860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6pPr>
    <a:lvl7pPr marL="0" marR="0" indent="2743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7pPr>
    <a:lvl8pPr marL="0" marR="0" indent="3200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8pPr>
    <a:lvl9pPr marL="0" marR="0" indent="3657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DD4EA"/>
          </a:solidFill>
        </a:fill>
      </a:tcStyle>
    </a:wholeTbl>
    <a:band2H>
      <a:tcTxStyle/>
      <a:tcStyle>
        <a:tcBdr/>
        <a:fill>
          <a:solidFill>
            <a:srgbClr val="E8EBF5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0E0E0"/>
          </a:solidFill>
        </a:fill>
      </a:tcStyle>
    </a:wholeTbl>
    <a:band2H>
      <a:tcTxStyle/>
      <a:tcStyle>
        <a:tcBdr/>
        <a:fill>
          <a:solidFill>
            <a:srgbClr val="F0F0F0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4E2CE"/>
          </a:solidFill>
        </a:fill>
      </a:tcStyle>
    </a:wholeTbl>
    <a:band2H>
      <a:tcTxStyle/>
      <a:tcStyle>
        <a:tcBdr/>
        <a:fill>
          <a:solidFill>
            <a:srgbClr val="EBF1E8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753"/>
    <p:restoredTop sz="94620"/>
  </p:normalViewPr>
  <p:slideViewPr>
    <p:cSldViewPr snapToGrid="0" snapToObjects="1">
      <p:cViewPr>
        <p:scale>
          <a:sx n="84" d="100"/>
          <a:sy n="84" d="100"/>
        </p:scale>
        <p:origin x="440" y="5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92" name="Shape 92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n-lt"/>
        <a:ea typeface="+mn-ea"/>
        <a:cs typeface="+mn-cs"/>
        <a:sym typeface="Calibri"/>
      </a:defRPr>
    </a:lvl1pPr>
    <a:lvl2pPr indent="228600" latinLnBrk="0">
      <a:defRPr sz="1200">
        <a:latin typeface="+mn-lt"/>
        <a:ea typeface="+mn-ea"/>
        <a:cs typeface="+mn-cs"/>
        <a:sym typeface="Calibri"/>
      </a:defRPr>
    </a:lvl2pPr>
    <a:lvl3pPr indent="457200" latinLnBrk="0">
      <a:defRPr sz="1200">
        <a:latin typeface="+mn-lt"/>
        <a:ea typeface="+mn-ea"/>
        <a:cs typeface="+mn-cs"/>
        <a:sym typeface="Calibri"/>
      </a:defRPr>
    </a:lvl3pPr>
    <a:lvl4pPr indent="685800" latinLnBrk="0">
      <a:defRPr sz="1200">
        <a:latin typeface="+mn-lt"/>
        <a:ea typeface="+mn-ea"/>
        <a:cs typeface="+mn-cs"/>
        <a:sym typeface="Calibri"/>
      </a:defRPr>
    </a:lvl4pPr>
    <a:lvl5pPr indent="914400" latinLnBrk="0">
      <a:defRPr sz="1200">
        <a:latin typeface="+mn-lt"/>
        <a:ea typeface="+mn-ea"/>
        <a:cs typeface="+mn-cs"/>
        <a:sym typeface="Calibri"/>
      </a:defRPr>
    </a:lvl5pPr>
    <a:lvl6pPr indent="1143000" latinLnBrk="0">
      <a:defRPr sz="1200">
        <a:latin typeface="+mn-lt"/>
        <a:ea typeface="+mn-ea"/>
        <a:cs typeface="+mn-cs"/>
        <a:sym typeface="Calibri"/>
      </a:defRPr>
    </a:lvl6pPr>
    <a:lvl7pPr indent="1371600" latinLnBrk="0">
      <a:defRPr sz="1200">
        <a:latin typeface="+mn-lt"/>
        <a:ea typeface="+mn-ea"/>
        <a:cs typeface="+mn-cs"/>
        <a:sym typeface="Calibri"/>
      </a:defRPr>
    </a:lvl7pPr>
    <a:lvl8pPr indent="1600200" latinLnBrk="0">
      <a:defRPr sz="1200">
        <a:latin typeface="+mn-lt"/>
        <a:ea typeface="+mn-ea"/>
        <a:cs typeface="+mn-cs"/>
        <a:sym typeface="Calibri"/>
      </a:defRPr>
    </a:lvl8pPr>
    <a:lvl9pPr indent="1828800" latinLnBrk="0">
      <a:defRPr sz="1200">
        <a:latin typeface="+mn-lt"/>
        <a:ea typeface="+mn-ea"/>
        <a:cs typeface="+mn-cs"/>
        <a:sym typeface="Calibri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názvu"/>
          <p:cNvSpPr txBox="1">
            <a:spLocks noGrp="1"/>
          </p:cNvSpPr>
          <p:nvPr>
            <p:ph type="title"/>
          </p:nvPr>
        </p:nvSpPr>
        <p:spPr>
          <a:xfrm>
            <a:off x="1524000" y="1122362"/>
            <a:ext cx="9144000" cy="2387601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t>Text názvu</a:t>
            </a:r>
          </a:p>
        </p:txBody>
      </p:sp>
      <p:sp>
        <p:nvSpPr>
          <p:cNvPr id="12" name="Text úrovně 1…"/>
          <p:cNvSpPr txBox="1">
            <a:spLocks noGrp="1"/>
          </p:cNvSpPr>
          <p:nvPr>
            <p:ph type="body" sz="quarter" idx="1"/>
          </p:nvPr>
        </p:nvSpPr>
        <p:spPr>
          <a:xfrm>
            <a:off x="1524000" y="3602037"/>
            <a:ext cx="9144000" cy="1655763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FontTx/>
              <a:buNone/>
              <a:defRPr sz="2400"/>
            </a:lvl1pPr>
            <a:lvl2pPr marL="0" indent="457200" algn="ctr">
              <a:buSzTx/>
              <a:buFontTx/>
              <a:buNone/>
              <a:defRPr sz="2400"/>
            </a:lvl2pPr>
            <a:lvl3pPr marL="0" indent="914400" algn="ctr">
              <a:buSzTx/>
              <a:buFontTx/>
              <a:buNone/>
              <a:defRPr sz="2400"/>
            </a:lvl3pPr>
            <a:lvl4pPr marL="0" indent="1371600" algn="ctr">
              <a:buSzTx/>
              <a:buFontTx/>
              <a:buNone/>
              <a:defRPr sz="2400"/>
            </a:lvl4pPr>
            <a:lvl5pPr marL="0" indent="1828800" algn="ctr">
              <a:buSzTx/>
              <a:buFontTx/>
              <a:buNone/>
              <a:defRPr sz="2400"/>
            </a:lvl5pPr>
          </a:lstStyle>
          <a:p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13" name="Číslo snímk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 názvu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 názvu</a:t>
            </a:r>
          </a:p>
        </p:txBody>
      </p:sp>
      <p:sp>
        <p:nvSpPr>
          <p:cNvPr id="21" name="Text úrovně 1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22" name="Číslo snímk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ext názvu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t>Text názvu</a:t>
            </a:r>
          </a:p>
        </p:txBody>
      </p:sp>
      <p:sp>
        <p:nvSpPr>
          <p:cNvPr id="30" name="Text úrovně 1…"/>
          <p:cNvSpPr txBox="1">
            <a:spLocks noGrp="1"/>
          </p:cNvSpPr>
          <p:nvPr>
            <p:ph type="body" sz="quarter" idx="1"/>
          </p:nvPr>
        </p:nvSpPr>
        <p:spPr>
          <a:xfrm>
            <a:off x="831850" y="4589462"/>
            <a:ext cx="10515600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400">
                <a:solidFill>
                  <a:srgbClr val="888888"/>
                </a:solidFill>
              </a:defRPr>
            </a:lvl1pPr>
            <a:lvl2pPr marL="0" indent="457200">
              <a:buSzTx/>
              <a:buFontTx/>
              <a:buNone/>
              <a:defRPr sz="2400">
                <a:solidFill>
                  <a:srgbClr val="888888"/>
                </a:solidFill>
              </a:defRPr>
            </a:lvl2pPr>
            <a:lvl3pPr marL="0" indent="914400">
              <a:buSzTx/>
              <a:buFontTx/>
              <a:buNone/>
              <a:defRPr sz="2400">
                <a:solidFill>
                  <a:srgbClr val="888888"/>
                </a:solidFill>
              </a:defRPr>
            </a:lvl3pPr>
            <a:lvl4pPr marL="0" indent="1371600">
              <a:buSzTx/>
              <a:buFontTx/>
              <a:buNone/>
              <a:defRPr sz="2400">
                <a:solidFill>
                  <a:srgbClr val="888888"/>
                </a:solidFill>
              </a:defRPr>
            </a:lvl4pPr>
            <a:lvl5pPr marL="0" indent="1828800">
              <a:buSzTx/>
              <a:buFontTx/>
              <a:buNone/>
              <a:defRPr sz="2400">
                <a:solidFill>
                  <a:srgbClr val="888888"/>
                </a:solidFill>
              </a:defRPr>
            </a:lvl5pPr>
          </a:lstStyle>
          <a:p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31" name="Číslo snímk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ext názvu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 názvu</a:t>
            </a:r>
          </a:p>
        </p:txBody>
      </p:sp>
      <p:sp>
        <p:nvSpPr>
          <p:cNvPr id="39" name="Text úrovně 1…"/>
          <p:cNvSpPr txBox="1">
            <a:spLocks noGrp="1"/>
          </p:cNvSpPr>
          <p:nvPr>
            <p:ph type="body"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40" name="Číslo snímk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ext názvu"/>
          <p:cNvSpPr txBox="1">
            <a:spLocks noGrp="1"/>
          </p:cNvSpPr>
          <p:nvPr>
            <p:ph type="title"/>
          </p:nvPr>
        </p:nvSpPr>
        <p:spPr>
          <a:xfrm>
            <a:off x="839787" y="365125"/>
            <a:ext cx="10515601" cy="1325563"/>
          </a:xfrm>
          <a:prstGeom prst="rect">
            <a:avLst/>
          </a:prstGeom>
        </p:spPr>
        <p:txBody>
          <a:bodyPr/>
          <a:lstStyle/>
          <a:p>
            <a:r>
              <a:t>Text názvu</a:t>
            </a:r>
          </a:p>
        </p:txBody>
      </p:sp>
      <p:sp>
        <p:nvSpPr>
          <p:cNvPr id="48" name="Text úrovně 1…"/>
          <p:cNvSpPr txBox="1">
            <a:spLocks noGrp="1"/>
          </p:cNvSpPr>
          <p:nvPr>
            <p:ph type="body" sz="quarter" idx="1"/>
          </p:nvPr>
        </p:nvSpPr>
        <p:spPr>
          <a:xfrm>
            <a:off x="839787" y="1681163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400" b="1"/>
            </a:lvl1pPr>
            <a:lvl2pPr marL="0" indent="457200">
              <a:buSzTx/>
              <a:buFontTx/>
              <a:buNone/>
              <a:defRPr sz="2400" b="1"/>
            </a:lvl2pPr>
            <a:lvl3pPr marL="0" indent="914400">
              <a:buSzTx/>
              <a:buFontTx/>
              <a:buNone/>
              <a:defRPr sz="2400" b="1"/>
            </a:lvl3pPr>
            <a:lvl4pPr marL="0" indent="1371600">
              <a:buSzTx/>
              <a:buFontTx/>
              <a:buNone/>
              <a:defRPr sz="2400" b="1"/>
            </a:lvl4pPr>
            <a:lvl5pPr marL="0" indent="1828800">
              <a:buSzTx/>
              <a:buFontTx/>
              <a:buNone/>
              <a:defRPr sz="2400" b="1"/>
            </a:lvl5pPr>
          </a:lstStyle>
          <a:p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49" name="Zástupný text 4"/>
          <p:cNvSpPr>
            <a:spLocks noGrp="1"/>
          </p:cNvSpPr>
          <p:nvPr>
            <p:ph type="body" sz="quarter" idx="21"/>
          </p:nvPr>
        </p:nvSpPr>
        <p:spPr>
          <a:xfrm>
            <a:off x="6172200" y="1681163"/>
            <a:ext cx="5183188" cy="823913"/>
          </a:xfrm>
          <a:prstGeom prst="rect">
            <a:avLst/>
          </a:prstGeom>
        </p:spPr>
        <p:txBody>
          <a:bodyPr anchor="b"/>
          <a:lstStyle/>
          <a:p>
            <a:pPr marL="0" indent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0" name="Číslo snímk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Text názvu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 názvu</a:t>
            </a:r>
          </a:p>
        </p:txBody>
      </p:sp>
      <p:sp>
        <p:nvSpPr>
          <p:cNvPr id="58" name="Číslo snímk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Číslo snímk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Text názvu"/>
          <p:cNvSpPr txBox="1">
            <a:spLocks noGrp="1"/>
          </p:cNvSpPr>
          <p:nvPr>
            <p:ph type="title"/>
          </p:nvPr>
        </p:nvSpPr>
        <p:spPr>
          <a:xfrm>
            <a:off x="839787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t>Text názvu</a:t>
            </a:r>
          </a:p>
        </p:txBody>
      </p:sp>
      <p:sp>
        <p:nvSpPr>
          <p:cNvPr id="73" name="Text úrovně 1…"/>
          <p:cNvSpPr txBox="1">
            <a:spLocks noGrp="1"/>
          </p:cNvSpPr>
          <p:nvPr>
            <p:ph type="body" sz="half" idx="1"/>
          </p:nvPr>
        </p:nvSpPr>
        <p:spPr>
          <a:xfrm>
            <a:off x="5183187" y="987425"/>
            <a:ext cx="6172201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 marL="718457" indent="-261257">
              <a:defRPr sz="3200"/>
            </a:lvl2pPr>
            <a:lvl3pPr marL="1219200" indent="-304800">
              <a:defRPr sz="3200"/>
            </a:lvl3pPr>
            <a:lvl4pPr marL="1737360" indent="-365760">
              <a:defRPr sz="3200"/>
            </a:lvl4pPr>
            <a:lvl5pPr marL="2194560" indent="-365760">
              <a:defRPr sz="3200"/>
            </a:lvl5pPr>
          </a:lstStyle>
          <a:p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74" name="Zástupný text 3"/>
          <p:cNvSpPr>
            <a:spLocks noGrp="1"/>
          </p:cNvSpPr>
          <p:nvPr>
            <p:ph type="body" sz="quarter" idx="21"/>
          </p:nvPr>
        </p:nvSpPr>
        <p:spPr>
          <a:xfrm>
            <a:off x="839787" y="2057400"/>
            <a:ext cx="3932238" cy="3811588"/>
          </a:xfrm>
          <a:prstGeom prst="rect">
            <a:avLst/>
          </a:prstGeom>
        </p:spPr>
        <p:txBody>
          <a:bodyPr/>
          <a:lstStyle/>
          <a:p>
            <a:pPr marL="0" indent="0">
              <a:buSzTx/>
              <a:buFontTx/>
              <a:buNone/>
              <a:defRPr sz="1600"/>
            </a:pPr>
            <a:endParaRPr/>
          </a:p>
        </p:txBody>
      </p:sp>
      <p:sp>
        <p:nvSpPr>
          <p:cNvPr id="75" name="Číslo snímk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Text názvu"/>
          <p:cNvSpPr txBox="1">
            <a:spLocks noGrp="1"/>
          </p:cNvSpPr>
          <p:nvPr>
            <p:ph type="title"/>
          </p:nvPr>
        </p:nvSpPr>
        <p:spPr>
          <a:xfrm>
            <a:off x="839787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t>Text názvu</a:t>
            </a:r>
          </a:p>
        </p:txBody>
      </p:sp>
      <p:sp>
        <p:nvSpPr>
          <p:cNvPr id="83" name="Zástupný symbol obrázku 2"/>
          <p:cNvSpPr>
            <a:spLocks noGrp="1"/>
          </p:cNvSpPr>
          <p:nvPr>
            <p:ph type="pic" sz="half" idx="21"/>
          </p:nvPr>
        </p:nvSpPr>
        <p:spPr>
          <a:xfrm>
            <a:off x="5183187" y="987425"/>
            <a:ext cx="6172201" cy="4873625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sp>
        <p:nvSpPr>
          <p:cNvPr id="84" name="Text úrovně 1…"/>
          <p:cNvSpPr txBox="1">
            <a:spLocks noGrp="1"/>
          </p:cNvSpPr>
          <p:nvPr>
            <p:ph type="body" sz="quarter" idx="1"/>
          </p:nvPr>
        </p:nvSpPr>
        <p:spPr>
          <a:xfrm>
            <a:off x="839787" y="2057400"/>
            <a:ext cx="3932239" cy="38115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1600"/>
            </a:lvl1pPr>
            <a:lvl2pPr marL="0" indent="457200">
              <a:buSzTx/>
              <a:buFontTx/>
              <a:buNone/>
              <a:defRPr sz="1600"/>
            </a:lvl2pPr>
            <a:lvl3pPr marL="0" indent="914400">
              <a:buSzTx/>
              <a:buFontTx/>
              <a:buNone/>
              <a:defRPr sz="1600"/>
            </a:lvl3pPr>
            <a:lvl4pPr marL="0" indent="1371600">
              <a:buSzTx/>
              <a:buFontTx/>
              <a:buNone/>
              <a:defRPr sz="1600"/>
            </a:lvl4pPr>
            <a:lvl5pPr marL="0" indent="1828800">
              <a:buSzTx/>
              <a:buFontTx/>
              <a:buNone/>
              <a:defRPr sz="1600"/>
            </a:lvl5pPr>
          </a:lstStyle>
          <a:p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85" name="Číslo snímk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názvu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>
            <a:normAutofit/>
          </a:bodyPr>
          <a:lstStyle/>
          <a:p>
            <a:r>
              <a:t>Text názvu</a:t>
            </a:r>
          </a:p>
        </p:txBody>
      </p:sp>
      <p:sp>
        <p:nvSpPr>
          <p:cNvPr id="3" name="Text úrovně 1…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normAutofit/>
          </a:bodyPr>
          <a:lstStyle/>
          <a:p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4" name="Číslo snímku"/>
          <p:cNvSpPr txBox="1">
            <a:spLocks noGrp="1"/>
          </p:cNvSpPr>
          <p:nvPr>
            <p:ph type="sldNum" sz="quarter" idx="2"/>
          </p:nvPr>
        </p:nvSpPr>
        <p:spPr>
          <a:xfrm>
            <a:off x="11095176" y="6414760"/>
            <a:ext cx="258624" cy="248305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ransition spd="med"/>
  <p:txStyles>
    <p:titleStyle>
      <a:lvl1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600" marR="0" indent="-228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1pPr>
      <a:lvl2pPr marL="723900" marR="0" indent="-2667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2pPr>
      <a:lvl3pPr marL="1234439" marR="0" indent="-320039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3pPr>
      <a:lvl4pPr marL="17272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4pPr>
      <a:lvl5pPr marL="21844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5pPr>
      <a:lvl6pPr marL="26416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6pPr>
      <a:lvl7pPr marL="30988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7pPr>
      <a:lvl8pPr marL="35560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8pPr>
      <a:lvl9pPr marL="40132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8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60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3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200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7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Nadpis 1"/>
          <p:cNvSpPr txBox="1">
            <a:spLocks noGrp="1"/>
          </p:cNvSpPr>
          <p:nvPr>
            <p:ph type="ctrTitle"/>
          </p:nvPr>
        </p:nvSpPr>
        <p:spPr>
          <a:xfrm>
            <a:off x="559292" y="2448018"/>
            <a:ext cx="11079334" cy="1961964"/>
          </a:xfrm>
          <a:prstGeom prst="rect">
            <a:avLst/>
          </a:prstGeom>
        </p:spPr>
        <p:txBody>
          <a:bodyPr/>
          <a:lstStyle>
            <a:lvl1pPr>
              <a:lnSpc>
                <a:spcPct val="150000"/>
              </a:lnSpc>
              <a:defRPr sz="2800" b="1">
                <a:latin typeface="+mn-lt"/>
                <a:ea typeface="+mn-ea"/>
                <a:cs typeface="+mn-cs"/>
                <a:sym typeface="Calibri"/>
              </a:defRPr>
            </a:lvl1pPr>
          </a:lstStyle>
          <a:p>
            <a:r>
              <a:t>PRVNÍ POMOC POSKYTOVANÁ NEZDRAVOTNICKÝMI SLOŽKAMI INTEGROVANÉHO ZÁCHRANNÉHO SYSTÉMU POHLEDEM ZDRAVOTNICKÉHO ZÁCHRANÁŘE</a:t>
            </a:r>
          </a:p>
        </p:txBody>
      </p:sp>
      <p:sp>
        <p:nvSpPr>
          <p:cNvPr id="95" name="Podnadpis 2"/>
          <p:cNvSpPr txBox="1">
            <a:spLocks noGrp="1"/>
          </p:cNvSpPr>
          <p:nvPr>
            <p:ph type="subTitle" sz="quarter" idx="1"/>
          </p:nvPr>
        </p:nvSpPr>
        <p:spPr>
          <a:xfrm>
            <a:off x="0" y="490860"/>
            <a:ext cx="12192000" cy="603683"/>
          </a:xfrm>
          <a:prstGeom prst="rect">
            <a:avLst/>
          </a:prstGeom>
        </p:spPr>
        <p:txBody>
          <a:bodyPr/>
          <a:lstStyle/>
          <a:p>
            <a:r>
              <a:t>Vysoká škola zdravotnická, o.p.s.</a:t>
            </a:r>
          </a:p>
        </p:txBody>
      </p:sp>
      <p:sp>
        <p:nvSpPr>
          <p:cNvPr id="96" name="TextovéPole 3"/>
          <p:cNvSpPr txBox="1"/>
          <p:nvPr/>
        </p:nvSpPr>
        <p:spPr>
          <a:xfrm>
            <a:off x="294294" y="5353234"/>
            <a:ext cx="6708856" cy="115893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lnSpc>
                <a:spcPct val="150000"/>
              </a:lnSpc>
              <a:defRPr b="1"/>
            </a:pPr>
            <a:r>
              <a:t>AUTOR: </a:t>
            </a:r>
            <a:r>
              <a:rPr b="0"/>
              <a:t>Jakub ŠVOLBA</a:t>
            </a:r>
          </a:p>
          <a:p>
            <a:pPr>
              <a:lnSpc>
                <a:spcPct val="150000"/>
              </a:lnSpc>
              <a:defRPr b="1"/>
            </a:pPr>
            <a:r>
              <a:t>VEDOUCÍ PRÁCE: </a:t>
            </a:r>
            <a:r>
              <a:rPr b="0"/>
              <a:t>Ing. Jan MACH</a:t>
            </a:r>
          </a:p>
          <a:p>
            <a:pPr>
              <a:lnSpc>
                <a:spcPct val="150000"/>
              </a:lnSpc>
              <a:defRPr b="1"/>
            </a:pPr>
            <a:r>
              <a:t>OPONENT PRÁCE: </a:t>
            </a:r>
            <a:r>
              <a:rPr b="0"/>
              <a:t>doc. MUDr. Lidmila HAMPLOVÁ, Ph.D.</a:t>
            </a:r>
          </a:p>
        </p:txBody>
      </p:sp>
      <p:pic>
        <p:nvPicPr>
          <p:cNvPr id="97" name="Picture 2" descr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794769" cy="1794769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Nadpis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algn="ctr"/>
          </a:lstStyle>
          <a:p>
            <a:r>
              <a:rPr lang="cs-CZ" dirty="0"/>
              <a:t>Doporučení pro praxi</a:t>
            </a:r>
            <a:endParaRPr dirty="0"/>
          </a:p>
        </p:txBody>
      </p:sp>
      <p:sp>
        <p:nvSpPr>
          <p:cNvPr id="122" name="Zástupný obsah 2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>
            <a:normAutofit lnSpcReduction="10000"/>
          </a:bodyPr>
          <a:lstStyle/>
          <a:p>
            <a:r>
              <a:rPr dirty="0" err="1"/>
              <a:t>Nutné</a:t>
            </a:r>
            <a:r>
              <a:rPr dirty="0"/>
              <a:t> </a:t>
            </a:r>
            <a:r>
              <a:rPr dirty="0" err="1"/>
              <a:t>zlepšení</a:t>
            </a:r>
            <a:r>
              <a:rPr dirty="0"/>
              <a:t> </a:t>
            </a:r>
            <a:r>
              <a:rPr dirty="0" err="1"/>
              <a:t>koordinace</a:t>
            </a:r>
            <a:r>
              <a:rPr dirty="0"/>
              <a:t> </a:t>
            </a:r>
            <a:r>
              <a:rPr dirty="0" err="1"/>
              <a:t>vzdělávání</a:t>
            </a:r>
            <a:r>
              <a:rPr dirty="0"/>
              <a:t> a </a:t>
            </a:r>
            <a:r>
              <a:rPr dirty="0" err="1"/>
              <a:t>připravenosti</a:t>
            </a:r>
            <a:r>
              <a:rPr dirty="0"/>
              <a:t> </a:t>
            </a:r>
            <a:r>
              <a:rPr dirty="0" err="1"/>
              <a:t>napříč</a:t>
            </a:r>
            <a:r>
              <a:rPr dirty="0"/>
              <a:t> </a:t>
            </a:r>
            <a:r>
              <a:rPr dirty="0" err="1"/>
              <a:t>celým</a:t>
            </a:r>
            <a:r>
              <a:rPr dirty="0"/>
              <a:t> </a:t>
            </a:r>
            <a:r>
              <a:rPr dirty="0" err="1"/>
              <a:t>policejním</a:t>
            </a:r>
            <a:r>
              <a:rPr dirty="0"/>
              <a:t> </a:t>
            </a:r>
            <a:r>
              <a:rPr dirty="0" err="1"/>
              <a:t>sborem</a:t>
            </a:r>
            <a:r>
              <a:rPr lang="cs-CZ" dirty="0"/>
              <a:t>.</a:t>
            </a:r>
          </a:p>
          <a:p>
            <a:endParaRPr lang="cs-CZ" dirty="0"/>
          </a:p>
          <a:p>
            <a:r>
              <a:rPr lang="cs-CZ" dirty="0"/>
              <a:t>Nepodceňovat důležitost významu první pomoci při výkonu povolání policisty.</a:t>
            </a:r>
          </a:p>
          <a:p>
            <a:endParaRPr lang="cs-CZ" dirty="0"/>
          </a:p>
          <a:p>
            <a:r>
              <a:rPr lang="cs-CZ" dirty="0"/>
              <a:t>Inspirovat se v pojetí periodického vzdělávání u HZS ČR.</a:t>
            </a:r>
          </a:p>
          <a:p>
            <a:endParaRPr lang="cs-CZ" dirty="0"/>
          </a:p>
          <a:p>
            <a:r>
              <a:rPr lang="cs-CZ" dirty="0"/>
              <a:t>Aktivně příslušníkům nabízet možnost účasti na zdravotnických kurzech.</a:t>
            </a:r>
          </a:p>
          <a:p>
            <a:endParaRPr lang="cs-CZ" dirty="0"/>
          </a:p>
          <a:p>
            <a:endParaRPr dirty="0"/>
          </a:p>
        </p:txBody>
      </p:sp>
    </p:spTree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Nadpis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algn="ctr"/>
          </a:lstStyle>
          <a:p>
            <a:r>
              <a:t>Dotaz oponenta práce</a:t>
            </a:r>
          </a:p>
        </p:txBody>
      </p:sp>
      <p:sp>
        <p:nvSpPr>
          <p:cNvPr id="125" name="Zástupný obsah 2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Jaká je hlavní úloha a podíl krajských hygienických stanic jako orgánu ochrany veřejného zdraví na plnění úkolů IZS dle zákona 258/2000 Sb. o ochraně veřejného zdraví a o změně souvisejících zákonů ?</a:t>
            </a:r>
          </a:p>
        </p:txBody>
      </p:sp>
    </p:spTree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Nadpis 1"/>
          <p:cNvSpPr txBox="1">
            <a:spLocks noGrp="1"/>
          </p:cNvSpPr>
          <p:nvPr>
            <p:ph type="title"/>
          </p:nvPr>
        </p:nvSpPr>
        <p:spPr>
          <a:xfrm>
            <a:off x="838200" y="2766217"/>
            <a:ext cx="10515600" cy="1325564"/>
          </a:xfrm>
          <a:prstGeom prst="rect">
            <a:avLst/>
          </a:prstGeom>
        </p:spPr>
        <p:txBody>
          <a:bodyPr/>
          <a:lstStyle>
            <a:lvl1pPr algn="ctr">
              <a:defRPr sz="5400"/>
            </a:lvl1pPr>
          </a:lstStyle>
          <a:p>
            <a:r>
              <a:t>Děkuji vám za pozornost</a:t>
            </a:r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Nadpis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algn="ctr"/>
          </a:lstStyle>
          <a:p>
            <a:r>
              <a:t>Rešeršní strategie</a:t>
            </a:r>
          </a:p>
        </p:txBody>
      </p:sp>
      <p:sp>
        <p:nvSpPr>
          <p:cNvPr id="100" name="Zástupný obsah 2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>
            <a:normAutofit/>
          </a:bodyPr>
          <a:lstStyle/>
          <a:p>
            <a:pPr marL="226313" indent="-226313" defTabSz="905255">
              <a:lnSpc>
                <a:spcPct val="72000"/>
              </a:lnSpc>
              <a:spcBef>
                <a:spcPts val="900"/>
              </a:spcBef>
              <a:defRPr sz="2475" b="1"/>
            </a:pPr>
            <a:r>
              <a:rPr dirty="0" err="1"/>
              <a:t>Klíčová</a:t>
            </a:r>
            <a:r>
              <a:rPr dirty="0"/>
              <a:t> </a:t>
            </a:r>
            <a:r>
              <a:rPr dirty="0" err="1"/>
              <a:t>slova</a:t>
            </a:r>
            <a:r>
              <a:rPr dirty="0"/>
              <a:t> v ČJ: </a:t>
            </a:r>
            <a:r>
              <a:rPr sz="2376" b="0" dirty="0" err="1"/>
              <a:t>Hasičský</a:t>
            </a:r>
            <a:r>
              <a:rPr sz="2376" b="0" dirty="0"/>
              <a:t> </a:t>
            </a:r>
            <a:r>
              <a:rPr sz="2376" b="0" dirty="0" err="1"/>
              <a:t>záchranný</a:t>
            </a:r>
            <a:r>
              <a:rPr sz="2376" b="0" dirty="0"/>
              <a:t> </a:t>
            </a:r>
            <a:r>
              <a:rPr sz="2376" b="0" dirty="0" err="1"/>
              <a:t>sbor</a:t>
            </a:r>
            <a:r>
              <a:rPr sz="2376" b="0" dirty="0"/>
              <a:t>. </a:t>
            </a:r>
            <a:r>
              <a:rPr sz="2376" b="0" dirty="0" err="1"/>
              <a:t>Policie</a:t>
            </a:r>
            <a:r>
              <a:rPr sz="2376" b="0" dirty="0"/>
              <a:t>. </a:t>
            </a:r>
            <a:r>
              <a:rPr sz="2376" b="0" dirty="0" err="1"/>
              <a:t>První</a:t>
            </a:r>
            <a:r>
              <a:rPr sz="2376" b="0" dirty="0"/>
              <a:t> </a:t>
            </a:r>
            <a:r>
              <a:rPr sz="2376" b="0" dirty="0" err="1"/>
              <a:t>pomoc</a:t>
            </a:r>
            <a:r>
              <a:rPr sz="2376" b="0" dirty="0"/>
              <a:t>. </a:t>
            </a:r>
            <a:r>
              <a:rPr sz="2376" b="0" dirty="0" err="1"/>
              <a:t>Vzdělávání</a:t>
            </a:r>
            <a:r>
              <a:rPr sz="2376" b="0" dirty="0"/>
              <a:t>. </a:t>
            </a:r>
            <a:r>
              <a:rPr sz="2376" b="0" dirty="0" err="1"/>
              <a:t>Záchranná</a:t>
            </a:r>
            <a:r>
              <a:rPr sz="2376" b="0" dirty="0"/>
              <a:t> </a:t>
            </a:r>
            <a:r>
              <a:rPr sz="2376" b="0" dirty="0" err="1"/>
              <a:t>služba</a:t>
            </a:r>
            <a:r>
              <a:rPr sz="2376" b="0" dirty="0"/>
              <a:t>.</a:t>
            </a:r>
          </a:p>
          <a:p>
            <a:pPr marL="226313" indent="-226313" defTabSz="905255">
              <a:lnSpc>
                <a:spcPct val="72000"/>
              </a:lnSpc>
              <a:spcBef>
                <a:spcPts val="900"/>
              </a:spcBef>
              <a:defRPr sz="2475"/>
            </a:pPr>
            <a:endParaRPr sz="2376" b="0" dirty="0"/>
          </a:p>
          <a:p>
            <a:pPr marL="226313" indent="-226313" defTabSz="905255">
              <a:lnSpc>
                <a:spcPct val="72000"/>
              </a:lnSpc>
              <a:spcBef>
                <a:spcPts val="900"/>
              </a:spcBef>
              <a:defRPr sz="2475" b="1"/>
            </a:pPr>
            <a:r>
              <a:rPr dirty="0" err="1"/>
              <a:t>Klíčová</a:t>
            </a:r>
            <a:r>
              <a:rPr dirty="0"/>
              <a:t> </a:t>
            </a:r>
            <a:r>
              <a:rPr dirty="0" err="1"/>
              <a:t>slova</a:t>
            </a:r>
            <a:r>
              <a:rPr dirty="0"/>
              <a:t> v AJ: </a:t>
            </a:r>
            <a:r>
              <a:rPr sz="2376" b="0" dirty="0"/>
              <a:t>Education. Emergency Medical Services. Fire Rescue Department. First Aid. Police.</a:t>
            </a:r>
            <a:endParaRPr sz="2574" dirty="0"/>
          </a:p>
          <a:p>
            <a:pPr marL="226313" indent="-226313" defTabSz="905255">
              <a:lnSpc>
                <a:spcPct val="72000"/>
              </a:lnSpc>
              <a:spcBef>
                <a:spcPts val="900"/>
              </a:spcBef>
              <a:defRPr sz="2475"/>
            </a:pPr>
            <a:endParaRPr sz="2574" dirty="0"/>
          </a:p>
          <a:p>
            <a:pPr marL="226313" indent="-226313" defTabSz="905255">
              <a:lnSpc>
                <a:spcPct val="72000"/>
              </a:lnSpc>
              <a:spcBef>
                <a:spcPts val="900"/>
              </a:spcBef>
              <a:defRPr sz="2475"/>
            </a:pPr>
            <a:r>
              <a:rPr lang="cs-CZ" dirty="0"/>
              <a:t>O</a:t>
            </a:r>
            <a:r>
              <a:rPr dirty="0" err="1"/>
              <a:t>dborné</a:t>
            </a:r>
            <a:r>
              <a:rPr dirty="0"/>
              <a:t> </a:t>
            </a:r>
            <a:r>
              <a:rPr dirty="0" err="1"/>
              <a:t>publikace</a:t>
            </a:r>
            <a:r>
              <a:rPr dirty="0"/>
              <a:t> od </a:t>
            </a:r>
            <a:r>
              <a:rPr dirty="0" err="1"/>
              <a:t>roku</a:t>
            </a:r>
            <a:r>
              <a:rPr dirty="0"/>
              <a:t> 2010 do </a:t>
            </a:r>
            <a:r>
              <a:rPr dirty="0" err="1"/>
              <a:t>roku</a:t>
            </a:r>
            <a:r>
              <a:rPr dirty="0"/>
              <a:t> 2021</a:t>
            </a:r>
            <a:r>
              <a:rPr lang="cs-CZ" dirty="0"/>
              <a:t> – vyhledáno a použito</a:t>
            </a:r>
            <a:endParaRPr dirty="0"/>
          </a:p>
          <a:p>
            <a:pPr marL="226313" indent="-226313" defTabSz="905255">
              <a:lnSpc>
                <a:spcPct val="72000"/>
              </a:lnSpc>
              <a:spcBef>
                <a:spcPts val="900"/>
              </a:spcBef>
              <a:defRPr sz="2475"/>
            </a:pPr>
            <a:endParaRPr dirty="0"/>
          </a:p>
          <a:p>
            <a:pPr marL="226313" indent="-226313" defTabSz="905255">
              <a:lnSpc>
                <a:spcPct val="72000"/>
              </a:lnSpc>
              <a:spcBef>
                <a:spcPts val="900"/>
              </a:spcBef>
              <a:defRPr sz="2475" b="1"/>
            </a:pPr>
            <a:r>
              <a:rPr dirty="0" err="1"/>
              <a:t>Zdroje</a:t>
            </a:r>
            <a:r>
              <a:rPr dirty="0"/>
              <a:t> v ČJ: </a:t>
            </a:r>
            <a:r>
              <a:rPr b="0" dirty="0"/>
              <a:t>39</a:t>
            </a:r>
            <a:endParaRPr lang="cs-CZ" b="0" dirty="0"/>
          </a:p>
          <a:p>
            <a:pPr marL="226313" indent="-226313" defTabSz="905255">
              <a:lnSpc>
                <a:spcPct val="72000"/>
              </a:lnSpc>
              <a:spcBef>
                <a:spcPts val="900"/>
              </a:spcBef>
              <a:defRPr sz="2475"/>
            </a:pPr>
            <a:endParaRPr lang="cs-CZ" b="0" dirty="0"/>
          </a:p>
          <a:p>
            <a:pPr marL="226313" indent="-226313" defTabSz="905255">
              <a:lnSpc>
                <a:spcPct val="72000"/>
              </a:lnSpc>
              <a:spcBef>
                <a:spcPts val="900"/>
              </a:spcBef>
              <a:defRPr sz="2475" b="1"/>
            </a:pPr>
            <a:r>
              <a:rPr dirty="0" err="1"/>
              <a:t>Zdroje</a:t>
            </a:r>
            <a:r>
              <a:rPr dirty="0"/>
              <a:t> v AJ: </a:t>
            </a:r>
            <a:r>
              <a:rPr b="0" dirty="0"/>
              <a:t>8</a:t>
            </a:r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Nadpis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algn="ctr"/>
          </a:lstStyle>
          <a:p>
            <a:r>
              <a:rPr lang="cs-CZ" dirty="0"/>
              <a:t>Východiska tvorby bakalářské práce</a:t>
            </a:r>
            <a:endParaRPr dirty="0"/>
          </a:p>
        </p:txBody>
      </p:sp>
      <p:sp>
        <p:nvSpPr>
          <p:cNvPr id="103" name="Zástupný obsah 2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cs-CZ" dirty="0"/>
              <a:t>Aktuálnost problematiky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Domněnka o nedostatečném průzkumu odlišností v problematice mezi HZS a PČR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Osobní zaujetí v problematice</a:t>
            </a:r>
            <a:endParaRPr dirty="0"/>
          </a:p>
        </p:txBody>
      </p:sp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Nadpis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algn="ctr"/>
          </a:lstStyle>
          <a:p>
            <a:r>
              <a:t>Cíle bakalářské práce</a:t>
            </a:r>
          </a:p>
        </p:txBody>
      </p:sp>
      <p:sp>
        <p:nvSpPr>
          <p:cNvPr id="106" name="Zástupný obsah 2"/>
          <p:cNvSpPr txBox="1">
            <a:spLocks noGrp="1"/>
          </p:cNvSpPr>
          <p:nvPr>
            <p:ph type="body" sz="half" idx="1"/>
          </p:nvPr>
        </p:nvSpPr>
        <p:spPr>
          <a:xfrm>
            <a:off x="838200" y="1825625"/>
            <a:ext cx="5257800" cy="4351338"/>
          </a:xfrm>
          <a:prstGeom prst="rect">
            <a:avLst/>
          </a:prstGeom>
        </p:spPr>
        <p:txBody>
          <a:bodyPr/>
          <a:lstStyle/>
          <a:p>
            <a:pPr marL="0" indent="0" algn="ctr">
              <a:buSzTx/>
              <a:buNone/>
              <a:defRPr b="1" u="sng"/>
            </a:pPr>
            <a:r>
              <a:rPr dirty="0" err="1"/>
              <a:t>Teoretická</a:t>
            </a:r>
            <a:r>
              <a:rPr dirty="0"/>
              <a:t> </a:t>
            </a:r>
            <a:r>
              <a:rPr dirty="0" err="1"/>
              <a:t>část</a:t>
            </a:r>
            <a:r>
              <a:rPr dirty="0"/>
              <a:t>:</a:t>
            </a:r>
          </a:p>
          <a:p>
            <a:pPr marL="0" indent="0" algn="ctr">
              <a:buSzTx/>
              <a:buNone/>
              <a:defRPr u="sng"/>
            </a:pPr>
            <a:endParaRPr dirty="0"/>
          </a:p>
          <a:p>
            <a:pPr>
              <a:defRPr sz="2200" b="1"/>
            </a:pPr>
            <a:r>
              <a:rPr dirty="0" err="1"/>
              <a:t>Cíl</a:t>
            </a:r>
            <a:r>
              <a:rPr dirty="0"/>
              <a:t> 1: </a:t>
            </a:r>
            <a:r>
              <a:rPr b="0" dirty="0" err="1"/>
              <a:t>Popsat</a:t>
            </a:r>
            <a:r>
              <a:rPr b="0" dirty="0"/>
              <a:t> </a:t>
            </a:r>
            <a:r>
              <a:rPr b="0" dirty="0" err="1"/>
              <a:t>úkoly</a:t>
            </a:r>
            <a:r>
              <a:rPr b="0" dirty="0"/>
              <a:t> a </a:t>
            </a:r>
            <a:r>
              <a:rPr b="0" dirty="0" err="1"/>
              <a:t>činnosti</a:t>
            </a:r>
            <a:r>
              <a:rPr b="0" dirty="0"/>
              <a:t> ZZS, HZS a PČR</a:t>
            </a:r>
            <a:r>
              <a:rPr lang="cs-CZ" b="0" dirty="0"/>
              <a:t>.</a:t>
            </a:r>
            <a:endParaRPr b="0" dirty="0"/>
          </a:p>
          <a:p>
            <a:pPr>
              <a:defRPr sz="2200" b="1"/>
            </a:pPr>
            <a:r>
              <a:rPr dirty="0" err="1"/>
              <a:t>Cíl</a:t>
            </a:r>
            <a:r>
              <a:rPr dirty="0"/>
              <a:t> 2: </a:t>
            </a:r>
            <a:r>
              <a:rPr b="0" dirty="0" err="1"/>
              <a:t>Informovat</a:t>
            </a:r>
            <a:r>
              <a:rPr b="0" dirty="0"/>
              <a:t> o </a:t>
            </a:r>
            <a:r>
              <a:rPr b="0" dirty="0" err="1"/>
              <a:t>vybavenosti</a:t>
            </a:r>
            <a:r>
              <a:rPr b="0" dirty="0"/>
              <a:t> HZS a PČR </a:t>
            </a:r>
            <a:r>
              <a:rPr b="0" dirty="0" err="1"/>
              <a:t>pomůckami</a:t>
            </a:r>
            <a:r>
              <a:rPr b="0" dirty="0"/>
              <a:t> pro </a:t>
            </a:r>
            <a:r>
              <a:rPr b="0" dirty="0" err="1"/>
              <a:t>první</a:t>
            </a:r>
            <a:r>
              <a:rPr b="0" dirty="0"/>
              <a:t> </a:t>
            </a:r>
            <a:r>
              <a:rPr b="0" dirty="0" err="1"/>
              <a:t>pomoc</a:t>
            </a:r>
            <a:r>
              <a:rPr lang="cs-CZ" b="0" dirty="0"/>
              <a:t>.</a:t>
            </a:r>
            <a:endParaRPr b="0" dirty="0"/>
          </a:p>
          <a:p>
            <a:pPr>
              <a:defRPr sz="2200" b="1"/>
            </a:pPr>
            <a:r>
              <a:rPr dirty="0" err="1"/>
              <a:t>Cíl</a:t>
            </a:r>
            <a:r>
              <a:rPr dirty="0"/>
              <a:t> 3: </a:t>
            </a:r>
            <a:r>
              <a:rPr lang="cs-CZ" b="0" dirty="0"/>
              <a:t>D</a:t>
            </a:r>
            <a:r>
              <a:rPr b="0" dirty="0" err="1"/>
              <a:t>ohledat</a:t>
            </a:r>
            <a:r>
              <a:rPr b="0" dirty="0"/>
              <a:t> </a:t>
            </a:r>
            <a:r>
              <a:rPr b="0" dirty="0" err="1"/>
              <a:t>informace</a:t>
            </a:r>
            <a:r>
              <a:rPr b="0" dirty="0"/>
              <a:t> o </a:t>
            </a:r>
            <a:r>
              <a:rPr b="0" dirty="0" err="1"/>
              <a:t>zdravotnické</a:t>
            </a:r>
            <a:r>
              <a:rPr b="0" dirty="0"/>
              <a:t> </a:t>
            </a:r>
            <a:r>
              <a:rPr b="0" dirty="0" err="1"/>
              <a:t>přípravě</a:t>
            </a:r>
            <a:r>
              <a:rPr b="0" dirty="0"/>
              <a:t> HZS a PČR v </a:t>
            </a:r>
            <a:r>
              <a:rPr b="0" dirty="0" err="1"/>
              <a:t>dostupné</a:t>
            </a:r>
            <a:r>
              <a:rPr b="0" dirty="0"/>
              <a:t> </a:t>
            </a:r>
            <a:r>
              <a:rPr b="0" dirty="0" err="1"/>
              <a:t>literatuře</a:t>
            </a:r>
            <a:r>
              <a:rPr lang="cs-CZ" b="0" dirty="0"/>
              <a:t>.</a:t>
            </a:r>
            <a:endParaRPr b="0" dirty="0"/>
          </a:p>
          <a:p>
            <a:pPr>
              <a:defRPr sz="2200" b="1"/>
            </a:pPr>
            <a:r>
              <a:rPr dirty="0" err="1"/>
              <a:t>Cíl</a:t>
            </a:r>
            <a:r>
              <a:rPr dirty="0"/>
              <a:t> 4: </a:t>
            </a:r>
            <a:r>
              <a:rPr b="0" dirty="0" err="1"/>
              <a:t>Popsat</a:t>
            </a:r>
            <a:r>
              <a:rPr b="0" dirty="0"/>
              <a:t> a </a:t>
            </a:r>
            <a:r>
              <a:rPr b="0" dirty="0" err="1"/>
              <a:t>vysvětlit</a:t>
            </a:r>
            <a:r>
              <a:rPr b="0" dirty="0"/>
              <a:t> </a:t>
            </a:r>
            <a:r>
              <a:rPr b="0" dirty="0" err="1"/>
              <a:t>vybrané</a:t>
            </a:r>
            <a:r>
              <a:rPr b="0" dirty="0"/>
              <a:t> </a:t>
            </a:r>
            <a:r>
              <a:rPr b="0" dirty="0" err="1"/>
              <a:t>život</a:t>
            </a:r>
            <a:r>
              <a:rPr b="0" dirty="0"/>
              <a:t> </a:t>
            </a:r>
            <a:r>
              <a:rPr b="0" dirty="0" err="1"/>
              <a:t>ohrožující</a:t>
            </a:r>
            <a:r>
              <a:rPr b="0" dirty="0"/>
              <a:t> </a:t>
            </a:r>
            <a:r>
              <a:rPr b="0" dirty="0" err="1"/>
              <a:t>stavy</a:t>
            </a:r>
            <a:r>
              <a:rPr b="0" dirty="0"/>
              <a:t> a </a:t>
            </a:r>
            <a:r>
              <a:rPr b="0" dirty="0" err="1"/>
              <a:t>úrazy</a:t>
            </a:r>
            <a:r>
              <a:rPr lang="cs-CZ" b="0" dirty="0"/>
              <a:t>.</a:t>
            </a:r>
            <a:endParaRPr b="0" dirty="0"/>
          </a:p>
        </p:txBody>
      </p:sp>
      <p:sp>
        <p:nvSpPr>
          <p:cNvPr id="107" name="Zástupný obsah 2"/>
          <p:cNvSpPr txBox="1"/>
          <p:nvPr/>
        </p:nvSpPr>
        <p:spPr>
          <a:xfrm>
            <a:off x="6141720" y="1825625"/>
            <a:ext cx="5166360" cy="435133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normAutofit/>
          </a:bodyPr>
          <a:lstStyle/>
          <a:p>
            <a:pPr algn="ctr">
              <a:lnSpc>
                <a:spcPct val="90000"/>
              </a:lnSpc>
              <a:spcBef>
                <a:spcPts val="1000"/>
              </a:spcBef>
              <a:defRPr sz="2800" b="1" u="sng"/>
            </a:pPr>
            <a:r>
              <a:rPr dirty="0" err="1"/>
              <a:t>Praktická</a:t>
            </a:r>
            <a:r>
              <a:rPr dirty="0"/>
              <a:t> </a:t>
            </a:r>
            <a:r>
              <a:rPr dirty="0" err="1"/>
              <a:t>část</a:t>
            </a:r>
            <a:r>
              <a:rPr dirty="0"/>
              <a:t>:</a:t>
            </a:r>
          </a:p>
          <a:p>
            <a:pPr algn="ctr">
              <a:lnSpc>
                <a:spcPct val="90000"/>
              </a:lnSpc>
              <a:spcBef>
                <a:spcPts val="1000"/>
              </a:spcBef>
              <a:defRPr sz="2800" u="sng"/>
            </a:pPr>
            <a:endParaRPr dirty="0"/>
          </a:p>
          <a:p>
            <a:pPr marL="228600" indent="-228600">
              <a:lnSpc>
                <a:spcPct val="90000"/>
              </a:lnSpc>
              <a:spcBef>
                <a:spcPts val="1000"/>
              </a:spcBef>
              <a:buSzPct val="100000"/>
              <a:buFont typeface="Arial"/>
              <a:buChar char="•"/>
              <a:defRPr sz="2200" b="1"/>
            </a:pPr>
            <a:r>
              <a:rPr dirty="0" err="1"/>
              <a:t>Cíl</a:t>
            </a:r>
            <a:r>
              <a:rPr dirty="0"/>
              <a:t> 1: </a:t>
            </a:r>
            <a:r>
              <a:rPr b="0" dirty="0" err="1"/>
              <a:t>Pomocí</a:t>
            </a:r>
            <a:r>
              <a:rPr b="0" dirty="0"/>
              <a:t> </a:t>
            </a:r>
            <a:r>
              <a:rPr b="0" dirty="0" err="1"/>
              <a:t>rozhovorů</a:t>
            </a:r>
            <a:r>
              <a:rPr b="0" dirty="0"/>
              <a:t> </a:t>
            </a:r>
            <a:r>
              <a:rPr b="0" dirty="0" err="1"/>
              <a:t>získat</a:t>
            </a:r>
            <a:r>
              <a:rPr b="0" dirty="0"/>
              <a:t> </a:t>
            </a:r>
            <a:r>
              <a:rPr b="0" dirty="0" err="1"/>
              <a:t>informace</a:t>
            </a:r>
            <a:r>
              <a:rPr b="0" dirty="0"/>
              <a:t> od </a:t>
            </a:r>
            <a:r>
              <a:rPr b="0" dirty="0" err="1"/>
              <a:t>příslušníků</a:t>
            </a:r>
            <a:r>
              <a:rPr b="0" dirty="0"/>
              <a:t> HZS a PČR </a:t>
            </a:r>
            <a:r>
              <a:rPr b="0" dirty="0" err="1"/>
              <a:t>stran</a:t>
            </a:r>
            <a:r>
              <a:rPr b="0" dirty="0"/>
              <a:t> </a:t>
            </a:r>
            <a:r>
              <a:rPr b="0" dirty="0" err="1"/>
              <a:t>problematiky</a:t>
            </a:r>
            <a:r>
              <a:rPr b="0" dirty="0"/>
              <a:t> </a:t>
            </a:r>
            <a:r>
              <a:rPr b="0" dirty="0" err="1"/>
              <a:t>poskytování</a:t>
            </a:r>
            <a:r>
              <a:rPr b="0" dirty="0"/>
              <a:t> </a:t>
            </a:r>
            <a:r>
              <a:rPr b="0" dirty="0" err="1"/>
              <a:t>první</a:t>
            </a:r>
            <a:r>
              <a:rPr b="0" dirty="0"/>
              <a:t> </a:t>
            </a:r>
            <a:r>
              <a:rPr b="0" dirty="0" err="1"/>
              <a:t>pomoci</a:t>
            </a:r>
            <a:r>
              <a:rPr lang="cs-CZ" b="0" dirty="0"/>
              <a:t>.</a:t>
            </a:r>
            <a:endParaRPr sz="2800" dirty="0"/>
          </a:p>
          <a:p>
            <a:pPr marL="228600" indent="-228600">
              <a:lnSpc>
                <a:spcPct val="90000"/>
              </a:lnSpc>
              <a:spcBef>
                <a:spcPts val="1000"/>
              </a:spcBef>
              <a:buSzPct val="100000"/>
              <a:buFont typeface="Arial"/>
              <a:buChar char="•"/>
              <a:defRPr sz="2200" b="1"/>
            </a:pPr>
            <a:r>
              <a:rPr dirty="0" err="1"/>
              <a:t>Cíl</a:t>
            </a:r>
            <a:r>
              <a:rPr dirty="0"/>
              <a:t> 2: </a:t>
            </a:r>
            <a:r>
              <a:rPr b="0" dirty="0" err="1"/>
              <a:t>Provést</a:t>
            </a:r>
            <a:r>
              <a:rPr b="0" dirty="0"/>
              <a:t> </a:t>
            </a:r>
            <a:r>
              <a:rPr b="0" dirty="0" err="1"/>
              <a:t>analýzu</a:t>
            </a:r>
            <a:r>
              <a:rPr b="0" dirty="0"/>
              <a:t> </a:t>
            </a:r>
            <a:r>
              <a:rPr b="0" dirty="0" err="1"/>
              <a:t>rozhovorů</a:t>
            </a:r>
            <a:r>
              <a:rPr b="0" dirty="0"/>
              <a:t> </a:t>
            </a:r>
            <a:br>
              <a:rPr lang="cs-CZ" b="0" dirty="0"/>
            </a:br>
            <a:r>
              <a:rPr b="0" dirty="0"/>
              <a:t>s </a:t>
            </a:r>
            <a:r>
              <a:rPr b="0" dirty="0" err="1"/>
              <a:t>příslušníky</a:t>
            </a:r>
            <a:r>
              <a:rPr b="0" dirty="0"/>
              <a:t> HZS a PČR a </a:t>
            </a:r>
            <a:r>
              <a:rPr b="0" dirty="0" err="1"/>
              <a:t>vyhodnotit</a:t>
            </a:r>
            <a:r>
              <a:rPr b="0" dirty="0"/>
              <a:t> je</a:t>
            </a:r>
            <a:r>
              <a:rPr lang="cs-CZ" b="0" dirty="0"/>
              <a:t>.</a:t>
            </a:r>
            <a:endParaRPr sz="2800" dirty="0"/>
          </a:p>
          <a:p>
            <a:pPr marL="228600" indent="-228600">
              <a:lnSpc>
                <a:spcPct val="90000"/>
              </a:lnSpc>
              <a:spcBef>
                <a:spcPts val="1000"/>
              </a:spcBef>
              <a:buSzPct val="100000"/>
              <a:buFont typeface="Arial"/>
              <a:buChar char="•"/>
              <a:defRPr sz="2200" b="1"/>
            </a:pPr>
            <a:r>
              <a:rPr dirty="0" err="1"/>
              <a:t>Cíl</a:t>
            </a:r>
            <a:r>
              <a:rPr dirty="0"/>
              <a:t> 3: </a:t>
            </a:r>
            <a:r>
              <a:rPr b="0" dirty="0"/>
              <a:t>Na </a:t>
            </a:r>
            <a:r>
              <a:rPr b="0" dirty="0" err="1"/>
              <a:t>základě</a:t>
            </a:r>
            <a:r>
              <a:rPr b="0" dirty="0"/>
              <a:t> </a:t>
            </a:r>
            <a:r>
              <a:rPr b="0" dirty="0" err="1"/>
              <a:t>vyhodnocení</a:t>
            </a:r>
            <a:r>
              <a:rPr b="0" dirty="0"/>
              <a:t> </a:t>
            </a:r>
            <a:r>
              <a:rPr b="0" dirty="0" err="1"/>
              <a:t>analýzy</a:t>
            </a:r>
            <a:r>
              <a:rPr b="0" dirty="0"/>
              <a:t> </a:t>
            </a:r>
            <a:r>
              <a:rPr b="0" dirty="0" err="1"/>
              <a:t>vypracovat</a:t>
            </a:r>
            <a:r>
              <a:rPr b="0" dirty="0"/>
              <a:t> </a:t>
            </a:r>
            <a:r>
              <a:rPr b="0" dirty="0" err="1"/>
              <a:t>doporučení</a:t>
            </a:r>
            <a:r>
              <a:rPr b="0" dirty="0"/>
              <a:t> pro </a:t>
            </a:r>
            <a:r>
              <a:rPr b="0" dirty="0" err="1"/>
              <a:t>praxi</a:t>
            </a:r>
            <a:r>
              <a:rPr lang="cs-CZ" b="0" dirty="0"/>
              <a:t>.</a:t>
            </a:r>
            <a:endParaRPr b="0" dirty="0"/>
          </a:p>
        </p:txBody>
      </p:sp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Nadpis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algn="ctr"/>
          </a:lstStyle>
          <a:p>
            <a:r>
              <a:t>Metoda, sběr dat a organizace průzkumu</a:t>
            </a:r>
          </a:p>
        </p:txBody>
      </p:sp>
      <p:sp>
        <p:nvSpPr>
          <p:cNvPr id="110" name="Zástupný obsah 2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 b="1"/>
            </a:pPr>
            <a:r>
              <a:rPr dirty="0" err="1"/>
              <a:t>Metoda</a:t>
            </a:r>
            <a:r>
              <a:rPr dirty="0"/>
              <a:t>: </a:t>
            </a:r>
            <a:r>
              <a:rPr sz="2600" b="0" dirty="0" err="1"/>
              <a:t>kvalitativní</a:t>
            </a:r>
            <a:r>
              <a:rPr sz="2600" b="0" dirty="0"/>
              <a:t> </a:t>
            </a:r>
            <a:r>
              <a:rPr sz="2600" b="0" dirty="0" err="1"/>
              <a:t>průzkum</a:t>
            </a:r>
            <a:endParaRPr sz="2600" b="0" dirty="0"/>
          </a:p>
          <a:p>
            <a:endParaRPr sz="2600" dirty="0"/>
          </a:p>
          <a:p>
            <a:pPr>
              <a:defRPr b="1"/>
            </a:pPr>
            <a:r>
              <a:rPr dirty="0" err="1"/>
              <a:t>Sběr</a:t>
            </a:r>
            <a:r>
              <a:rPr dirty="0"/>
              <a:t> </a:t>
            </a:r>
            <a:r>
              <a:rPr dirty="0" err="1"/>
              <a:t>dat</a:t>
            </a:r>
            <a:r>
              <a:rPr dirty="0"/>
              <a:t>: </a:t>
            </a:r>
            <a:r>
              <a:rPr sz="2600" b="0" dirty="0" err="1"/>
              <a:t>polostrukturované</a:t>
            </a:r>
            <a:r>
              <a:rPr sz="2600" b="0" dirty="0"/>
              <a:t> </a:t>
            </a:r>
            <a:r>
              <a:rPr sz="2600" b="0" dirty="0" err="1"/>
              <a:t>rozhovory</a:t>
            </a:r>
            <a:r>
              <a:rPr sz="2600" b="0" dirty="0"/>
              <a:t> </a:t>
            </a:r>
            <a:r>
              <a:rPr lang="cs-CZ" sz="2600" b="0" dirty="0"/>
              <a:t>formou</a:t>
            </a:r>
            <a:r>
              <a:rPr sz="2600" b="0" dirty="0"/>
              <a:t> </a:t>
            </a:r>
            <a:r>
              <a:rPr sz="2600" b="0" dirty="0" err="1"/>
              <a:t>osobní</a:t>
            </a:r>
            <a:r>
              <a:rPr lang="cs-CZ" sz="2600" b="0" dirty="0"/>
              <a:t>ho</a:t>
            </a:r>
            <a:r>
              <a:rPr sz="2600" b="0" dirty="0"/>
              <a:t> </a:t>
            </a:r>
            <a:r>
              <a:rPr sz="2600" b="0" dirty="0" err="1"/>
              <a:t>setkání</a:t>
            </a:r>
            <a:r>
              <a:rPr sz="2600" b="0" dirty="0"/>
              <a:t>, </a:t>
            </a:r>
            <a:r>
              <a:rPr sz="2600" b="0" dirty="0" err="1"/>
              <a:t>telefonní</a:t>
            </a:r>
            <a:r>
              <a:rPr lang="cs-CZ" sz="2600" b="0" dirty="0"/>
              <a:t>ho</a:t>
            </a:r>
            <a:r>
              <a:rPr sz="2600" b="0" dirty="0"/>
              <a:t> </a:t>
            </a:r>
            <a:r>
              <a:rPr sz="2600" b="0" dirty="0" err="1"/>
              <a:t>rozhovor</a:t>
            </a:r>
            <a:r>
              <a:rPr sz="2600" b="0" dirty="0"/>
              <a:t> </a:t>
            </a:r>
            <a:r>
              <a:rPr sz="2600" b="0" dirty="0" err="1"/>
              <a:t>nebo</a:t>
            </a:r>
            <a:r>
              <a:rPr sz="2600" b="0" dirty="0"/>
              <a:t> </a:t>
            </a:r>
            <a:r>
              <a:rPr lang="cs-CZ" sz="2600" b="0" dirty="0"/>
              <a:t>rozhovor pomocí </a:t>
            </a:r>
            <a:r>
              <a:rPr sz="2600" b="0" dirty="0"/>
              <a:t>online</a:t>
            </a:r>
            <a:r>
              <a:rPr lang="cs-CZ" sz="2600" b="0" dirty="0"/>
              <a:t> platformy</a:t>
            </a:r>
            <a:r>
              <a:rPr sz="2600" b="0" dirty="0"/>
              <a:t>; od </a:t>
            </a:r>
            <a:r>
              <a:rPr sz="2600" b="0" dirty="0" err="1"/>
              <a:t>prosince</a:t>
            </a:r>
            <a:r>
              <a:rPr sz="2600" b="0" dirty="0"/>
              <a:t> 2020 do </a:t>
            </a:r>
            <a:r>
              <a:rPr sz="2600" b="0" dirty="0" err="1"/>
              <a:t>poloviny</a:t>
            </a:r>
            <a:r>
              <a:rPr sz="2600" b="0" dirty="0"/>
              <a:t> </a:t>
            </a:r>
            <a:r>
              <a:rPr sz="2600" b="0" dirty="0" err="1"/>
              <a:t>března</a:t>
            </a:r>
            <a:r>
              <a:rPr sz="2600" b="0" dirty="0"/>
              <a:t> 2021</a:t>
            </a:r>
          </a:p>
          <a:p>
            <a:endParaRPr sz="2600" dirty="0"/>
          </a:p>
          <a:p>
            <a:pPr>
              <a:defRPr b="1"/>
            </a:pPr>
            <a:r>
              <a:rPr dirty="0" err="1"/>
              <a:t>Zkoumaný</a:t>
            </a:r>
            <a:r>
              <a:rPr dirty="0"/>
              <a:t> </a:t>
            </a:r>
            <a:r>
              <a:rPr dirty="0" err="1"/>
              <a:t>soubor</a:t>
            </a:r>
            <a:r>
              <a:rPr dirty="0"/>
              <a:t>: </a:t>
            </a:r>
            <a:r>
              <a:rPr sz="2600" b="0" dirty="0" err="1"/>
              <a:t>příslušníci</a:t>
            </a:r>
            <a:r>
              <a:rPr sz="2600" b="0" dirty="0"/>
              <a:t> HZS ČR a PČR</a:t>
            </a:r>
          </a:p>
        </p:txBody>
      </p:sp>
    </p:spTree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Nadpis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algn="ctr"/>
          </a:lstStyle>
          <a:p>
            <a:r>
              <a:t>Obsah bakalářské práce – teoretická část</a:t>
            </a:r>
          </a:p>
        </p:txBody>
      </p:sp>
      <p:sp>
        <p:nvSpPr>
          <p:cNvPr id="113" name="Zástupný obsah 2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lnSpc>
                <a:spcPct val="150000"/>
              </a:lnSpc>
            </a:pPr>
            <a:r>
              <a:t>Integrovaný záchranný systém</a:t>
            </a:r>
          </a:p>
          <a:p>
            <a:pPr marL="685800" lvl="1" indent="-228600">
              <a:lnSpc>
                <a:spcPct val="150000"/>
              </a:lnSpc>
              <a:spcBef>
                <a:spcPts val="500"/>
              </a:spcBef>
              <a:buFontTx/>
              <a:buChar char="❖"/>
            </a:pPr>
            <a:r>
              <a:t>Poskytovatel zdravotnické záchranné služby</a:t>
            </a:r>
            <a:endParaRPr sz="2400"/>
          </a:p>
          <a:p>
            <a:pPr marL="685800" lvl="1" indent="-228600">
              <a:lnSpc>
                <a:spcPct val="150000"/>
              </a:lnSpc>
              <a:spcBef>
                <a:spcPts val="500"/>
              </a:spcBef>
              <a:buFontTx/>
              <a:buChar char="❖"/>
            </a:pPr>
            <a:r>
              <a:t>Hasičský záchranný sbor České republiky</a:t>
            </a:r>
            <a:endParaRPr sz="2400"/>
          </a:p>
          <a:p>
            <a:pPr marL="685800" lvl="1" indent="-228600">
              <a:lnSpc>
                <a:spcPct val="150000"/>
              </a:lnSpc>
              <a:spcBef>
                <a:spcPts val="500"/>
              </a:spcBef>
              <a:buFontTx/>
              <a:buChar char="❖"/>
            </a:pPr>
            <a:r>
              <a:t>Policie České republiky</a:t>
            </a:r>
            <a:endParaRPr sz="2400"/>
          </a:p>
          <a:p>
            <a:pPr>
              <a:lnSpc>
                <a:spcPct val="150000"/>
              </a:lnSpc>
            </a:pPr>
            <a:r>
              <a:t>Nejčastější život ohrožující stavy a úrazy řešené příslušníky HZS a PČR</a:t>
            </a:r>
          </a:p>
        </p:txBody>
      </p:sp>
    </p:spTree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Nadpis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algn="ctr"/>
          </a:lstStyle>
          <a:p>
            <a:r>
              <a:t>Obsah bakalářské práce – praktická část</a:t>
            </a:r>
          </a:p>
        </p:txBody>
      </p:sp>
      <p:sp>
        <p:nvSpPr>
          <p:cNvPr id="116" name="Zástupný obsah 2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lnSpc>
                <a:spcPct val="150000"/>
              </a:lnSpc>
            </a:pPr>
            <a:r>
              <a:t>Cíl průzkumu, metoda sběru dat, charakteristika průzkumného vzorku</a:t>
            </a:r>
          </a:p>
          <a:p>
            <a:pPr>
              <a:lnSpc>
                <a:spcPct val="150000"/>
              </a:lnSpc>
            </a:pPr>
            <a:r>
              <a:t>Analýza získaných dat</a:t>
            </a:r>
          </a:p>
          <a:p>
            <a:pPr marL="685800" lvl="1" indent="-228600">
              <a:lnSpc>
                <a:spcPct val="150000"/>
              </a:lnSpc>
              <a:spcBef>
                <a:spcPts val="500"/>
              </a:spcBef>
              <a:buFontTx/>
              <a:buChar char="❖"/>
            </a:pPr>
            <a:r>
              <a:t>Identifikace respondentů</a:t>
            </a:r>
            <a:endParaRPr sz="2400"/>
          </a:p>
          <a:p>
            <a:pPr marL="685800" lvl="1" indent="-228600">
              <a:lnSpc>
                <a:spcPct val="150000"/>
              </a:lnSpc>
              <a:spcBef>
                <a:spcPts val="500"/>
              </a:spcBef>
              <a:buFontTx/>
              <a:buChar char="❖"/>
            </a:pPr>
            <a:r>
              <a:t>Výuka první pomoci v základní přípravě</a:t>
            </a:r>
            <a:endParaRPr sz="2400"/>
          </a:p>
          <a:p>
            <a:pPr marL="685800" lvl="1" indent="-228600">
              <a:lnSpc>
                <a:spcPct val="150000"/>
              </a:lnSpc>
              <a:spcBef>
                <a:spcPts val="500"/>
              </a:spcBef>
              <a:buFontTx/>
              <a:buChar char="❖"/>
            </a:pPr>
            <a:r>
              <a:t>Periodické školení první pomoci</a:t>
            </a:r>
            <a:endParaRPr sz="2400"/>
          </a:p>
          <a:p>
            <a:pPr marL="685800" lvl="1" indent="-228600">
              <a:lnSpc>
                <a:spcPct val="150000"/>
              </a:lnSpc>
              <a:spcBef>
                <a:spcPts val="500"/>
              </a:spcBef>
              <a:buFontTx/>
              <a:buChar char="❖"/>
            </a:pPr>
            <a:r>
              <a:t>Materiální vybavenost</a:t>
            </a:r>
          </a:p>
        </p:txBody>
      </p:sp>
    </p:spTree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Nadpis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algn="ctr"/>
          </a:lstStyle>
          <a:p>
            <a:r>
              <a:t>Výsledky průzkumu</a:t>
            </a:r>
          </a:p>
        </p:txBody>
      </p:sp>
      <p:sp>
        <p:nvSpPr>
          <p:cNvPr id="119" name="Zástupný obsah 2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>
            <a:normAutofit fontScale="92500" lnSpcReduction="10000"/>
          </a:bodyPr>
          <a:lstStyle/>
          <a:p>
            <a:r>
              <a:rPr lang="cs-CZ" dirty="0"/>
              <a:t>Pozitiva:</a:t>
            </a:r>
          </a:p>
          <a:p>
            <a:pPr lvl="1">
              <a:buFont typeface="Wingdings" pitchFamily="2" charset="2"/>
              <a:buChar char="v"/>
            </a:pPr>
            <a:r>
              <a:rPr dirty="0" err="1"/>
              <a:t>Dobrá</a:t>
            </a:r>
            <a:r>
              <a:rPr dirty="0"/>
              <a:t> </a:t>
            </a:r>
            <a:r>
              <a:rPr dirty="0" err="1"/>
              <a:t>příprava</a:t>
            </a:r>
            <a:r>
              <a:rPr dirty="0"/>
              <a:t> </a:t>
            </a:r>
            <a:r>
              <a:rPr dirty="0" err="1"/>
              <a:t>příslušníků</a:t>
            </a:r>
            <a:r>
              <a:rPr dirty="0"/>
              <a:t> HZS v </a:t>
            </a:r>
            <a:r>
              <a:rPr dirty="0" err="1"/>
              <a:t>rámci</a:t>
            </a:r>
            <a:r>
              <a:rPr dirty="0"/>
              <a:t> </a:t>
            </a:r>
            <a:r>
              <a:rPr dirty="0" err="1"/>
              <a:t>nástupního</a:t>
            </a:r>
            <a:r>
              <a:rPr dirty="0"/>
              <a:t> </a:t>
            </a:r>
            <a:r>
              <a:rPr dirty="0" err="1"/>
              <a:t>výcviku</a:t>
            </a:r>
            <a:r>
              <a:rPr dirty="0"/>
              <a:t> </a:t>
            </a:r>
            <a:r>
              <a:rPr dirty="0" err="1"/>
              <a:t>i</a:t>
            </a:r>
            <a:r>
              <a:rPr dirty="0"/>
              <a:t> </a:t>
            </a:r>
            <a:r>
              <a:rPr dirty="0" err="1"/>
              <a:t>periodického</a:t>
            </a:r>
            <a:r>
              <a:rPr dirty="0"/>
              <a:t> </a:t>
            </a:r>
            <a:r>
              <a:rPr dirty="0" err="1"/>
              <a:t>vzdělávání</a:t>
            </a:r>
            <a:endParaRPr dirty="0"/>
          </a:p>
          <a:p>
            <a:pPr lvl="1">
              <a:buFont typeface="Wingdings" pitchFamily="2" charset="2"/>
              <a:buChar char="v"/>
            </a:pPr>
            <a:r>
              <a:rPr dirty="0" err="1"/>
              <a:t>Dobrá</a:t>
            </a:r>
            <a:r>
              <a:rPr dirty="0"/>
              <a:t> </a:t>
            </a:r>
            <a:r>
              <a:rPr dirty="0" err="1"/>
              <a:t>vybavenost</a:t>
            </a:r>
            <a:r>
              <a:rPr dirty="0"/>
              <a:t> HZS </a:t>
            </a:r>
            <a:r>
              <a:rPr dirty="0" err="1"/>
              <a:t>pomůckami</a:t>
            </a:r>
            <a:r>
              <a:rPr dirty="0"/>
              <a:t> k </a:t>
            </a:r>
            <a:r>
              <a:rPr dirty="0" err="1"/>
              <a:t>poskytování</a:t>
            </a:r>
            <a:r>
              <a:rPr dirty="0"/>
              <a:t> </a:t>
            </a:r>
            <a:r>
              <a:rPr dirty="0" err="1"/>
              <a:t>první</a:t>
            </a:r>
            <a:r>
              <a:rPr dirty="0"/>
              <a:t> </a:t>
            </a:r>
            <a:r>
              <a:rPr dirty="0" err="1"/>
              <a:t>pomoci</a:t>
            </a:r>
            <a:endParaRPr dirty="0"/>
          </a:p>
          <a:p>
            <a:endParaRPr lang="cs-CZ" dirty="0"/>
          </a:p>
          <a:p>
            <a:r>
              <a:rPr lang="cs-CZ" dirty="0"/>
              <a:t>Negativa:</a:t>
            </a:r>
            <a:endParaRPr dirty="0"/>
          </a:p>
          <a:p>
            <a:pPr lvl="1">
              <a:buFont typeface="Wingdings" pitchFamily="2" charset="2"/>
              <a:buChar char="v"/>
            </a:pPr>
            <a:r>
              <a:rPr dirty="0" err="1"/>
              <a:t>Nedostatečné</a:t>
            </a:r>
            <a:r>
              <a:rPr dirty="0"/>
              <a:t> a </a:t>
            </a:r>
            <a:r>
              <a:rPr dirty="0" err="1"/>
              <a:t>nejednotné</a:t>
            </a:r>
            <a:r>
              <a:rPr dirty="0"/>
              <a:t> </a:t>
            </a:r>
            <a:r>
              <a:rPr dirty="0" err="1"/>
              <a:t>vzdělávání</a:t>
            </a:r>
            <a:r>
              <a:rPr dirty="0"/>
              <a:t> </a:t>
            </a:r>
            <a:r>
              <a:rPr dirty="0" err="1"/>
              <a:t>policistů</a:t>
            </a:r>
            <a:endParaRPr dirty="0"/>
          </a:p>
          <a:p>
            <a:pPr lvl="1">
              <a:buFont typeface="Wingdings" pitchFamily="2" charset="2"/>
              <a:buChar char="v"/>
            </a:pPr>
            <a:r>
              <a:rPr dirty="0"/>
              <a:t>Absence </a:t>
            </a:r>
            <a:r>
              <a:rPr dirty="0" err="1"/>
              <a:t>periodického</a:t>
            </a:r>
            <a:r>
              <a:rPr dirty="0"/>
              <a:t> </a:t>
            </a:r>
            <a:r>
              <a:rPr dirty="0" err="1"/>
              <a:t>vzdělávání</a:t>
            </a:r>
            <a:r>
              <a:rPr dirty="0"/>
              <a:t> v </a:t>
            </a:r>
            <a:r>
              <a:rPr dirty="0" err="1"/>
              <a:t>rámci</a:t>
            </a:r>
            <a:r>
              <a:rPr dirty="0"/>
              <a:t> PČR</a:t>
            </a:r>
          </a:p>
          <a:p>
            <a:pPr lvl="1">
              <a:buFont typeface="Wingdings" pitchFamily="2" charset="2"/>
              <a:buChar char="v"/>
            </a:pPr>
            <a:r>
              <a:rPr dirty="0"/>
              <a:t>Absence </a:t>
            </a:r>
            <a:r>
              <a:rPr dirty="0" err="1"/>
              <a:t>unifikace</a:t>
            </a:r>
            <a:r>
              <a:rPr dirty="0"/>
              <a:t> </a:t>
            </a:r>
            <a:r>
              <a:rPr dirty="0" err="1"/>
              <a:t>materiálního</a:t>
            </a:r>
            <a:r>
              <a:rPr dirty="0"/>
              <a:t> </a:t>
            </a:r>
            <a:r>
              <a:rPr dirty="0" err="1"/>
              <a:t>vybavení</a:t>
            </a:r>
            <a:r>
              <a:rPr dirty="0"/>
              <a:t> k </a:t>
            </a:r>
            <a:r>
              <a:rPr dirty="0" err="1"/>
              <a:t>poskytování</a:t>
            </a:r>
            <a:r>
              <a:rPr dirty="0"/>
              <a:t> </a:t>
            </a:r>
            <a:r>
              <a:rPr dirty="0" err="1"/>
              <a:t>první</a:t>
            </a:r>
            <a:r>
              <a:rPr dirty="0"/>
              <a:t> </a:t>
            </a:r>
            <a:r>
              <a:rPr dirty="0" err="1"/>
              <a:t>pomoci</a:t>
            </a:r>
            <a:r>
              <a:rPr dirty="0"/>
              <a:t> </a:t>
            </a:r>
            <a:r>
              <a:rPr dirty="0" err="1"/>
              <a:t>příslušníky</a:t>
            </a:r>
            <a:r>
              <a:rPr dirty="0"/>
              <a:t> </a:t>
            </a:r>
            <a:r>
              <a:rPr dirty="0" err="1"/>
              <a:t>Policie</a:t>
            </a:r>
            <a:r>
              <a:rPr dirty="0"/>
              <a:t> ČR</a:t>
            </a:r>
          </a:p>
        </p:txBody>
      </p:sp>
    </p:spTree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3FF7F3F-9CF2-0B4D-94D6-3925290BBF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50D647DA-F670-4D45-BCC5-789DE71AAF5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5" name="Obrázek 4" descr="Vybavení hlídkového vozidla příslušného obvodnímu oddělení Policie ČR">
            <a:extLst>
              <a:ext uri="{FF2B5EF4-FFF2-40B4-BE49-F238E27FC236}">
                <a16:creationId xmlns:a16="http://schemas.microsoft.com/office/drawing/2014/main" id="{EA140137-F4B2-6A40-98D7-C645F612509B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0243" y="274240"/>
            <a:ext cx="8291513" cy="6218635"/>
          </a:xfrm>
          <a:prstGeom prst="rect">
            <a:avLst/>
          </a:prstGeom>
          <a:ln w="127000" cap="sq">
            <a:solidFill>
              <a:srgbClr val="000000"/>
            </a:solidFill>
            <a:miter lim="800000"/>
          </a:ln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794823459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Motiv Office">
  <a:themeElements>
    <a:clrScheme name="Motiv Offic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000FF"/>
      </a:hlink>
      <a:folHlink>
        <a:srgbClr val="FF00FF"/>
      </a:folHlink>
    </a:clrScheme>
    <a:fontScheme name="Motiv Office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Motiv Office">
  <a:themeElements>
    <a:clrScheme name="Motiv Offic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000FF"/>
      </a:hlink>
      <a:folHlink>
        <a:srgbClr val="FF00FF"/>
      </a:folHlink>
    </a:clrScheme>
    <a:fontScheme name="Motiv Office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</TotalTime>
  <Words>482</Words>
  <Application>Microsoft Macintosh PowerPoint</Application>
  <PresentationFormat>Širokoúhlá obrazovka</PresentationFormat>
  <Paragraphs>72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Wingdings</vt:lpstr>
      <vt:lpstr>Motiv Office</vt:lpstr>
      <vt:lpstr>PRVNÍ POMOC POSKYTOVANÁ NEZDRAVOTNICKÝMI SLOŽKAMI INTEGROVANÉHO ZÁCHRANNÉHO SYSTÉMU POHLEDEM ZDRAVOTNICKÉHO ZÁCHRANÁŘE</vt:lpstr>
      <vt:lpstr>Rešeršní strategie</vt:lpstr>
      <vt:lpstr>Východiska tvorby bakalářské práce</vt:lpstr>
      <vt:lpstr>Cíle bakalářské práce</vt:lpstr>
      <vt:lpstr>Metoda, sběr dat a organizace průzkumu</vt:lpstr>
      <vt:lpstr>Obsah bakalářské práce – teoretická část</vt:lpstr>
      <vt:lpstr>Obsah bakalářské práce – praktická část</vt:lpstr>
      <vt:lpstr>Výsledky průzkumu</vt:lpstr>
      <vt:lpstr>Prezentace aplikace PowerPoint</vt:lpstr>
      <vt:lpstr>Doporučení pro praxi</vt:lpstr>
      <vt:lpstr>Dotaz oponenta práce</vt:lpstr>
      <vt:lpstr>Děkuji vám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PRVNÍ POMOC POSKYTOVANÁ NEZDRAVOTNICKÝMI SLOŽKAMI INTEGROVANÉHO ZÁCHRANNÉHO SYSTÉMU POHLEDEM ZDRAVOTNICKÉHO ZÁCHRANÁŘE</dc:title>
  <cp:lastModifiedBy>Jan Polcar</cp:lastModifiedBy>
  <cp:revision>4</cp:revision>
  <dcterms:modified xsi:type="dcterms:W3CDTF">2021-06-21T19:03:09Z</dcterms:modified>
</cp:coreProperties>
</file>