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7"/>
  </p:notesMasterIdLst>
  <p:sldIdLst>
    <p:sldId id="256" r:id="rId2"/>
    <p:sldId id="268" r:id="rId3"/>
    <p:sldId id="286" r:id="rId4"/>
    <p:sldId id="287" r:id="rId5"/>
    <p:sldId id="288" r:id="rId6"/>
    <p:sldId id="289" r:id="rId7"/>
    <p:sldId id="290" r:id="rId8"/>
    <p:sldId id="291" r:id="rId9"/>
    <p:sldId id="292" r:id="rId10"/>
    <p:sldId id="293" r:id="rId11"/>
    <p:sldId id="294" r:id="rId12"/>
    <p:sldId id="295" r:id="rId13"/>
    <p:sldId id="296" r:id="rId14"/>
    <p:sldId id="297" r:id="rId15"/>
    <p:sldId id="298" r:id="rId16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61" autoAdjust="0"/>
    <p:restoredTop sz="94660"/>
  </p:normalViewPr>
  <p:slideViewPr>
    <p:cSldViewPr snapToGrid="0">
      <p:cViewPr varScale="1">
        <p:scale>
          <a:sx n="59" d="100"/>
          <a:sy n="59" d="100"/>
        </p:scale>
        <p:origin x="1450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rti\OneDrive\Dokumenty\aV&#352;\aBAKAL&#193;&#344;SK&#193;%20PR&#193;CE\dotazn&#237;k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rti\OneDrive\Dokumenty\aV&#352;\aBAKAL&#193;&#344;SK&#193;%20PR&#193;CE\dotazn&#237;k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rti\OneDrive\Dokumenty\aV&#352;\aBAKAL&#193;&#344;SK&#193;%20PR&#193;CE\dotazn&#237;k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rti\OneDrive\Dokumenty\aV&#352;\aBAKAL&#193;&#344;SK&#193;%20PR&#193;CE\dotazn&#237;k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rti\OneDrive\Dokumenty\aV&#352;\aBAKAL&#193;&#344;SK&#193;%20PR&#193;CE\dotazn&#237;k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</c:dPt>
          <c:cat>
            <c:strRef>
              <c:f>Nainst.!$A$1:$B$1</c:f>
              <c:strCache>
                <c:ptCount val="2"/>
                <c:pt idx="0">
                  <c:v>Ano</c:v>
                </c:pt>
                <c:pt idx="1">
                  <c:v>Ne</c:v>
                </c:pt>
              </c:strCache>
            </c:strRef>
          </c:cat>
          <c:val>
            <c:numRef>
              <c:f>Nainst.!$A$2:$B$2</c:f>
              <c:numCache>
                <c:formatCode>General</c:formatCode>
                <c:ptCount val="2"/>
                <c:pt idx="0">
                  <c:v>278</c:v>
                </c:pt>
                <c:pt idx="1">
                  <c:v>53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723606896"/>
        <c:axId val="-723607984"/>
      </c:barChart>
      <c:catAx>
        <c:axId val="-7236068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cs-CZ"/>
          </a:p>
        </c:txPr>
        <c:crossAx val="-723607984"/>
        <c:crosses val="autoZero"/>
        <c:auto val="1"/>
        <c:lblAlgn val="ctr"/>
        <c:lblOffset val="100"/>
        <c:noMultiLvlLbl val="0"/>
      </c:catAx>
      <c:valAx>
        <c:axId val="-7236079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cs-CZ"/>
          </a:p>
        </c:txPr>
        <c:crossAx val="-7236068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Times New Roman" panose="02020603050405020304" pitchFamily="18" charset="0"/>
          <a:cs typeface="Times New Roman" panose="02020603050405020304" pitchFamily="18" charset="0"/>
        </a:defRPr>
      </a:pPr>
      <a:endParaRPr lang="cs-CZ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</c:dPt>
          <c:dPt>
            <c:idx val="2"/>
            <c:invertIfNegative val="0"/>
            <c:bubble3D val="0"/>
          </c:dPt>
          <c:cat>
            <c:strRef>
              <c:f>Použil!$A$1:$C$1</c:f>
              <c:strCache>
                <c:ptCount val="3"/>
                <c:pt idx="0">
                  <c:v>Jednou</c:v>
                </c:pt>
                <c:pt idx="1">
                  <c:v>Vícekrát</c:v>
                </c:pt>
                <c:pt idx="2">
                  <c:v>Ne</c:v>
                </c:pt>
              </c:strCache>
            </c:strRef>
          </c:cat>
          <c:val>
            <c:numRef>
              <c:f>Použil!$A$2:$C$2</c:f>
              <c:numCache>
                <c:formatCode>General</c:formatCode>
                <c:ptCount val="3"/>
                <c:pt idx="0">
                  <c:v>17</c:v>
                </c:pt>
                <c:pt idx="1">
                  <c:v>16</c:v>
                </c:pt>
                <c:pt idx="2">
                  <c:v>245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723607440"/>
        <c:axId val="-723606352"/>
      </c:barChart>
      <c:catAx>
        <c:axId val="-7236074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cs-CZ"/>
          </a:p>
        </c:txPr>
        <c:crossAx val="-723606352"/>
        <c:crosses val="autoZero"/>
        <c:auto val="1"/>
        <c:lblAlgn val="ctr"/>
        <c:lblOffset val="100"/>
        <c:noMultiLvlLbl val="0"/>
      </c:catAx>
      <c:valAx>
        <c:axId val="-7236063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cs-CZ"/>
          </a:p>
        </c:txPr>
        <c:crossAx val="-7236074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Times New Roman" panose="02020603050405020304" pitchFamily="18" charset="0"/>
          <a:cs typeface="Times New Roman" panose="02020603050405020304" pitchFamily="18" charset="0"/>
        </a:defRPr>
      </a:pPr>
      <a:endParaRPr lang="cs-CZ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8420755320951779E-2"/>
          <c:y val="2.8701405982665774E-2"/>
          <c:w val="0.94727742162249828"/>
          <c:h val="0.9186842965922019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</c:dPt>
          <c:dPt>
            <c:idx val="2"/>
            <c:invertIfNegative val="0"/>
            <c:bubble3D val="0"/>
          </c:dPt>
          <c:cat>
            <c:strRef>
              <c:f>'Jak funguje varov.'!$A$1:$C$1</c:f>
              <c:strCache>
                <c:ptCount val="3"/>
                <c:pt idx="0">
                  <c:v>Ano</c:v>
                </c:pt>
                <c:pt idx="1">
                  <c:v>Ne</c:v>
                </c:pt>
                <c:pt idx="2">
                  <c:v>Nejsem si jistý</c:v>
                </c:pt>
              </c:strCache>
            </c:strRef>
          </c:cat>
          <c:val>
            <c:numRef>
              <c:f>'Jak funguje varov.'!$A$2:$C$2</c:f>
              <c:numCache>
                <c:formatCode>General</c:formatCode>
                <c:ptCount val="3"/>
                <c:pt idx="0">
                  <c:v>54</c:v>
                </c:pt>
                <c:pt idx="1">
                  <c:v>102</c:v>
                </c:pt>
                <c:pt idx="2">
                  <c:v>122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723603088"/>
        <c:axId val="-723602544"/>
      </c:barChart>
      <c:catAx>
        <c:axId val="-7236030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cs-CZ"/>
          </a:p>
        </c:txPr>
        <c:crossAx val="-723602544"/>
        <c:crosses val="autoZero"/>
        <c:auto val="1"/>
        <c:lblAlgn val="ctr"/>
        <c:lblOffset val="100"/>
        <c:noMultiLvlLbl val="0"/>
      </c:catAx>
      <c:valAx>
        <c:axId val="-7236025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cs-CZ"/>
          </a:p>
        </c:txPr>
        <c:crossAx val="-7236030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Times New Roman" panose="02020603050405020304" pitchFamily="18" charset="0"/>
          <a:cs typeface="Times New Roman" panose="02020603050405020304" pitchFamily="18" charset="0"/>
        </a:defRPr>
      </a:pPr>
      <a:endParaRPr lang="cs-CZ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'Věděli přenos'!$A$1:$B$1</c:f>
              <c:strCache>
                <c:ptCount val="2"/>
                <c:pt idx="0">
                  <c:v>Ano</c:v>
                </c:pt>
                <c:pt idx="1">
                  <c:v>Ne</c:v>
                </c:pt>
              </c:strCache>
            </c:strRef>
          </c:cat>
          <c:val>
            <c:numRef>
              <c:f>'Věděli přenos'!$A$2:$B$2</c:f>
              <c:numCache>
                <c:formatCode>General</c:formatCode>
                <c:ptCount val="2"/>
                <c:pt idx="0">
                  <c:v>87</c:v>
                </c:pt>
                <c:pt idx="1">
                  <c:v>191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967859760"/>
        <c:axId val="-686707696"/>
      </c:barChart>
      <c:catAx>
        <c:axId val="-9678597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cs-CZ"/>
          </a:p>
        </c:txPr>
        <c:crossAx val="-686707696"/>
        <c:crosses val="autoZero"/>
        <c:auto val="1"/>
        <c:lblAlgn val="ctr"/>
        <c:lblOffset val="100"/>
        <c:noMultiLvlLbl val="0"/>
      </c:catAx>
      <c:valAx>
        <c:axId val="-6867076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cs-CZ"/>
          </a:p>
        </c:txPr>
        <c:crossAx val="-9678597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Times New Roman" panose="02020603050405020304" pitchFamily="18" charset="0"/>
          <a:cs typeface="Times New Roman" panose="02020603050405020304" pitchFamily="18" charset="0"/>
        </a:defRPr>
      </a:pPr>
      <a:endParaRPr lang="cs-CZ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Hodnocení!$A$1:$A$3</c:f>
              <c:strCache>
                <c:ptCount val="3"/>
                <c:pt idx="0">
                  <c:v>Kladně, je to užitečná aplikace</c:v>
                </c:pt>
                <c:pt idx="1">
                  <c:v>Neutrálně, nevím, nedokážu posoudit</c:v>
                </c:pt>
                <c:pt idx="2">
                  <c:v>Záporně, aplikace je zbytečná</c:v>
                </c:pt>
              </c:strCache>
            </c:strRef>
          </c:cat>
          <c:val>
            <c:numRef>
              <c:f>Hodnocení!$B$1:$B$3</c:f>
              <c:numCache>
                <c:formatCode>General</c:formatCode>
                <c:ptCount val="3"/>
                <c:pt idx="0">
                  <c:v>287</c:v>
                </c:pt>
                <c:pt idx="1">
                  <c:v>39</c:v>
                </c:pt>
                <c:pt idx="2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686709872"/>
        <c:axId val="-686706064"/>
      </c:barChart>
      <c:catAx>
        <c:axId val="-6867098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cs-CZ"/>
          </a:p>
        </c:txPr>
        <c:crossAx val="-686706064"/>
        <c:crosses val="autoZero"/>
        <c:auto val="1"/>
        <c:lblAlgn val="ctr"/>
        <c:lblOffset val="100"/>
        <c:noMultiLvlLbl val="0"/>
      </c:catAx>
      <c:valAx>
        <c:axId val="-6867060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-6867098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33" name="Shape 133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05656324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819559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306681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Název a podtit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názvu"/>
          <p:cNvSpPr txBox="1">
            <a:spLocks noGrp="1"/>
          </p:cNvSpPr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r>
              <a:t>Text názvu</a:t>
            </a:r>
          </a:p>
        </p:txBody>
      </p:sp>
      <p:sp>
        <p:nvSpPr>
          <p:cNvPr id="12" name="Text úrovně 1…"/>
          <p:cNvSpPr txBox="1">
            <a:spLocks noGrp="1"/>
          </p:cNvSpPr>
          <p:nvPr>
            <p:ph type="body" sz="quarter" idx="1"/>
          </p:nvPr>
        </p:nvSpPr>
        <p:spPr>
          <a:xfrm>
            <a:off x="1270000" y="50419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3" name="Číslo snímk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itá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sef Novák"/>
          <p:cNvSpPr txBox="1">
            <a:spLocks noGrp="1"/>
          </p:cNvSpPr>
          <p:nvPr>
            <p:ph type="body" sz="quarter" idx="13"/>
          </p:nvPr>
        </p:nvSpPr>
        <p:spPr>
          <a:xfrm>
            <a:off x="1270000" y="6362700"/>
            <a:ext cx="10464800" cy="461366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2400" i="1"/>
            </a:lvl1pPr>
          </a:lstStyle>
          <a:p>
            <a:r>
              <a:t>–Josef Novák</a:t>
            </a:r>
          </a:p>
        </p:txBody>
      </p:sp>
      <p:sp>
        <p:nvSpPr>
          <p:cNvPr id="94" name="„Sem napište citát.“"/>
          <p:cNvSpPr txBox="1">
            <a:spLocks noGrp="1"/>
          </p:cNvSpPr>
          <p:nvPr>
            <p:ph type="body" sz="quarter" idx="14"/>
          </p:nvPr>
        </p:nvSpPr>
        <p:spPr>
          <a:xfrm>
            <a:off x="1270000" y="4267112"/>
            <a:ext cx="10464800" cy="609776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4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„Sem napište citát.“ </a:t>
            </a:r>
          </a:p>
        </p:txBody>
      </p:sp>
      <p:sp>
        <p:nvSpPr>
          <p:cNvPr id="95" name="Číslo snímk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Obrázek"/>
          <p:cNvSpPr>
            <a:spLocks noGrp="1"/>
          </p:cNvSpPr>
          <p:nvPr>
            <p:ph type="pic" idx="13"/>
          </p:nvPr>
        </p:nvSpPr>
        <p:spPr>
          <a:xfrm>
            <a:off x="-949853" y="0"/>
            <a:ext cx="14904506" cy="9944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Číslo snímk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Číslo snímk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bg>
      <p:bgPr>
        <a:gradFill flip="none" rotWithShape="1">
          <a:gsLst>
            <a:gs pos="0">
              <a:srgbClr val="171717"/>
            </a:gs>
            <a:gs pos="100000">
              <a:srgbClr val="707E95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Číslo snímku"/>
          <p:cNvSpPr txBox="1">
            <a:spLocks noGrp="1"/>
          </p:cNvSpPr>
          <p:nvPr>
            <p:ph type="sldNum" sz="quarter" idx="2"/>
          </p:nvPr>
        </p:nvSpPr>
        <p:spPr>
          <a:xfrm>
            <a:off x="6343650" y="9283700"/>
            <a:ext cx="317500" cy="330200"/>
          </a:xfrm>
          <a:prstGeom prst="rect">
            <a:avLst/>
          </a:prstGeom>
        </p:spPr>
        <p:txBody>
          <a:bodyPr lIns="63500" tIns="63500" rIns="63500" bIns="63500"/>
          <a:lstStyle>
            <a:lvl1pPr defTabSz="571500">
              <a:defRPr sz="14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Název a podtit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Text názvu"/>
          <p:cNvSpPr txBox="1">
            <a:spLocks noGrp="1"/>
          </p:cNvSpPr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t>Text názvu</a:t>
            </a:r>
          </a:p>
        </p:txBody>
      </p:sp>
      <p:sp>
        <p:nvSpPr>
          <p:cNvPr id="125" name="Text úrovně 1…"/>
          <p:cNvSpPr txBox="1">
            <a:spLocks noGrp="1"/>
          </p:cNvSpPr>
          <p:nvPr>
            <p:ph type="body" sz="quarter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  <a:lvl2pPr marL="0" indent="228600" algn="ctr">
              <a:spcBef>
                <a:spcPts val="0"/>
              </a:spcBef>
              <a:buSzTx/>
              <a:buNone/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2pPr>
            <a:lvl3pPr marL="0" indent="457200" algn="ctr">
              <a:spcBef>
                <a:spcPts val="0"/>
              </a:spcBef>
              <a:buSzTx/>
              <a:buNone/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3pPr>
            <a:lvl4pPr marL="0" indent="685800" algn="ctr">
              <a:spcBef>
                <a:spcPts val="0"/>
              </a:spcBef>
              <a:buSzTx/>
              <a:buNone/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4pPr>
            <a:lvl5pPr marL="0" indent="914400" algn="ctr">
              <a:spcBef>
                <a:spcPts val="0"/>
              </a:spcBef>
              <a:buSzTx/>
              <a:buNone/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5pPr>
          </a:lstStyle>
          <a:p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26" name="Číslo snímku"/>
          <p:cNvSpPr txBox="1">
            <a:spLocks noGrp="1"/>
          </p:cNvSpPr>
          <p:nvPr>
            <p:ph type="sldNum" sz="quarter" idx="2"/>
          </p:nvPr>
        </p:nvSpPr>
        <p:spPr>
          <a:xfrm>
            <a:off x="6311798" y="9251950"/>
            <a:ext cx="368504" cy="381000"/>
          </a:xfrm>
          <a:prstGeom prst="rect">
            <a:avLst/>
          </a:prstGeom>
        </p:spPr>
        <p:txBody>
          <a:bodyPr/>
          <a:lstStyle>
            <a:lvl1pPr>
              <a:defRPr sz="18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grafie - na šířk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Obrázek"/>
          <p:cNvSpPr>
            <a:spLocks noGrp="1"/>
          </p:cNvSpPr>
          <p:nvPr>
            <p:ph type="pic" idx="13"/>
          </p:nvPr>
        </p:nvSpPr>
        <p:spPr>
          <a:xfrm>
            <a:off x="1622088" y="289099"/>
            <a:ext cx="9753603" cy="6505789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ext názvu"/>
          <p:cNvSpPr txBox="1">
            <a:spLocks noGrp="1"/>
          </p:cNvSpPr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r>
              <a:t>Text názvu</a:t>
            </a:r>
          </a:p>
        </p:txBody>
      </p:sp>
      <p:sp>
        <p:nvSpPr>
          <p:cNvPr id="22" name="Text úrovně 1…"/>
          <p:cNvSpPr txBox="1">
            <a:spLocks noGrp="1"/>
          </p:cNvSpPr>
          <p:nvPr>
            <p:ph type="body" sz="quarter" idx="1"/>
          </p:nvPr>
        </p:nvSpPr>
        <p:spPr>
          <a:xfrm>
            <a:off x="1270000" y="81534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23" name="Číslo snímk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Název - ve střed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 názvu"/>
          <p:cNvSpPr txBox="1">
            <a:spLocks noGrp="1"/>
          </p:cNvSpPr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r>
              <a:t>Text názvu</a:t>
            </a:r>
          </a:p>
        </p:txBody>
      </p:sp>
      <p:sp>
        <p:nvSpPr>
          <p:cNvPr id="31" name="Číslo snímk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grafie - na výšk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Obrázek"/>
          <p:cNvSpPr>
            <a:spLocks noGrp="1"/>
          </p:cNvSpPr>
          <p:nvPr>
            <p:ph type="pic" idx="13"/>
          </p:nvPr>
        </p:nvSpPr>
        <p:spPr>
          <a:xfrm>
            <a:off x="2263775" y="613833"/>
            <a:ext cx="12401550" cy="82677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ext názvu"/>
          <p:cNvSpPr txBox="1">
            <a:spLocks noGrp="1"/>
          </p:cNvSpPr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Text názvu</a:t>
            </a:r>
          </a:p>
        </p:txBody>
      </p:sp>
      <p:sp>
        <p:nvSpPr>
          <p:cNvPr id="40" name="Text úrovně 1…"/>
          <p:cNvSpPr txBox="1">
            <a:spLocks noGrp="1"/>
          </p:cNvSpPr>
          <p:nvPr>
            <p:ph type="body" sz="quarter" idx="1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41" name="Číslo snímk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Název - nahoř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ext názvu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 názvu</a:t>
            </a:r>
          </a:p>
        </p:txBody>
      </p:sp>
      <p:sp>
        <p:nvSpPr>
          <p:cNvPr id="49" name="Číslo snímk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Název a odráž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 názvu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 názvu</a:t>
            </a:r>
          </a:p>
        </p:txBody>
      </p:sp>
      <p:sp>
        <p:nvSpPr>
          <p:cNvPr id="57" name="Text úrovně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58" name="Číslo snímk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Název, odrážky, fot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Obrázek"/>
          <p:cNvSpPr>
            <a:spLocks noGrp="1"/>
          </p:cNvSpPr>
          <p:nvPr>
            <p:ph type="pic" idx="13"/>
          </p:nvPr>
        </p:nvSpPr>
        <p:spPr>
          <a:xfrm>
            <a:off x="4086225" y="2586566"/>
            <a:ext cx="9429750" cy="62865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ext názvu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 názvu</a:t>
            </a:r>
          </a:p>
        </p:txBody>
      </p:sp>
      <p:sp>
        <p:nvSpPr>
          <p:cNvPr id="67" name="Text úrovně 1…"/>
          <p:cNvSpPr txBox="1">
            <a:spLocks noGrp="1"/>
          </p:cNvSpPr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68" name="Číslo snímku"/>
          <p:cNvSpPr txBox="1">
            <a:spLocks noGrp="1"/>
          </p:cNvSpPr>
          <p:nvPr>
            <p:ph type="sldNum" sz="quarter" idx="2"/>
          </p:nvPr>
        </p:nvSpPr>
        <p:spPr>
          <a:xfrm>
            <a:off x="6328884" y="9296400"/>
            <a:ext cx="340259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Odráž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Text úrovně 1…"/>
          <p:cNvSpPr txBox="1">
            <a:spLocks noGrp="1"/>
          </p:cNvSpPr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76" name="Číslo snímk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grafie - 3 na výšk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Obrázek"/>
          <p:cNvSpPr>
            <a:spLocks noGrp="1"/>
          </p:cNvSpPr>
          <p:nvPr>
            <p:ph type="pic" sz="quarter" idx="13"/>
          </p:nvPr>
        </p:nvSpPr>
        <p:spPr>
          <a:xfrm>
            <a:off x="6680200" y="5029200"/>
            <a:ext cx="6054748" cy="4038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Obrázek"/>
          <p:cNvSpPr>
            <a:spLocks noGrp="1"/>
          </p:cNvSpPr>
          <p:nvPr>
            <p:ph type="pic" sz="quarter" idx="14"/>
          </p:nvPr>
        </p:nvSpPr>
        <p:spPr>
          <a:xfrm>
            <a:off x="6502400" y="889000"/>
            <a:ext cx="5867400" cy="39116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Obrázek"/>
          <p:cNvSpPr>
            <a:spLocks noGrp="1"/>
          </p:cNvSpPr>
          <p:nvPr>
            <p:ph type="pic" idx="15"/>
          </p:nvPr>
        </p:nvSpPr>
        <p:spPr>
          <a:xfrm>
            <a:off x="-2374900" y="889000"/>
            <a:ext cx="11982450" cy="79883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Číslo snímk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názvu"/>
          <p:cNvSpPr txBox="1">
            <a:spLocks noGrp="1"/>
          </p:cNvSpPr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Text názvu</a:t>
            </a:r>
          </a:p>
        </p:txBody>
      </p:sp>
      <p:sp>
        <p:nvSpPr>
          <p:cNvPr id="3" name="Text úrovně 1…"/>
          <p:cNvSpPr txBox="1">
            <a:spLocks noGrp="1"/>
          </p:cNvSpPr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4" name="Číslo snímku"/>
          <p:cNvSpPr txBox="1">
            <a:spLocks noGrp="1"/>
          </p:cNvSpPr>
          <p:nvPr>
            <p:ph type="sldNum" sz="quarter" idx="2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6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ransition spd="med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4" Type="http://schemas.openxmlformats.org/officeDocument/2006/relationships/chart" Target="../charts/char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4" Type="http://schemas.openxmlformats.org/officeDocument/2006/relationships/chart" Target="../charts/char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4" Type="http://schemas.openxmlformats.org/officeDocument/2006/relationships/chart" Target="../charts/char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4" Type="http://schemas.openxmlformats.org/officeDocument/2006/relationships/chart" Target="../charts/char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5" name="bg.jpg" descr="bg.jp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-3092283" y="-39759"/>
            <a:ext cx="19189334" cy="9805386"/>
          </a:xfrm>
          <a:prstGeom prst="rect">
            <a:avLst/>
          </a:prstGeom>
          <a:ln w="12700">
            <a:miter lim="400000"/>
          </a:ln>
        </p:spPr>
      </p:pic>
      <p:pic>
        <p:nvPicPr>
          <p:cNvPr id="136" name="Icon@1024_2.png" descr="Icon@1024_2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4793456" y="1161989"/>
            <a:ext cx="3417860" cy="3417859"/>
          </a:xfrm>
          <a:prstGeom prst="rect">
            <a:avLst/>
          </a:prstGeom>
          <a:ln w="12700">
            <a:miter lim="400000"/>
          </a:ln>
        </p:spPr>
      </p:pic>
      <p:pic>
        <p:nvPicPr>
          <p:cNvPr id="137" name="Pro život.png" descr="Pro život.png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-8182" y="2631"/>
            <a:ext cx="2350643" cy="2537863"/>
          </a:xfrm>
          <a:prstGeom prst="rect">
            <a:avLst/>
          </a:prstGeom>
          <a:ln w="12700">
            <a:miter lim="400000"/>
          </a:ln>
        </p:spPr>
      </p:pic>
      <p:sp>
        <p:nvSpPr>
          <p:cNvPr id="138" name="ZÁCHRANKA"/>
          <p:cNvSpPr txBox="1"/>
          <p:nvPr/>
        </p:nvSpPr>
        <p:spPr>
          <a:xfrm>
            <a:off x="3681125" y="5445056"/>
            <a:ext cx="5642571" cy="13336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7100" b="0">
                <a:solidFill>
                  <a:srgbClr val="10342F"/>
                </a:solidFill>
                <a:latin typeface="Gotham Rounded"/>
                <a:ea typeface="Gotham Rounded"/>
                <a:cs typeface="Gotham Rounded"/>
                <a:sym typeface="Gotham Rounded"/>
              </a:defRPr>
            </a:lvl1pPr>
          </a:lstStyle>
          <a:p>
            <a:r>
              <a:rPr lang="cs-CZ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Vývoj aplikace Záchranka </a:t>
            </a:r>
          </a:p>
          <a:p>
            <a:r>
              <a:rPr lang="cs-CZ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od roku 2016</a:t>
            </a:r>
            <a:endParaRPr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9" name="Tísňové volání nové generace"/>
          <p:cNvSpPr txBox="1"/>
          <p:nvPr/>
        </p:nvSpPr>
        <p:spPr>
          <a:xfrm>
            <a:off x="733989" y="6816701"/>
            <a:ext cx="11536822" cy="57964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100" b="0">
                <a:solidFill>
                  <a:srgbClr val="044038"/>
                </a:solidFill>
                <a:latin typeface="Gotham Rounded"/>
                <a:ea typeface="Gotham Rounded"/>
                <a:cs typeface="Gotham Rounded"/>
                <a:sym typeface="Gotham Rounded"/>
              </a:defRPr>
            </a:lvl1pPr>
          </a:lstStyle>
          <a:p>
            <a:endParaRPr dirty="0"/>
          </a:p>
        </p:txBody>
      </p:sp>
      <p:sp>
        <p:nvSpPr>
          <p:cNvPr id="140" name="2020"/>
          <p:cNvSpPr txBox="1"/>
          <p:nvPr/>
        </p:nvSpPr>
        <p:spPr>
          <a:xfrm>
            <a:off x="341314" y="9023294"/>
            <a:ext cx="4627322" cy="4873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 sz="2500" b="0">
                <a:solidFill>
                  <a:srgbClr val="10342F"/>
                </a:solidFill>
                <a:latin typeface="Gotham Rounded"/>
                <a:ea typeface="Gotham Rounded"/>
                <a:cs typeface="Gotham Rounded"/>
                <a:sym typeface="Gotham Rounded"/>
              </a:defRPr>
            </a:lvl1pPr>
          </a:lstStyle>
          <a:p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1" name="Filip Maleňák"/>
          <p:cNvSpPr txBox="1"/>
          <p:nvPr/>
        </p:nvSpPr>
        <p:spPr>
          <a:xfrm>
            <a:off x="3124530" y="7893634"/>
            <a:ext cx="5086786" cy="5950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algn="r">
              <a:defRPr sz="2500" b="0">
                <a:solidFill>
                  <a:srgbClr val="10342F"/>
                </a:solidFill>
                <a:latin typeface="Gotham Rounded"/>
                <a:ea typeface="Gotham Rounded"/>
                <a:cs typeface="Gotham Rounded"/>
                <a:sym typeface="Gotham Rounded"/>
              </a:defRPr>
            </a:lvl1pPr>
          </a:lstStyle>
          <a:p>
            <a:r>
              <a:rPr lang="cs-C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Martin Zapletal, DiS.</a:t>
            </a:r>
            <a:endParaRPr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ovéPole 1"/>
          <p:cNvSpPr txBox="1"/>
          <p:nvPr/>
        </p:nvSpPr>
        <p:spPr>
          <a:xfrm flipH="1">
            <a:off x="2084951" y="7230536"/>
            <a:ext cx="8834867" cy="50270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cs-CZ" sz="26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Helvetica Neue"/>
              </a:rPr>
              <a:t>Vysoká škola zdravotnická, o. </a:t>
            </a:r>
            <a:r>
              <a:rPr lang="cs-CZ" sz="26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p. s v Praze 5, Duškova 7</a:t>
            </a:r>
            <a:r>
              <a:rPr kumimoji="0" lang="cs-CZ" sz="26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Helvetica Neue"/>
              </a:rPr>
              <a:t> </a:t>
            </a:r>
            <a:endParaRPr kumimoji="0" lang="cs-CZ" sz="26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Helvetica Neue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5060173" y="4655489"/>
            <a:ext cx="3273930" cy="37959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cs-CZ" sz="18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Helvetica Neue"/>
              </a:rPr>
              <a:t>Zdroj:</a:t>
            </a:r>
            <a:r>
              <a:rPr kumimoji="0" lang="cs-CZ" sz="18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Helvetica Neue"/>
              </a:rPr>
              <a:t> Aplikace Záchranka, 2018 </a:t>
            </a:r>
            <a:endParaRPr kumimoji="0" lang="cs-CZ" sz="24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519" y="281557"/>
            <a:ext cx="2765494" cy="276549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5" name="bg.jpg" descr="bg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2950857" y="0"/>
            <a:ext cx="19189334" cy="9805386"/>
          </a:xfrm>
          <a:prstGeom prst="rect">
            <a:avLst/>
          </a:prstGeom>
          <a:ln w="12700">
            <a:miter lim="400000"/>
          </a:ln>
        </p:spPr>
      </p:pic>
      <p:pic>
        <p:nvPicPr>
          <p:cNvPr id="137" name="Pro život.png" descr="Pro život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-8182" y="2631"/>
            <a:ext cx="2350643" cy="2537863"/>
          </a:xfrm>
          <a:prstGeom prst="rect">
            <a:avLst/>
          </a:prstGeom>
          <a:ln w="12700">
            <a:miter lim="400000"/>
          </a:ln>
        </p:spPr>
      </p:pic>
      <p:sp>
        <p:nvSpPr>
          <p:cNvPr id="138" name="ZÁCHRANKA"/>
          <p:cNvSpPr txBox="1"/>
          <p:nvPr/>
        </p:nvSpPr>
        <p:spPr>
          <a:xfrm>
            <a:off x="2342461" y="974044"/>
            <a:ext cx="3853620" cy="5950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7100" b="0">
                <a:solidFill>
                  <a:srgbClr val="10342F"/>
                </a:solidFill>
                <a:latin typeface="Gotham Rounded"/>
                <a:ea typeface="Gotham Rounded"/>
                <a:cs typeface="Gotham Rounded"/>
                <a:sym typeface="Gotham Rounded"/>
              </a:defRPr>
            </a:lvl1pPr>
          </a:lstStyle>
          <a:p>
            <a:r>
              <a:rPr lang="cs-C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PRŮZKUMNÁ ČÁST</a:t>
            </a:r>
            <a:endParaRPr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9" name="Tísňové volání nové generace"/>
          <p:cNvSpPr txBox="1"/>
          <p:nvPr/>
        </p:nvSpPr>
        <p:spPr>
          <a:xfrm>
            <a:off x="875399" y="2540492"/>
            <a:ext cx="11536822" cy="4719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100" b="0">
                <a:solidFill>
                  <a:srgbClr val="044038"/>
                </a:solidFill>
                <a:latin typeface="Gotham Rounded"/>
                <a:ea typeface="Gotham Rounded"/>
                <a:cs typeface="Gotham Rounded"/>
                <a:sym typeface="Gotham Rounded"/>
              </a:defRPr>
            </a:lvl1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Víte, jak funguje systém Varovných upozornění?</a:t>
            </a:r>
          </a:p>
        </p:txBody>
      </p:sp>
      <p:sp>
        <p:nvSpPr>
          <p:cNvPr id="140" name="2020"/>
          <p:cNvSpPr txBox="1"/>
          <p:nvPr/>
        </p:nvSpPr>
        <p:spPr>
          <a:xfrm>
            <a:off x="341314" y="9030989"/>
            <a:ext cx="4627322" cy="4719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 sz="2500" b="0">
                <a:solidFill>
                  <a:srgbClr val="10342F"/>
                </a:solidFill>
                <a:latin typeface="Gotham Rounded"/>
                <a:ea typeface="Gotham Rounded"/>
                <a:cs typeface="Gotham Rounded"/>
                <a:sym typeface="Gotham Rounded"/>
              </a:defRPr>
            </a:lvl1pPr>
          </a:lstStyle>
          <a:p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1" name="Filip Maleňák"/>
          <p:cNvSpPr txBox="1"/>
          <p:nvPr/>
        </p:nvSpPr>
        <p:spPr>
          <a:xfrm>
            <a:off x="8036164" y="9023294"/>
            <a:ext cx="4627322" cy="4873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r">
              <a:defRPr sz="2500" b="0">
                <a:solidFill>
                  <a:srgbClr val="10342F"/>
                </a:solidFill>
                <a:latin typeface="Gotham Rounded"/>
                <a:ea typeface="Gotham Rounded"/>
                <a:cs typeface="Gotham Rounded"/>
                <a:sym typeface="Gotham Rounded"/>
              </a:defRPr>
            </a:lvl1pPr>
          </a:lstStyle>
          <a:p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Graf 8"/>
          <p:cNvGraphicFramePr/>
          <p:nvPr>
            <p:extLst>
              <p:ext uri="{D42A27DB-BD31-4B8C-83A1-F6EECF244321}">
                <p14:modId xmlns:p14="http://schemas.microsoft.com/office/powerpoint/2010/main" val="2840978061"/>
              </p:ext>
            </p:extLst>
          </p:nvPr>
        </p:nvGraphicFramePr>
        <p:xfrm>
          <a:off x="1704797" y="3241675"/>
          <a:ext cx="9878026" cy="53906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TextovéPole 9"/>
          <p:cNvSpPr txBox="1"/>
          <p:nvPr/>
        </p:nvSpPr>
        <p:spPr>
          <a:xfrm>
            <a:off x="8917270" y="8632282"/>
            <a:ext cx="2665553" cy="37959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cs-CZ" sz="18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Helvetica Neue"/>
              </a:rPr>
              <a:t>Zdroj:</a:t>
            </a:r>
            <a:r>
              <a:rPr kumimoji="0" lang="cs-CZ" sz="18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Helvetica Neue"/>
              </a:rPr>
              <a:t> Autor, 2021 </a:t>
            </a:r>
            <a:endParaRPr kumimoji="0" lang="cs-CZ" sz="24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87277122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5" name="bg.jpg" descr="bg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2950857" y="-51786"/>
            <a:ext cx="19189334" cy="9805386"/>
          </a:xfrm>
          <a:prstGeom prst="rect">
            <a:avLst/>
          </a:prstGeom>
          <a:ln w="12700">
            <a:miter lim="400000"/>
          </a:ln>
        </p:spPr>
      </p:pic>
      <p:pic>
        <p:nvPicPr>
          <p:cNvPr id="137" name="Pro život.png" descr="Pro život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-8182" y="2631"/>
            <a:ext cx="2350643" cy="2537863"/>
          </a:xfrm>
          <a:prstGeom prst="rect">
            <a:avLst/>
          </a:prstGeom>
          <a:ln w="12700">
            <a:miter lim="400000"/>
          </a:ln>
        </p:spPr>
      </p:pic>
      <p:sp>
        <p:nvSpPr>
          <p:cNvPr id="138" name="ZÁCHRANKA"/>
          <p:cNvSpPr txBox="1"/>
          <p:nvPr/>
        </p:nvSpPr>
        <p:spPr>
          <a:xfrm>
            <a:off x="2342461" y="974044"/>
            <a:ext cx="3853620" cy="5950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7100" b="0">
                <a:solidFill>
                  <a:srgbClr val="10342F"/>
                </a:solidFill>
                <a:latin typeface="Gotham Rounded"/>
                <a:ea typeface="Gotham Rounded"/>
                <a:cs typeface="Gotham Rounded"/>
                <a:sym typeface="Gotham Rounded"/>
              </a:defRPr>
            </a:lvl1pPr>
          </a:lstStyle>
          <a:p>
            <a:r>
              <a:rPr lang="cs-C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PRŮZKUMNÁ ČÁST</a:t>
            </a:r>
            <a:endParaRPr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9" name="Tísňové volání nové generace"/>
          <p:cNvSpPr txBox="1"/>
          <p:nvPr/>
        </p:nvSpPr>
        <p:spPr>
          <a:xfrm>
            <a:off x="875399" y="2540492"/>
            <a:ext cx="11536822" cy="4719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100" b="0">
                <a:solidFill>
                  <a:srgbClr val="044038"/>
                </a:solidFill>
                <a:latin typeface="Gotham Rounded"/>
                <a:ea typeface="Gotham Rounded"/>
                <a:cs typeface="Gotham Rounded"/>
                <a:sym typeface="Gotham Rounded"/>
              </a:defRPr>
            </a:lvl1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Věděli jste, že aplikace Záchranka umožňuje videopřenos z místa události?</a:t>
            </a:r>
          </a:p>
        </p:txBody>
      </p:sp>
      <p:sp>
        <p:nvSpPr>
          <p:cNvPr id="140" name="2020"/>
          <p:cNvSpPr txBox="1"/>
          <p:nvPr/>
        </p:nvSpPr>
        <p:spPr>
          <a:xfrm>
            <a:off x="341314" y="9030989"/>
            <a:ext cx="4627322" cy="4719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 sz="2500" b="0">
                <a:solidFill>
                  <a:srgbClr val="10342F"/>
                </a:solidFill>
                <a:latin typeface="Gotham Rounded"/>
                <a:ea typeface="Gotham Rounded"/>
                <a:cs typeface="Gotham Rounded"/>
                <a:sym typeface="Gotham Rounded"/>
              </a:defRPr>
            </a:lvl1pPr>
          </a:lstStyle>
          <a:p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1" name="Filip Maleňák"/>
          <p:cNvSpPr txBox="1"/>
          <p:nvPr/>
        </p:nvSpPr>
        <p:spPr>
          <a:xfrm>
            <a:off x="8036164" y="9023294"/>
            <a:ext cx="4627322" cy="4873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r">
              <a:defRPr sz="2500" b="0">
                <a:solidFill>
                  <a:srgbClr val="10342F"/>
                </a:solidFill>
                <a:latin typeface="Gotham Rounded"/>
                <a:ea typeface="Gotham Rounded"/>
                <a:cs typeface="Gotham Rounded"/>
                <a:sym typeface="Gotham Rounded"/>
              </a:defRPr>
            </a:lvl1pPr>
          </a:lstStyle>
          <a:p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Graf 9"/>
          <p:cNvGraphicFramePr/>
          <p:nvPr>
            <p:extLst>
              <p:ext uri="{D42A27DB-BD31-4B8C-83A1-F6EECF244321}">
                <p14:modId xmlns:p14="http://schemas.microsoft.com/office/powerpoint/2010/main" val="3175450689"/>
              </p:ext>
            </p:extLst>
          </p:nvPr>
        </p:nvGraphicFramePr>
        <p:xfrm>
          <a:off x="1956836" y="3203996"/>
          <a:ext cx="9373947" cy="55558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TextovéPole 8"/>
          <p:cNvSpPr txBox="1"/>
          <p:nvPr/>
        </p:nvSpPr>
        <p:spPr>
          <a:xfrm>
            <a:off x="9017048" y="8651398"/>
            <a:ext cx="2665553" cy="37959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cs-CZ" sz="18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Helvetica Neue"/>
              </a:rPr>
              <a:t>Zdroj:</a:t>
            </a:r>
            <a:r>
              <a:rPr kumimoji="0" lang="cs-CZ" sz="18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Helvetica Neue"/>
              </a:rPr>
              <a:t> Autor, 2021 </a:t>
            </a:r>
            <a:endParaRPr kumimoji="0" lang="cs-CZ" sz="24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2276560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5" name="bg.jpg" descr="bg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2950857" y="-13063"/>
            <a:ext cx="19189334" cy="9805386"/>
          </a:xfrm>
          <a:prstGeom prst="rect">
            <a:avLst/>
          </a:prstGeom>
          <a:ln w="12700">
            <a:miter lim="400000"/>
          </a:ln>
        </p:spPr>
      </p:pic>
      <p:pic>
        <p:nvPicPr>
          <p:cNvPr id="137" name="Pro život.png" descr="Pro život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-8182" y="2631"/>
            <a:ext cx="2350643" cy="2537863"/>
          </a:xfrm>
          <a:prstGeom prst="rect">
            <a:avLst/>
          </a:prstGeom>
          <a:ln w="12700">
            <a:miter lim="400000"/>
          </a:ln>
        </p:spPr>
      </p:pic>
      <p:sp>
        <p:nvSpPr>
          <p:cNvPr id="138" name="ZÁCHRANKA"/>
          <p:cNvSpPr txBox="1"/>
          <p:nvPr/>
        </p:nvSpPr>
        <p:spPr>
          <a:xfrm>
            <a:off x="2342461" y="974044"/>
            <a:ext cx="3853620" cy="5950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7100" b="0">
                <a:solidFill>
                  <a:srgbClr val="10342F"/>
                </a:solidFill>
                <a:latin typeface="Gotham Rounded"/>
                <a:ea typeface="Gotham Rounded"/>
                <a:cs typeface="Gotham Rounded"/>
                <a:sym typeface="Gotham Rounded"/>
              </a:defRPr>
            </a:lvl1pPr>
          </a:lstStyle>
          <a:p>
            <a:r>
              <a:rPr lang="cs-C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PRŮZKUMNÁ ČÁST</a:t>
            </a:r>
            <a:endParaRPr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9" name="Tísňové volání nové generace"/>
          <p:cNvSpPr txBox="1"/>
          <p:nvPr/>
        </p:nvSpPr>
        <p:spPr>
          <a:xfrm>
            <a:off x="875399" y="2540492"/>
            <a:ext cx="11536822" cy="4719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100" b="0">
                <a:solidFill>
                  <a:srgbClr val="044038"/>
                </a:solidFill>
                <a:latin typeface="Gotham Rounded"/>
                <a:ea typeface="Gotham Rounded"/>
                <a:cs typeface="Gotham Rounded"/>
                <a:sym typeface="Gotham Rounded"/>
              </a:defRPr>
            </a:lvl1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Jak hodnotíte aplikaci Záchranka?</a:t>
            </a:r>
          </a:p>
        </p:txBody>
      </p:sp>
      <p:sp>
        <p:nvSpPr>
          <p:cNvPr id="140" name="2020"/>
          <p:cNvSpPr txBox="1"/>
          <p:nvPr/>
        </p:nvSpPr>
        <p:spPr>
          <a:xfrm>
            <a:off x="341314" y="9030989"/>
            <a:ext cx="4627322" cy="4719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 sz="2500" b="0">
                <a:solidFill>
                  <a:srgbClr val="10342F"/>
                </a:solidFill>
                <a:latin typeface="Gotham Rounded"/>
                <a:ea typeface="Gotham Rounded"/>
                <a:cs typeface="Gotham Rounded"/>
                <a:sym typeface="Gotham Rounded"/>
              </a:defRPr>
            </a:lvl1pPr>
          </a:lstStyle>
          <a:p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1" name="Filip Maleňák"/>
          <p:cNvSpPr txBox="1"/>
          <p:nvPr/>
        </p:nvSpPr>
        <p:spPr>
          <a:xfrm>
            <a:off x="8036164" y="9023294"/>
            <a:ext cx="4627322" cy="4873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r">
              <a:defRPr sz="2500" b="0">
                <a:solidFill>
                  <a:srgbClr val="10342F"/>
                </a:solidFill>
                <a:latin typeface="Gotham Rounded"/>
                <a:ea typeface="Gotham Rounded"/>
                <a:cs typeface="Gotham Rounded"/>
                <a:sym typeface="Gotham Rounded"/>
              </a:defRPr>
            </a:lvl1pPr>
          </a:lstStyle>
          <a:p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Graf 8"/>
          <p:cNvGraphicFramePr/>
          <p:nvPr>
            <p:extLst>
              <p:ext uri="{D42A27DB-BD31-4B8C-83A1-F6EECF244321}">
                <p14:modId xmlns:p14="http://schemas.microsoft.com/office/powerpoint/2010/main" val="3369663710"/>
              </p:ext>
            </p:extLst>
          </p:nvPr>
        </p:nvGraphicFramePr>
        <p:xfrm>
          <a:off x="1905549" y="3203996"/>
          <a:ext cx="9476522" cy="52235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TextovéPole 9"/>
          <p:cNvSpPr txBox="1"/>
          <p:nvPr/>
        </p:nvSpPr>
        <p:spPr>
          <a:xfrm>
            <a:off x="9017048" y="8511498"/>
            <a:ext cx="2665553" cy="37959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cs-CZ" sz="18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Helvetica Neue"/>
              </a:rPr>
              <a:t>Zdroj:</a:t>
            </a:r>
            <a:r>
              <a:rPr kumimoji="0" lang="cs-CZ" sz="18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Helvetica Neue"/>
              </a:rPr>
              <a:t> Autor, 2021 </a:t>
            </a:r>
            <a:endParaRPr kumimoji="0" lang="cs-CZ" sz="24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9850380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5" name="bg.jpg" descr="bg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2937794" y="-39189"/>
            <a:ext cx="19189334" cy="9805386"/>
          </a:xfrm>
          <a:prstGeom prst="rect">
            <a:avLst/>
          </a:prstGeom>
          <a:ln w="12700">
            <a:miter lim="400000"/>
          </a:ln>
        </p:spPr>
      </p:pic>
      <p:pic>
        <p:nvPicPr>
          <p:cNvPr id="137" name="Pro život.png" descr="Pro život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-8182" y="2631"/>
            <a:ext cx="2350643" cy="2537863"/>
          </a:xfrm>
          <a:prstGeom prst="rect">
            <a:avLst/>
          </a:prstGeom>
          <a:ln w="12700">
            <a:miter lim="400000"/>
          </a:ln>
        </p:spPr>
      </p:pic>
      <p:sp>
        <p:nvSpPr>
          <p:cNvPr id="138" name="ZÁCHRANKA"/>
          <p:cNvSpPr txBox="1"/>
          <p:nvPr/>
        </p:nvSpPr>
        <p:spPr>
          <a:xfrm>
            <a:off x="2342461" y="974044"/>
            <a:ext cx="4616649" cy="5950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7100" b="0">
                <a:solidFill>
                  <a:srgbClr val="10342F"/>
                </a:solidFill>
                <a:latin typeface="Gotham Rounded"/>
                <a:ea typeface="Gotham Rounded"/>
                <a:cs typeface="Gotham Rounded"/>
                <a:sym typeface="Gotham Rounded"/>
              </a:defRPr>
            </a:lvl1pPr>
          </a:lstStyle>
          <a:p>
            <a:r>
              <a:rPr lang="cs-C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ZÁVĚR A DOPORUČENÍ</a:t>
            </a:r>
            <a:endParaRPr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9" name="Tísňové volání nové generace"/>
          <p:cNvSpPr txBox="1"/>
          <p:nvPr/>
        </p:nvSpPr>
        <p:spPr>
          <a:xfrm>
            <a:off x="875399" y="2437676"/>
            <a:ext cx="11536822" cy="49039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100" b="0">
                <a:solidFill>
                  <a:srgbClr val="044038"/>
                </a:solidFill>
                <a:latin typeface="Gotham Rounded"/>
                <a:ea typeface="Gotham Rounded"/>
                <a:cs typeface="Gotham Rounded"/>
                <a:sym typeface="Gotham Rounded"/>
              </a:defRPr>
            </a:lvl1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Splnění cílů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Zajímavá zjištění </a:t>
            </a:r>
          </a:p>
          <a:p>
            <a:pPr algn="l"/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využití na horách, u vody a v zahraničí</a:t>
            </a:r>
          </a:p>
          <a:p>
            <a:pPr algn="l"/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znalost žen a mužů</a:t>
            </a:r>
          </a:p>
          <a:p>
            <a:pPr algn="l"/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informovanost veřejnosti</a:t>
            </a:r>
          </a:p>
          <a:p>
            <a:pPr algn="l"/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Doporučení pro praxi</a:t>
            </a:r>
          </a:p>
          <a:p>
            <a:pPr algn="l"/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učitelé</a:t>
            </a:r>
          </a:p>
          <a:p>
            <a:pPr algn="l"/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praktičtí lékaři</a:t>
            </a:r>
          </a:p>
          <a:p>
            <a:pPr algn="l"/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aktivní jedinci</a:t>
            </a:r>
          </a:p>
          <a:p>
            <a:pPr algn="l"/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autoškoly</a:t>
            </a:r>
          </a:p>
          <a:p>
            <a:pPr algn="l"/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ambasadoři aplikace Záchranka</a:t>
            </a:r>
          </a:p>
        </p:txBody>
      </p:sp>
      <p:sp>
        <p:nvSpPr>
          <p:cNvPr id="140" name="2020"/>
          <p:cNvSpPr txBox="1"/>
          <p:nvPr/>
        </p:nvSpPr>
        <p:spPr>
          <a:xfrm>
            <a:off x="341314" y="9030989"/>
            <a:ext cx="4627322" cy="4719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 sz="2500" b="0">
                <a:solidFill>
                  <a:srgbClr val="10342F"/>
                </a:solidFill>
                <a:latin typeface="Gotham Rounded"/>
                <a:ea typeface="Gotham Rounded"/>
                <a:cs typeface="Gotham Rounded"/>
                <a:sym typeface="Gotham Rounded"/>
              </a:defRPr>
            </a:lvl1pPr>
          </a:lstStyle>
          <a:p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1" name="Filip Maleňák"/>
          <p:cNvSpPr txBox="1"/>
          <p:nvPr/>
        </p:nvSpPr>
        <p:spPr>
          <a:xfrm>
            <a:off x="8036164" y="9023294"/>
            <a:ext cx="4627322" cy="4873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r">
              <a:defRPr sz="2500" b="0">
                <a:solidFill>
                  <a:srgbClr val="10342F"/>
                </a:solidFill>
                <a:latin typeface="Gotham Rounded"/>
                <a:ea typeface="Gotham Rounded"/>
                <a:cs typeface="Gotham Rounded"/>
                <a:sym typeface="Gotham Rounded"/>
              </a:defRPr>
            </a:lvl1pPr>
          </a:lstStyle>
          <a:p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Martin Zapletal, DiS.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504690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5" name="bg.jpg" descr="bg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2950857" y="-13063"/>
            <a:ext cx="19189334" cy="9805386"/>
          </a:xfrm>
          <a:prstGeom prst="rect">
            <a:avLst/>
          </a:prstGeom>
          <a:ln w="12700">
            <a:miter lim="400000"/>
          </a:ln>
        </p:spPr>
      </p:pic>
      <p:pic>
        <p:nvPicPr>
          <p:cNvPr id="137" name="Pro život.png" descr="Pro život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-8182" y="2631"/>
            <a:ext cx="2350643" cy="2537863"/>
          </a:xfrm>
          <a:prstGeom prst="rect">
            <a:avLst/>
          </a:prstGeom>
          <a:ln w="12700">
            <a:miter lim="400000"/>
          </a:ln>
        </p:spPr>
      </p:pic>
      <p:sp>
        <p:nvSpPr>
          <p:cNvPr id="138" name="ZÁCHRANKA"/>
          <p:cNvSpPr txBox="1"/>
          <p:nvPr/>
        </p:nvSpPr>
        <p:spPr>
          <a:xfrm>
            <a:off x="2246540" y="974044"/>
            <a:ext cx="1856278" cy="5950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7100" b="0">
                <a:solidFill>
                  <a:srgbClr val="10342F"/>
                </a:solidFill>
                <a:latin typeface="Gotham Rounded"/>
                <a:ea typeface="Gotham Rounded"/>
                <a:cs typeface="Gotham Rounded"/>
                <a:sym typeface="Gotham Rounded"/>
              </a:defRPr>
            </a:lvl1pPr>
          </a:lstStyle>
          <a:p>
            <a:r>
              <a:rPr lang="cs-C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DISKUZE</a:t>
            </a:r>
            <a:endParaRPr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9" name="Tísňové volání nové generace"/>
          <p:cNvSpPr txBox="1"/>
          <p:nvPr/>
        </p:nvSpPr>
        <p:spPr>
          <a:xfrm>
            <a:off x="875399" y="3176340"/>
            <a:ext cx="11536822" cy="34265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100" b="0">
                <a:solidFill>
                  <a:srgbClr val="044038"/>
                </a:solidFill>
                <a:latin typeface="Gotham Rounded"/>
                <a:ea typeface="Gotham Rounded"/>
                <a:cs typeface="Gotham Rounded"/>
                <a:sym typeface="Gotham Rounded"/>
              </a:defRPr>
            </a:lvl1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Nainstalovaná aplikace Záchranka (průzkum vs. Český statistický úřad)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Využití Nouzového tlačítka (průzkum vs. Aplikace Záchranka)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Vývoj aplikace od roku 2012 (teoretická část vs. Maleňák)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cs-CZ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Prostor pro Vaše dotazy</a:t>
            </a:r>
          </a:p>
        </p:txBody>
      </p:sp>
      <p:sp>
        <p:nvSpPr>
          <p:cNvPr id="140" name="2020"/>
          <p:cNvSpPr txBox="1"/>
          <p:nvPr/>
        </p:nvSpPr>
        <p:spPr>
          <a:xfrm>
            <a:off x="341314" y="9030989"/>
            <a:ext cx="4627322" cy="4719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 sz="2500" b="0">
                <a:solidFill>
                  <a:srgbClr val="10342F"/>
                </a:solidFill>
                <a:latin typeface="Gotham Rounded"/>
                <a:ea typeface="Gotham Rounded"/>
                <a:cs typeface="Gotham Rounded"/>
                <a:sym typeface="Gotham Rounded"/>
              </a:defRPr>
            </a:lvl1pPr>
          </a:lstStyle>
          <a:p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1" name="Filip Maleňák"/>
          <p:cNvSpPr txBox="1"/>
          <p:nvPr/>
        </p:nvSpPr>
        <p:spPr>
          <a:xfrm>
            <a:off x="8036164" y="9023294"/>
            <a:ext cx="4627322" cy="4873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r">
              <a:defRPr sz="2500" b="0">
                <a:solidFill>
                  <a:srgbClr val="10342F"/>
                </a:solidFill>
                <a:latin typeface="Gotham Rounded"/>
                <a:ea typeface="Gotham Rounded"/>
                <a:cs typeface="Gotham Rounded"/>
                <a:sym typeface="Gotham Rounded"/>
              </a:defRPr>
            </a:lvl1pPr>
          </a:lstStyle>
          <a:p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Martin Zapletal, DiS.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288890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5" name="bg.jpg" descr="bg.jp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-3092282" y="-10432"/>
            <a:ext cx="19189334" cy="9805386"/>
          </a:xfrm>
          <a:prstGeom prst="rect">
            <a:avLst/>
          </a:prstGeom>
          <a:ln w="12700">
            <a:miter lim="400000"/>
          </a:ln>
        </p:spPr>
      </p:pic>
      <p:pic>
        <p:nvPicPr>
          <p:cNvPr id="136" name="Icon@1024_2.png" descr="Icon@1024_2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4793456" y="1161989"/>
            <a:ext cx="3417860" cy="3417859"/>
          </a:xfrm>
          <a:prstGeom prst="rect">
            <a:avLst/>
          </a:prstGeom>
          <a:ln w="12700">
            <a:miter lim="400000"/>
          </a:ln>
        </p:spPr>
      </p:pic>
      <p:pic>
        <p:nvPicPr>
          <p:cNvPr id="137" name="Pro život.png" descr="Pro život.png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-8182" y="2631"/>
            <a:ext cx="2350643" cy="2537863"/>
          </a:xfrm>
          <a:prstGeom prst="rect">
            <a:avLst/>
          </a:prstGeom>
          <a:ln w="12700">
            <a:miter lim="400000"/>
          </a:ln>
        </p:spPr>
      </p:pic>
      <p:sp>
        <p:nvSpPr>
          <p:cNvPr id="138" name="ZÁCHRANKA"/>
          <p:cNvSpPr txBox="1"/>
          <p:nvPr/>
        </p:nvSpPr>
        <p:spPr>
          <a:xfrm>
            <a:off x="4968636" y="6869017"/>
            <a:ext cx="3422411" cy="8412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7100" b="0">
                <a:solidFill>
                  <a:srgbClr val="10342F"/>
                </a:solidFill>
                <a:latin typeface="Gotham Rounded"/>
                <a:ea typeface="Gotham Rounded"/>
                <a:cs typeface="Gotham Rounded"/>
                <a:sym typeface="Gotham Rounded"/>
              </a:defRPr>
            </a:lvl1pPr>
          </a:lstStyle>
          <a:p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Vývoj aplikace Záchranka </a:t>
            </a:r>
          </a:p>
          <a:p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od roku 2016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9" name="Tísňové volání nové generace"/>
          <p:cNvSpPr txBox="1"/>
          <p:nvPr/>
        </p:nvSpPr>
        <p:spPr>
          <a:xfrm>
            <a:off x="733989" y="6816701"/>
            <a:ext cx="11536822" cy="57964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100" b="0">
                <a:solidFill>
                  <a:srgbClr val="044038"/>
                </a:solidFill>
                <a:latin typeface="Gotham Rounded"/>
                <a:ea typeface="Gotham Rounded"/>
                <a:cs typeface="Gotham Rounded"/>
                <a:sym typeface="Gotham Rounded"/>
              </a:defRPr>
            </a:lvl1pPr>
          </a:lstStyle>
          <a:p>
            <a:endParaRPr dirty="0"/>
          </a:p>
        </p:txBody>
      </p:sp>
      <p:sp>
        <p:nvSpPr>
          <p:cNvPr id="140" name="2020"/>
          <p:cNvSpPr txBox="1"/>
          <p:nvPr/>
        </p:nvSpPr>
        <p:spPr>
          <a:xfrm>
            <a:off x="341314" y="9023294"/>
            <a:ext cx="4627322" cy="4873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 sz="2500" b="0">
                <a:solidFill>
                  <a:srgbClr val="10342F"/>
                </a:solidFill>
                <a:latin typeface="Gotham Rounded"/>
                <a:ea typeface="Gotham Rounded"/>
                <a:cs typeface="Gotham Rounded"/>
                <a:sym typeface="Gotham Rounded"/>
              </a:defRPr>
            </a:lvl1pPr>
          </a:lstStyle>
          <a:p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Říjen </a:t>
            </a:r>
            <a:r>
              <a:rPr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2020</a:t>
            </a:r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březen 2021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1" name="Filip Maleňák"/>
          <p:cNvSpPr txBox="1"/>
          <p:nvPr/>
        </p:nvSpPr>
        <p:spPr>
          <a:xfrm>
            <a:off x="8036164" y="9023294"/>
            <a:ext cx="4627322" cy="4873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r">
              <a:defRPr sz="2500" b="0">
                <a:solidFill>
                  <a:srgbClr val="10342F"/>
                </a:solidFill>
                <a:latin typeface="Gotham Rounded"/>
                <a:ea typeface="Gotham Rounded"/>
                <a:cs typeface="Gotham Rounded"/>
                <a:sym typeface="Gotham Rounded"/>
              </a:defRPr>
            </a:lvl1pPr>
          </a:lstStyle>
          <a:p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Martin Zapletal, DiS.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ovéPole 1"/>
          <p:cNvSpPr txBox="1"/>
          <p:nvPr/>
        </p:nvSpPr>
        <p:spPr>
          <a:xfrm flipH="1">
            <a:off x="2084951" y="7923518"/>
            <a:ext cx="8834867" cy="471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cs-CZ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Helvetica Neue"/>
              </a:rPr>
              <a:t>Vysoká škola zdravotnická, o. </a:t>
            </a:r>
            <a:r>
              <a:rPr lang="cs-CZ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p. s v Praze 5, Duškova 7</a:t>
            </a:r>
            <a:r>
              <a:rPr kumimoji="0" lang="cs-CZ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Helvetica Neue"/>
              </a:rPr>
              <a:t> </a:t>
            </a:r>
            <a:endParaRPr kumimoji="0" lang="cs-CZ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Helvetica Neue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4672124" y="5441688"/>
            <a:ext cx="3660519" cy="59503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cs-CZ" sz="32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Helvetica Neue"/>
              </a:rPr>
              <a:t>Děkuji za pozornost</a:t>
            </a:r>
            <a:endParaRPr kumimoji="0" lang="cs-CZ" sz="32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Helvetica Neue"/>
            </a:endParaRPr>
          </a:p>
        </p:txBody>
      </p:sp>
      <p:pic>
        <p:nvPicPr>
          <p:cNvPr id="12" name="Obrázek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519" y="281557"/>
            <a:ext cx="2765494" cy="276549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385662030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5" name="bg.jpg" descr="bg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3092267" y="2631"/>
            <a:ext cx="19189334" cy="9805386"/>
          </a:xfrm>
          <a:prstGeom prst="rect">
            <a:avLst/>
          </a:prstGeom>
          <a:ln w="12700">
            <a:miter lim="400000"/>
          </a:ln>
        </p:spPr>
      </p:pic>
      <p:pic>
        <p:nvPicPr>
          <p:cNvPr id="137" name="Pro život.png" descr="Pro život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-8182" y="2631"/>
            <a:ext cx="2350643" cy="2537863"/>
          </a:xfrm>
          <a:prstGeom prst="rect">
            <a:avLst/>
          </a:prstGeom>
          <a:ln w="12700">
            <a:miter lim="400000"/>
          </a:ln>
        </p:spPr>
      </p:pic>
      <p:sp>
        <p:nvSpPr>
          <p:cNvPr id="138" name="ZÁCHRANKA"/>
          <p:cNvSpPr txBox="1"/>
          <p:nvPr/>
        </p:nvSpPr>
        <p:spPr>
          <a:xfrm>
            <a:off x="2342461" y="974044"/>
            <a:ext cx="2564805" cy="5950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7100" b="0">
                <a:solidFill>
                  <a:srgbClr val="10342F"/>
                </a:solidFill>
                <a:latin typeface="Gotham Rounded"/>
                <a:ea typeface="Gotham Rounded"/>
                <a:cs typeface="Gotham Rounded"/>
                <a:sym typeface="Gotham Rounded"/>
              </a:defRPr>
            </a:lvl1pPr>
          </a:lstStyle>
          <a:p>
            <a:r>
              <a:rPr lang="cs-C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STRUKTURA</a:t>
            </a:r>
            <a:endParaRPr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9" name="Tísňové volání nové generace"/>
          <p:cNvSpPr txBox="1"/>
          <p:nvPr/>
        </p:nvSpPr>
        <p:spPr>
          <a:xfrm>
            <a:off x="733989" y="2850314"/>
            <a:ext cx="11536822" cy="47807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100" b="0">
                <a:solidFill>
                  <a:srgbClr val="044038"/>
                </a:solidFill>
                <a:latin typeface="Gotham Rounded"/>
                <a:ea typeface="Gotham Rounded"/>
                <a:cs typeface="Gotham Rounded"/>
                <a:sym typeface="Gotham Rounded"/>
              </a:defRPr>
            </a:lvl1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Úvod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cs-CZ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cs-C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Rešerše – VŠZ, 30 zdrojů, využito 9 – ostatní zdroje byly zjišťovány postupně.</a:t>
            </a:r>
          </a:p>
          <a:p>
            <a:pPr algn="l"/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cs-C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téma nemá velké množství zdrojů</a:t>
            </a:r>
          </a:p>
          <a:p>
            <a:pPr algn="l"/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cs-C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hlavním zdrojem byla rozmluva s Ing. </a:t>
            </a:r>
            <a:r>
              <a:rPr lang="cs-CZ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Maleňákem</a:t>
            </a:r>
            <a:r>
              <a:rPr lang="cs-C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 Mgr. Křížkovou</a:t>
            </a:r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l"/>
            <a:endParaRPr lang="cs-CZ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Teoretická část</a:t>
            </a:r>
          </a:p>
          <a:p>
            <a:pPr algn="l"/>
            <a:endParaRPr lang="cs-CZ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Průzkumná část</a:t>
            </a:r>
          </a:p>
          <a:p>
            <a:pPr algn="l"/>
            <a:endParaRPr lang="cs-CZ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Závěr a doporučení</a:t>
            </a:r>
          </a:p>
          <a:p>
            <a:pPr algn="l"/>
            <a:endParaRPr lang="cs-CZ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Diskuze</a:t>
            </a: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0" name="2020"/>
          <p:cNvSpPr txBox="1"/>
          <p:nvPr/>
        </p:nvSpPr>
        <p:spPr>
          <a:xfrm>
            <a:off x="341314" y="9030989"/>
            <a:ext cx="4627322" cy="4719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 sz="2500" b="0">
                <a:solidFill>
                  <a:srgbClr val="10342F"/>
                </a:solidFill>
                <a:latin typeface="Gotham Rounded"/>
                <a:ea typeface="Gotham Rounded"/>
                <a:cs typeface="Gotham Rounded"/>
                <a:sym typeface="Gotham Rounded"/>
              </a:defRPr>
            </a:lvl1pPr>
          </a:lstStyle>
          <a:p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1" name="Filip Maleňák"/>
          <p:cNvSpPr txBox="1"/>
          <p:nvPr/>
        </p:nvSpPr>
        <p:spPr>
          <a:xfrm>
            <a:off x="8036164" y="9023294"/>
            <a:ext cx="4627322" cy="4873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r">
              <a:defRPr sz="2500" b="0">
                <a:solidFill>
                  <a:srgbClr val="10342F"/>
                </a:solidFill>
                <a:latin typeface="Gotham Rounded"/>
                <a:ea typeface="Gotham Rounded"/>
                <a:cs typeface="Gotham Rounded"/>
                <a:sym typeface="Gotham Rounded"/>
              </a:defRPr>
            </a:lvl1pPr>
          </a:lstStyle>
          <a:p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Martin Zapletal, DiS.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287398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5" name="bg.jpg" descr="bg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3079204" y="-51786"/>
            <a:ext cx="19189334" cy="9805386"/>
          </a:xfrm>
          <a:prstGeom prst="rect">
            <a:avLst/>
          </a:prstGeom>
          <a:ln w="12700">
            <a:miter lim="400000"/>
          </a:ln>
        </p:spPr>
      </p:pic>
      <p:pic>
        <p:nvPicPr>
          <p:cNvPr id="137" name="Pro život.png" descr="Pro život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-8182" y="2631"/>
            <a:ext cx="2350643" cy="2537863"/>
          </a:xfrm>
          <a:prstGeom prst="rect">
            <a:avLst/>
          </a:prstGeom>
          <a:ln w="12700">
            <a:miter lim="400000"/>
          </a:ln>
        </p:spPr>
      </p:pic>
      <p:sp>
        <p:nvSpPr>
          <p:cNvPr id="138" name="ZÁCHRANKA"/>
          <p:cNvSpPr txBox="1"/>
          <p:nvPr/>
        </p:nvSpPr>
        <p:spPr>
          <a:xfrm>
            <a:off x="2342461" y="974044"/>
            <a:ext cx="1288815" cy="5950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7100" b="0">
                <a:solidFill>
                  <a:srgbClr val="10342F"/>
                </a:solidFill>
                <a:latin typeface="Gotham Rounded"/>
                <a:ea typeface="Gotham Rounded"/>
                <a:cs typeface="Gotham Rounded"/>
                <a:sym typeface="Gotham Rounded"/>
              </a:defRPr>
            </a:lvl1pPr>
          </a:lstStyle>
          <a:p>
            <a:r>
              <a:rPr lang="cs-C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ÚVOD</a:t>
            </a:r>
            <a:endParaRPr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9" name="Tísňové volání nové generace"/>
          <p:cNvSpPr txBox="1"/>
          <p:nvPr/>
        </p:nvSpPr>
        <p:spPr>
          <a:xfrm>
            <a:off x="733989" y="2973424"/>
            <a:ext cx="11536822" cy="45345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100" b="0">
                <a:solidFill>
                  <a:srgbClr val="044038"/>
                </a:solidFill>
                <a:latin typeface="Gotham Rounded"/>
                <a:ea typeface="Gotham Rounded"/>
                <a:cs typeface="Gotham Rounded"/>
                <a:sym typeface="Gotham Rounded"/>
              </a:defRPr>
            </a:lvl1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Poděkování</a:t>
            </a:r>
          </a:p>
          <a:p>
            <a:pPr algn="l"/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doc. MUDr. Lidmila Hamplová, </a:t>
            </a:r>
            <a:r>
              <a:rPr lang="cs-CZ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D.; Ing. Filip Maleňák a Mgr. Klára Křížková </a:t>
            </a:r>
          </a:p>
          <a:p>
            <a:pPr algn="l"/>
            <a:endParaRPr lang="cs-CZ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Výběr tématu (motivace)</a:t>
            </a:r>
          </a:p>
          <a:p>
            <a:pPr algn="l"/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hlavní ambasador aplikace Záchranka</a:t>
            </a:r>
          </a:p>
          <a:p>
            <a:pPr algn="l"/>
            <a:endParaRPr lang="cs-CZ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Cíle bakalářské práce</a:t>
            </a:r>
          </a:p>
          <a:p>
            <a:pPr algn="l"/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sepsat informace o aplikaci (historie, funkce, plány do budoucna)</a:t>
            </a:r>
          </a:p>
          <a:p>
            <a:pPr algn="l"/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zjistit využívanost jednotlivých funkcí</a:t>
            </a:r>
          </a:p>
          <a:p>
            <a:pPr algn="l"/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zjistit informovanost uživatelů</a:t>
            </a:r>
          </a:p>
          <a:p>
            <a:pPr algn="l"/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zjistit názor veřejnosti</a:t>
            </a:r>
          </a:p>
          <a:p>
            <a:pPr algn="l"/>
            <a:endParaRPr lang="cs-CZ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0" name="2020"/>
          <p:cNvSpPr txBox="1"/>
          <p:nvPr/>
        </p:nvSpPr>
        <p:spPr>
          <a:xfrm>
            <a:off x="341314" y="9030989"/>
            <a:ext cx="4627322" cy="4719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 sz="2500" b="0">
                <a:solidFill>
                  <a:srgbClr val="10342F"/>
                </a:solidFill>
                <a:latin typeface="Gotham Rounded"/>
                <a:ea typeface="Gotham Rounded"/>
                <a:cs typeface="Gotham Rounded"/>
                <a:sym typeface="Gotham Rounded"/>
              </a:defRPr>
            </a:lvl1pPr>
          </a:lstStyle>
          <a:p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1" name="Filip Maleňák"/>
          <p:cNvSpPr txBox="1"/>
          <p:nvPr/>
        </p:nvSpPr>
        <p:spPr>
          <a:xfrm>
            <a:off x="8036164" y="9023294"/>
            <a:ext cx="4627322" cy="4873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r">
              <a:defRPr sz="2500" b="0">
                <a:solidFill>
                  <a:srgbClr val="10342F"/>
                </a:solidFill>
                <a:latin typeface="Gotham Rounded"/>
                <a:ea typeface="Gotham Rounded"/>
                <a:cs typeface="Gotham Rounded"/>
                <a:sym typeface="Gotham Rounded"/>
              </a:defRPr>
            </a:lvl1pPr>
          </a:lstStyle>
          <a:p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Martin Zapletal, DiS.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520238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5" name="bg.jpg" descr="bg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3092267" y="0"/>
            <a:ext cx="19189334" cy="9805386"/>
          </a:xfrm>
          <a:prstGeom prst="rect">
            <a:avLst/>
          </a:prstGeom>
          <a:ln w="12700">
            <a:miter lim="400000"/>
          </a:ln>
        </p:spPr>
      </p:pic>
      <p:pic>
        <p:nvPicPr>
          <p:cNvPr id="137" name="Pro život.png" descr="Pro život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-8182" y="2631"/>
            <a:ext cx="2350643" cy="2537863"/>
          </a:xfrm>
          <a:prstGeom prst="rect">
            <a:avLst/>
          </a:prstGeom>
          <a:ln w="12700">
            <a:miter lim="400000"/>
          </a:ln>
        </p:spPr>
      </p:pic>
      <p:sp>
        <p:nvSpPr>
          <p:cNvPr id="138" name="ZÁCHRANKA"/>
          <p:cNvSpPr txBox="1"/>
          <p:nvPr/>
        </p:nvSpPr>
        <p:spPr>
          <a:xfrm>
            <a:off x="2334148" y="974044"/>
            <a:ext cx="6036909" cy="5950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7100" b="0">
                <a:solidFill>
                  <a:srgbClr val="10342F"/>
                </a:solidFill>
                <a:latin typeface="Gotham Rounded"/>
                <a:ea typeface="Gotham Rounded"/>
                <a:cs typeface="Gotham Rounded"/>
                <a:sym typeface="Gotham Rounded"/>
              </a:defRPr>
            </a:lvl1pPr>
          </a:lstStyle>
          <a:p>
            <a:r>
              <a:rPr lang="cs-C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TEORETICKÁ ČÁST - HISTORIE</a:t>
            </a:r>
            <a:endParaRPr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9" name="Tísňové volání nové generace"/>
          <p:cNvSpPr txBox="1"/>
          <p:nvPr/>
        </p:nvSpPr>
        <p:spPr>
          <a:xfrm>
            <a:off x="733989" y="2234761"/>
            <a:ext cx="11536822" cy="60119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100" b="0">
                <a:solidFill>
                  <a:srgbClr val="044038"/>
                </a:solidFill>
                <a:latin typeface="Gotham Rounded"/>
                <a:ea typeface="Gotham Rounded"/>
                <a:cs typeface="Gotham Rounded"/>
                <a:sym typeface="Gotham Rounded"/>
              </a:defRPr>
            </a:lvl1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Rok 2012 – bakalářská práce Filipa </a:t>
            </a:r>
            <a:r>
              <a:rPr lang="cs-CZ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Maleňáka</a:t>
            </a:r>
            <a:endParaRPr lang="cs-CZ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cs-CZ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8. 3. 2016 – spuštění aplikace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cs-CZ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První rok fungování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Rok 2017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Rok 2018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Rok 2019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Rok 2020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Plány do roku 2021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cs-CZ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0" name="2020"/>
          <p:cNvSpPr txBox="1"/>
          <p:nvPr/>
        </p:nvSpPr>
        <p:spPr>
          <a:xfrm>
            <a:off x="341314" y="9030989"/>
            <a:ext cx="4627322" cy="4719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 sz="2500" b="0">
                <a:solidFill>
                  <a:srgbClr val="10342F"/>
                </a:solidFill>
                <a:latin typeface="Gotham Rounded"/>
                <a:ea typeface="Gotham Rounded"/>
                <a:cs typeface="Gotham Rounded"/>
                <a:sym typeface="Gotham Rounded"/>
              </a:defRPr>
            </a:lvl1pPr>
          </a:lstStyle>
          <a:p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1" name="Filip Maleňák"/>
          <p:cNvSpPr txBox="1"/>
          <p:nvPr/>
        </p:nvSpPr>
        <p:spPr>
          <a:xfrm>
            <a:off x="8036164" y="9023294"/>
            <a:ext cx="4627322" cy="4873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r">
              <a:defRPr sz="2500" b="0">
                <a:solidFill>
                  <a:srgbClr val="10342F"/>
                </a:solidFill>
                <a:latin typeface="Gotham Rounded"/>
                <a:ea typeface="Gotham Rounded"/>
                <a:cs typeface="Gotham Rounded"/>
                <a:sym typeface="Gotham Rounded"/>
              </a:defRPr>
            </a:lvl1pPr>
          </a:lstStyle>
          <a:p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Martin Zapletal, DiS.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6127" y="3474720"/>
            <a:ext cx="6324684" cy="4240171"/>
          </a:xfrm>
          <a:prstGeom prst="rect">
            <a:avLst/>
          </a:prstGeom>
        </p:spPr>
      </p:pic>
      <p:sp>
        <p:nvSpPr>
          <p:cNvPr id="9" name="TextovéPole 8"/>
          <p:cNvSpPr txBox="1"/>
          <p:nvPr/>
        </p:nvSpPr>
        <p:spPr>
          <a:xfrm>
            <a:off x="9083653" y="7867072"/>
            <a:ext cx="3187158" cy="37959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cs-CZ" sz="18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Helvetica Neue"/>
              </a:rPr>
              <a:t>Zdroj:</a:t>
            </a:r>
            <a:r>
              <a:rPr kumimoji="0" lang="cs-CZ" sz="18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Helvetica Neue"/>
              </a:rPr>
              <a:t> Aplikace Záchranka, 2018 </a:t>
            </a:r>
            <a:endParaRPr kumimoji="0" lang="cs-CZ" sz="24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80057653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5" name="bg.jpg" descr="bg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3092267" y="-51786"/>
            <a:ext cx="19189334" cy="9805386"/>
          </a:xfrm>
          <a:prstGeom prst="rect">
            <a:avLst/>
          </a:prstGeom>
          <a:ln w="12700">
            <a:miter lim="400000"/>
          </a:ln>
        </p:spPr>
      </p:pic>
      <p:pic>
        <p:nvPicPr>
          <p:cNvPr id="137" name="Pro život.png" descr="Pro život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-8182" y="2631"/>
            <a:ext cx="2350643" cy="2537863"/>
          </a:xfrm>
          <a:prstGeom prst="rect">
            <a:avLst/>
          </a:prstGeom>
          <a:ln w="12700">
            <a:miter lim="400000"/>
          </a:ln>
        </p:spPr>
      </p:pic>
      <p:sp>
        <p:nvSpPr>
          <p:cNvPr id="138" name="ZÁCHRANKA"/>
          <p:cNvSpPr txBox="1"/>
          <p:nvPr/>
        </p:nvSpPr>
        <p:spPr>
          <a:xfrm>
            <a:off x="2447159" y="974044"/>
            <a:ext cx="5810886" cy="5950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7100" b="0">
                <a:solidFill>
                  <a:srgbClr val="10342F"/>
                </a:solidFill>
                <a:latin typeface="Gotham Rounded"/>
                <a:ea typeface="Gotham Rounded"/>
                <a:cs typeface="Gotham Rounded"/>
                <a:sym typeface="Gotham Rounded"/>
              </a:defRPr>
            </a:lvl1pPr>
          </a:lstStyle>
          <a:p>
            <a:r>
              <a:rPr lang="cs-C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TEORETICKÁ ČÁST - FUNKCE</a:t>
            </a:r>
            <a:endParaRPr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9" name="Tísňové volání nové generace"/>
          <p:cNvSpPr txBox="1"/>
          <p:nvPr/>
        </p:nvSpPr>
        <p:spPr>
          <a:xfrm>
            <a:off x="733989" y="2419428"/>
            <a:ext cx="11536822" cy="56425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100" b="0">
                <a:solidFill>
                  <a:srgbClr val="044038"/>
                </a:solidFill>
                <a:latin typeface="Gotham Rounded"/>
                <a:ea typeface="Gotham Rounded"/>
                <a:cs typeface="Gotham Rounded"/>
                <a:sym typeface="Gotham Rounded"/>
              </a:defRPr>
            </a:lvl1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Nouzové tlačítko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Nemohu mluvit (podpora pro neslyšící)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Horská služba ČR a Vodní záchranná služba ČČK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Návody první pomoci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Lokátor (AED, nemocnice, pohotovosti, lékárny, …)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Varovná upozornění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Funkce v zahraničí (Rakousko, Maďarsko a 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lovenské hory)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Videopřenos z místa události</a:t>
            </a:r>
          </a:p>
        </p:txBody>
      </p:sp>
      <p:sp>
        <p:nvSpPr>
          <p:cNvPr id="140" name="2020"/>
          <p:cNvSpPr txBox="1"/>
          <p:nvPr/>
        </p:nvSpPr>
        <p:spPr>
          <a:xfrm>
            <a:off x="341314" y="9030989"/>
            <a:ext cx="4627322" cy="4719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 sz="2500" b="0">
                <a:solidFill>
                  <a:srgbClr val="10342F"/>
                </a:solidFill>
                <a:latin typeface="Gotham Rounded"/>
                <a:ea typeface="Gotham Rounded"/>
                <a:cs typeface="Gotham Rounded"/>
                <a:sym typeface="Gotham Rounded"/>
              </a:defRPr>
            </a:lvl1pPr>
          </a:lstStyle>
          <a:p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1" name="Filip Maleňák"/>
          <p:cNvSpPr txBox="1"/>
          <p:nvPr/>
        </p:nvSpPr>
        <p:spPr>
          <a:xfrm>
            <a:off x="8036164" y="9023294"/>
            <a:ext cx="4627322" cy="4873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r">
              <a:defRPr sz="2500" b="0">
                <a:solidFill>
                  <a:srgbClr val="10342F"/>
                </a:solidFill>
                <a:latin typeface="Gotham Rounded"/>
                <a:ea typeface="Gotham Rounded"/>
                <a:cs typeface="Gotham Rounded"/>
                <a:sym typeface="Gotham Rounded"/>
              </a:defRPr>
            </a:lvl1pPr>
          </a:lstStyle>
          <a:p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Martin Zapletal, DiS.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002188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5" name="bg.jpg" descr="bg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3092267" y="0"/>
            <a:ext cx="19189334" cy="9805386"/>
          </a:xfrm>
          <a:prstGeom prst="rect">
            <a:avLst/>
          </a:prstGeom>
          <a:ln w="12700">
            <a:miter lim="400000"/>
          </a:ln>
        </p:spPr>
      </p:pic>
      <p:pic>
        <p:nvPicPr>
          <p:cNvPr id="137" name="Pro život.png" descr="Pro život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-8182" y="2631"/>
            <a:ext cx="2350643" cy="2537863"/>
          </a:xfrm>
          <a:prstGeom prst="rect">
            <a:avLst/>
          </a:prstGeom>
          <a:ln w="12700">
            <a:miter lim="400000"/>
          </a:ln>
        </p:spPr>
      </p:pic>
      <p:sp>
        <p:nvSpPr>
          <p:cNvPr id="138" name="ZÁCHRANKA"/>
          <p:cNvSpPr txBox="1"/>
          <p:nvPr/>
        </p:nvSpPr>
        <p:spPr>
          <a:xfrm>
            <a:off x="2584214" y="974044"/>
            <a:ext cx="5536773" cy="5950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7100" b="0">
                <a:solidFill>
                  <a:srgbClr val="10342F"/>
                </a:solidFill>
                <a:latin typeface="Gotham Rounded"/>
                <a:ea typeface="Gotham Rounded"/>
                <a:cs typeface="Gotham Rounded"/>
                <a:sym typeface="Gotham Rounded"/>
              </a:defRPr>
            </a:lvl1pPr>
          </a:lstStyle>
          <a:p>
            <a:r>
              <a:rPr lang="cs-C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TEORETICKÁ ČÁST - PLÁNY</a:t>
            </a:r>
            <a:endParaRPr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9" name="Tísňové volání nové generace"/>
          <p:cNvSpPr txBox="1"/>
          <p:nvPr/>
        </p:nvSpPr>
        <p:spPr>
          <a:xfrm>
            <a:off x="733989" y="3896756"/>
            <a:ext cx="11536822" cy="26879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100" b="0">
                <a:solidFill>
                  <a:srgbClr val="044038"/>
                </a:solidFill>
                <a:latin typeface="Gotham Rounded"/>
                <a:ea typeface="Gotham Rounded"/>
                <a:cs typeface="Gotham Rounded"/>
                <a:sym typeface="Gotham Rounded"/>
              </a:defRPr>
            </a:lvl1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Rozšíření videopřenosů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Elektronická kniha vycházek (funkce pro Horskou službu ČR)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Zaměření volajícího (zpřesnění polohy)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Hlasové přivolání pomoci</a:t>
            </a:r>
          </a:p>
        </p:txBody>
      </p:sp>
      <p:sp>
        <p:nvSpPr>
          <p:cNvPr id="140" name="2020"/>
          <p:cNvSpPr txBox="1"/>
          <p:nvPr/>
        </p:nvSpPr>
        <p:spPr>
          <a:xfrm>
            <a:off x="341314" y="9030989"/>
            <a:ext cx="4627322" cy="4719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 sz="2500" b="0">
                <a:solidFill>
                  <a:srgbClr val="10342F"/>
                </a:solidFill>
                <a:latin typeface="Gotham Rounded"/>
                <a:ea typeface="Gotham Rounded"/>
                <a:cs typeface="Gotham Rounded"/>
                <a:sym typeface="Gotham Rounded"/>
              </a:defRPr>
            </a:lvl1pPr>
          </a:lstStyle>
          <a:p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1" name="Filip Maleňák"/>
          <p:cNvSpPr txBox="1"/>
          <p:nvPr/>
        </p:nvSpPr>
        <p:spPr>
          <a:xfrm>
            <a:off x="8036164" y="9023294"/>
            <a:ext cx="4627322" cy="4873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r">
              <a:defRPr sz="2500" b="0">
                <a:solidFill>
                  <a:srgbClr val="10342F"/>
                </a:solidFill>
                <a:latin typeface="Gotham Rounded"/>
                <a:ea typeface="Gotham Rounded"/>
                <a:cs typeface="Gotham Rounded"/>
                <a:sym typeface="Gotham Rounded"/>
              </a:defRPr>
            </a:lvl1pPr>
          </a:lstStyle>
          <a:p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Martin Zapletal, DiS.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644558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5" name="bg.jpg" descr="bg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3092267" y="-10432"/>
            <a:ext cx="19189334" cy="9805386"/>
          </a:xfrm>
          <a:prstGeom prst="rect">
            <a:avLst/>
          </a:prstGeom>
          <a:ln w="12700">
            <a:miter lim="400000"/>
          </a:ln>
        </p:spPr>
      </p:pic>
      <p:pic>
        <p:nvPicPr>
          <p:cNvPr id="137" name="Pro život.png" descr="Pro život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-8182" y="2631"/>
            <a:ext cx="2350643" cy="2537863"/>
          </a:xfrm>
          <a:prstGeom prst="rect">
            <a:avLst/>
          </a:prstGeom>
          <a:ln w="12700">
            <a:miter lim="400000"/>
          </a:ln>
        </p:spPr>
      </p:pic>
      <p:sp>
        <p:nvSpPr>
          <p:cNvPr id="138" name="ZÁCHRANKA"/>
          <p:cNvSpPr txBox="1"/>
          <p:nvPr/>
        </p:nvSpPr>
        <p:spPr>
          <a:xfrm>
            <a:off x="2342461" y="974044"/>
            <a:ext cx="3853620" cy="5950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7100" b="0">
                <a:solidFill>
                  <a:srgbClr val="10342F"/>
                </a:solidFill>
                <a:latin typeface="Gotham Rounded"/>
                <a:ea typeface="Gotham Rounded"/>
                <a:cs typeface="Gotham Rounded"/>
                <a:sym typeface="Gotham Rounded"/>
              </a:defRPr>
            </a:lvl1pPr>
          </a:lstStyle>
          <a:p>
            <a:r>
              <a:rPr lang="cs-C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PRŮZKUMNÁ ČÁST</a:t>
            </a:r>
            <a:endParaRPr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9" name="Tísňové volání nové generace"/>
          <p:cNvSpPr txBox="1"/>
          <p:nvPr/>
        </p:nvSpPr>
        <p:spPr>
          <a:xfrm>
            <a:off x="733989" y="3712090"/>
            <a:ext cx="11536822" cy="305724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100" b="0">
                <a:solidFill>
                  <a:srgbClr val="044038"/>
                </a:solidFill>
                <a:latin typeface="Gotham Rounded"/>
                <a:ea typeface="Gotham Rounded"/>
                <a:cs typeface="Gotham Rounded"/>
                <a:sym typeface="Gotham Rounded"/>
              </a:defRPr>
            </a:lvl1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Metodika průzkumu</a:t>
            </a:r>
          </a:p>
          <a:p>
            <a:pPr algn="l"/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- 33 otázek v online dotazníku na platformě Google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Průzkumný soubor</a:t>
            </a:r>
          </a:p>
          <a:p>
            <a:pPr algn="l"/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- 391 respondentů</a:t>
            </a:r>
          </a:p>
          <a:p>
            <a:pPr algn="l"/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všechny odpovědi mohly být použity (cílená separace platformy)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Průzkum probíhal v období říjen 2020 – březen 2021 </a:t>
            </a:r>
          </a:p>
        </p:txBody>
      </p:sp>
      <p:sp>
        <p:nvSpPr>
          <p:cNvPr id="140" name="2020"/>
          <p:cNvSpPr txBox="1"/>
          <p:nvPr/>
        </p:nvSpPr>
        <p:spPr>
          <a:xfrm>
            <a:off x="341314" y="9030989"/>
            <a:ext cx="4627322" cy="4719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 sz="2500" b="0">
                <a:solidFill>
                  <a:srgbClr val="10342F"/>
                </a:solidFill>
                <a:latin typeface="Gotham Rounded"/>
                <a:ea typeface="Gotham Rounded"/>
                <a:cs typeface="Gotham Rounded"/>
                <a:sym typeface="Gotham Rounded"/>
              </a:defRPr>
            </a:lvl1pPr>
          </a:lstStyle>
          <a:p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1" name="Filip Maleňák"/>
          <p:cNvSpPr txBox="1"/>
          <p:nvPr/>
        </p:nvSpPr>
        <p:spPr>
          <a:xfrm>
            <a:off x="8036164" y="9023294"/>
            <a:ext cx="4627322" cy="4873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r">
              <a:defRPr sz="2500" b="0">
                <a:solidFill>
                  <a:srgbClr val="10342F"/>
                </a:solidFill>
                <a:latin typeface="Gotham Rounded"/>
                <a:ea typeface="Gotham Rounded"/>
                <a:cs typeface="Gotham Rounded"/>
                <a:sym typeface="Gotham Rounded"/>
              </a:defRPr>
            </a:lvl1pPr>
          </a:lstStyle>
          <a:p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Martin Zapletal, DiS.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139579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5" name="bg.jpg" descr="bg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2950857" y="-39189"/>
            <a:ext cx="19189334" cy="9805386"/>
          </a:xfrm>
          <a:prstGeom prst="rect">
            <a:avLst/>
          </a:prstGeom>
          <a:ln w="12700">
            <a:miter lim="400000"/>
          </a:ln>
        </p:spPr>
      </p:pic>
      <p:pic>
        <p:nvPicPr>
          <p:cNvPr id="137" name="Pro život.png" descr="Pro život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-8182" y="2631"/>
            <a:ext cx="2350643" cy="2537863"/>
          </a:xfrm>
          <a:prstGeom prst="rect">
            <a:avLst/>
          </a:prstGeom>
          <a:ln w="12700">
            <a:miter lim="400000"/>
          </a:ln>
        </p:spPr>
      </p:pic>
      <p:sp>
        <p:nvSpPr>
          <p:cNvPr id="138" name="ZÁCHRANKA"/>
          <p:cNvSpPr txBox="1"/>
          <p:nvPr/>
        </p:nvSpPr>
        <p:spPr>
          <a:xfrm>
            <a:off x="2342461" y="974044"/>
            <a:ext cx="3853620" cy="5950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7100" b="0">
                <a:solidFill>
                  <a:srgbClr val="10342F"/>
                </a:solidFill>
                <a:latin typeface="Gotham Rounded"/>
                <a:ea typeface="Gotham Rounded"/>
                <a:cs typeface="Gotham Rounded"/>
                <a:sym typeface="Gotham Rounded"/>
              </a:defRPr>
            </a:lvl1pPr>
          </a:lstStyle>
          <a:p>
            <a:r>
              <a:rPr lang="cs-C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PRŮZKUMNÁ ČÁST</a:t>
            </a:r>
            <a:endParaRPr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9" name="Tísňové volání nové generace"/>
          <p:cNvSpPr txBox="1"/>
          <p:nvPr/>
        </p:nvSpPr>
        <p:spPr>
          <a:xfrm>
            <a:off x="875399" y="2540492"/>
            <a:ext cx="11536822" cy="4719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100" b="0">
                <a:solidFill>
                  <a:srgbClr val="044038"/>
                </a:solidFill>
                <a:latin typeface="Gotham Rounded"/>
                <a:ea typeface="Gotham Rounded"/>
                <a:cs typeface="Gotham Rounded"/>
                <a:sym typeface="Gotham Rounded"/>
              </a:defRPr>
            </a:lvl1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Máte aplikaci Záchranka nainstalovanou?</a:t>
            </a:r>
          </a:p>
        </p:txBody>
      </p:sp>
      <p:sp>
        <p:nvSpPr>
          <p:cNvPr id="140" name="2020"/>
          <p:cNvSpPr txBox="1"/>
          <p:nvPr/>
        </p:nvSpPr>
        <p:spPr>
          <a:xfrm>
            <a:off x="341314" y="9030989"/>
            <a:ext cx="4627322" cy="4719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 sz="2500" b="0">
                <a:solidFill>
                  <a:srgbClr val="10342F"/>
                </a:solidFill>
                <a:latin typeface="Gotham Rounded"/>
                <a:ea typeface="Gotham Rounded"/>
                <a:cs typeface="Gotham Rounded"/>
                <a:sym typeface="Gotham Rounded"/>
              </a:defRPr>
            </a:lvl1pPr>
          </a:lstStyle>
          <a:p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1" name="Filip Maleňák"/>
          <p:cNvSpPr txBox="1"/>
          <p:nvPr/>
        </p:nvSpPr>
        <p:spPr>
          <a:xfrm>
            <a:off x="8036164" y="9023294"/>
            <a:ext cx="4627322" cy="4873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r">
              <a:defRPr sz="2500" b="0">
                <a:solidFill>
                  <a:srgbClr val="10342F"/>
                </a:solidFill>
                <a:latin typeface="Gotham Rounded"/>
                <a:ea typeface="Gotham Rounded"/>
                <a:cs typeface="Gotham Rounded"/>
                <a:sym typeface="Gotham Rounded"/>
              </a:defRPr>
            </a:lvl1pPr>
          </a:lstStyle>
          <a:p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Graf 9"/>
          <p:cNvGraphicFramePr/>
          <p:nvPr>
            <p:extLst>
              <p:ext uri="{D42A27DB-BD31-4B8C-83A1-F6EECF244321}">
                <p14:modId xmlns:p14="http://schemas.microsoft.com/office/powerpoint/2010/main" val="4162224911"/>
              </p:ext>
            </p:extLst>
          </p:nvPr>
        </p:nvGraphicFramePr>
        <p:xfrm>
          <a:off x="2788940" y="3529282"/>
          <a:ext cx="7709740" cy="49848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" name="TextovéPole 3"/>
          <p:cNvSpPr txBox="1"/>
          <p:nvPr/>
        </p:nvSpPr>
        <p:spPr>
          <a:xfrm flipH="1">
            <a:off x="5989319" y="3209367"/>
            <a:ext cx="2984864" cy="471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cs-CZ" sz="24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8462083" y="8452123"/>
            <a:ext cx="2665553" cy="37959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cs-CZ" sz="18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Helvetica Neue"/>
              </a:rPr>
              <a:t>Zdroj:</a:t>
            </a:r>
            <a:r>
              <a:rPr kumimoji="0" lang="cs-CZ" sz="18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Helvetica Neue"/>
              </a:rPr>
              <a:t> Autor, 2021 </a:t>
            </a:r>
            <a:endParaRPr kumimoji="0" lang="cs-CZ" sz="24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79162228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5" name="bg.jpg" descr="bg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2950857" y="0"/>
            <a:ext cx="19189334" cy="9805386"/>
          </a:xfrm>
          <a:prstGeom prst="rect">
            <a:avLst/>
          </a:prstGeom>
          <a:ln w="12700">
            <a:miter lim="400000"/>
          </a:ln>
        </p:spPr>
      </p:pic>
      <p:pic>
        <p:nvPicPr>
          <p:cNvPr id="137" name="Pro život.png" descr="Pro život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-8182" y="2631"/>
            <a:ext cx="2350643" cy="2537863"/>
          </a:xfrm>
          <a:prstGeom prst="rect">
            <a:avLst/>
          </a:prstGeom>
          <a:ln w="12700">
            <a:miter lim="400000"/>
          </a:ln>
        </p:spPr>
      </p:pic>
      <p:sp>
        <p:nvSpPr>
          <p:cNvPr id="138" name="ZÁCHRANKA"/>
          <p:cNvSpPr txBox="1"/>
          <p:nvPr/>
        </p:nvSpPr>
        <p:spPr>
          <a:xfrm>
            <a:off x="2342461" y="974044"/>
            <a:ext cx="3853620" cy="5950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7100" b="0">
                <a:solidFill>
                  <a:srgbClr val="10342F"/>
                </a:solidFill>
                <a:latin typeface="Gotham Rounded"/>
                <a:ea typeface="Gotham Rounded"/>
                <a:cs typeface="Gotham Rounded"/>
                <a:sym typeface="Gotham Rounded"/>
              </a:defRPr>
            </a:lvl1pPr>
          </a:lstStyle>
          <a:p>
            <a:r>
              <a:rPr lang="cs-C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PRŮZKUMNÁ ČÁST</a:t>
            </a:r>
            <a:endParaRPr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9" name="Tísňové volání nové generace"/>
          <p:cNvSpPr txBox="1"/>
          <p:nvPr/>
        </p:nvSpPr>
        <p:spPr>
          <a:xfrm>
            <a:off x="875399" y="2540492"/>
            <a:ext cx="11536822" cy="4719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100" b="0">
                <a:solidFill>
                  <a:srgbClr val="044038"/>
                </a:solidFill>
                <a:latin typeface="Gotham Rounded"/>
                <a:ea typeface="Gotham Rounded"/>
                <a:cs typeface="Gotham Rounded"/>
                <a:sym typeface="Gotham Rounded"/>
              </a:defRPr>
            </a:lvl1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Použil/a jste někdy Nouzové tlačítko k přivolání ZZS?</a:t>
            </a:r>
          </a:p>
        </p:txBody>
      </p:sp>
      <p:sp>
        <p:nvSpPr>
          <p:cNvPr id="140" name="2020"/>
          <p:cNvSpPr txBox="1"/>
          <p:nvPr/>
        </p:nvSpPr>
        <p:spPr>
          <a:xfrm>
            <a:off x="341314" y="9030989"/>
            <a:ext cx="4627322" cy="4719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 sz="2500" b="0">
                <a:solidFill>
                  <a:srgbClr val="10342F"/>
                </a:solidFill>
                <a:latin typeface="Gotham Rounded"/>
                <a:ea typeface="Gotham Rounded"/>
                <a:cs typeface="Gotham Rounded"/>
                <a:sym typeface="Gotham Rounded"/>
              </a:defRPr>
            </a:lvl1pPr>
          </a:lstStyle>
          <a:p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1" name="Filip Maleňák"/>
          <p:cNvSpPr txBox="1"/>
          <p:nvPr/>
        </p:nvSpPr>
        <p:spPr>
          <a:xfrm>
            <a:off x="8036164" y="9023294"/>
            <a:ext cx="4627322" cy="4873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r">
              <a:defRPr sz="2500" b="0">
                <a:solidFill>
                  <a:srgbClr val="10342F"/>
                </a:solidFill>
                <a:latin typeface="Gotham Rounded"/>
                <a:ea typeface="Gotham Rounded"/>
                <a:cs typeface="Gotham Rounded"/>
                <a:sym typeface="Gotham Rounded"/>
              </a:defRPr>
            </a:lvl1pPr>
          </a:lstStyle>
          <a:p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Graf 10"/>
          <p:cNvGraphicFramePr/>
          <p:nvPr>
            <p:extLst>
              <p:ext uri="{D42A27DB-BD31-4B8C-83A1-F6EECF244321}">
                <p14:modId xmlns:p14="http://schemas.microsoft.com/office/powerpoint/2010/main" val="3770151688"/>
              </p:ext>
            </p:extLst>
          </p:nvPr>
        </p:nvGraphicFramePr>
        <p:xfrm>
          <a:off x="1916507" y="3444104"/>
          <a:ext cx="9454605" cy="52767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TextovéPole 8"/>
          <p:cNvSpPr txBox="1"/>
          <p:nvPr/>
        </p:nvSpPr>
        <p:spPr>
          <a:xfrm>
            <a:off x="8527398" y="8651398"/>
            <a:ext cx="2665553" cy="37959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cs-CZ" sz="18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Helvetica Neue"/>
              </a:rPr>
              <a:t>Zdroj:</a:t>
            </a:r>
            <a:r>
              <a:rPr kumimoji="0" lang="cs-CZ" sz="18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Helvetica Neue"/>
              </a:rPr>
              <a:t> Autor, 2021 </a:t>
            </a:r>
            <a:endParaRPr kumimoji="0" lang="cs-CZ" sz="24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422176496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</TotalTime>
  <Words>366</Words>
  <Application>Microsoft Office PowerPoint</Application>
  <PresentationFormat>Vlastní</PresentationFormat>
  <Paragraphs>134</Paragraphs>
  <Slides>15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9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25" baseType="lpstr">
      <vt:lpstr>Arial</vt:lpstr>
      <vt:lpstr>Gill Sans</vt:lpstr>
      <vt:lpstr>Gotham Rounded</vt:lpstr>
      <vt:lpstr>Helvetica Light</vt:lpstr>
      <vt:lpstr>Helvetica Neue</vt:lpstr>
      <vt:lpstr>Helvetica Neue Light</vt:lpstr>
      <vt:lpstr>Helvetica Neue Medium</vt:lpstr>
      <vt:lpstr>Helvetica Neue Thin</vt:lpstr>
      <vt:lpstr>Times New Roman</vt:lpstr>
      <vt:lpstr>White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Martin Zapletal</dc:creator>
  <cp:lastModifiedBy>Martin Zapletal</cp:lastModifiedBy>
  <cp:revision>27</cp:revision>
  <dcterms:modified xsi:type="dcterms:W3CDTF">2021-06-06T11:13:10Z</dcterms:modified>
</cp:coreProperties>
</file>