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59" d="100"/>
          <a:sy n="59" d="100"/>
        </p:scale>
        <p:origin x="14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\OneDrive\Dokumenty\aV&#352;\aBAKAL&#193;&#344;SK&#193;%20PR&#193;CE\dotazn&#237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\OneDrive\Dokumenty\aV&#352;\aBAKAL&#193;&#344;SK&#193;%20PR&#193;CE\dotazn&#237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\OneDrive\Dokumenty\aV&#352;\aBAKAL&#193;&#344;SK&#193;%20PR&#193;CE\dotazn&#237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\OneDrive\Dokumenty\aV&#352;\aBAKAL&#193;&#344;SK&#193;%20PR&#193;CE\dotazn&#237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\OneDrive\Dokumenty\aV&#352;\aBAKAL&#193;&#344;SK&#193;%20PR&#193;CE\dotazn&#237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cat>
            <c:strRef>
              <c:f>Nainst.!$A$1:$B$1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Nainst.!$A$2:$B$2</c:f>
              <c:numCache>
                <c:formatCode>General</c:formatCode>
                <c:ptCount val="2"/>
                <c:pt idx="0">
                  <c:v>278</c:v>
                </c:pt>
                <c:pt idx="1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23606896"/>
        <c:axId val="-723607984"/>
      </c:barChart>
      <c:catAx>
        <c:axId val="-72360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7984"/>
        <c:crosses val="autoZero"/>
        <c:auto val="1"/>
        <c:lblAlgn val="ctr"/>
        <c:lblOffset val="100"/>
        <c:noMultiLvlLbl val="0"/>
      </c:catAx>
      <c:valAx>
        <c:axId val="-72360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strRef>
              <c:f>Použil!$A$1:$C$1</c:f>
              <c:strCache>
                <c:ptCount val="3"/>
                <c:pt idx="0">
                  <c:v>Jednou</c:v>
                </c:pt>
                <c:pt idx="1">
                  <c:v>Vícekrát</c:v>
                </c:pt>
                <c:pt idx="2">
                  <c:v>Ne</c:v>
                </c:pt>
              </c:strCache>
            </c:strRef>
          </c:cat>
          <c:val>
            <c:numRef>
              <c:f>Použil!$A$2:$C$2</c:f>
              <c:numCache>
                <c:formatCode>General</c:formatCode>
                <c:ptCount val="3"/>
                <c:pt idx="0">
                  <c:v>17</c:v>
                </c:pt>
                <c:pt idx="1">
                  <c:v>16</c:v>
                </c:pt>
                <c:pt idx="2">
                  <c:v>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23607440"/>
        <c:axId val="-723606352"/>
      </c:barChart>
      <c:catAx>
        <c:axId val="-72360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6352"/>
        <c:crosses val="autoZero"/>
        <c:auto val="1"/>
        <c:lblAlgn val="ctr"/>
        <c:lblOffset val="100"/>
        <c:noMultiLvlLbl val="0"/>
      </c:catAx>
      <c:valAx>
        <c:axId val="-72360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20755320951779E-2"/>
          <c:y val="2.8701405982665774E-2"/>
          <c:w val="0.94727742162249828"/>
          <c:h val="0.918684296592201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strRef>
              <c:f>'Jak funguje varov.'!$A$1:$C$1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Nejsem si jistý</c:v>
                </c:pt>
              </c:strCache>
            </c:strRef>
          </c:cat>
          <c:val>
            <c:numRef>
              <c:f>'Jak funguje varov.'!$A$2:$C$2</c:f>
              <c:numCache>
                <c:formatCode>General</c:formatCode>
                <c:ptCount val="3"/>
                <c:pt idx="0">
                  <c:v>54</c:v>
                </c:pt>
                <c:pt idx="1">
                  <c:v>102</c:v>
                </c:pt>
                <c:pt idx="2">
                  <c:v>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23603088"/>
        <c:axId val="-723602544"/>
      </c:barChart>
      <c:catAx>
        <c:axId val="-72360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2544"/>
        <c:crosses val="autoZero"/>
        <c:auto val="1"/>
        <c:lblAlgn val="ctr"/>
        <c:lblOffset val="100"/>
        <c:noMultiLvlLbl val="0"/>
      </c:catAx>
      <c:valAx>
        <c:axId val="-72360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72360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'Věděli přenos'!$A$1:$B$1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'Věděli přenos'!$A$2:$B$2</c:f>
              <c:numCache>
                <c:formatCode>General</c:formatCode>
                <c:ptCount val="2"/>
                <c:pt idx="0">
                  <c:v>87</c:v>
                </c:pt>
                <c:pt idx="1">
                  <c:v>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67859760"/>
        <c:axId val="-686707696"/>
      </c:barChart>
      <c:catAx>
        <c:axId val="-96785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686707696"/>
        <c:crosses val="autoZero"/>
        <c:auto val="1"/>
        <c:lblAlgn val="ctr"/>
        <c:lblOffset val="100"/>
        <c:noMultiLvlLbl val="0"/>
      </c:catAx>
      <c:valAx>
        <c:axId val="-68670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96785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Hodnocení!$A$1:$A$3</c:f>
              <c:strCache>
                <c:ptCount val="3"/>
                <c:pt idx="0">
                  <c:v>Kladně, je to užitečná aplikace</c:v>
                </c:pt>
                <c:pt idx="1">
                  <c:v>Neutrálně, nevím, nedokážu posoudit</c:v>
                </c:pt>
                <c:pt idx="2">
                  <c:v>Záporně, aplikace je zbytečná</c:v>
                </c:pt>
              </c:strCache>
            </c:strRef>
          </c:cat>
          <c:val>
            <c:numRef>
              <c:f>Hodnocení!$B$1:$B$3</c:f>
              <c:numCache>
                <c:formatCode>General</c:formatCode>
                <c:ptCount val="3"/>
                <c:pt idx="0">
                  <c:v>287</c:v>
                </c:pt>
                <c:pt idx="1">
                  <c:v>39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86709872"/>
        <c:axId val="-686706064"/>
      </c:barChart>
      <c:catAx>
        <c:axId val="-6867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686706064"/>
        <c:crosses val="autoZero"/>
        <c:auto val="1"/>
        <c:lblAlgn val="ctr"/>
        <c:lblOffset val="100"/>
        <c:noMultiLvlLbl val="0"/>
      </c:catAx>
      <c:valAx>
        <c:axId val="-68670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8670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56563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5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66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gradFill flip="none" rotWithShape="1">
          <a:gsLst>
            <a:gs pos="0">
              <a:srgbClr val="171717"/>
            </a:gs>
            <a:gs pos="100000">
              <a:srgbClr val="707E9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43650" y="9283700"/>
            <a:ext cx="317500" cy="330200"/>
          </a:xfrm>
          <a:prstGeom prst="rect">
            <a:avLst/>
          </a:prstGeom>
        </p:spPr>
        <p:txBody>
          <a:bodyPr lIns="63500" tIns="63500" rIns="63500" bIns="63500"/>
          <a:lstStyle>
            <a:lvl1pPr defTabSz="571500">
              <a:defRPr sz="1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Text názvu</a:t>
            </a:r>
          </a:p>
        </p:txBody>
      </p:sp>
      <p:sp>
        <p:nvSpPr>
          <p:cNvPr id="12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092283" y="-39759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con@1024_2.png" descr="Icon@1024_2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793456" y="1161989"/>
            <a:ext cx="3417860" cy="34178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3681125" y="5445056"/>
            <a:ext cx="5642571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 aplikace Záchranka </a:t>
            </a:r>
          </a:p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roku 2016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6816701"/>
            <a:ext cx="11536822" cy="579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dirty="0"/>
          </a:p>
        </p:txBody>
      </p:sp>
      <p:sp>
        <p:nvSpPr>
          <p:cNvPr id="140" name="2020"/>
          <p:cNvSpPr txBox="1"/>
          <p:nvPr/>
        </p:nvSpPr>
        <p:spPr>
          <a:xfrm>
            <a:off x="34131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3124530" y="7893634"/>
            <a:ext cx="508678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 flipH="1">
            <a:off x="2084951" y="7230536"/>
            <a:ext cx="8834867" cy="5027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Vysoká škola zdravotnická, o. </a:t>
            </a:r>
            <a:r>
              <a:rPr lang="cs-CZ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s v Praze 5, Duškova 7</a:t>
            </a:r>
            <a:r>
              <a:rPr kumimoji="0" lang="cs-CZ" sz="2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</a:t>
            </a:r>
            <a:endParaRPr kumimoji="0" lang="cs-CZ" sz="2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60173" y="4655489"/>
            <a:ext cx="327393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Aplikace Záchranka, 2018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519" y="281557"/>
            <a:ext cx="2765494" cy="27654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0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540492"/>
            <a:ext cx="115368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Víte, jak funguje systém Varovných upozornění?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840978061"/>
              </p:ext>
            </p:extLst>
          </p:nvPr>
        </p:nvGraphicFramePr>
        <p:xfrm>
          <a:off x="1704797" y="3241675"/>
          <a:ext cx="9878026" cy="539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8917270" y="8632282"/>
            <a:ext cx="266555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Autor, 2021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727712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-51786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540492"/>
            <a:ext cx="115368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Věděli jste, že aplikace Záchranka umožňuje videopřenos z místa události?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175450689"/>
              </p:ext>
            </p:extLst>
          </p:nvPr>
        </p:nvGraphicFramePr>
        <p:xfrm>
          <a:off x="1956836" y="3203996"/>
          <a:ext cx="9373947" cy="5555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9017048" y="8651398"/>
            <a:ext cx="266555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Autor, 2021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27656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-13063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540492"/>
            <a:ext cx="115368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hodnotíte aplikaci Záchranka?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369663710"/>
              </p:ext>
            </p:extLst>
          </p:nvPr>
        </p:nvGraphicFramePr>
        <p:xfrm>
          <a:off x="1905549" y="3203996"/>
          <a:ext cx="9476522" cy="5223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9017048" y="8511498"/>
            <a:ext cx="266555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Autor, 2021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85038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37794" y="-39189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461664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 A DOPORUČENÍ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437676"/>
            <a:ext cx="11536822" cy="4903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Splnění cílů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Zajímavá zjištění 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využití na horách, u vody a v zahraničí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znalost žen a mužů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informovanost veřejnosti</a:t>
            </a:r>
          </a:p>
          <a:p>
            <a:pPr algn="l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učitelé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praktičtí lékaři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aktivní jedinci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autoškoly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ambasadoři aplikace Záchranka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469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-13063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246540" y="974044"/>
            <a:ext cx="1856278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3176340"/>
            <a:ext cx="11536822" cy="3426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Nainstalovaná aplikace Záchranka (průzkum vs. Český statistický úřad)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Nouzového tlačítka (průzkum vs. Aplikace Záchranka)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 aplikace od roku 2012 (teoretická část vs. Maleňák)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Vaše dotazy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889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092282" y="-10432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con@1024_2.png" descr="Icon@1024_2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793456" y="1161989"/>
            <a:ext cx="3417860" cy="34178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4968636" y="6869017"/>
            <a:ext cx="3422411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 aplikace Záchranka 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roku 2016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6816701"/>
            <a:ext cx="11536822" cy="579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dirty="0"/>
          </a:p>
        </p:txBody>
      </p:sp>
      <p:sp>
        <p:nvSpPr>
          <p:cNvPr id="140" name="2020"/>
          <p:cNvSpPr txBox="1"/>
          <p:nvPr/>
        </p:nvSpPr>
        <p:spPr>
          <a:xfrm>
            <a:off x="34131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Říjen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březen 2021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 flipH="1">
            <a:off x="2084951" y="7923518"/>
            <a:ext cx="883486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Vysoká škola zdravotnická, o. </a:t>
            </a:r>
            <a:r>
              <a:rPr lang="cs-CZ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s v Praze 5, Duškova 7</a:t>
            </a:r>
            <a:r>
              <a:rPr kumimoji="0" lang="cs-CZ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</a:t>
            </a:r>
            <a:endParaRPr kumimoji="0" lang="cs-CZ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2124" y="5441688"/>
            <a:ext cx="3660519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Děkuji za pozornost</a:t>
            </a:r>
            <a:endParaRPr kumimoji="0" lang="cs-CZ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519" y="281557"/>
            <a:ext cx="2765494" cy="27654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56620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92267" y="2631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2564805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2850314"/>
            <a:ext cx="11536822" cy="4780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Rešerše – VŠZ, 30 zdrojů, využito 9 – ostatní zdroje byly zjišťovány postupně.</a:t>
            </a:r>
          </a:p>
          <a:p>
            <a:pPr algn="l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téma nemá velké množství zdrojů</a:t>
            </a:r>
          </a:p>
          <a:p>
            <a:pPr algn="l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hlavním zdrojem byla rozmluva s Ing.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Maleňákem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Mgr. Křížkovou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 a doporučení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8739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79204" y="-51786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1288815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2973424"/>
            <a:ext cx="11536822" cy="4534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Poděkování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doc. MUDr. Lidmila Hamplová,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D.; Ing. Filip Maleňák a Mgr. Klára Křížková 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tématu (motivace)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hlavní ambasador aplikace Záchranka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 bakalářské práce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sepsat informace o aplikaci (historie, funkce, plány do budoucna)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zjistit využívanost jednotlivých funkcí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zjistit informovanost uživatelů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zjistit názor veřejnosti</a:t>
            </a: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023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92267" y="0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34148" y="974044"/>
            <a:ext cx="603690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- HISTORIE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2234761"/>
            <a:ext cx="11536822" cy="6011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2012 – bakalářská práce Filipa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Maleňáka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3. 2016 – spuštění aplikace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rok fungování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2017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2018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2019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2020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Plány do roku 2021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127" y="3474720"/>
            <a:ext cx="6324684" cy="424017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9083653" y="7867072"/>
            <a:ext cx="318715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Aplikace Záchranka, 2018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00576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92267" y="-51786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447159" y="974044"/>
            <a:ext cx="581088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- FUNKCE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2419428"/>
            <a:ext cx="11536822" cy="5642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Nouzové tlačítko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Nemohu mluvit (podpora pro neslyšící)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Horská služba ČR a Vodní záchranná služba ČČK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Návody první pomoci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Lokátor (AED, nemocnice, pohotovosti, lékárny, …)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Varovná upozornění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Funkce v zahraničí (Rakousko, Maďarsko 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lovenské hory)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Videopřenos z místa události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218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92267" y="0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584214" y="974044"/>
            <a:ext cx="5536773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- PLÁNY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3896756"/>
            <a:ext cx="11536822" cy="2687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videopřenosů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kniha vycházek (funkce pro Horskou službu ČR)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volajícího (zpřesnění polohy)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Hlasové přivolání pomoci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455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92267" y="-10432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733989" y="3712090"/>
            <a:ext cx="11536822" cy="3057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průzkumu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- 33 otázek v online dotazníku na platformě Google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Průzkumný soubor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- 391 respondentů</a:t>
            </a:r>
          </a:p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všechny odpovědi mohly být použity (cílená separace platformy)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 probíhal v období říjen 2020 – březen 2021 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Zapletal, DiS.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957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-39189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540492"/>
            <a:ext cx="115368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Máte aplikaci Záchranka nainstalovanou?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4162224911"/>
              </p:ext>
            </p:extLst>
          </p:nvPr>
        </p:nvGraphicFramePr>
        <p:xfrm>
          <a:off x="2788940" y="3529282"/>
          <a:ext cx="7709740" cy="498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ovéPole 3"/>
          <p:cNvSpPr txBox="1"/>
          <p:nvPr/>
        </p:nvSpPr>
        <p:spPr>
          <a:xfrm flipH="1">
            <a:off x="5989319" y="3209367"/>
            <a:ext cx="298486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62083" y="8452123"/>
            <a:ext cx="266555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Autor, 2021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91622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bg.jpg" descr="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50857" y="0"/>
            <a:ext cx="19189334" cy="9805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ro život.png" descr="Pro živo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8182" y="2631"/>
            <a:ext cx="2350643" cy="2537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ÁCHRANKA"/>
          <p:cNvSpPr txBox="1"/>
          <p:nvPr/>
        </p:nvSpPr>
        <p:spPr>
          <a:xfrm>
            <a:off x="2342461" y="974044"/>
            <a:ext cx="385362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1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PRŮZKUMNÁ ČÁST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ísňové volání nové generace"/>
          <p:cNvSpPr txBox="1"/>
          <p:nvPr/>
        </p:nvSpPr>
        <p:spPr>
          <a:xfrm>
            <a:off x="875399" y="2540492"/>
            <a:ext cx="115368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 b="0">
                <a:solidFill>
                  <a:srgbClr val="044038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Použil/a jste někdy Nouzové tlačítko k přivolání ZZS?</a:t>
            </a:r>
          </a:p>
        </p:txBody>
      </p:sp>
      <p:sp>
        <p:nvSpPr>
          <p:cNvPr id="140" name="2020"/>
          <p:cNvSpPr txBox="1"/>
          <p:nvPr/>
        </p:nvSpPr>
        <p:spPr>
          <a:xfrm>
            <a:off x="341314" y="9030989"/>
            <a:ext cx="462732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Filip Maleňák"/>
          <p:cNvSpPr txBox="1"/>
          <p:nvPr/>
        </p:nvSpPr>
        <p:spPr>
          <a:xfrm>
            <a:off x="8036164" y="9023294"/>
            <a:ext cx="462732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b="0">
                <a:solidFill>
                  <a:srgbClr val="10342F"/>
                </a:solidFill>
                <a:latin typeface="Gotham Rounded"/>
                <a:ea typeface="Gotham Rounded"/>
                <a:cs typeface="Gotham Rounded"/>
                <a:sym typeface="Gotham Rounded"/>
              </a:defRPr>
            </a:lvl1pPr>
          </a:lstStyle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770151688"/>
              </p:ext>
            </p:extLst>
          </p:nvPr>
        </p:nvGraphicFramePr>
        <p:xfrm>
          <a:off x="1916507" y="3444104"/>
          <a:ext cx="9454605" cy="527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8527398" y="8651398"/>
            <a:ext cx="266555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Zdroj:</a:t>
            </a:r>
            <a:r>
              <a:rPr kumimoji="0" lang="cs-CZ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Autor, 2021 </a:t>
            </a: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217649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366</Words>
  <Application>Microsoft Office PowerPoint</Application>
  <PresentationFormat>Vlastní</PresentationFormat>
  <Paragraphs>134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Gill Sans</vt:lpstr>
      <vt:lpstr>Gotham Rounded</vt:lpstr>
      <vt:lpstr>Helvetica Light</vt:lpstr>
      <vt:lpstr>Helvetica Neue</vt:lpstr>
      <vt:lpstr>Helvetica Neue Light</vt:lpstr>
      <vt:lpstr>Helvetica Neue Medium</vt:lpstr>
      <vt:lpstr>Helvetica Neue Thin</vt:lpstr>
      <vt:lpstr>Times New Roman</vt:lpstr>
      <vt:lpstr>White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Zapletal</dc:creator>
  <cp:lastModifiedBy>Martin Zapletal</cp:lastModifiedBy>
  <cp:revision>27</cp:revision>
  <dcterms:modified xsi:type="dcterms:W3CDTF">2021-06-06T11:13:10Z</dcterms:modified>
</cp:coreProperties>
</file>