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ppt/notesSlides/notesSlide63.xml" ContentType="application/vnd.openxmlformats-officedocument.presentationml.notesSlide+xml"/>
  <Override PartName="/ppt/notesSlides/notesSlide64.xml" ContentType="application/vnd.openxmlformats-officedocument.presentationml.notesSlide+xml"/>
  <Override PartName="/ppt/notesSlides/notesSlide65.xml" ContentType="application/vnd.openxmlformats-officedocument.presentationml.notesSlide+xml"/>
  <Override PartName="/ppt/notesSlides/notesSlide66.xml" ContentType="application/vnd.openxmlformats-officedocument.presentationml.notesSlide+xml"/>
  <Override PartName="/ppt/notesSlides/notesSlide67.xml" ContentType="application/vnd.openxmlformats-officedocument.presentationml.notesSlide+xml"/>
  <Override PartName="/ppt/notesSlides/notesSlide68.xml" ContentType="application/vnd.openxmlformats-officedocument.presentationml.notesSlide+xml"/>
  <Override PartName="/ppt/notesSlides/notesSlide69.xml" ContentType="application/vnd.openxmlformats-officedocument.presentationml.notesSlide+xml"/>
  <Override PartName="/ppt/notesSlides/notesSlide70.xml" ContentType="application/vnd.openxmlformats-officedocument.presentationml.notesSlide+xml"/>
  <Override PartName="/ppt/notesSlides/notesSlide71.xml" ContentType="application/vnd.openxmlformats-officedocument.presentationml.notesSlide+xml"/>
  <Override PartName="/ppt/notesSlides/notesSlide72.xml" ContentType="application/vnd.openxmlformats-officedocument.presentationml.notesSlide+xml"/>
  <Override PartName="/ppt/notesSlides/notesSlide73.xml" ContentType="application/vnd.openxmlformats-officedocument.presentationml.notesSlide+xml"/>
  <Override PartName="/ppt/notesSlides/notesSlide74.xml" ContentType="application/vnd.openxmlformats-officedocument.presentationml.notesSlide+xml"/>
  <Override PartName="/ppt/notesSlides/notesSlide75.xml" ContentType="application/vnd.openxmlformats-officedocument.presentationml.notesSlide+xml"/>
  <Override PartName="/ppt/notesSlides/notesSlide76.xml" ContentType="application/vnd.openxmlformats-officedocument.presentationml.notesSlide+xml"/>
  <Override PartName="/ppt/notesSlides/notesSlide77.xml" ContentType="application/vnd.openxmlformats-officedocument.presentationml.notesSlide+xml"/>
  <Override PartName="/ppt/notesSlides/notesSlide78.xml" ContentType="application/vnd.openxmlformats-officedocument.presentationml.notesSlide+xml"/>
  <Override PartName="/ppt/notesSlides/notesSlide79.xml" ContentType="application/vnd.openxmlformats-officedocument.presentationml.notesSlide+xml"/>
  <Override PartName="/ppt/notesSlides/notesSlide80.xml" ContentType="application/vnd.openxmlformats-officedocument.presentationml.notesSlide+xml"/>
  <Override PartName="/ppt/notesSlides/notesSlide81.xml" ContentType="application/vnd.openxmlformats-officedocument.presentationml.notesSlide+xml"/>
  <Override PartName="/ppt/notesSlides/notesSlide82.xml" ContentType="application/vnd.openxmlformats-officedocument.presentationml.notesSlide+xml"/>
  <Override PartName="/ppt/notesSlides/notesSlide83.xml" ContentType="application/vnd.openxmlformats-officedocument.presentationml.notesSlide+xml"/>
  <Override PartName="/ppt/notesSlides/notesSlide84.xml" ContentType="application/vnd.openxmlformats-officedocument.presentationml.notesSlide+xml"/>
  <Override PartName="/ppt/notesSlides/notesSlide85.xml" ContentType="application/vnd.openxmlformats-officedocument.presentationml.notesSlide+xml"/>
  <Override PartName="/ppt/notesSlides/notesSlide86.xml" ContentType="application/vnd.openxmlformats-officedocument.presentationml.notesSlide+xml"/>
  <Override PartName="/ppt/notesSlides/notesSlide87.xml" ContentType="application/vnd.openxmlformats-officedocument.presentationml.notesSlide+xml"/>
  <Override PartName="/ppt/notesSlides/notesSlide88.xml" ContentType="application/vnd.openxmlformats-officedocument.presentationml.notesSlide+xml"/>
  <Override PartName="/ppt/notesSlides/notesSlide89.xml" ContentType="application/vnd.openxmlformats-officedocument.presentationml.notesSlide+xml"/>
  <Override PartName="/ppt/notesSlides/notesSlide90.xml" ContentType="application/vnd.openxmlformats-officedocument.presentationml.notesSlide+xml"/>
  <Override PartName="/ppt/notesSlides/notesSlide91.xml" ContentType="application/vnd.openxmlformats-officedocument.presentationml.notesSlide+xml"/>
  <Override PartName="/ppt/notesSlides/notesSlide92.xml" ContentType="application/vnd.openxmlformats-officedocument.presentationml.notesSlide+xml"/>
  <Override PartName="/ppt/notesSlides/notesSlide93.xml" ContentType="application/vnd.openxmlformats-officedocument.presentationml.notesSlide+xml"/>
  <Override PartName="/ppt/notesSlides/notesSlide94.xml" ContentType="application/vnd.openxmlformats-officedocument.presentationml.notesSlide+xml"/>
  <Override PartName="/ppt/notesSlides/notesSlide95.xml" ContentType="application/vnd.openxmlformats-officedocument.presentationml.notesSlide+xml"/>
  <Override PartName="/ppt/notesSlides/notesSlide96.xml" ContentType="application/vnd.openxmlformats-officedocument.presentationml.notesSlide+xml"/>
  <Override PartName="/ppt/notesSlides/notesSlide97.xml" ContentType="application/vnd.openxmlformats-officedocument.presentationml.notesSlide+xml"/>
  <Override PartName="/ppt/notesSlides/notesSlide98.xml" ContentType="application/vnd.openxmlformats-officedocument.presentationml.notesSlide+xml"/>
  <Override PartName="/ppt/notesSlides/notesSlide99.xml" ContentType="application/vnd.openxmlformats-officedocument.presentationml.notesSlide+xml"/>
  <Override PartName="/ppt/notesSlides/notesSlide100.xml" ContentType="application/vnd.openxmlformats-officedocument.presentationml.notesSlide+xml"/>
  <Override PartName="/ppt/notesSlides/notesSlide101.xml" ContentType="application/vnd.openxmlformats-officedocument.presentationml.notesSlide+xml"/>
  <Override PartName="/ppt/notesSlides/notesSlide102.xml" ContentType="application/vnd.openxmlformats-officedocument.presentationml.notesSlide+xml"/>
  <Override PartName="/ppt/notesSlides/notesSlide103.xml" ContentType="application/vnd.openxmlformats-officedocument.presentationml.notesSlide+xml"/>
  <Override PartName="/ppt/notesSlides/notesSlide104.xml" ContentType="application/vnd.openxmlformats-officedocument.presentationml.notesSlide+xml"/>
  <Override PartName="/ppt/notesSlides/notesSlide105.xml" ContentType="application/vnd.openxmlformats-officedocument.presentationml.notesSlide+xml"/>
  <Override PartName="/ppt/notesSlides/notesSlide106.xml" ContentType="application/vnd.openxmlformats-officedocument.presentationml.notesSlide+xml"/>
  <Override PartName="/ppt/notesSlides/notesSlide107.xml" ContentType="application/vnd.openxmlformats-officedocument.presentationml.notesSlide+xml"/>
  <Override PartName="/ppt/notesSlides/notesSlide108.xml" ContentType="application/vnd.openxmlformats-officedocument.presentationml.notesSlide+xml"/>
  <Override PartName="/ppt/notesSlides/notesSlide109.xml" ContentType="application/vnd.openxmlformats-officedocument.presentationml.notesSlide+xml"/>
  <Override PartName="/ppt/notesSlides/notesSlide110.xml" ContentType="application/vnd.openxmlformats-officedocument.presentationml.notesSlide+xml"/>
  <Override PartName="/ppt/notesSlides/notesSlide111.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112.xml" ContentType="application/vnd.openxmlformats-officedocument.presentationml.notesSlide+xml"/>
  <Override PartName="/ppt/notesSlides/notesSlide113.xml" ContentType="application/vnd.openxmlformats-officedocument.presentationml.notesSlide+xml"/>
  <Override PartName="/ppt/notesSlides/notesSlide114.xml" ContentType="application/vnd.openxmlformats-officedocument.presentationml.notesSlide+xml"/>
  <Override PartName="/ppt/notesSlides/notesSlide115.xml" ContentType="application/vnd.openxmlformats-officedocument.presentationml.notesSlide+xml"/>
  <Override PartName="/ppt/notesSlides/notesSlide116.xml" ContentType="application/vnd.openxmlformats-officedocument.presentationml.notesSlide+xml"/>
  <Override PartName="/ppt/notesSlides/notesSlide117.xml" ContentType="application/vnd.openxmlformats-officedocument.presentationml.notesSlide+xml"/>
  <Override PartName="/ppt/notesSlides/notesSlide118.xml" ContentType="application/vnd.openxmlformats-officedocument.presentationml.notesSlide+xml"/>
  <Override PartName="/ppt/notesSlides/notesSlide119.xml" ContentType="application/vnd.openxmlformats-officedocument.presentationml.notesSlide+xml"/>
  <Override PartName="/ppt/notesSlides/notesSlide120.xml" ContentType="application/vnd.openxmlformats-officedocument.presentationml.notesSlide+xml"/>
  <Override PartName="/ppt/notesSlides/notesSlide121.xml" ContentType="application/vnd.openxmlformats-officedocument.presentationml.notesSlide+xml"/>
  <Override PartName="/ppt/notesSlides/notesSlide122.xml" ContentType="application/vnd.openxmlformats-officedocument.presentationml.notesSlide+xml"/>
  <Override PartName="/ppt/notesSlides/notesSlide123.xml" ContentType="application/vnd.openxmlformats-officedocument.presentationml.notesSlide+xml"/>
  <Override PartName="/ppt/notesSlides/notesSlide124.xml" ContentType="application/vnd.openxmlformats-officedocument.presentationml.notesSlide+xml"/>
  <Override PartName="/ppt/notesSlides/notesSlide125.xml" ContentType="application/vnd.openxmlformats-officedocument.presentationml.notesSlide+xml"/>
  <Override PartName="/ppt/notesSlides/notesSlide126.xml" ContentType="application/vnd.openxmlformats-officedocument.presentationml.notesSlide+xml"/>
  <Override PartName="/ppt/notesSlides/notesSlide127.xml" ContentType="application/vnd.openxmlformats-officedocument.presentationml.notesSlide+xml"/>
  <Override PartName="/ppt/notesSlides/notesSlide128.xml" ContentType="application/vnd.openxmlformats-officedocument.presentationml.notesSlide+xml"/>
  <Override PartName="/ppt/notesSlides/notesSlide129.xml" ContentType="application/vnd.openxmlformats-officedocument.presentationml.notesSlide+xml"/>
  <Override PartName="/ppt/notesSlides/notesSlide130.xml" ContentType="application/vnd.openxmlformats-officedocument.presentationml.notesSlide+xml"/>
  <Override PartName="/ppt/notesSlides/notesSlide131.xml" ContentType="application/vnd.openxmlformats-officedocument.presentationml.notesSlide+xml"/>
  <Override PartName="/ppt/notesSlides/notesSlide132.xml" ContentType="application/vnd.openxmlformats-officedocument.presentationml.notesSlide+xml"/>
  <Override PartName="/ppt/notesSlides/notesSlide133.xml" ContentType="application/vnd.openxmlformats-officedocument.presentationml.notesSlide+xml"/>
  <Override PartName="/ppt/notesSlides/notesSlide134.xml" ContentType="application/vnd.openxmlformats-officedocument.presentationml.notesSlide+xml"/>
  <Override PartName="/ppt/notesSlides/notesSlide135.xml" ContentType="application/vnd.openxmlformats-officedocument.presentationml.notesSlide+xml"/>
  <Override PartName="/ppt/notesSlides/notesSlide136.xml" ContentType="application/vnd.openxmlformats-officedocument.presentationml.notesSlide+xml"/>
  <Override PartName="/ppt/notesSlides/notesSlide137.xml" ContentType="application/vnd.openxmlformats-officedocument.presentationml.notesSlide+xml"/>
  <Override PartName="/ppt/notesSlides/notesSlide138.xml" ContentType="application/vnd.openxmlformats-officedocument.presentationml.notesSlide+xml"/>
  <Override PartName="/ppt/notesSlides/notesSlide139.xml" ContentType="application/vnd.openxmlformats-officedocument.presentationml.notesSlide+xml"/>
  <Override PartName="/ppt/notesSlides/notesSlide140.xml" ContentType="application/vnd.openxmlformats-officedocument.presentationml.notesSlide+xml"/>
  <Override PartName="/ppt/notesSlides/notesSlide141.xml" ContentType="application/vnd.openxmlformats-officedocument.presentationml.notesSlide+xml"/>
  <Override PartName="/ppt/notesSlides/notesSlide142.xml" ContentType="application/vnd.openxmlformats-officedocument.presentationml.notesSlide+xml"/>
  <Override PartName="/ppt/notesSlides/notesSlide143.xml" ContentType="application/vnd.openxmlformats-officedocument.presentationml.notesSlide+xml"/>
  <Override PartName="/ppt/notesSlides/notesSlide14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147"/>
  </p:notesMasterIdLst>
  <p:handoutMasterIdLst>
    <p:handoutMasterId r:id="rId148"/>
  </p:handoutMasterIdLst>
  <p:sldIdLst>
    <p:sldId id="438" r:id="rId2"/>
    <p:sldId id="292" r:id="rId3"/>
    <p:sldId id="276" r:id="rId4"/>
    <p:sldId id="293" r:id="rId5"/>
    <p:sldId id="261" r:id="rId6"/>
    <p:sldId id="269" r:id="rId7"/>
    <p:sldId id="296" r:id="rId8"/>
    <p:sldId id="297" r:id="rId9"/>
    <p:sldId id="298" r:id="rId10"/>
    <p:sldId id="299" r:id="rId11"/>
    <p:sldId id="300" r:id="rId12"/>
    <p:sldId id="294" r:id="rId13"/>
    <p:sldId id="295" r:id="rId14"/>
    <p:sldId id="305" r:id="rId15"/>
    <p:sldId id="306" r:id="rId16"/>
    <p:sldId id="307" r:id="rId17"/>
    <p:sldId id="308" r:id="rId18"/>
    <p:sldId id="309" r:id="rId19"/>
    <p:sldId id="311" r:id="rId20"/>
    <p:sldId id="312" r:id="rId21"/>
    <p:sldId id="310" r:id="rId22"/>
    <p:sldId id="302" r:id="rId23"/>
    <p:sldId id="304" r:id="rId24"/>
    <p:sldId id="313" r:id="rId25"/>
    <p:sldId id="314" r:id="rId26"/>
    <p:sldId id="315" r:id="rId27"/>
    <p:sldId id="316" r:id="rId28"/>
    <p:sldId id="318" r:id="rId29"/>
    <p:sldId id="321" r:id="rId30"/>
    <p:sldId id="320" r:id="rId31"/>
    <p:sldId id="319" r:id="rId32"/>
    <p:sldId id="322" r:id="rId33"/>
    <p:sldId id="323" r:id="rId34"/>
    <p:sldId id="326" r:id="rId35"/>
    <p:sldId id="325" r:id="rId36"/>
    <p:sldId id="324" r:id="rId37"/>
    <p:sldId id="335" r:id="rId38"/>
    <p:sldId id="336" r:id="rId39"/>
    <p:sldId id="337" r:id="rId40"/>
    <p:sldId id="327" r:id="rId41"/>
    <p:sldId id="333" r:id="rId42"/>
    <p:sldId id="338" r:id="rId43"/>
    <p:sldId id="331" r:id="rId44"/>
    <p:sldId id="334" r:id="rId45"/>
    <p:sldId id="332" r:id="rId46"/>
    <p:sldId id="330" r:id="rId47"/>
    <p:sldId id="329" r:id="rId48"/>
    <p:sldId id="328" r:id="rId49"/>
    <p:sldId id="341" r:id="rId50"/>
    <p:sldId id="340" r:id="rId51"/>
    <p:sldId id="339" r:id="rId52"/>
    <p:sldId id="344" r:id="rId53"/>
    <p:sldId id="343" r:id="rId54"/>
    <p:sldId id="342" r:id="rId55"/>
    <p:sldId id="346" r:id="rId56"/>
    <p:sldId id="345" r:id="rId57"/>
    <p:sldId id="347" r:id="rId58"/>
    <p:sldId id="348" r:id="rId59"/>
    <p:sldId id="349" r:id="rId60"/>
    <p:sldId id="350" r:id="rId61"/>
    <p:sldId id="351" r:id="rId62"/>
    <p:sldId id="352" r:id="rId63"/>
    <p:sldId id="356" r:id="rId64"/>
    <p:sldId id="355" r:id="rId65"/>
    <p:sldId id="354" r:id="rId66"/>
    <p:sldId id="353" r:id="rId67"/>
    <p:sldId id="359" r:id="rId68"/>
    <p:sldId id="357" r:id="rId69"/>
    <p:sldId id="358" r:id="rId70"/>
    <p:sldId id="360" r:id="rId71"/>
    <p:sldId id="369" r:id="rId72"/>
    <p:sldId id="368" r:id="rId73"/>
    <p:sldId id="367" r:id="rId74"/>
    <p:sldId id="366" r:id="rId75"/>
    <p:sldId id="365" r:id="rId76"/>
    <p:sldId id="364" r:id="rId77"/>
    <p:sldId id="363" r:id="rId78"/>
    <p:sldId id="362" r:id="rId79"/>
    <p:sldId id="361" r:id="rId80"/>
    <p:sldId id="373" r:id="rId81"/>
    <p:sldId id="372" r:id="rId82"/>
    <p:sldId id="371" r:id="rId83"/>
    <p:sldId id="370" r:id="rId84"/>
    <p:sldId id="381" r:id="rId85"/>
    <p:sldId id="380" r:id="rId86"/>
    <p:sldId id="379" r:id="rId87"/>
    <p:sldId id="378" r:id="rId88"/>
    <p:sldId id="377" r:id="rId89"/>
    <p:sldId id="376" r:id="rId90"/>
    <p:sldId id="375" r:id="rId91"/>
    <p:sldId id="374" r:id="rId92"/>
    <p:sldId id="389" r:id="rId93"/>
    <p:sldId id="388" r:id="rId94"/>
    <p:sldId id="387" r:id="rId95"/>
    <p:sldId id="386" r:id="rId96"/>
    <p:sldId id="385" r:id="rId97"/>
    <p:sldId id="384" r:id="rId98"/>
    <p:sldId id="383" r:id="rId99"/>
    <p:sldId id="382" r:id="rId100"/>
    <p:sldId id="393" r:id="rId101"/>
    <p:sldId id="392" r:id="rId102"/>
    <p:sldId id="391" r:id="rId103"/>
    <p:sldId id="390" r:id="rId104"/>
    <p:sldId id="396" r:id="rId105"/>
    <p:sldId id="395" r:id="rId106"/>
    <p:sldId id="394" r:id="rId107"/>
    <p:sldId id="397" r:id="rId108"/>
    <p:sldId id="398" r:id="rId109"/>
    <p:sldId id="400" r:id="rId110"/>
    <p:sldId id="405" r:id="rId111"/>
    <p:sldId id="404" r:id="rId112"/>
    <p:sldId id="403" r:id="rId113"/>
    <p:sldId id="402" r:id="rId114"/>
    <p:sldId id="401" r:id="rId115"/>
    <p:sldId id="408" r:id="rId116"/>
    <p:sldId id="407" r:id="rId117"/>
    <p:sldId id="406" r:id="rId118"/>
    <p:sldId id="409" r:id="rId119"/>
    <p:sldId id="410" r:id="rId120"/>
    <p:sldId id="411" r:id="rId121"/>
    <p:sldId id="412" r:id="rId122"/>
    <p:sldId id="414" r:id="rId123"/>
    <p:sldId id="415" r:id="rId124"/>
    <p:sldId id="413" r:id="rId125"/>
    <p:sldId id="419" r:id="rId126"/>
    <p:sldId id="418" r:id="rId127"/>
    <p:sldId id="417" r:id="rId128"/>
    <p:sldId id="420" r:id="rId129"/>
    <p:sldId id="416" r:id="rId130"/>
    <p:sldId id="425" r:id="rId131"/>
    <p:sldId id="424" r:id="rId132"/>
    <p:sldId id="423" r:id="rId133"/>
    <p:sldId id="422" r:id="rId134"/>
    <p:sldId id="421" r:id="rId135"/>
    <p:sldId id="426" r:id="rId136"/>
    <p:sldId id="427" r:id="rId137"/>
    <p:sldId id="428" r:id="rId138"/>
    <p:sldId id="429" r:id="rId139"/>
    <p:sldId id="430" r:id="rId140"/>
    <p:sldId id="431" r:id="rId141"/>
    <p:sldId id="434" r:id="rId142"/>
    <p:sldId id="433" r:id="rId143"/>
    <p:sldId id="432" r:id="rId144"/>
    <p:sldId id="437" r:id="rId145"/>
    <p:sldId id="317" r:id="rId146"/>
  </p:sldIdLst>
  <p:sldSz cx="9144000" cy="6858000" type="screen4x3"/>
  <p:notesSz cx="6797675" cy="9926638"/>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Výchozí oddíl" id="{AF69B5D9-82A5-42DE-A219-C8ABC66FBE11}">
          <p14:sldIdLst>
            <p14:sldId id="438"/>
          </p14:sldIdLst>
        </p14:section>
        <p14:section name="1. Charakteristika zdravotnictví z pohledu ekonomické teorie" id="{5A5C37F6-149B-4EEF-9F95-D5956D1926F9}">
          <p14:sldIdLst>
            <p14:sldId id="292"/>
            <p14:sldId id="276"/>
            <p14:sldId id="293"/>
            <p14:sldId id="261"/>
            <p14:sldId id="269"/>
            <p14:sldId id="296"/>
            <p14:sldId id="297"/>
            <p14:sldId id="298"/>
            <p14:sldId id="299"/>
            <p14:sldId id="300"/>
            <p14:sldId id="294"/>
            <p14:sldId id="295"/>
          </p14:sldIdLst>
        </p14:section>
        <p14:section name="2. Organizace zdravotnictví v ČR" id="{38901627-CEDD-42CE-B035-E691E6E21820}">
          <p14:sldIdLst>
            <p14:sldId id="305"/>
            <p14:sldId id="306"/>
            <p14:sldId id="307"/>
            <p14:sldId id="308"/>
            <p14:sldId id="309"/>
            <p14:sldId id="311"/>
            <p14:sldId id="312"/>
          </p14:sldIdLst>
        </p14:section>
        <p14:section name="3. Zdravotnictví v tržním hospodářství" id="{2503D597-E422-4192-B91D-06F36F10CF8D}">
          <p14:sldIdLst>
            <p14:sldId id="310"/>
            <p14:sldId id="302"/>
            <p14:sldId id="304"/>
            <p14:sldId id="313"/>
            <p14:sldId id="314"/>
            <p14:sldId id="315"/>
            <p14:sldId id="316"/>
            <p14:sldId id="318"/>
            <p14:sldId id="321"/>
            <p14:sldId id="320"/>
            <p14:sldId id="319"/>
            <p14:sldId id="322"/>
          </p14:sldIdLst>
        </p14:section>
        <p14:section name="4. Poskytovatelé zdravotních služeb" id="{FA8E1241-367B-44EC-95C9-554AD8B49757}">
          <p14:sldIdLst>
            <p14:sldId id="323"/>
            <p14:sldId id="326"/>
            <p14:sldId id="325"/>
            <p14:sldId id="324"/>
            <p14:sldId id="335"/>
            <p14:sldId id="336"/>
            <p14:sldId id="337"/>
            <p14:sldId id="327"/>
            <p14:sldId id="333"/>
            <p14:sldId id="338"/>
            <p14:sldId id="331"/>
            <p14:sldId id="334"/>
            <p14:sldId id="332"/>
            <p14:sldId id="330"/>
            <p14:sldId id="329"/>
            <p14:sldId id="328"/>
            <p14:sldId id="341"/>
            <p14:sldId id="340"/>
            <p14:sldId id="339"/>
            <p14:sldId id="344"/>
            <p14:sldId id="343"/>
            <p14:sldId id="342"/>
            <p14:sldId id="346"/>
          </p14:sldIdLst>
        </p14:section>
        <p14:section name="5. Financování zdravotné péče" id="{B98F206D-7906-4A80-840D-CB1ECCB69631}">
          <p14:sldIdLst>
            <p14:sldId id="345"/>
            <p14:sldId id="347"/>
          </p14:sldIdLst>
        </p14:section>
        <p14:section name="6. Zdravotní pojištění" id="{A8D09658-AC49-48CC-B2E9-353801265913}">
          <p14:sldIdLst>
            <p14:sldId id="348"/>
            <p14:sldId id="349"/>
            <p14:sldId id="350"/>
            <p14:sldId id="351"/>
            <p14:sldId id="352"/>
            <p14:sldId id="356"/>
            <p14:sldId id="355"/>
            <p14:sldId id="354"/>
            <p14:sldId id="353"/>
            <p14:sldId id="359"/>
            <p14:sldId id="357"/>
            <p14:sldId id="358"/>
            <p14:sldId id="360"/>
            <p14:sldId id="369"/>
            <p14:sldId id="368"/>
            <p14:sldId id="367"/>
            <p14:sldId id="366"/>
            <p14:sldId id="365"/>
            <p14:sldId id="364"/>
            <p14:sldId id="363"/>
            <p14:sldId id="362"/>
            <p14:sldId id="361"/>
            <p14:sldId id="373"/>
            <p14:sldId id="372"/>
            <p14:sldId id="371"/>
            <p14:sldId id="370"/>
            <p14:sldId id="381"/>
            <p14:sldId id="380"/>
            <p14:sldId id="379"/>
            <p14:sldId id="378"/>
            <p14:sldId id="377"/>
            <p14:sldId id="376"/>
            <p14:sldId id="375"/>
            <p14:sldId id="374"/>
            <p14:sldId id="389"/>
            <p14:sldId id="388"/>
            <p14:sldId id="387"/>
            <p14:sldId id="386"/>
            <p14:sldId id="385"/>
            <p14:sldId id="384"/>
            <p14:sldId id="383"/>
            <p14:sldId id="382"/>
            <p14:sldId id="393"/>
            <p14:sldId id="392"/>
            <p14:sldId id="391"/>
            <p14:sldId id="390"/>
            <p14:sldId id="396"/>
            <p14:sldId id="395"/>
            <p14:sldId id="394"/>
            <p14:sldId id="397"/>
            <p14:sldId id="398"/>
            <p14:sldId id="400"/>
            <p14:sldId id="405"/>
            <p14:sldId id="404"/>
          </p14:sldIdLst>
        </p14:section>
        <p14:section name="7. Výdaje na léky a ortopedické pomůcky" id="{5B14E537-9360-4998-9952-B792F10205A6}">
          <p14:sldIdLst>
            <p14:sldId id="403"/>
            <p14:sldId id="402"/>
            <p14:sldId id="401"/>
            <p14:sldId id="408"/>
            <p14:sldId id="407"/>
            <p14:sldId id="406"/>
          </p14:sldIdLst>
        </p14:section>
        <p14:section name="8. Mechanismy úhrady nákladů zdravotních služeb" id="{EE9B6670-BBB7-4440-ACE9-5155FD4492E0}">
          <p14:sldIdLst>
            <p14:sldId id="409"/>
            <p14:sldId id="410"/>
            <p14:sldId id="411"/>
            <p14:sldId id="412"/>
            <p14:sldId id="414"/>
            <p14:sldId id="415"/>
            <p14:sldId id="413"/>
            <p14:sldId id="419"/>
            <p14:sldId id="418"/>
            <p14:sldId id="417"/>
            <p14:sldId id="420"/>
            <p14:sldId id="416"/>
            <p14:sldId id="425"/>
            <p14:sldId id="424"/>
            <p14:sldId id="423"/>
            <p14:sldId id="422"/>
            <p14:sldId id="421"/>
            <p14:sldId id="426"/>
            <p14:sldId id="427"/>
            <p14:sldId id="428"/>
            <p14:sldId id="429"/>
          </p14:sldIdLst>
        </p14:section>
        <p14:section name="9. Perspektivy vývoje financování zdravotnictví" id="{098C1FCB-CD45-4391-BBE9-A502979226F0}">
          <p14:sldIdLst>
            <p14:sldId id="430"/>
            <p14:sldId id="431"/>
            <p14:sldId id="434"/>
            <p14:sldId id="433"/>
            <p14:sldId id="432"/>
            <p14:sldId id="437"/>
            <p14:sldId id="317"/>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Střední styl 2 – zvýraznění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775DCB02-9BB8-47FD-8907-85C794F793BA}" styleName="Styl s motivem 1 – zvýraznění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450" autoAdjust="0"/>
    <p:restoredTop sz="94660"/>
  </p:normalViewPr>
  <p:slideViewPr>
    <p:cSldViewPr>
      <p:cViewPr varScale="1">
        <p:scale>
          <a:sx n="70" d="100"/>
          <a:sy n="70" d="100"/>
        </p:scale>
        <p:origin x="1014" y="4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38" Type="http://schemas.openxmlformats.org/officeDocument/2006/relationships/slide" Target="slides/slide137.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28" Type="http://schemas.openxmlformats.org/officeDocument/2006/relationships/slide" Target="slides/slide127.xml"/><Relationship Id="rId144" Type="http://schemas.openxmlformats.org/officeDocument/2006/relationships/slide" Target="slides/slide143.xml"/><Relationship Id="rId149" Type="http://schemas.openxmlformats.org/officeDocument/2006/relationships/presProps" Target="presProps.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slide" Target="slides/slide112.xml"/><Relationship Id="rId118" Type="http://schemas.openxmlformats.org/officeDocument/2006/relationships/slide" Target="slides/slide117.xml"/><Relationship Id="rId134" Type="http://schemas.openxmlformats.org/officeDocument/2006/relationships/slide" Target="slides/slide133.xml"/><Relationship Id="rId139" Type="http://schemas.openxmlformats.org/officeDocument/2006/relationships/slide" Target="slides/slide138.xml"/><Relationship Id="rId80" Type="http://schemas.openxmlformats.org/officeDocument/2006/relationships/slide" Target="slides/slide79.xml"/><Relationship Id="rId85" Type="http://schemas.openxmlformats.org/officeDocument/2006/relationships/slide" Target="slides/slide84.xml"/><Relationship Id="rId150" Type="http://schemas.openxmlformats.org/officeDocument/2006/relationships/viewProps" Target="viewProps.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slide" Target="slides/slide102.xml"/><Relationship Id="rId108" Type="http://schemas.openxmlformats.org/officeDocument/2006/relationships/slide" Target="slides/slide107.xml"/><Relationship Id="rId116" Type="http://schemas.openxmlformats.org/officeDocument/2006/relationships/slide" Target="slides/slide115.xml"/><Relationship Id="rId124" Type="http://schemas.openxmlformats.org/officeDocument/2006/relationships/slide" Target="slides/slide123.xml"/><Relationship Id="rId129" Type="http://schemas.openxmlformats.org/officeDocument/2006/relationships/slide" Target="slides/slide128.xml"/><Relationship Id="rId137" Type="http://schemas.openxmlformats.org/officeDocument/2006/relationships/slide" Target="slides/slide13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11" Type="http://schemas.openxmlformats.org/officeDocument/2006/relationships/slide" Target="slides/slide110.xml"/><Relationship Id="rId132" Type="http://schemas.openxmlformats.org/officeDocument/2006/relationships/slide" Target="slides/slide131.xml"/><Relationship Id="rId140" Type="http://schemas.openxmlformats.org/officeDocument/2006/relationships/slide" Target="slides/slide139.xml"/><Relationship Id="rId145" Type="http://schemas.openxmlformats.org/officeDocument/2006/relationships/slide" Target="slides/slide144.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14" Type="http://schemas.openxmlformats.org/officeDocument/2006/relationships/slide" Target="slides/slide113.xml"/><Relationship Id="rId119" Type="http://schemas.openxmlformats.org/officeDocument/2006/relationships/slide" Target="slides/slide118.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30" Type="http://schemas.openxmlformats.org/officeDocument/2006/relationships/slide" Target="slides/slide129.xml"/><Relationship Id="rId135" Type="http://schemas.openxmlformats.org/officeDocument/2006/relationships/slide" Target="slides/slide134.xml"/><Relationship Id="rId143" Type="http://schemas.openxmlformats.org/officeDocument/2006/relationships/slide" Target="slides/slide142.xml"/><Relationship Id="rId148" Type="http://schemas.openxmlformats.org/officeDocument/2006/relationships/handoutMaster" Target="handoutMasters/handoutMaster1.xml"/><Relationship Id="rId15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141" Type="http://schemas.openxmlformats.org/officeDocument/2006/relationships/slide" Target="slides/slide140.xml"/><Relationship Id="rId146" Type="http://schemas.openxmlformats.org/officeDocument/2006/relationships/slide" Target="slides/slide145.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136" Type="http://schemas.openxmlformats.org/officeDocument/2006/relationships/slide" Target="slides/slide135.xml"/><Relationship Id="rId61" Type="http://schemas.openxmlformats.org/officeDocument/2006/relationships/slide" Target="slides/slide60.xml"/><Relationship Id="rId82" Type="http://schemas.openxmlformats.org/officeDocument/2006/relationships/slide" Target="slides/slide81.xml"/><Relationship Id="rId152" Type="http://schemas.openxmlformats.org/officeDocument/2006/relationships/tableStyles" Target="tableStyles.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 Id="rId3" Type="http://schemas.openxmlformats.org/officeDocument/2006/relationships/slide" Target="slides/slide2.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A5FA939-9C42-427B-A223-72E5B9C771C2}" type="doc">
      <dgm:prSet loTypeId="urn:microsoft.com/office/officeart/2005/8/layout/process1" loCatId="process" qsTypeId="urn:microsoft.com/office/officeart/2005/8/quickstyle/simple1" qsCatId="simple" csTypeId="urn:microsoft.com/office/officeart/2005/8/colors/accent1_2" csCatId="accent1" phldr="1"/>
      <dgm:spPr/>
    </dgm:pt>
    <dgm:pt modelId="{A9EA5059-2B45-4025-9133-6F9D18C16676}">
      <dgm:prSet phldrT="[Text]"/>
      <dgm:spPr>
        <a:solidFill>
          <a:schemeClr val="tx2">
            <a:lumMod val="75000"/>
          </a:schemeClr>
        </a:solidFill>
      </dgm:spPr>
      <dgm:t>
        <a:bodyPr/>
        <a:lstStyle/>
        <a:p>
          <a:r>
            <a:rPr lang="cs-CZ" b="1" dirty="0"/>
            <a:t>Zdraví jednotlivce</a:t>
          </a:r>
        </a:p>
        <a:p>
          <a:r>
            <a:rPr lang="cs-CZ" dirty="0"/>
            <a:t>(kvalita života)</a:t>
          </a:r>
        </a:p>
      </dgm:t>
    </dgm:pt>
    <dgm:pt modelId="{B4E265E5-9572-42A6-8922-95B0A739FFB5}" type="parTrans" cxnId="{F4A654DD-6FFC-48A1-A999-1398E9E9A1EB}">
      <dgm:prSet/>
      <dgm:spPr/>
      <dgm:t>
        <a:bodyPr/>
        <a:lstStyle/>
        <a:p>
          <a:endParaRPr lang="cs-CZ"/>
        </a:p>
      </dgm:t>
    </dgm:pt>
    <dgm:pt modelId="{A0D66D3A-2566-44D9-ACB3-0611A576C7B3}" type="sibTrans" cxnId="{F4A654DD-6FFC-48A1-A999-1398E9E9A1EB}">
      <dgm:prSet/>
      <dgm:spPr>
        <a:solidFill>
          <a:schemeClr val="bg2">
            <a:lumMod val="50000"/>
          </a:schemeClr>
        </a:solidFill>
      </dgm:spPr>
      <dgm:t>
        <a:bodyPr/>
        <a:lstStyle/>
        <a:p>
          <a:endParaRPr lang="cs-CZ"/>
        </a:p>
      </dgm:t>
    </dgm:pt>
    <dgm:pt modelId="{E171A57D-D3EA-4515-9CF4-28BC099EC05E}">
      <dgm:prSet phldrT="[Text]"/>
      <dgm:spPr>
        <a:solidFill>
          <a:schemeClr val="tx2">
            <a:lumMod val="75000"/>
          </a:schemeClr>
        </a:solidFill>
      </dgm:spPr>
      <dgm:t>
        <a:bodyPr/>
        <a:lstStyle/>
        <a:p>
          <a:r>
            <a:rPr lang="cs-CZ" b="1" dirty="0"/>
            <a:t>Rodina </a:t>
          </a:r>
        </a:p>
        <a:p>
          <a:r>
            <a:rPr lang="cs-CZ" b="1" dirty="0"/>
            <a:t>(</a:t>
          </a:r>
          <a:r>
            <a:rPr lang="cs-CZ" b="0" dirty="0"/>
            <a:t>kvalita života celé rodiny)</a:t>
          </a:r>
          <a:endParaRPr lang="cs-CZ" b="1" dirty="0"/>
        </a:p>
      </dgm:t>
    </dgm:pt>
    <dgm:pt modelId="{2A1702F7-AE88-447F-ADB1-5E81B36FE685}" type="parTrans" cxnId="{9C014985-D6D7-4A23-91A8-88B9F7706356}">
      <dgm:prSet/>
      <dgm:spPr/>
      <dgm:t>
        <a:bodyPr/>
        <a:lstStyle/>
        <a:p>
          <a:endParaRPr lang="cs-CZ"/>
        </a:p>
      </dgm:t>
    </dgm:pt>
    <dgm:pt modelId="{F305292D-946B-4858-BF4D-1CA62E6F1E0E}" type="sibTrans" cxnId="{9C014985-D6D7-4A23-91A8-88B9F7706356}">
      <dgm:prSet/>
      <dgm:spPr>
        <a:solidFill>
          <a:schemeClr val="bg2">
            <a:lumMod val="50000"/>
          </a:schemeClr>
        </a:solidFill>
      </dgm:spPr>
      <dgm:t>
        <a:bodyPr/>
        <a:lstStyle/>
        <a:p>
          <a:endParaRPr lang="cs-CZ"/>
        </a:p>
      </dgm:t>
    </dgm:pt>
    <dgm:pt modelId="{39F85300-C49E-497D-858F-2BB5ED1BB5E6}">
      <dgm:prSet phldrT="[Text]"/>
      <dgm:spPr>
        <a:solidFill>
          <a:schemeClr val="tx2">
            <a:lumMod val="75000"/>
          </a:schemeClr>
        </a:solidFill>
      </dgm:spPr>
      <dgm:t>
        <a:bodyPr/>
        <a:lstStyle/>
        <a:p>
          <a:r>
            <a:rPr lang="cs-CZ" b="1" dirty="0"/>
            <a:t>Společnost </a:t>
          </a:r>
        </a:p>
        <a:p>
          <a:r>
            <a:rPr lang="cs-CZ" b="0" dirty="0"/>
            <a:t>(výkonnost populace)</a:t>
          </a:r>
        </a:p>
      </dgm:t>
    </dgm:pt>
    <dgm:pt modelId="{629E17DE-C936-4360-B29B-5CA1A0C18E80}" type="parTrans" cxnId="{C5BE0345-C6FD-4F22-9651-53CF7FC7EFCE}">
      <dgm:prSet/>
      <dgm:spPr/>
      <dgm:t>
        <a:bodyPr/>
        <a:lstStyle/>
        <a:p>
          <a:endParaRPr lang="cs-CZ"/>
        </a:p>
      </dgm:t>
    </dgm:pt>
    <dgm:pt modelId="{96750A4C-CC8E-409F-8735-DBB657194BC1}" type="sibTrans" cxnId="{C5BE0345-C6FD-4F22-9651-53CF7FC7EFCE}">
      <dgm:prSet/>
      <dgm:spPr/>
      <dgm:t>
        <a:bodyPr/>
        <a:lstStyle/>
        <a:p>
          <a:endParaRPr lang="cs-CZ"/>
        </a:p>
      </dgm:t>
    </dgm:pt>
    <dgm:pt modelId="{A6074105-2FA1-4AF1-A6B8-676C3B5506D3}" type="pres">
      <dgm:prSet presAssocID="{4A5FA939-9C42-427B-A223-72E5B9C771C2}" presName="Name0" presStyleCnt="0">
        <dgm:presLayoutVars>
          <dgm:dir/>
          <dgm:resizeHandles val="exact"/>
        </dgm:presLayoutVars>
      </dgm:prSet>
      <dgm:spPr/>
    </dgm:pt>
    <dgm:pt modelId="{4405C694-A366-4FA1-A2D3-3DA47541E94C}" type="pres">
      <dgm:prSet presAssocID="{A9EA5059-2B45-4025-9133-6F9D18C16676}" presName="node" presStyleLbl="node1" presStyleIdx="0" presStyleCnt="3" custScaleX="183086" custScaleY="152571">
        <dgm:presLayoutVars>
          <dgm:bulletEnabled val="1"/>
        </dgm:presLayoutVars>
      </dgm:prSet>
      <dgm:spPr/>
      <dgm:t>
        <a:bodyPr/>
        <a:lstStyle/>
        <a:p>
          <a:endParaRPr lang="cs-CZ"/>
        </a:p>
      </dgm:t>
    </dgm:pt>
    <dgm:pt modelId="{97A5095E-74FF-46AF-B476-F03E1B7839BE}" type="pres">
      <dgm:prSet presAssocID="{A0D66D3A-2566-44D9-ACB3-0611A576C7B3}" presName="sibTrans" presStyleLbl="sibTrans2D1" presStyleIdx="0" presStyleCnt="2"/>
      <dgm:spPr/>
      <dgm:t>
        <a:bodyPr/>
        <a:lstStyle/>
        <a:p>
          <a:endParaRPr lang="cs-CZ"/>
        </a:p>
      </dgm:t>
    </dgm:pt>
    <dgm:pt modelId="{6D20E22C-BE7C-48A1-887E-959558A1905D}" type="pres">
      <dgm:prSet presAssocID="{A0D66D3A-2566-44D9-ACB3-0611A576C7B3}" presName="connectorText" presStyleLbl="sibTrans2D1" presStyleIdx="0" presStyleCnt="2"/>
      <dgm:spPr/>
      <dgm:t>
        <a:bodyPr/>
        <a:lstStyle/>
        <a:p>
          <a:endParaRPr lang="cs-CZ"/>
        </a:p>
      </dgm:t>
    </dgm:pt>
    <dgm:pt modelId="{C11C922E-5DB2-4EB9-8814-CA6BFBD8691B}" type="pres">
      <dgm:prSet presAssocID="{E171A57D-D3EA-4515-9CF4-28BC099EC05E}" presName="node" presStyleLbl="node1" presStyleIdx="1" presStyleCnt="3" custScaleX="184487" custScaleY="152571">
        <dgm:presLayoutVars>
          <dgm:bulletEnabled val="1"/>
        </dgm:presLayoutVars>
      </dgm:prSet>
      <dgm:spPr/>
      <dgm:t>
        <a:bodyPr/>
        <a:lstStyle/>
        <a:p>
          <a:endParaRPr lang="cs-CZ"/>
        </a:p>
      </dgm:t>
    </dgm:pt>
    <dgm:pt modelId="{F2D8459E-2D40-4243-B3E9-4F30AED38B35}" type="pres">
      <dgm:prSet presAssocID="{F305292D-946B-4858-BF4D-1CA62E6F1E0E}" presName="sibTrans" presStyleLbl="sibTrans2D1" presStyleIdx="1" presStyleCnt="2"/>
      <dgm:spPr/>
      <dgm:t>
        <a:bodyPr/>
        <a:lstStyle/>
        <a:p>
          <a:endParaRPr lang="cs-CZ"/>
        </a:p>
      </dgm:t>
    </dgm:pt>
    <dgm:pt modelId="{89F677F7-F32A-4DC9-8E6A-13D5D0AD3F22}" type="pres">
      <dgm:prSet presAssocID="{F305292D-946B-4858-BF4D-1CA62E6F1E0E}" presName="connectorText" presStyleLbl="sibTrans2D1" presStyleIdx="1" presStyleCnt="2"/>
      <dgm:spPr/>
      <dgm:t>
        <a:bodyPr/>
        <a:lstStyle/>
        <a:p>
          <a:endParaRPr lang="cs-CZ"/>
        </a:p>
      </dgm:t>
    </dgm:pt>
    <dgm:pt modelId="{1C077AD7-46B4-4453-816C-10EABA793D96}" type="pres">
      <dgm:prSet presAssocID="{39F85300-C49E-497D-858F-2BB5ED1BB5E6}" presName="node" presStyleLbl="node1" presStyleIdx="2" presStyleCnt="3" custScaleX="186776" custScaleY="146856">
        <dgm:presLayoutVars>
          <dgm:bulletEnabled val="1"/>
        </dgm:presLayoutVars>
      </dgm:prSet>
      <dgm:spPr/>
      <dgm:t>
        <a:bodyPr/>
        <a:lstStyle/>
        <a:p>
          <a:endParaRPr lang="cs-CZ"/>
        </a:p>
      </dgm:t>
    </dgm:pt>
  </dgm:ptLst>
  <dgm:cxnLst>
    <dgm:cxn modelId="{1FA5D8E6-2920-42B4-9E11-DB077C8C11FC}" type="presOf" srcId="{A0D66D3A-2566-44D9-ACB3-0611A576C7B3}" destId="{97A5095E-74FF-46AF-B476-F03E1B7839BE}" srcOrd="0" destOrd="0" presId="urn:microsoft.com/office/officeart/2005/8/layout/process1"/>
    <dgm:cxn modelId="{5A442933-F159-4A80-9E34-53A5811FFE7D}" type="presOf" srcId="{4A5FA939-9C42-427B-A223-72E5B9C771C2}" destId="{A6074105-2FA1-4AF1-A6B8-676C3B5506D3}" srcOrd="0" destOrd="0" presId="urn:microsoft.com/office/officeart/2005/8/layout/process1"/>
    <dgm:cxn modelId="{6BCB1029-FA26-42E6-8C1C-5101F400488C}" type="presOf" srcId="{F305292D-946B-4858-BF4D-1CA62E6F1E0E}" destId="{F2D8459E-2D40-4243-B3E9-4F30AED38B35}" srcOrd="0" destOrd="0" presId="urn:microsoft.com/office/officeart/2005/8/layout/process1"/>
    <dgm:cxn modelId="{9C014985-D6D7-4A23-91A8-88B9F7706356}" srcId="{4A5FA939-9C42-427B-A223-72E5B9C771C2}" destId="{E171A57D-D3EA-4515-9CF4-28BC099EC05E}" srcOrd="1" destOrd="0" parTransId="{2A1702F7-AE88-447F-ADB1-5E81B36FE685}" sibTransId="{F305292D-946B-4858-BF4D-1CA62E6F1E0E}"/>
    <dgm:cxn modelId="{0D68FC60-00CA-4AE1-BB94-7421C02DFC53}" type="presOf" srcId="{39F85300-C49E-497D-858F-2BB5ED1BB5E6}" destId="{1C077AD7-46B4-4453-816C-10EABA793D96}" srcOrd="0" destOrd="0" presId="urn:microsoft.com/office/officeart/2005/8/layout/process1"/>
    <dgm:cxn modelId="{3F5B60CF-BD51-4D6E-BAB9-476126F18912}" type="presOf" srcId="{A0D66D3A-2566-44D9-ACB3-0611A576C7B3}" destId="{6D20E22C-BE7C-48A1-887E-959558A1905D}" srcOrd="1" destOrd="0" presId="urn:microsoft.com/office/officeart/2005/8/layout/process1"/>
    <dgm:cxn modelId="{C5BE0345-C6FD-4F22-9651-53CF7FC7EFCE}" srcId="{4A5FA939-9C42-427B-A223-72E5B9C771C2}" destId="{39F85300-C49E-497D-858F-2BB5ED1BB5E6}" srcOrd="2" destOrd="0" parTransId="{629E17DE-C936-4360-B29B-5CA1A0C18E80}" sibTransId="{96750A4C-CC8E-409F-8735-DBB657194BC1}"/>
    <dgm:cxn modelId="{F4A654DD-6FFC-48A1-A999-1398E9E9A1EB}" srcId="{4A5FA939-9C42-427B-A223-72E5B9C771C2}" destId="{A9EA5059-2B45-4025-9133-6F9D18C16676}" srcOrd="0" destOrd="0" parTransId="{B4E265E5-9572-42A6-8922-95B0A739FFB5}" sibTransId="{A0D66D3A-2566-44D9-ACB3-0611A576C7B3}"/>
    <dgm:cxn modelId="{87ED95AD-B21E-4EFB-BD55-41EADC1AF7B4}" type="presOf" srcId="{E171A57D-D3EA-4515-9CF4-28BC099EC05E}" destId="{C11C922E-5DB2-4EB9-8814-CA6BFBD8691B}" srcOrd="0" destOrd="0" presId="urn:microsoft.com/office/officeart/2005/8/layout/process1"/>
    <dgm:cxn modelId="{2EE2331C-056A-408B-A7CF-04804379C040}" type="presOf" srcId="{F305292D-946B-4858-BF4D-1CA62E6F1E0E}" destId="{89F677F7-F32A-4DC9-8E6A-13D5D0AD3F22}" srcOrd="1" destOrd="0" presId="urn:microsoft.com/office/officeart/2005/8/layout/process1"/>
    <dgm:cxn modelId="{F288178A-270A-4989-AE14-3865F9142121}" type="presOf" srcId="{A9EA5059-2B45-4025-9133-6F9D18C16676}" destId="{4405C694-A366-4FA1-A2D3-3DA47541E94C}" srcOrd="0" destOrd="0" presId="urn:microsoft.com/office/officeart/2005/8/layout/process1"/>
    <dgm:cxn modelId="{1EF602D6-2332-482D-B412-06E6802D8D84}" type="presParOf" srcId="{A6074105-2FA1-4AF1-A6B8-676C3B5506D3}" destId="{4405C694-A366-4FA1-A2D3-3DA47541E94C}" srcOrd="0" destOrd="0" presId="urn:microsoft.com/office/officeart/2005/8/layout/process1"/>
    <dgm:cxn modelId="{F8FF36AB-301A-4456-9F2A-C05C82157E3C}" type="presParOf" srcId="{A6074105-2FA1-4AF1-A6B8-676C3B5506D3}" destId="{97A5095E-74FF-46AF-B476-F03E1B7839BE}" srcOrd="1" destOrd="0" presId="urn:microsoft.com/office/officeart/2005/8/layout/process1"/>
    <dgm:cxn modelId="{64FFBB98-80AD-40FC-ADD8-51953FA8D226}" type="presParOf" srcId="{97A5095E-74FF-46AF-B476-F03E1B7839BE}" destId="{6D20E22C-BE7C-48A1-887E-959558A1905D}" srcOrd="0" destOrd="0" presId="urn:microsoft.com/office/officeart/2005/8/layout/process1"/>
    <dgm:cxn modelId="{182082D1-3902-4FCA-9C69-086B79191670}" type="presParOf" srcId="{A6074105-2FA1-4AF1-A6B8-676C3B5506D3}" destId="{C11C922E-5DB2-4EB9-8814-CA6BFBD8691B}" srcOrd="2" destOrd="0" presId="urn:microsoft.com/office/officeart/2005/8/layout/process1"/>
    <dgm:cxn modelId="{CD5C943A-5A8C-4A41-8A95-9129832F38A4}" type="presParOf" srcId="{A6074105-2FA1-4AF1-A6B8-676C3B5506D3}" destId="{F2D8459E-2D40-4243-B3E9-4F30AED38B35}" srcOrd="3" destOrd="0" presId="urn:microsoft.com/office/officeart/2005/8/layout/process1"/>
    <dgm:cxn modelId="{9E8141A3-4E6C-4549-A75F-216DC0C18FF5}" type="presParOf" srcId="{F2D8459E-2D40-4243-B3E9-4F30AED38B35}" destId="{89F677F7-F32A-4DC9-8E6A-13D5D0AD3F22}" srcOrd="0" destOrd="0" presId="urn:microsoft.com/office/officeart/2005/8/layout/process1"/>
    <dgm:cxn modelId="{65485A4F-3F9B-4E88-8989-78EC32972DBB}" type="presParOf" srcId="{A6074105-2FA1-4AF1-A6B8-676C3B5506D3}" destId="{1C077AD7-46B4-4453-816C-10EABA793D96}" srcOrd="4" destOrd="0" presId="urn:microsoft.com/office/officeart/2005/8/layout/process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4A2672EB-E68D-460E-979A-565E8B3594D8}" type="doc">
      <dgm:prSet loTypeId="urn:microsoft.com/office/officeart/2005/8/layout/process1" loCatId="process" qsTypeId="urn:microsoft.com/office/officeart/2005/8/quickstyle/simple1" qsCatId="simple" csTypeId="urn:microsoft.com/office/officeart/2005/8/colors/accent1_2" csCatId="accent1" phldr="1"/>
      <dgm:spPr/>
    </dgm:pt>
    <dgm:pt modelId="{A9CDF6E7-886B-4651-9A9E-A590CE6AB0A2}">
      <dgm:prSet phldrT="[Text]"/>
      <dgm:spPr>
        <a:solidFill>
          <a:srgbClr val="FFFF00"/>
        </a:solidFill>
      </dgm:spPr>
      <dgm:t>
        <a:bodyPr/>
        <a:lstStyle/>
        <a:p>
          <a:r>
            <a:rPr lang="cs-CZ" b="1" dirty="0">
              <a:solidFill>
                <a:srgbClr val="002060"/>
              </a:solidFill>
            </a:rPr>
            <a:t>úplné vlastní náklady na výrobu (výrobní cena)</a:t>
          </a:r>
        </a:p>
        <a:p>
          <a:r>
            <a:rPr lang="cs-CZ" b="1" dirty="0">
              <a:solidFill>
                <a:srgbClr val="002060"/>
              </a:solidFill>
            </a:rPr>
            <a:t>+</a:t>
          </a:r>
        </a:p>
        <a:p>
          <a:r>
            <a:rPr lang="cs-CZ" b="1" dirty="0">
              <a:solidFill>
                <a:srgbClr val="002060"/>
              </a:solidFill>
            </a:rPr>
            <a:t>zisk výrobce</a:t>
          </a:r>
        </a:p>
        <a:p>
          <a:r>
            <a:rPr lang="cs-CZ" b="1" dirty="0">
              <a:solidFill>
                <a:srgbClr val="002060"/>
              </a:solidFill>
            </a:rPr>
            <a:t>=</a:t>
          </a:r>
        </a:p>
        <a:p>
          <a:r>
            <a:rPr lang="cs-CZ" b="1" dirty="0">
              <a:solidFill>
                <a:srgbClr val="002060"/>
              </a:solidFill>
            </a:rPr>
            <a:t>za tuto cenu se prodá velkodistributorům</a:t>
          </a:r>
        </a:p>
      </dgm:t>
    </dgm:pt>
    <dgm:pt modelId="{8893BBB3-8E6E-4B44-99AA-78064F16A569}" type="parTrans" cxnId="{43513D06-719B-4184-BE09-74E4CCC76A00}">
      <dgm:prSet/>
      <dgm:spPr/>
      <dgm:t>
        <a:bodyPr/>
        <a:lstStyle/>
        <a:p>
          <a:endParaRPr lang="cs-CZ"/>
        </a:p>
      </dgm:t>
    </dgm:pt>
    <dgm:pt modelId="{A2A7F99A-103E-4516-88AD-35A2397641A9}" type="sibTrans" cxnId="{43513D06-719B-4184-BE09-74E4CCC76A00}">
      <dgm:prSet/>
      <dgm:spPr>
        <a:solidFill>
          <a:srgbClr val="C00000"/>
        </a:solidFill>
      </dgm:spPr>
      <dgm:t>
        <a:bodyPr/>
        <a:lstStyle/>
        <a:p>
          <a:endParaRPr lang="cs-CZ"/>
        </a:p>
      </dgm:t>
    </dgm:pt>
    <dgm:pt modelId="{D350A36F-EDED-4FA4-AD0F-4E5E4426BB60}">
      <dgm:prSet phldrT="[Text]"/>
      <dgm:spPr>
        <a:solidFill>
          <a:srgbClr val="FFFF00"/>
        </a:solidFill>
      </dgm:spPr>
      <dgm:t>
        <a:bodyPr/>
        <a:lstStyle/>
        <a:p>
          <a:r>
            <a:rPr lang="cs-CZ" b="1" dirty="0">
              <a:solidFill>
                <a:srgbClr val="002060"/>
              </a:solidFill>
            </a:rPr>
            <a:t>velkodistributoři přičtou svoji obchodní přirážku (marži) a prodají je maloobchodním prodejcům (lékárnám) za tzv. velkoobchodní ceny</a:t>
          </a:r>
        </a:p>
      </dgm:t>
    </dgm:pt>
    <dgm:pt modelId="{EB89E32E-9101-4B99-889F-D659FBC1B5B2}" type="parTrans" cxnId="{D9EE1861-C811-4419-AB2D-7A1BA362BF7C}">
      <dgm:prSet/>
      <dgm:spPr/>
      <dgm:t>
        <a:bodyPr/>
        <a:lstStyle/>
        <a:p>
          <a:endParaRPr lang="cs-CZ"/>
        </a:p>
      </dgm:t>
    </dgm:pt>
    <dgm:pt modelId="{022B7FEE-D13B-4FB7-8F65-EA5B4D084E03}" type="sibTrans" cxnId="{D9EE1861-C811-4419-AB2D-7A1BA362BF7C}">
      <dgm:prSet/>
      <dgm:spPr>
        <a:solidFill>
          <a:srgbClr val="C00000"/>
        </a:solidFill>
      </dgm:spPr>
      <dgm:t>
        <a:bodyPr/>
        <a:lstStyle/>
        <a:p>
          <a:endParaRPr lang="cs-CZ"/>
        </a:p>
      </dgm:t>
    </dgm:pt>
    <dgm:pt modelId="{D0A46B03-34CF-47AE-9933-18EB4D9B5B10}">
      <dgm:prSet phldrT="[Text]"/>
      <dgm:spPr>
        <a:solidFill>
          <a:srgbClr val="FFFF00"/>
        </a:solidFill>
      </dgm:spPr>
      <dgm:t>
        <a:bodyPr/>
        <a:lstStyle/>
        <a:p>
          <a:r>
            <a:rPr lang="cs-CZ" b="1" dirty="0">
              <a:solidFill>
                <a:srgbClr val="002060"/>
              </a:solidFill>
            </a:rPr>
            <a:t>lékárny přičtou své vlastní marže, která zahrnuje jejich náklady a zisk, prodávají tyto léky konečným spotřebitelům za tzv. maloobchodní cenu</a:t>
          </a:r>
        </a:p>
      </dgm:t>
    </dgm:pt>
    <dgm:pt modelId="{FC762216-F3D9-439C-BFFE-911E6A124560}" type="parTrans" cxnId="{DBB424F8-863F-4B57-8599-104DD14A425A}">
      <dgm:prSet/>
      <dgm:spPr/>
      <dgm:t>
        <a:bodyPr/>
        <a:lstStyle/>
        <a:p>
          <a:endParaRPr lang="cs-CZ"/>
        </a:p>
      </dgm:t>
    </dgm:pt>
    <dgm:pt modelId="{71B522C1-B7AC-49BC-B2DA-FCFB70D995CC}" type="sibTrans" cxnId="{DBB424F8-863F-4B57-8599-104DD14A425A}">
      <dgm:prSet/>
      <dgm:spPr/>
      <dgm:t>
        <a:bodyPr/>
        <a:lstStyle/>
        <a:p>
          <a:endParaRPr lang="cs-CZ"/>
        </a:p>
      </dgm:t>
    </dgm:pt>
    <dgm:pt modelId="{9EAAD854-752F-45E6-85D7-CF8B9CB40909}" type="pres">
      <dgm:prSet presAssocID="{4A2672EB-E68D-460E-979A-565E8B3594D8}" presName="Name0" presStyleCnt="0">
        <dgm:presLayoutVars>
          <dgm:dir/>
          <dgm:resizeHandles val="exact"/>
        </dgm:presLayoutVars>
      </dgm:prSet>
      <dgm:spPr/>
    </dgm:pt>
    <dgm:pt modelId="{31E9AA37-2F44-42E6-9F09-7283756F12CA}" type="pres">
      <dgm:prSet presAssocID="{A9CDF6E7-886B-4651-9A9E-A590CE6AB0A2}" presName="node" presStyleLbl="node1" presStyleIdx="0" presStyleCnt="3">
        <dgm:presLayoutVars>
          <dgm:bulletEnabled val="1"/>
        </dgm:presLayoutVars>
      </dgm:prSet>
      <dgm:spPr/>
      <dgm:t>
        <a:bodyPr/>
        <a:lstStyle/>
        <a:p>
          <a:endParaRPr lang="cs-CZ"/>
        </a:p>
      </dgm:t>
    </dgm:pt>
    <dgm:pt modelId="{4D447013-D584-409B-86EF-AD09CC275CF3}" type="pres">
      <dgm:prSet presAssocID="{A2A7F99A-103E-4516-88AD-35A2397641A9}" presName="sibTrans" presStyleLbl="sibTrans2D1" presStyleIdx="0" presStyleCnt="2"/>
      <dgm:spPr/>
      <dgm:t>
        <a:bodyPr/>
        <a:lstStyle/>
        <a:p>
          <a:endParaRPr lang="cs-CZ"/>
        </a:p>
      </dgm:t>
    </dgm:pt>
    <dgm:pt modelId="{1A639093-260E-4269-888F-A0FC976507C9}" type="pres">
      <dgm:prSet presAssocID="{A2A7F99A-103E-4516-88AD-35A2397641A9}" presName="connectorText" presStyleLbl="sibTrans2D1" presStyleIdx="0" presStyleCnt="2"/>
      <dgm:spPr/>
      <dgm:t>
        <a:bodyPr/>
        <a:lstStyle/>
        <a:p>
          <a:endParaRPr lang="cs-CZ"/>
        </a:p>
      </dgm:t>
    </dgm:pt>
    <dgm:pt modelId="{244DA3A9-DAA7-47B8-94FC-E4BA956F434A}" type="pres">
      <dgm:prSet presAssocID="{D350A36F-EDED-4FA4-AD0F-4E5E4426BB60}" presName="node" presStyleLbl="node1" presStyleIdx="1" presStyleCnt="3" custLinFactNeighborX="-2798" custLinFactNeighborY="-110">
        <dgm:presLayoutVars>
          <dgm:bulletEnabled val="1"/>
        </dgm:presLayoutVars>
      </dgm:prSet>
      <dgm:spPr/>
      <dgm:t>
        <a:bodyPr/>
        <a:lstStyle/>
        <a:p>
          <a:endParaRPr lang="cs-CZ"/>
        </a:p>
      </dgm:t>
    </dgm:pt>
    <dgm:pt modelId="{4B164F9A-2487-43D1-8458-E786D29EB4BA}" type="pres">
      <dgm:prSet presAssocID="{022B7FEE-D13B-4FB7-8F65-EA5B4D084E03}" presName="sibTrans" presStyleLbl="sibTrans2D1" presStyleIdx="1" presStyleCnt="2"/>
      <dgm:spPr/>
      <dgm:t>
        <a:bodyPr/>
        <a:lstStyle/>
        <a:p>
          <a:endParaRPr lang="cs-CZ"/>
        </a:p>
      </dgm:t>
    </dgm:pt>
    <dgm:pt modelId="{E272EFB8-F75B-461E-9267-647BCF58E257}" type="pres">
      <dgm:prSet presAssocID="{022B7FEE-D13B-4FB7-8F65-EA5B4D084E03}" presName="connectorText" presStyleLbl="sibTrans2D1" presStyleIdx="1" presStyleCnt="2"/>
      <dgm:spPr/>
      <dgm:t>
        <a:bodyPr/>
        <a:lstStyle/>
        <a:p>
          <a:endParaRPr lang="cs-CZ"/>
        </a:p>
      </dgm:t>
    </dgm:pt>
    <dgm:pt modelId="{8758A447-77A6-480B-BA54-5B7BFE5FFC82}" type="pres">
      <dgm:prSet presAssocID="{D0A46B03-34CF-47AE-9933-18EB4D9B5B10}" presName="node" presStyleLbl="node1" presStyleIdx="2" presStyleCnt="3">
        <dgm:presLayoutVars>
          <dgm:bulletEnabled val="1"/>
        </dgm:presLayoutVars>
      </dgm:prSet>
      <dgm:spPr/>
      <dgm:t>
        <a:bodyPr/>
        <a:lstStyle/>
        <a:p>
          <a:endParaRPr lang="cs-CZ"/>
        </a:p>
      </dgm:t>
    </dgm:pt>
  </dgm:ptLst>
  <dgm:cxnLst>
    <dgm:cxn modelId="{737911FF-B148-470E-BD85-80E767765368}" type="presOf" srcId="{4A2672EB-E68D-460E-979A-565E8B3594D8}" destId="{9EAAD854-752F-45E6-85D7-CF8B9CB40909}" srcOrd="0" destOrd="0" presId="urn:microsoft.com/office/officeart/2005/8/layout/process1"/>
    <dgm:cxn modelId="{AB9E6F0F-D539-450E-B0E6-EEEC8239EB83}" type="presOf" srcId="{A9CDF6E7-886B-4651-9A9E-A590CE6AB0A2}" destId="{31E9AA37-2F44-42E6-9F09-7283756F12CA}" srcOrd="0" destOrd="0" presId="urn:microsoft.com/office/officeart/2005/8/layout/process1"/>
    <dgm:cxn modelId="{DBB424F8-863F-4B57-8599-104DD14A425A}" srcId="{4A2672EB-E68D-460E-979A-565E8B3594D8}" destId="{D0A46B03-34CF-47AE-9933-18EB4D9B5B10}" srcOrd="2" destOrd="0" parTransId="{FC762216-F3D9-439C-BFFE-911E6A124560}" sibTransId="{71B522C1-B7AC-49BC-B2DA-FCFB70D995CC}"/>
    <dgm:cxn modelId="{43513D06-719B-4184-BE09-74E4CCC76A00}" srcId="{4A2672EB-E68D-460E-979A-565E8B3594D8}" destId="{A9CDF6E7-886B-4651-9A9E-A590CE6AB0A2}" srcOrd="0" destOrd="0" parTransId="{8893BBB3-8E6E-4B44-99AA-78064F16A569}" sibTransId="{A2A7F99A-103E-4516-88AD-35A2397641A9}"/>
    <dgm:cxn modelId="{637F6476-97A5-4D2E-AA33-D599465A355A}" type="presOf" srcId="{022B7FEE-D13B-4FB7-8F65-EA5B4D084E03}" destId="{4B164F9A-2487-43D1-8458-E786D29EB4BA}" srcOrd="0" destOrd="0" presId="urn:microsoft.com/office/officeart/2005/8/layout/process1"/>
    <dgm:cxn modelId="{100546E3-41EE-45C1-8E9F-411691015864}" type="presOf" srcId="{D350A36F-EDED-4FA4-AD0F-4E5E4426BB60}" destId="{244DA3A9-DAA7-47B8-94FC-E4BA956F434A}" srcOrd="0" destOrd="0" presId="urn:microsoft.com/office/officeart/2005/8/layout/process1"/>
    <dgm:cxn modelId="{DF880CFF-BD5D-4E5B-B171-BEB9F8D638A5}" type="presOf" srcId="{022B7FEE-D13B-4FB7-8F65-EA5B4D084E03}" destId="{E272EFB8-F75B-461E-9267-647BCF58E257}" srcOrd="1" destOrd="0" presId="urn:microsoft.com/office/officeart/2005/8/layout/process1"/>
    <dgm:cxn modelId="{5DB71A2E-4F30-4935-8C80-BCAF10B83439}" type="presOf" srcId="{D0A46B03-34CF-47AE-9933-18EB4D9B5B10}" destId="{8758A447-77A6-480B-BA54-5B7BFE5FFC82}" srcOrd="0" destOrd="0" presId="urn:microsoft.com/office/officeart/2005/8/layout/process1"/>
    <dgm:cxn modelId="{415A22B3-270E-4271-BC1D-3C344E9527B1}" type="presOf" srcId="{A2A7F99A-103E-4516-88AD-35A2397641A9}" destId="{4D447013-D584-409B-86EF-AD09CC275CF3}" srcOrd="0" destOrd="0" presId="urn:microsoft.com/office/officeart/2005/8/layout/process1"/>
    <dgm:cxn modelId="{D3EFFE1F-8F27-4833-B197-D82680A8C77F}" type="presOf" srcId="{A2A7F99A-103E-4516-88AD-35A2397641A9}" destId="{1A639093-260E-4269-888F-A0FC976507C9}" srcOrd="1" destOrd="0" presId="urn:microsoft.com/office/officeart/2005/8/layout/process1"/>
    <dgm:cxn modelId="{D9EE1861-C811-4419-AB2D-7A1BA362BF7C}" srcId="{4A2672EB-E68D-460E-979A-565E8B3594D8}" destId="{D350A36F-EDED-4FA4-AD0F-4E5E4426BB60}" srcOrd="1" destOrd="0" parTransId="{EB89E32E-9101-4B99-889F-D659FBC1B5B2}" sibTransId="{022B7FEE-D13B-4FB7-8F65-EA5B4D084E03}"/>
    <dgm:cxn modelId="{6B678795-B977-46D4-A447-75018339AAAC}" type="presParOf" srcId="{9EAAD854-752F-45E6-85D7-CF8B9CB40909}" destId="{31E9AA37-2F44-42E6-9F09-7283756F12CA}" srcOrd="0" destOrd="0" presId="urn:microsoft.com/office/officeart/2005/8/layout/process1"/>
    <dgm:cxn modelId="{B0EA506D-B33B-4D65-8E80-B550050F8473}" type="presParOf" srcId="{9EAAD854-752F-45E6-85D7-CF8B9CB40909}" destId="{4D447013-D584-409B-86EF-AD09CC275CF3}" srcOrd="1" destOrd="0" presId="urn:microsoft.com/office/officeart/2005/8/layout/process1"/>
    <dgm:cxn modelId="{0E0A9425-1E9E-495D-A847-04DEB7AC8BE6}" type="presParOf" srcId="{4D447013-D584-409B-86EF-AD09CC275CF3}" destId="{1A639093-260E-4269-888F-A0FC976507C9}" srcOrd="0" destOrd="0" presId="urn:microsoft.com/office/officeart/2005/8/layout/process1"/>
    <dgm:cxn modelId="{8ED83CEF-4B31-4BB4-93F9-D0CF73D9B796}" type="presParOf" srcId="{9EAAD854-752F-45E6-85D7-CF8B9CB40909}" destId="{244DA3A9-DAA7-47B8-94FC-E4BA956F434A}" srcOrd="2" destOrd="0" presId="urn:microsoft.com/office/officeart/2005/8/layout/process1"/>
    <dgm:cxn modelId="{FF95D45E-3514-4825-AD86-819136B258AC}" type="presParOf" srcId="{9EAAD854-752F-45E6-85D7-CF8B9CB40909}" destId="{4B164F9A-2487-43D1-8458-E786D29EB4BA}" srcOrd="3" destOrd="0" presId="urn:microsoft.com/office/officeart/2005/8/layout/process1"/>
    <dgm:cxn modelId="{383CA200-BB18-41C3-83C7-81A34EEEFB10}" type="presParOf" srcId="{4B164F9A-2487-43D1-8458-E786D29EB4BA}" destId="{E272EFB8-F75B-461E-9267-647BCF58E257}" srcOrd="0" destOrd="0" presId="urn:microsoft.com/office/officeart/2005/8/layout/process1"/>
    <dgm:cxn modelId="{CF73A140-0D93-4E3B-A80A-628A3E3CAC2F}" type="presParOf" srcId="{9EAAD854-752F-45E6-85D7-CF8B9CB40909}" destId="{8758A447-77A6-480B-BA54-5B7BFE5FFC82}" srcOrd="4" destOrd="0" presId="urn:microsoft.com/office/officeart/2005/8/layout/process1"/>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405C694-A366-4FA1-A2D3-3DA47541E94C}">
      <dsp:nvSpPr>
        <dsp:cNvPr id="0" name=""/>
        <dsp:cNvSpPr/>
      </dsp:nvSpPr>
      <dsp:spPr>
        <a:xfrm>
          <a:off x="3988" y="633989"/>
          <a:ext cx="2117329" cy="1108284"/>
        </a:xfrm>
        <a:prstGeom prst="roundRect">
          <a:avLst>
            <a:gd name="adj" fmla="val 10000"/>
          </a:avLst>
        </a:prstGeom>
        <a:solidFill>
          <a:schemeClr val="tx2">
            <a:lumMod val="7500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lvl="0" algn="ctr" defTabSz="755650">
            <a:lnSpc>
              <a:spcPct val="90000"/>
            </a:lnSpc>
            <a:spcBef>
              <a:spcPct val="0"/>
            </a:spcBef>
            <a:spcAft>
              <a:spcPct val="35000"/>
            </a:spcAft>
          </a:pPr>
          <a:r>
            <a:rPr lang="cs-CZ" sz="1700" b="1" kern="1200" dirty="0"/>
            <a:t>Zdraví jednotlivce</a:t>
          </a:r>
        </a:p>
        <a:p>
          <a:pPr lvl="0" algn="ctr" defTabSz="755650">
            <a:lnSpc>
              <a:spcPct val="90000"/>
            </a:lnSpc>
            <a:spcBef>
              <a:spcPct val="0"/>
            </a:spcBef>
            <a:spcAft>
              <a:spcPct val="35000"/>
            </a:spcAft>
          </a:pPr>
          <a:r>
            <a:rPr lang="cs-CZ" sz="1700" kern="1200" dirty="0"/>
            <a:t>(kvalita života)</a:t>
          </a:r>
        </a:p>
      </dsp:txBody>
      <dsp:txXfrm>
        <a:off x="36449" y="666450"/>
        <a:ext cx="2052407" cy="1043362"/>
      </dsp:txXfrm>
    </dsp:sp>
    <dsp:sp modelId="{97A5095E-74FF-46AF-B476-F03E1B7839BE}">
      <dsp:nvSpPr>
        <dsp:cNvPr id="0" name=""/>
        <dsp:cNvSpPr/>
      </dsp:nvSpPr>
      <dsp:spPr>
        <a:xfrm>
          <a:off x="2236964" y="1044730"/>
          <a:ext cx="245171" cy="286803"/>
        </a:xfrm>
        <a:prstGeom prst="rightArrow">
          <a:avLst>
            <a:gd name="adj1" fmla="val 60000"/>
            <a:gd name="adj2" fmla="val 50000"/>
          </a:avLst>
        </a:prstGeom>
        <a:solidFill>
          <a:schemeClr val="bg2">
            <a:lumMod val="5000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533400">
            <a:lnSpc>
              <a:spcPct val="90000"/>
            </a:lnSpc>
            <a:spcBef>
              <a:spcPct val="0"/>
            </a:spcBef>
            <a:spcAft>
              <a:spcPct val="35000"/>
            </a:spcAft>
          </a:pPr>
          <a:endParaRPr lang="cs-CZ" sz="1200" kern="1200"/>
        </a:p>
      </dsp:txBody>
      <dsp:txXfrm>
        <a:off x="2236964" y="1102091"/>
        <a:ext cx="171620" cy="172081"/>
      </dsp:txXfrm>
    </dsp:sp>
    <dsp:sp modelId="{C11C922E-5DB2-4EB9-8814-CA6BFBD8691B}">
      <dsp:nvSpPr>
        <dsp:cNvPr id="0" name=""/>
        <dsp:cNvSpPr/>
      </dsp:nvSpPr>
      <dsp:spPr>
        <a:xfrm>
          <a:off x="2583905" y="633989"/>
          <a:ext cx="2133531" cy="1108284"/>
        </a:xfrm>
        <a:prstGeom prst="roundRect">
          <a:avLst>
            <a:gd name="adj" fmla="val 10000"/>
          </a:avLst>
        </a:prstGeom>
        <a:solidFill>
          <a:schemeClr val="tx2">
            <a:lumMod val="7500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lvl="0" algn="ctr" defTabSz="755650">
            <a:lnSpc>
              <a:spcPct val="90000"/>
            </a:lnSpc>
            <a:spcBef>
              <a:spcPct val="0"/>
            </a:spcBef>
            <a:spcAft>
              <a:spcPct val="35000"/>
            </a:spcAft>
          </a:pPr>
          <a:r>
            <a:rPr lang="cs-CZ" sz="1700" b="1" kern="1200" dirty="0"/>
            <a:t>Rodina </a:t>
          </a:r>
        </a:p>
        <a:p>
          <a:pPr lvl="0" algn="ctr" defTabSz="755650">
            <a:lnSpc>
              <a:spcPct val="90000"/>
            </a:lnSpc>
            <a:spcBef>
              <a:spcPct val="0"/>
            </a:spcBef>
            <a:spcAft>
              <a:spcPct val="35000"/>
            </a:spcAft>
          </a:pPr>
          <a:r>
            <a:rPr lang="cs-CZ" sz="1700" b="1" kern="1200" dirty="0"/>
            <a:t>(</a:t>
          </a:r>
          <a:r>
            <a:rPr lang="cs-CZ" sz="1700" b="0" kern="1200" dirty="0"/>
            <a:t>kvalita života celé rodiny)</a:t>
          </a:r>
          <a:endParaRPr lang="cs-CZ" sz="1700" b="1" kern="1200" dirty="0"/>
        </a:p>
      </dsp:txBody>
      <dsp:txXfrm>
        <a:off x="2616366" y="666450"/>
        <a:ext cx="2068609" cy="1043362"/>
      </dsp:txXfrm>
    </dsp:sp>
    <dsp:sp modelId="{F2D8459E-2D40-4243-B3E9-4F30AED38B35}">
      <dsp:nvSpPr>
        <dsp:cNvPr id="0" name=""/>
        <dsp:cNvSpPr/>
      </dsp:nvSpPr>
      <dsp:spPr>
        <a:xfrm>
          <a:off x="4833083" y="1044730"/>
          <a:ext cx="245171" cy="286803"/>
        </a:xfrm>
        <a:prstGeom prst="rightArrow">
          <a:avLst>
            <a:gd name="adj1" fmla="val 60000"/>
            <a:gd name="adj2" fmla="val 50000"/>
          </a:avLst>
        </a:prstGeom>
        <a:solidFill>
          <a:schemeClr val="bg2">
            <a:lumMod val="5000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533400">
            <a:lnSpc>
              <a:spcPct val="90000"/>
            </a:lnSpc>
            <a:spcBef>
              <a:spcPct val="0"/>
            </a:spcBef>
            <a:spcAft>
              <a:spcPct val="35000"/>
            </a:spcAft>
          </a:pPr>
          <a:endParaRPr lang="cs-CZ" sz="1200" kern="1200"/>
        </a:p>
      </dsp:txBody>
      <dsp:txXfrm>
        <a:off x="4833083" y="1102091"/>
        <a:ext cx="171620" cy="172081"/>
      </dsp:txXfrm>
    </dsp:sp>
    <dsp:sp modelId="{1C077AD7-46B4-4453-816C-10EABA793D96}">
      <dsp:nvSpPr>
        <dsp:cNvPr id="0" name=""/>
        <dsp:cNvSpPr/>
      </dsp:nvSpPr>
      <dsp:spPr>
        <a:xfrm>
          <a:off x="5180024" y="654746"/>
          <a:ext cx="2160003" cy="1066770"/>
        </a:xfrm>
        <a:prstGeom prst="roundRect">
          <a:avLst>
            <a:gd name="adj" fmla="val 10000"/>
          </a:avLst>
        </a:prstGeom>
        <a:solidFill>
          <a:schemeClr val="tx2">
            <a:lumMod val="7500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lvl="0" algn="ctr" defTabSz="755650">
            <a:lnSpc>
              <a:spcPct val="90000"/>
            </a:lnSpc>
            <a:spcBef>
              <a:spcPct val="0"/>
            </a:spcBef>
            <a:spcAft>
              <a:spcPct val="35000"/>
            </a:spcAft>
          </a:pPr>
          <a:r>
            <a:rPr lang="cs-CZ" sz="1700" b="1" kern="1200" dirty="0"/>
            <a:t>Společnost </a:t>
          </a:r>
        </a:p>
        <a:p>
          <a:pPr lvl="0" algn="ctr" defTabSz="755650">
            <a:lnSpc>
              <a:spcPct val="90000"/>
            </a:lnSpc>
            <a:spcBef>
              <a:spcPct val="0"/>
            </a:spcBef>
            <a:spcAft>
              <a:spcPct val="35000"/>
            </a:spcAft>
          </a:pPr>
          <a:r>
            <a:rPr lang="cs-CZ" sz="1700" b="0" kern="1200" dirty="0"/>
            <a:t>(výkonnost populace)</a:t>
          </a:r>
        </a:p>
      </dsp:txBody>
      <dsp:txXfrm>
        <a:off x="5211269" y="685991"/>
        <a:ext cx="2097513" cy="100428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1E9AA37-2F44-42E6-9F09-7283756F12CA}">
      <dsp:nvSpPr>
        <dsp:cNvPr id="0" name=""/>
        <dsp:cNvSpPr/>
      </dsp:nvSpPr>
      <dsp:spPr>
        <a:xfrm>
          <a:off x="7708" y="100897"/>
          <a:ext cx="2304061" cy="2030453"/>
        </a:xfrm>
        <a:prstGeom prst="roundRect">
          <a:avLst>
            <a:gd name="adj" fmla="val 10000"/>
          </a:avLst>
        </a:prstGeom>
        <a:solidFill>
          <a:srgbClr val="FFFF00"/>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lvl="0" algn="ctr" defTabSz="666750">
            <a:lnSpc>
              <a:spcPct val="90000"/>
            </a:lnSpc>
            <a:spcBef>
              <a:spcPct val="0"/>
            </a:spcBef>
            <a:spcAft>
              <a:spcPct val="35000"/>
            </a:spcAft>
          </a:pPr>
          <a:r>
            <a:rPr lang="cs-CZ" sz="1500" b="1" kern="1200" dirty="0">
              <a:solidFill>
                <a:srgbClr val="002060"/>
              </a:solidFill>
            </a:rPr>
            <a:t>úplné vlastní náklady na výrobu (výrobní cena)</a:t>
          </a:r>
        </a:p>
        <a:p>
          <a:pPr lvl="0" algn="ctr" defTabSz="666750">
            <a:lnSpc>
              <a:spcPct val="90000"/>
            </a:lnSpc>
            <a:spcBef>
              <a:spcPct val="0"/>
            </a:spcBef>
            <a:spcAft>
              <a:spcPct val="35000"/>
            </a:spcAft>
          </a:pPr>
          <a:r>
            <a:rPr lang="cs-CZ" sz="1500" b="1" kern="1200" dirty="0">
              <a:solidFill>
                <a:srgbClr val="002060"/>
              </a:solidFill>
            </a:rPr>
            <a:t>+</a:t>
          </a:r>
        </a:p>
        <a:p>
          <a:pPr lvl="0" algn="ctr" defTabSz="666750">
            <a:lnSpc>
              <a:spcPct val="90000"/>
            </a:lnSpc>
            <a:spcBef>
              <a:spcPct val="0"/>
            </a:spcBef>
            <a:spcAft>
              <a:spcPct val="35000"/>
            </a:spcAft>
          </a:pPr>
          <a:r>
            <a:rPr lang="cs-CZ" sz="1500" b="1" kern="1200" dirty="0">
              <a:solidFill>
                <a:srgbClr val="002060"/>
              </a:solidFill>
            </a:rPr>
            <a:t>zisk výrobce</a:t>
          </a:r>
        </a:p>
        <a:p>
          <a:pPr lvl="0" algn="ctr" defTabSz="666750">
            <a:lnSpc>
              <a:spcPct val="90000"/>
            </a:lnSpc>
            <a:spcBef>
              <a:spcPct val="0"/>
            </a:spcBef>
            <a:spcAft>
              <a:spcPct val="35000"/>
            </a:spcAft>
          </a:pPr>
          <a:r>
            <a:rPr lang="cs-CZ" sz="1500" b="1" kern="1200" dirty="0">
              <a:solidFill>
                <a:srgbClr val="002060"/>
              </a:solidFill>
            </a:rPr>
            <a:t>=</a:t>
          </a:r>
        </a:p>
        <a:p>
          <a:pPr lvl="0" algn="ctr" defTabSz="666750">
            <a:lnSpc>
              <a:spcPct val="90000"/>
            </a:lnSpc>
            <a:spcBef>
              <a:spcPct val="0"/>
            </a:spcBef>
            <a:spcAft>
              <a:spcPct val="35000"/>
            </a:spcAft>
          </a:pPr>
          <a:r>
            <a:rPr lang="cs-CZ" sz="1500" b="1" kern="1200" dirty="0">
              <a:solidFill>
                <a:srgbClr val="002060"/>
              </a:solidFill>
            </a:rPr>
            <a:t>za tuto cenu se prodá velkodistributorům</a:t>
          </a:r>
        </a:p>
      </dsp:txBody>
      <dsp:txXfrm>
        <a:off x="67178" y="160367"/>
        <a:ext cx="2185121" cy="1911513"/>
      </dsp:txXfrm>
    </dsp:sp>
    <dsp:sp modelId="{4D447013-D584-409B-86EF-AD09CC275CF3}">
      <dsp:nvSpPr>
        <dsp:cNvPr id="0" name=""/>
        <dsp:cNvSpPr/>
      </dsp:nvSpPr>
      <dsp:spPr>
        <a:xfrm rot="21597600">
          <a:off x="2535729" y="829294"/>
          <a:ext cx="474793" cy="571407"/>
        </a:xfrm>
        <a:prstGeom prst="rightArrow">
          <a:avLst>
            <a:gd name="adj1" fmla="val 60000"/>
            <a:gd name="adj2" fmla="val 50000"/>
          </a:avLst>
        </a:prstGeom>
        <a:solidFill>
          <a:srgbClr val="C00000"/>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533400">
            <a:lnSpc>
              <a:spcPct val="90000"/>
            </a:lnSpc>
            <a:spcBef>
              <a:spcPct val="0"/>
            </a:spcBef>
            <a:spcAft>
              <a:spcPct val="35000"/>
            </a:spcAft>
          </a:pPr>
          <a:endParaRPr lang="cs-CZ" sz="1200" kern="1200"/>
        </a:p>
      </dsp:txBody>
      <dsp:txXfrm>
        <a:off x="2535729" y="943625"/>
        <a:ext cx="332355" cy="342845"/>
      </dsp:txXfrm>
    </dsp:sp>
    <dsp:sp modelId="{244DA3A9-DAA7-47B8-94FC-E4BA956F434A}">
      <dsp:nvSpPr>
        <dsp:cNvPr id="0" name=""/>
        <dsp:cNvSpPr/>
      </dsp:nvSpPr>
      <dsp:spPr>
        <a:xfrm>
          <a:off x="3207607" y="98663"/>
          <a:ext cx="2304061" cy="2030453"/>
        </a:xfrm>
        <a:prstGeom prst="roundRect">
          <a:avLst>
            <a:gd name="adj" fmla="val 10000"/>
          </a:avLst>
        </a:prstGeom>
        <a:solidFill>
          <a:srgbClr val="FFFF00"/>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lvl="0" algn="ctr" defTabSz="666750">
            <a:lnSpc>
              <a:spcPct val="90000"/>
            </a:lnSpc>
            <a:spcBef>
              <a:spcPct val="0"/>
            </a:spcBef>
            <a:spcAft>
              <a:spcPct val="35000"/>
            </a:spcAft>
          </a:pPr>
          <a:r>
            <a:rPr lang="cs-CZ" sz="1500" b="1" kern="1200" dirty="0">
              <a:solidFill>
                <a:srgbClr val="002060"/>
              </a:solidFill>
            </a:rPr>
            <a:t>velkodistributoři přičtou svoji obchodní přirážku (marži) a prodají je maloobchodním prodejcům (lékárnám) za tzv. velkoobchodní ceny</a:t>
          </a:r>
        </a:p>
      </dsp:txBody>
      <dsp:txXfrm>
        <a:off x="3267077" y="158133"/>
        <a:ext cx="2185121" cy="1911513"/>
      </dsp:txXfrm>
    </dsp:sp>
    <dsp:sp modelId="{4B164F9A-2487-43D1-8458-E786D29EB4BA}">
      <dsp:nvSpPr>
        <dsp:cNvPr id="0" name=""/>
        <dsp:cNvSpPr/>
      </dsp:nvSpPr>
      <dsp:spPr>
        <a:xfrm rot="2361">
          <a:off x="5748521" y="829313"/>
          <a:ext cx="502128" cy="571407"/>
        </a:xfrm>
        <a:prstGeom prst="rightArrow">
          <a:avLst>
            <a:gd name="adj1" fmla="val 60000"/>
            <a:gd name="adj2" fmla="val 50000"/>
          </a:avLst>
        </a:prstGeom>
        <a:solidFill>
          <a:srgbClr val="C00000"/>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533400">
            <a:lnSpc>
              <a:spcPct val="90000"/>
            </a:lnSpc>
            <a:spcBef>
              <a:spcPct val="0"/>
            </a:spcBef>
            <a:spcAft>
              <a:spcPct val="35000"/>
            </a:spcAft>
          </a:pPr>
          <a:endParaRPr lang="cs-CZ" sz="1200" kern="1200"/>
        </a:p>
      </dsp:txBody>
      <dsp:txXfrm>
        <a:off x="5748521" y="943542"/>
        <a:ext cx="351490" cy="342845"/>
      </dsp:txXfrm>
    </dsp:sp>
    <dsp:sp modelId="{8758A447-77A6-480B-BA54-5B7BFE5FFC82}">
      <dsp:nvSpPr>
        <dsp:cNvPr id="0" name=""/>
        <dsp:cNvSpPr/>
      </dsp:nvSpPr>
      <dsp:spPr>
        <a:xfrm>
          <a:off x="6459080" y="100897"/>
          <a:ext cx="2304061" cy="2030453"/>
        </a:xfrm>
        <a:prstGeom prst="roundRect">
          <a:avLst>
            <a:gd name="adj" fmla="val 10000"/>
          </a:avLst>
        </a:prstGeom>
        <a:solidFill>
          <a:srgbClr val="FFFF00"/>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lvl="0" algn="ctr" defTabSz="666750">
            <a:lnSpc>
              <a:spcPct val="90000"/>
            </a:lnSpc>
            <a:spcBef>
              <a:spcPct val="0"/>
            </a:spcBef>
            <a:spcAft>
              <a:spcPct val="35000"/>
            </a:spcAft>
          </a:pPr>
          <a:r>
            <a:rPr lang="cs-CZ" sz="1500" b="1" kern="1200" dirty="0">
              <a:solidFill>
                <a:srgbClr val="002060"/>
              </a:solidFill>
            </a:rPr>
            <a:t>lékárny přičtou své vlastní marže, která zahrnuje jejich náklady a zisk, prodávají tyto léky konečným spotřebitelům za tzv. maloobchodní cenu</a:t>
          </a:r>
        </a:p>
      </dsp:txBody>
      <dsp:txXfrm>
        <a:off x="6518550" y="160367"/>
        <a:ext cx="2185121" cy="1911513"/>
      </dsp:txXfrm>
    </dsp:sp>
  </dsp:spTree>
</dsp:drawing>
</file>

<file path=ppt/diagrams/layout1.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a:defRPr sz="1200"/>
            </a:lvl1pPr>
          </a:lstStyle>
          <a:p>
            <a:fld id="{5B6EAF49-B2E6-4188-BB8F-2A8DDEF35B85}" type="datetimeFigureOut">
              <a:rPr lang="cs-CZ" smtClean="0"/>
              <a:t>20.04.2023</a:t>
            </a:fld>
            <a:endParaRPr lang="cs-CZ"/>
          </a:p>
        </p:txBody>
      </p:sp>
      <p:sp>
        <p:nvSpPr>
          <p:cNvPr id="4" name="Zástupný symbol pro zápatí 3"/>
          <p:cNvSpPr>
            <a:spLocks noGrp="1"/>
          </p:cNvSpPr>
          <p:nvPr>
            <p:ph type="ftr" sz="quarter" idx="2"/>
          </p:nvPr>
        </p:nvSpPr>
        <p:spPr>
          <a:xfrm>
            <a:off x="0" y="9429750"/>
            <a:ext cx="2946400" cy="496888"/>
          </a:xfrm>
          <a:prstGeom prst="rect">
            <a:avLst/>
          </a:prstGeom>
        </p:spPr>
        <p:txBody>
          <a:bodyPr vert="horz" lIns="91440" tIns="45720" rIns="91440" bIns="45720" rtlCol="0" anchor="b"/>
          <a:lstStyle>
            <a:lvl1pPr algn="l">
              <a:defRPr sz="1200"/>
            </a:lvl1pPr>
          </a:lstStyle>
          <a:p>
            <a:endParaRPr lang="cs-CZ"/>
          </a:p>
        </p:txBody>
      </p:sp>
      <p:sp>
        <p:nvSpPr>
          <p:cNvPr id="5" name="Zástupný symbol pro číslo snímku 4"/>
          <p:cNvSpPr>
            <a:spLocks noGrp="1"/>
          </p:cNvSpPr>
          <p:nvPr>
            <p:ph type="sldNum" sz="quarter" idx="3"/>
          </p:nvPr>
        </p:nvSpPr>
        <p:spPr>
          <a:xfrm>
            <a:off x="3849688" y="9429750"/>
            <a:ext cx="2946400" cy="496888"/>
          </a:xfrm>
          <a:prstGeom prst="rect">
            <a:avLst/>
          </a:prstGeom>
        </p:spPr>
        <p:txBody>
          <a:bodyPr vert="horz" lIns="91440" tIns="45720" rIns="91440" bIns="45720" rtlCol="0" anchor="b"/>
          <a:lstStyle>
            <a:lvl1pPr algn="r">
              <a:defRPr sz="1200"/>
            </a:lvl1pPr>
          </a:lstStyle>
          <a:p>
            <a:fld id="{87004C0A-A18A-4473-B93A-AAA54009889E}" type="slidenum">
              <a:rPr lang="cs-CZ" smtClean="0"/>
              <a:t>‹#›</a:t>
            </a:fld>
            <a:endParaRPr lang="cs-CZ"/>
          </a:p>
        </p:txBody>
      </p:sp>
    </p:spTree>
    <p:extLst>
      <p:ext uri="{BB962C8B-B14F-4D97-AF65-F5344CB8AC3E}">
        <p14:creationId xmlns:p14="http://schemas.microsoft.com/office/powerpoint/2010/main" val="125866289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E3BAD084-A4E7-412D-82F6-91464DDDFFEC}" type="datetimeFigureOut">
              <a:rPr lang="cs-CZ" smtClean="0"/>
              <a:t>20.04.2023</a:t>
            </a:fld>
            <a:endParaRPr lang="cs-CZ"/>
          </a:p>
        </p:txBody>
      </p:sp>
      <p:sp>
        <p:nvSpPr>
          <p:cNvPr id="4" name="Zástupný symbol pro obrázek snímku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79768" y="4715153"/>
            <a:ext cx="5438140" cy="4466987"/>
          </a:xfrm>
          <a:prstGeom prst="rect">
            <a:avLst/>
          </a:prstGeom>
        </p:spPr>
        <p:txBody>
          <a:bodyPr vert="horz" lIns="91440" tIns="45720" rIns="91440" bIns="45720" rtlCol="0"/>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0FC1E295-5A06-4B8D-AF47-3BC1882A6C6B}" type="slidenum">
              <a:rPr lang="cs-CZ" smtClean="0"/>
              <a:t>‹#›</a:t>
            </a:fld>
            <a:endParaRPr lang="cs-CZ"/>
          </a:p>
        </p:txBody>
      </p:sp>
    </p:spTree>
    <p:extLst>
      <p:ext uri="{BB962C8B-B14F-4D97-AF65-F5344CB8AC3E}">
        <p14:creationId xmlns:p14="http://schemas.microsoft.com/office/powerpoint/2010/main" val="132241072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00.xml.rels><?xml version="1.0" encoding="UTF-8" standalone="yes"?>
<Relationships xmlns="http://schemas.openxmlformats.org/package/2006/relationships"><Relationship Id="rId2" Type="http://schemas.openxmlformats.org/officeDocument/2006/relationships/slide" Target="../slides/slide101.xml"/><Relationship Id="rId1" Type="http://schemas.openxmlformats.org/officeDocument/2006/relationships/notesMaster" Target="../notesMasters/notesMaster1.xml"/></Relationships>
</file>

<file path=ppt/notesSlides/_rels/notesSlide101.xml.rels><?xml version="1.0" encoding="UTF-8" standalone="yes"?>
<Relationships xmlns="http://schemas.openxmlformats.org/package/2006/relationships"><Relationship Id="rId2" Type="http://schemas.openxmlformats.org/officeDocument/2006/relationships/slide" Target="../slides/slide102.xml"/><Relationship Id="rId1" Type="http://schemas.openxmlformats.org/officeDocument/2006/relationships/notesMaster" Target="../notesMasters/notesMaster1.xml"/></Relationships>
</file>

<file path=ppt/notesSlides/_rels/notesSlide102.xml.rels><?xml version="1.0" encoding="UTF-8" standalone="yes"?>
<Relationships xmlns="http://schemas.openxmlformats.org/package/2006/relationships"><Relationship Id="rId2" Type="http://schemas.openxmlformats.org/officeDocument/2006/relationships/slide" Target="../slides/slide103.xml"/><Relationship Id="rId1" Type="http://schemas.openxmlformats.org/officeDocument/2006/relationships/notesMaster" Target="../notesMasters/notesMaster1.xml"/></Relationships>
</file>

<file path=ppt/notesSlides/_rels/notesSlide103.xml.rels><?xml version="1.0" encoding="UTF-8" standalone="yes"?>
<Relationships xmlns="http://schemas.openxmlformats.org/package/2006/relationships"><Relationship Id="rId2" Type="http://schemas.openxmlformats.org/officeDocument/2006/relationships/slide" Target="../slides/slide104.xml"/><Relationship Id="rId1" Type="http://schemas.openxmlformats.org/officeDocument/2006/relationships/notesMaster" Target="../notesMasters/notesMaster1.xml"/></Relationships>
</file>

<file path=ppt/notesSlides/_rels/notesSlide104.xml.rels><?xml version="1.0" encoding="UTF-8" standalone="yes"?>
<Relationships xmlns="http://schemas.openxmlformats.org/package/2006/relationships"><Relationship Id="rId2" Type="http://schemas.openxmlformats.org/officeDocument/2006/relationships/slide" Target="../slides/slide105.xml"/><Relationship Id="rId1" Type="http://schemas.openxmlformats.org/officeDocument/2006/relationships/notesMaster" Target="../notesMasters/notesMaster1.xml"/></Relationships>
</file>

<file path=ppt/notesSlides/_rels/notesSlide105.xml.rels><?xml version="1.0" encoding="UTF-8" standalone="yes"?>
<Relationships xmlns="http://schemas.openxmlformats.org/package/2006/relationships"><Relationship Id="rId2" Type="http://schemas.openxmlformats.org/officeDocument/2006/relationships/slide" Target="../slides/slide106.xml"/><Relationship Id="rId1" Type="http://schemas.openxmlformats.org/officeDocument/2006/relationships/notesMaster" Target="../notesMasters/notesMaster1.xml"/></Relationships>
</file>

<file path=ppt/notesSlides/_rels/notesSlide106.xml.rels><?xml version="1.0" encoding="UTF-8" standalone="yes"?>
<Relationships xmlns="http://schemas.openxmlformats.org/package/2006/relationships"><Relationship Id="rId2" Type="http://schemas.openxmlformats.org/officeDocument/2006/relationships/slide" Target="../slides/slide107.xml"/><Relationship Id="rId1" Type="http://schemas.openxmlformats.org/officeDocument/2006/relationships/notesMaster" Target="../notesMasters/notesMaster1.xml"/></Relationships>
</file>

<file path=ppt/notesSlides/_rels/notesSlide107.xml.rels><?xml version="1.0" encoding="UTF-8" standalone="yes"?>
<Relationships xmlns="http://schemas.openxmlformats.org/package/2006/relationships"><Relationship Id="rId2" Type="http://schemas.openxmlformats.org/officeDocument/2006/relationships/slide" Target="../slides/slide108.xml"/><Relationship Id="rId1" Type="http://schemas.openxmlformats.org/officeDocument/2006/relationships/notesMaster" Target="../notesMasters/notesMaster1.xml"/></Relationships>
</file>

<file path=ppt/notesSlides/_rels/notesSlide108.xml.rels><?xml version="1.0" encoding="UTF-8" standalone="yes"?>
<Relationships xmlns="http://schemas.openxmlformats.org/package/2006/relationships"><Relationship Id="rId2" Type="http://schemas.openxmlformats.org/officeDocument/2006/relationships/slide" Target="../slides/slide109.xml"/><Relationship Id="rId1" Type="http://schemas.openxmlformats.org/officeDocument/2006/relationships/notesMaster" Target="../notesMasters/notesMaster1.xml"/></Relationships>
</file>

<file path=ppt/notesSlides/_rels/notesSlide109.xml.rels><?xml version="1.0" encoding="UTF-8" standalone="yes"?>
<Relationships xmlns="http://schemas.openxmlformats.org/package/2006/relationships"><Relationship Id="rId2" Type="http://schemas.openxmlformats.org/officeDocument/2006/relationships/slide" Target="../slides/slide1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0.xml.rels><?xml version="1.0" encoding="UTF-8" standalone="yes"?>
<Relationships xmlns="http://schemas.openxmlformats.org/package/2006/relationships"><Relationship Id="rId2" Type="http://schemas.openxmlformats.org/officeDocument/2006/relationships/slide" Target="../slides/slide111.xml"/><Relationship Id="rId1" Type="http://schemas.openxmlformats.org/officeDocument/2006/relationships/notesMaster" Target="../notesMasters/notesMaster1.xml"/></Relationships>
</file>

<file path=ppt/notesSlides/_rels/notesSlide111.xml.rels><?xml version="1.0" encoding="UTF-8" standalone="yes"?>
<Relationships xmlns="http://schemas.openxmlformats.org/package/2006/relationships"><Relationship Id="rId2" Type="http://schemas.openxmlformats.org/officeDocument/2006/relationships/slide" Target="../slides/slide112.xml"/><Relationship Id="rId1" Type="http://schemas.openxmlformats.org/officeDocument/2006/relationships/notesMaster" Target="../notesMasters/notesMaster1.xml"/></Relationships>
</file>

<file path=ppt/notesSlides/_rels/notesSlide112.xml.rels><?xml version="1.0" encoding="UTF-8" standalone="yes"?>
<Relationships xmlns="http://schemas.openxmlformats.org/package/2006/relationships"><Relationship Id="rId2" Type="http://schemas.openxmlformats.org/officeDocument/2006/relationships/slide" Target="../slides/slide113.xml"/><Relationship Id="rId1" Type="http://schemas.openxmlformats.org/officeDocument/2006/relationships/notesMaster" Target="../notesMasters/notesMaster1.xml"/></Relationships>
</file>

<file path=ppt/notesSlides/_rels/notesSlide113.xml.rels><?xml version="1.0" encoding="UTF-8" standalone="yes"?>
<Relationships xmlns="http://schemas.openxmlformats.org/package/2006/relationships"><Relationship Id="rId2" Type="http://schemas.openxmlformats.org/officeDocument/2006/relationships/slide" Target="../slides/slide114.xml"/><Relationship Id="rId1" Type="http://schemas.openxmlformats.org/officeDocument/2006/relationships/notesMaster" Target="../notesMasters/notesMaster1.xml"/></Relationships>
</file>

<file path=ppt/notesSlides/_rels/notesSlide114.xml.rels><?xml version="1.0" encoding="UTF-8" standalone="yes"?>
<Relationships xmlns="http://schemas.openxmlformats.org/package/2006/relationships"><Relationship Id="rId2" Type="http://schemas.openxmlformats.org/officeDocument/2006/relationships/slide" Target="../slides/slide115.xml"/><Relationship Id="rId1" Type="http://schemas.openxmlformats.org/officeDocument/2006/relationships/notesMaster" Target="../notesMasters/notesMaster1.xml"/></Relationships>
</file>

<file path=ppt/notesSlides/_rels/notesSlide115.xml.rels><?xml version="1.0" encoding="UTF-8" standalone="yes"?>
<Relationships xmlns="http://schemas.openxmlformats.org/package/2006/relationships"><Relationship Id="rId2" Type="http://schemas.openxmlformats.org/officeDocument/2006/relationships/slide" Target="../slides/slide116.xml"/><Relationship Id="rId1" Type="http://schemas.openxmlformats.org/officeDocument/2006/relationships/notesMaster" Target="../notesMasters/notesMaster1.xml"/></Relationships>
</file>

<file path=ppt/notesSlides/_rels/notesSlide116.xml.rels><?xml version="1.0" encoding="UTF-8" standalone="yes"?>
<Relationships xmlns="http://schemas.openxmlformats.org/package/2006/relationships"><Relationship Id="rId2" Type="http://schemas.openxmlformats.org/officeDocument/2006/relationships/slide" Target="../slides/slide117.xml"/><Relationship Id="rId1" Type="http://schemas.openxmlformats.org/officeDocument/2006/relationships/notesMaster" Target="../notesMasters/notesMaster1.xml"/></Relationships>
</file>

<file path=ppt/notesSlides/_rels/notesSlide117.xml.rels><?xml version="1.0" encoding="UTF-8" standalone="yes"?>
<Relationships xmlns="http://schemas.openxmlformats.org/package/2006/relationships"><Relationship Id="rId2" Type="http://schemas.openxmlformats.org/officeDocument/2006/relationships/slide" Target="../slides/slide118.xml"/><Relationship Id="rId1" Type="http://schemas.openxmlformats.org/officeDocument/2006/relationships/notesMaster" Target="../notesMasters/notesMaster1.xml"/></Relationships>
</file>

<file path=ppt/notesSlides/_rels/notesSlide118.xml.rels><?xml version="1.0" encoding="UTF-8" standalone="yes"?>
<Relationships xmlns="http://schemas.openxmlformats.org/package/2006/relationships"><Relationship Id="rId2" Type="http://schemas.openxmlformats.org/officeDocument/2006/relationships/slide" Target="../slides/slide119.xml"/><Relationship Id="rId1" Type="http://schemas.openxmlformats.org/officeDocument/2006/relationships/notesMaster" Target="../notesMasters/notesMaster1.xml"/></Relationships>
</file>

<file path=ppt/notesSlides/_rels/notesSlide119.xml.rels><?xml version="1.0" encoding="UTF-8" standalone="yes"?>
<Relationships xmlns="http://schemas.openxmlformats.org/package/2006/relationships"><Relationship Id="rId2" Type="http://schemas.openxmlformats.org/officeDocument/2006/relationships/slide" Target="../slides/slide120.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0.xml.rels><?xml version="1.0" encoding="UTF-8" standalone="yes"?>
<Relationships xmlns="http://schemas.openxmlformats.org/package/2006/relationships"><Relationship Id="rId2" Type="http://schemas.openxmlformats.org/officeDocument/2006/relationships/slide" Target="../slides/slide121.xml"/><Relationship Id="rId1" Type="http://schemas.openxmlformats.org/officeDocument/2006/relationships/notesMaster" Target="../notesMasters/notesMaster1.xml"/></Relationships>
</file>

<file path=ppt/notesSlides/_rels/notesSlide121.xml.rels><?xml version="1.0" encoding="UTF-8" standalone="yes"?>
<Relationships xmlns="http://schemas.openxmlformats.org/package/2006/relationships"><Relationship Id="rId2" Type="http://schemas.openxmlformats.org/officeDocument/2006/relationships/slide" Target="../slides/slide122.xml"/><Relationship Id="rId1" Type="http://schemas.openxmlformats.org/officeDocument/2006/relationships/notesMaster" Target="../notesMasters/notesMaster1.xml"/></Relationships>
</file>

<file path=ppt/notesSlides/_rels/notesSlide122.xml.rels><?xml version="1.0" encoding="UTF-8" standalone="yes"?>
<Relationships xmlns="http://schemas.openxmlformats.org/package/2006/relationships"><Relationship Id="rId2" Type="http://schemas.openxmlformats.org/officeDocument/2006/relationships/slide" Target="../slides/slide123.xml"/><Relationship Id="rId1" Type="http://schemas.openxmlformats.org/officeDocument/2006/relationships/notesMaster" Target="../notesMasters/notesMaster1.xml"/></Relationships>
</file>

<file path=ppt/notesSlides/_rels/notesSlide123.xml.rels><?xml version="1.0" encoding="UTF-8" standalone="yes"?>
<Relationships xmlns="http://schemas.openxmlformats.org/package/2006/relationships"><Relationship Id="rId2" Type="http://schemas.openxmlformats.org/officeDocument/2006/relationships/slide" Target="../slides/slide124.xml"/><Relationship Id="rId1" Type="http://schemas.openxmlformats.org/officeDocument/2006/relationships/notesMaster" Target="../notesMasters/notesMaster1.xml"/></Relationships>
</file>

<file path=ppt/notesSlides/_rels/notesSlide124.xml.rels><?xml version="1.0" encoding="UTF-8" standalone="yes"?>
<Relationships xmlns="http://schemas.openxmlformats.org/package/2006/relationships"><Relationship Id="rId2" Type="http://schemas.openxmlformats.org/officeDocument/2006/relationships/slide" Target="../slides/slide125.xml"/><Relationship Id="rId1" Type="http://schemas.openxmlformats.org/officeDocument/2006/relationships/notesMaster" Target="../notesMasters/notesMaster1.xml"/></Relationships>
</file>

<file path=ppt/notesSlides/_rels/notesSlide125.xml.rels><?xml version="1.0" encoding="UTF-8" standalone="yes"?>
<Relationships xmlns="http://schemas.openxmlformats.org/package/2006/relationships"><Relationship Id="rId2" Type="http://schemas.openxmlformats.org/officeDocument/2006/relationships/slide" Target="../slides/slide126.xml"/><Relationship Id="rId1" Type="http://schemas.openxmlformats.org/officeDocument/2006/relationships/notesMaster" Target="../notesMasters/notesMaster1.xml"/></Relationships>
</file>

<file path=ppt/notesSlides/_rels/notesSlide126.xml.rels><?xml version="1.0" encoding="UTF-8" standalone="yes"?>
<Relationships xmlns="http://schemas.openxmlformats.org/package/2006/relationships"><Relationship Id="rId2" Type="http://schemas.openxmlformats.org/officeDocument/2006/relationships/slide" Target="../slides/slide127.xml"/><Relationship Id="rId1" Type="http://schemas.openxmlformats.org/officeDocument/2006/relationships/notesMaster" Target="../notesMasters/notesMaster1.xml"/></Relationships>
</file>

<file path=ppt/notesSlides/_rels/notesSlide127.xml.rels><?xml version="1.0" encoding="UTF-8" standalone="yes"?>
<Relationships xmlns="http://schemas.openxmlformats.org/package/2006/relationships"><Relationship Id="rId2" Type="http://schemas.openxmlformats.org/officeDocument/2006/relationships/slide" Target="../slides/slide128.xml"/><Relationship Id="rId1" Type="http://schemas.openxmlformats.org/officeDocument/2006/relationships/notesMaster" Target="../notesMasters/notesMaster1.xml"/></Relationships>
</file>

<file path=ppt/notesSlides/_rels/notesSlide128.xml.rels><?xml version="1.0" encoding="UTF-8" standalone="yes"?>
<Relationships xmlns="http://schemas.openxmlformats.org/package/2006/relationships"><Relationship Id="rId2" Type="http://schemas.openxmlformats.org/officeDocument/2006/relationships/slide" Target="../slides/slide129.xml"/><Relationship Id="rId1" Type="http://schemas.openxmlformats.org/officeDocument/2006/relationships/notesMaster" Target="../notesMasters/notesMaster1.xml"/></Relationships>
</file>

<file path=ppt/notesSlides/_rels/notesSlide129.xml.rels><?xml version="1.0" encoding="UTF-8" standalone="yes"?>
<Relationships xmlns="http://schemas.openxmlformats.org/package/2006/relationships"><Relationship Id="rId2" Type="http://schemas.openxmlformats.org/officeDocument/2006/relationships/slide" Target="../slides/slide130.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0.xml.rels><?xml version="1.0" encoding="UTF-8" standalone="yes"?>
<Relationships xmlns="http://schemas.openxmlformats.org/package/2006/relationships"><Relationship Id="rId2" Type="http://schemas.openxmlformats.org/officeDocument/2006/relationships/slide" Target="../slides/slide131.xml"/><Relationship Id="rId1" Type="http://schemas.openxmlformats.org/officeDocument/2006/relationships/notesMaster" Target="../notesMasters/notesMaster1.xml"/></Relationships>
</file>

<file path=ppt/notesSlides/_rels/notesSlide131.xml.rels><?xml version="1.0" encoding="UTF-8" standalone="yes"?>
<Relationships xmlns="http://schemas.openxmlformats.org/package/2006/relationships"><Relationship Id="rId2" Type="http://schemas.openxmlformats.org/officeDocument/2006/relationships/slide" Target="../slides/slide132.xml"/><Relationship Id="rId1" Type="http://schemas.openxmlformats.org/officeDocument/2006/relationships/notesMaster" Target="../notesMasters/notesMaster1.xml"/></Relationships>
</file>

<file path=ppt/notesSlides/_rels/notesSlide132.xml.rels><?xml version="1.0" encoding="UTF-8" standalone="yes"?>
<Relationships xmlns="http://schemas.openxmlformats.org/package/2006/relationships"><Relationship Id="rId2" Type="http://schemas.openxmlformats.org/officeDocument/2006/relationships/slide" Target="../slides/slide133.xml"/><Relationship Id="rId1" Type="http://schemas.openxmlformats.org/officeDocument/2006/relationships/notesMaster" Target="../notesMasters/notesMaster1.xml"/></Relationships>
</file>

<file path=ppt/notesSlides/_rels/notesSlide133.xml.rels><?xml version="1.0" encoding="UTF-8" standalone="yes"?>
<Relationships xmlns="http://schemas.openxmlformats.org/package/2006/relationships"><Relationship Id="rId2" Type="http://schemas.openxmlformats.org/officeDocument/2006/relationships/slide" Target="../slides/slide134.xml"/><Relationship Id="rId1" Type="http://schemas.openxmlformats.org/officeDocument/2006/relationships/notesMaster" Target="../notesMasters/notesMaster1.xml"/></Relationships>
</file>

<file path=ppt/notesSlides/_rels/notesSlide134.xml.rels><?xml version="1.0" encoding="UTF-8" standalone="yes"?>
<Relationships xmlns="http://schemas.openxmlformats.org/package/2006/relationships"><Relationship Id="rId2" Type="http://schemas.openxmlformats.org/officeDocument/2006/relationships/slide" Target="../slides/slide135.xml"/><Relationship Id="rId1" Type="http://schemas.openxmlformats.org/officeDocument/2006/relationships/notesMaster" Target="../notesMasters/notesMaster1.xml"/></Relationships>
</file>

<file path=ppt/notesSlides/_rels/notesSlide135.xml.rels><?xml version="1.0" encoding="UTF-8" standalone="yes"?>
<Relationships xmlns="http://schemas.openxmlformats.org/package/2006/relationships"><Relationship Id="rId2" Type="http://schemas.openxmlformats.org/officeDocument/2006/relationships/slide" Target="../slides/slide136.xml"/><Relationship Id="rId1" Type="http://schemas.openxmlformats.org/officeDocument/2006/relationships/notesMaster" Target="../notesMasters/notesMaster1.xml"/></Relationships>
</file>

<file path=ppt/notesSlides/_rels/notesSlide136.xml.rels><?xml version="1.0" encoding="UTF-8" standalone="yes"?>
<Relationships xmlns="http://schemas.openxmlformats.org/package/2006/relationships"><Relationship Id="rId2" Type="http://schemas.openxmlformats.org/officeDocument/2006/relationships/slide" Target="../slides/slide137.xml"/><Relationship Id="rId1" Type="http://schemas.openxmlformats.org/officeDocument/2006/relationships/notesMaster" Target="../notesMasters/notesMaster1.xml"/></Relationships>
</file>

<file path=ppt/notesSlides/_rels/notesSlide137.xml.rels><?xml version="1.0" encoding="UTF-8" standalone="yes"?>
<Relationships xmlns="http://schemas.openxmlformats.org/package/2006/relationships"><Relationship Id="rId2" Type="http://schemas.openxmlformats.org/officeDocument/2006/relationships/slide" Target="../slides/slide138.xml"/><Relationship Id="rId1" Type="http://schemas.openxmlformats.org/officeDocument/2006/relationships/notesMaster" Target="../notesMasters/notesMaster1.xml"/></Relationships>
</file>

<file path=ppt/notesSlides/_rels/notesSlide138.xml.rels><?xml version="1.0" encoding="UTF-8" standalone="yes"?>
<Relationships xmlns="http://schemas.openxmlformats.org/package/2006/relationships"><Relationship Id="rId2" Type="http://schemas.openxmlformats.org/officeDocument/2006/relationships/slide" Target="../slides/slide139.xml"/><Relationship Id="rId1" Type="http://schemas.openxmlformats.org/officeDocument/2006/relationships/notesMaster" Target="../notesMasters/notesMaster1.xml"/></Relationships>
</file>

<file path=ppt/notesSlides/_rels/notesSlide139.xml.rels><?xml version="1.0" encoding="UTF-8" standalone="yes"?>
<Relationships xmlns="http://schemas.openxmlformats.org/package/2006/relationships"><Relationship Id="rId2" Type="http://schemas.openxmlformats.org/officeDocument/2006/relationships/slide" Target="../slides/slide140.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0.xml.rels><?xml version="1.0" encoding="UTF-8" standalone="yes"?>
<Relationships xmlns="http://schemas.openxmlformats.org/package/2006/relationships"><Relationship Id="rId2" Type="http://schemas.openxmlformats.org/officeDocument/2006/relationships/slide" Target="../slides/slide141.xml"/><Relationship Id="rId1" Type="http://schemas.openxmlformats.org/officeDocument/2006/relationships/notesMaster" Target="../notesMasters/notesMaster1.xml"/></Relationships>
</file>

<file path=ppt/notesSlides/_rels/notesSlide141.xml.rels><?xml version="1.0" encoding="UTF-8" standalone="yes"?>
<Relationships xmlns="http://schemas.openxmlformats.org/package/2006/relationships"><Relationship Id="rId2" Type="http://schemas.openxmlformats.org/officeDocument/2006/relationships/slide" Target="../slides/slide142.xml"/><Relationship Id="rId1" Type="http://schemas.openxmlformats.org/officeDocument/2006/relationships/notesMaster" Target="../notesMasters/notesMaster1.xml"/></Relationships>
</file>

<file path=ppt/notesSlides/_rels/notesSlide142.xml.rels><?xml version="1.0" encoding="UTF-8" standalone="yes"?>
<Relationships xmlns="http://schemas.openxmlformats.org/package/2006/relationships"><Relationship Id="rId2" Type="http://schemas.openxmlformats.org/officeDocument/2006/relationships/slide" Target="../slides/slide143.xml"/><Relationship Id="rId1" Type="http://schemas.openxmlformats.org/officeDocument/2006/relationships/notesMaster" Target="../notesMasters/notesMaster1.xml"/></Relationships>
</file>

<file path=ppt/notesSlides/_rels/notesSlide143.xml.rels><?xml version="1.0" encoding="UTF-8" standalone="yes"?>
<Relationships xmlns="http://schemas.openxmlformats.org/package/2006/relationships"><Relationship Id="rId2" Type="http://schemas.openxmlformats.org/officeDocument/2006/relationships/slide" Target="../slides/slide144.xml"/><Relationship Id="rId1" Type="http://schemas.openxmlformats.org/officeDocument/2006/relationships/notesMaster" Target="../notesMasters/notesMaster1.xml"/></Relationships>
</file>

<file path=ppt/notesSlides/_rels/notesSlide144.xml.rels><?xml version="1.0" encoding="UTF-8" standalone="yes"?>
<Relationships xmlns="http://schemas.openxmlformats.org/package/2006/relationships"><Relationship Id="rId2" Type="http://schemas.openxmlformats.org/officeDocument/2006/relationships/slide" Target="../slides/slide14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67.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68.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69.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0.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71.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72.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73.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74.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75.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76.xml.rels><?xml version="1.0" encoding="UTF-8" standalone="yes"?>
<Relationships xmlns="http://schemas.openxmlformats.org/package/2006/relationships"><Relationship Id="rId2" Type="http://schemas.openxmlformats.org/officeDocument/2006/relationships/slide" Target="../slides/slide77.xml"/><Relationship Id="rId1" Type="http://schemas.openxmlformats.org/officeDocument/2006/relationships/notesMaster" Target="../notesMasters/notesMaster1.xml"/></Relationships>
</file>

<file path=ppt/notesSlides/_rels/notesSlide77.xml.rels><?xml version="1.0" encoding="UTF-8" standalone="yes"?>
<Relationships xmlns="http://schemas.openxmlformats.org/package/2006/relationships"><Relationship Id="rId2" Type="http://schemas.openxmlformats.org/officeDocument/2006/relationships/slide" Target="../slides/slide78.xml"/><Relationship Id="rId1" Type="http://schemas.openxmlformats.org/officeDocument/2006/relationships/notesMaster" Target="../notesMasters/notesMaster1.xml"/></Relationships>
</file>

<file path=ppt/notesSlides/_rels/notesSlide78.xml.rels><?xml version="1.0" encoding="UTF-8" standalone="yes"?>
<Relationships xmlns="http://schemas.openxmlformats.org/package/2006/relationships"><Relationship Id="rId2" Type="http://schemas.openxmlformats.org/officeDocument/2006/relationships/slide" Target="../slides/slide79.xml"/><Relationship Id="rId1" Type="http://schemas.openxmlformats.org/officeDocument/2006/relationships/notesMaster" Target="../notesMasters/notesMaster1.xml"/></Relationships>
</file>

<file path=ppt/notesSlides/_rels/notesSlide79.xml.rels><?xml version="1.0" encoding="UTF-8" standalone="yes"?>
<Relationships xmlns="http://schemas.openxmlformats.org/package/2006/relationships"><Relationship Id="rId2" Type="http://schemas.openxmlformats.org/officeDocument/2006/relationships/slide" Target="../slides/slide8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0.xml.rels><?xml version="1.0" encoding="UTF-8" standalone="yes"?>
<Relationships xmlns="http://schemas.openxmlformats.org/package/2006/relationships"><Relationship Id="rId2" Type="http://schemas.openxmlformats.org/officeDocument/2006/relationships/slide" Target="../slides/slide81.xml"/><Relationship Id="rId1" Type="http://schemas.openxmlformats.org/officeDocument/2006/relationships/notesMaster" Target="../notesMasters/notesMaster1.xml"/></Relationships>
</file>

<file path=ppt/notesSlides/_rels/notesSlide81.xml.rels><?xml version="1.0" encoding="UTF-8" standalone="yes"?>
<Relationships xmlns="http://schemas.openxmlformats.org/package/2006/relationships"><Relationship Id="rId2" Type="http://schemas.openxmlformats.org/officeDocument/2006/relationships/slide" Target="../slides/slide82.xml"/><Relationship Id="rId1" Type="http://schemas.openxmlformats.org/officeDocument/2006/relationships/notesMaster" Target="../notesMasters/notesMaster1.xml"/></Relationships>
</file>

<file path=ppt/notesSlides/_rels/notesSlide82.xml.rels><?xml version="1.0" encoding="UTF-8" standalone="yes"?>
<Relationships xmlns="http://schemas.openxmlformats.org/package/2006/relationships"><Relationship Id="rId2" Type="http://schemas.openxmlformats.org/officeDocument/2006/relationships/slide" Target="../slides/slide83.xml"/><Relationship Id="rId1" Type="http://schemas.openxmlformats.org/officeDocument/2006/relationships/notesMaster" Target="../notesMasters/notesMaster1.xml"/></Relationships>
</file>

<file path=ppt/notesSlides/_rels/notesSlide83.xml.rels><?xml version="1.0" encoding="UTF-8" standalone="yes"?>
<Relationships xmlns="http://schemas.openxmlformats.org/package/2006/relationships"><Relationship Id="rId2" Type="http://schemas.openxmlformats.org/officeDocument/2006/relationships/slide" Target="../slides/slide84.xml"/><Relationship Id="rId1" Type="http://schemas.openxmlformats.org/officeDocument/2006/relationships/notesMaster" Target="../notesMasters/notesMaster1.xml"/></Relationships>
</file>

<file path=ppt/notesSlides/_rels/notesSlide84.xml.rels><?xml version="1.0" encoding="UTF-8" standalone="yes"?>
<Relationships xmlns="http://schemas.openxmlformats.org/package/2006/relationships"><Relationship Id="rId2" Type="http://schemas.openxmlformats.org/officeDocument/2006/relationships/slide" Target="../slides/slide85.xml"/><Relationship Id="rId1" Type="http://schemas.openxmlformats.org/officeDocument/2006/relationships/notesMaster" Target="../notesMasters/notesMaster1.xml"/></Relationships>
</file>

<file path=ppt/notesSlides/_rels/notesSlide85.xml.rels><?xml version="1.0" encoding="UTF-8" standalone="yes"?>
<Relationships xmlns="http://schemas.openxmlformats.org/package/2006/relationships"><Relationship Id="rId2" Type="http://schemas.openxmlformats.org/officeDocument/2006/relationships/slide" Target="../slides/slide86.xml"/><Relationship Id="rId1" Type="http://schemas.openxmlformats.org/officeDocument/2006/relationships/notesMaster" Target="../notesMasters/notesMaster1.xml"/></Relationships>
</file>

<file path=ppt/notesSlides/_rels/notesSlide86.xml.rels><?xml version="1.0" encoding="UTF-8" standalone="yes"?>
<Relationships xmlns="http://schemas.openxmlformats.org/package/2006/relationships"><Relationship Id="rId2" Type="http://schemas.openxmlformats.org/officeDocument/2006/relationships/slide" Target="../slides/slide87.xml"/><Relationship Id="rId1" Type="http://schemas.openxmlformats.org/officeDocument/2006/relationships/notesMaster" Target="../notesMasters/notesMaster1.xml"/></Relationships>
</file>

<file path=ppt/notesSlides/_rels/notesSlide87.xml.rels><?xml version="1.0" encoding="UTF-8" standalone="yes"?>
<Relationships xmlns="http://schemas.openxmlformats.org/package/2006/relationships"><Relationship Id="rId2" Type="http://schemas.openxmlformats.org/officeDocument/2006/relationships/slide" Target="../slides/slide88.xml"/><Relationship Id="rId1" Type="http://schemas.openxmlformats.org/officeDocument/2006/relationships/notesMaster" Target="../notesMasters/notesMaster1.xml"/></Relationships>
</file>

<file path=ppt/notesSlides/_rels/notesSlide88.xml.rels><?xml version="1.0" encoding="UTF-8" standalone="yes"?>
<Relationships xmlns="http://schemas.openxmlformats.org/package/2006/relationships"><Relationship Id="rId2" Type="http://schemas.openxmlformats.org/officeDocument/2006/relationships/slide" Target="../slides/slide89.xml"/><Relationship Id="rId1" Type="http://schemas.openxmlformats.org/officeDocument/2006/relationships/notesMaster" Target="../notesMasters/notesMaster1.xml"/></Relationships>
</file>

<file path=ppt/notesSlides/_rels/notesSlide89.xml.rels><?xml version="1.0" encoding="UTF-8" standalone="yes"?>
<Relationships xmlns="http://schemas.openxmlformats.org/package/2006/relationships"><Relationship Id="rId2" Type="http://schemas.openxmlformats.org/officeDocument/2006/relationships/slide" Target="../slides/slide9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0.xml.rels><?xml version="1.0" encoding="UTF-8" standalone="yes"?>
<Relationships xmlns="http://schemas.openxmlformats.org/package/2006/relationships"><Relationship Id="rId2" Type="http://schemas.openxmlformats.org/officeDocument/2006/relationships/slide" Target="../slides/slide91.xml"/><Relationship Id="rId1" Type="http://schemas.openxmlformats.org/officeDocument/2006/relationships/notesMaster" Target="../notesMasters/notesMaster1.xml"/></Relationships>
</file>

<file path=ppt/notesSlides/_rels/notesSlide91.xml.rels><?xml version="1.0" encoding="UTF-8" standalone="yes"?>
<Relationships xmlns="http://schemas.openxmlformats.org/package/2006/relationships"><Relationship Id="rId2" Type="http://schemas.openxmlformats.org/officeDocument/2006/relationships/slide" Target="../slides/slide92.xml"/><Relationship Id="rId1" Type="http://schemas.openxmlformats.org/officeDocument/2006/relationships/notesMaster" Target="../notesMasters/notesMaster1.xml"/></Relationships>
</file>

<file path=ppt/notesSlides/_rels/notesSlide92.xml.rels><?xml version="1.0" encoding="UTF-8" standalone="yes"?>
<Relationships xmlns="http://schemas.openxmlformats.org/package/2006/relationships"><Relationship Id="rId2" Type="http://schemas.openxmlformats.org/officeDocument/2006/relationships/slide" Target="../slides/slide93.xml"/><Relationship Id="rId1" Type="http://schemas.openxmlformats.org/officeDocument/2006/relationships/notesMaster" Target="../notesMasters/notesMaster1.xml"/></Relationships>
</file>

<file path=ppt/notesSlides/_rels/notesSlide93.xml.rels><?xml version="1.0" encoding="UTF-8" standalone="yes"?>
<Relationships xmlns="http://schemas.openxmlformats.org/package/2006/relationships"><Relationship Id="rId2" Type="http://schemas.openxmlformats.org/officeDocument/2006/relationships/slide" Target="../slides/slide94.xml"/><Relationship Id="rId1" Type="http://schemas.openxmlformats.org/officeDocument/2006/relationships/notesMaster" Target="../notesMasters/notesMaster1.xml"/></Relationships>
</file>

<file path=ppt/notesSlides/_rels/notesSlide94.xml.rels><?xml version="1.0" encoding="UTF-8" standalone="yes"?>
<Relationships xmlns="http://schemas.openxmlformats.org/package/2006/relationships"><Relationship Id="rId2" Type="http://schemas.openxmlformats.org/officeDocument/2006/relationships/slide" Target="../slides/slide95.xml"/><Relationship Id="rId1" Type="http://schemas.openxmlformats.org/officeDocument/2006/relationships/notesMaster" Target="../notesMasters/notesMaster1.xml"/></Relationships>
</file>

<file path=ppt/notesSlides/_rels/notesSlide95.xml.rels><?xml version="1.0" encoding="UTF-8" standalone="yes"?>
<Relationships xmlns="http://schemas.openxmlformats.org/package/2006/relationships"><Relationship Id="rId2" Type="http://schemas.openxmlformats.org/officeDocument/2006/relationships/slide" Target="../slides/slide96.xml"/><Relationship Id="rId1" Type="http://schemas.openxmlformats.org/officeDocument/2006/relationships/notesMaster" Target="../notesMasters/notesMaster1.xml"/></Relationships>
</file>

<file path=ppt/notesSlides/_rels/notesSlide96.xml.rels><?xml version="1.0" encoding="UTF-8" standalone="yes"?>
<Relationships xmlns="http://schemas.openxmlformats.org/package/2006/relationships"><Relationship Id="rId2" Type="http://schemas.openxmlformats.org/officeDocument/2006/relationships/slide" Target="../slides/slide97.xml"/><Relationship Id="rId1" Type="http://schemas.openxmlformats.org/officeDocument/2006/relationships/notesMaster" Target="../notesMasters/notesMaster1.xml"/></Relationships>
</file>

<file path=ppt/notesSlides/_rels/notesSlide97.xml.rels><?xml version="1.0" encoding="UTF-8" standalone="yes"?>
<Relationships xmlns="http://schemas.openxmlformats.org/package/2006/relationships"><Relationship Id="rId2" Type="http://schemas.openxmlformats.org/officeDocument/2006/relationships/slide" Target="../slides/slide98.xml"/><Relationship Id="rId1" Type="http://schemas.openxmlformats.org/officeDocument/2006/relationships/notesMaster" Target="../notesMasters/notesMaster1.xml"/></Relationships>
</file>

<file path=ppt/notesSlides/_rels/notesSlide98.xml.rels><?xml version="1.0" encoding="UTF-8" standalone="yes"?>
<Relationships xmlns="http://schemas.openxmlformats.org/package/2006/relationships"><Relationship Id="rId2" Type="http://schemas.openxmlformats.org/officeDocument/2006/relationships/slide" Target="../slides/slide99.xml"/><Relationship Id="rId1" Type="http://schemas.openxmlformats.org/officeDocument/2006/relationships/notesMaster" Target="../notesMasters/notesMaster1.xml"/></Relationships>
</file>

<file path=ppt/notesSlides/_rels/notesSlide99.xml.rels><?xml version="1.0" encoding="UTF-8" standalone="yes"?>
<Relationships xmlns="http://schemas.openxmlformats.org/package/2006/relationships"><Relationship Id="rId2" Type="http://schemas.openxmlformats.org/officeDocument/2006/relationships/slide" Target="../slides/slide10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1</a:t>
            </a:fld>
            <a:endParaRPr lang="cs-CZ"/>
          </a:p>
        </p:txBody>
      </p:sp>
    </p:spTree>
    <p:extLst>
      <p:ext uri="{BB962C8B-B14F-4D97-AF65-F5344CB8AC3E}">
        <p14:creationId xmlns:p14="http://schemas.microsoft.com/office/powerpoint/2010/main" val="398778431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11</a:t>
            </a:fld>
            <a:endParaRPr lang="cs-CZ"/>
          </a:p>
        </p:txBody>
      </p:sp>
    </p:spTree>
    <p:extLst>
      <p:ext uri="{BB962C8B-B14F-4D97-AF65-F5344CB8AC3E}">
        <p14:creationId xmlns:p14="http://schemas.microsoft.com/office/powerpoint/2010/main" val="3749556885"/>
      </p:ext>
    </p:extLst>
  </p:cSld>
  <p:clrMapOvr>
    <a:masterClrMapping/>
  </p:clrMapOvr>
</p:notes>
</file>

<file path=ppt/notesSlides/notesSlide10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101</a:t>
            </a:fld>
            <a:endParaRPr lang="cs-CZ"/>
          </a:p>
        </p:txBody>
      </p:sp>
    </p:spTree>
    <p:extLst>
      <p:ext uri="{BB962C8B-B14F-4D97-AF65-F5344CB8AC3E}">
        <p14:creationId xmlns:p14="http://schemas.microsoft.com/office/powerpoint/2010/main" val="1298793012"/>
      </p:ext>
    </p:extLst>
  </p:cSld>
  <p:clrMapOvr>
    <a:masterClrMapping/>
  </p:clrMapOvr>
</p:notes>
</file>

<file path=ppt/notesSlides/notesSlide10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102</a:t>
            </a:fld>
            <a:endParaRPr lang="cs-CZ"/>
          </a:p>
        </p:txBody>
      </p:sp>
    </p:spTree>
    <p:extLst>
      <p:ext uri="{BB962C8B-B14F-4D97-AF65-F5344CB8AC3E}">
        <p14:creationId xmlns:p14="http://schemas.microsoft.com/office/powerpoint/2010/main" val="3774917254"/>
      </p:ext>
    </p:extLst>
  </p:cSld>
  <p:clrMapOvr>
    <a:masterClrMapping/>
  </p:clrMapOvr>
</p:notes>
</file>

<file path=ppt/notesSlides/notesSlide10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103</a:t>
            </a:fld>
            <a:endParaRPr lang="cs-CZ"/>
          </a:p>
        </p:txBody>
      </p:sp>
    </p:spTree>
    <p:extLst>
      <p:ext uri="{BB962C8B-B14F-4D97-AF65-F5344CB8AC3E}">
        <p14:creationId xmlns:p14="http://schemas.microsoft.com/office/powerpoint/2010/main" val="116238421"/>
      </p:ext>
    </p:extLst>
  </p:cSld>
  <p:clrMapOvr>
    <a:masterClrMapping/>
  </p:clrMapOvr>
</p:notes>
</file>

<file path=ppt/notesSlides/notesSlide10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104</a:t>
            </a:fld>
            <a:endParaRPr lang="cs-CZ"/>
          </a:p>
        </p:txBody>
      </p:sp>
    </p:spTree>
    <p:extLst>
      <p:ext uri="{BB962C8B-B14F-4D97-AF65-F5344CB8AC3E}">
        <p14:creationId xmlns:p14="http://schemas.microsoft.com/office/powerpoint/2010/main" val="936655944"/>
      </p:ext>
    </p:extLst>
  </p:cSld>
  <p:clrMapOvr>
    <a:masterClrMapping/>
  </p:clrMapOvr>
</p:notes>
</file>

<file path=ppt/notesSlides/notesSlide10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105</a:t>
            </a:fld>
            <a:endParaRPr lang="cs-CZ"/>
          </a:p>
        </p:txBody>
      </p:sp>
    </p:spTree>
    <p:extLst>
      <p:ext uri="{BB962C8B-B14F-4D97-AF65-F5344CB8AC3E}">
        <p14:creationId xmlns:p14="http://schemas.microsoft.com/office/powerpoint/2010/main" val="313773404"/>
      </p:ext>
    </p:extLst>
  </p:cSld>
  <p:clrMapOvr>
    <a:masterClrMapping/>
  </p:clrMapOvr>
</p:notes>
</file>

<file path=ppt/notesSlides/notesSlide10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106</a:t>
            </a:fld>
            <a:endParaRPr lang="cs-CZ"/>
          </a:p>
        </p:txBody>
      </p:sp>
    </p:spTree>
    <p:extLst>
      <p:ext uri="{BB962C8B-B14F-4D97-AF65-F5344CB8AC3E}">
        <p14:creationId xmlns:p14="http://schemas.microsoft.com/office/powerpoint/2010/main" val="155067913"/>
      </p:ext>
    </p:extLst>
  </p:cSld>
  <p:clrMapOvr>
    <a:masterClrMapping/>
  </p:clrMapOvr>
</p:notes>
</file>

<file path=ppt/notesSlides/notesSlide10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107</a:t>
            </a:fld>
            <a:endParaRPr lang="cs-CZ"/>
          </a:p>
        </p:txBody>
      </p:sp>
    </p:spTree>
    <p:extLst>
      <p:ext uri="{BB962C8B-B14F-4D97-AF65-F5344CB8AC3E}">
        <p14:creationId xmlns:p14="http://schemas.microsoft.com/office/powerpoint/2010/main" val="3156226897"/>
      </p:ext>
    </p:extLst>
  </p:cSld>
  <p:clrMapOvr>
    <a:masterClrMapping/>
  </p:clrMapOvr>
</p:notes>
</file>

<file path=ppt/notesSlides/notesSlide10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108</a:t>
            </a:fld>
            <a:endParaRPr lang="cs-CZ"/>
          </a:p>
        </p:txBody>
      </p:sp>
    </p:spTree>
    <p:extLst>
      <p:ext uri="{BB962C8B-B14F-4D97-AF65-F5344CB8AC3E}">
        <p14:creationId xmlns:p14="http://schemas.microsoft.com/office/powerpoint/2010/main" val="3183115047"/>
      </p:ext>
    </p:extLst>
  </p:cSld>
  <p:clrMapOvr>
    <a:masterClrMapping/>
  </p:clrMapOvr>
</p:notes>
</file>

<file path=ppt/notesSlides/notesSlide10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109</a:t>
            </a:fld>
            <a:endParaRPr lang="cs-CZ"/>
          </a:p>
        </p:txBody>
      </p:sp>
    </p:spTree>
    <p:extLst>
      <p:ext uri="{BB962C8B-B14F-4D97-AF65-F5344CB8AC3E}">
        <p14:creationId xmlns:p14="http://schemas.microsoft.com/office/powerpoint/2010/main" val="3369295409"/>
      </p:ext>
    </p:extLst>
  </p:cSld>
  <p:clrMapOvr>
    <a:masterClrMapping/>
  </p:clrMapOvr>
</p:notes>
</file>

<file path=ppt/notesSlides/notesSlide10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110</a:t>
            </a:fld>
            <a:endParaRPr lang="cs-CZ"/>
          </a:p>
        </p:txBody>
      </p:sp>
    </p:spTree>
    <p:extLst>
      <p:ext uri="{BB962C8B-B14F-4D97-AF65-F5344CB8AC3E}">
        <p14:creationId xmlns:p14="http://schemas.microsoft.com/office/powerpoint/2010/main" val="304053703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12</a:t>
            </a:fld>
            <a:endParaRPr lang="cs-CZ"/>
          </a:p>
        </p:txBody>
      </p:sp>
    </p:spTree>
    <p:extLst>
      <p:ext uri="{BB962C8B-B14F-4D97-AF65-F5344CB8AC3E}">
        <p14:creationId xmlns:p14="http://schemas.microsoft.com/office/powerpoint/2010/main" val="4021713443"/>
      </p:ext>
    </p:extLst>
  </p:cSld>
  <p:clrMapOvr>
    <a:masterClrMapping/>
  </p:clrMapOvr>
</p:notes>
</file>

<file path=ppt/notesSlides/notesSlide1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111</a:t>
            </a:fld>
            <a:endParaRPr lang="cs-CZ"/>
          </a:p>
        </p:txBody>
      </p:sp>
    </p:spTree>
    <p:extLst>
      <p:ext uri="{BB962C8B-B14F-4D97-AF65-F5344CB8AC3E}">
        <p14:creationId xmlns:p14="http://schemas.microsoft.com/office/powerpoint/2010/main" val="3285892889"/>
      </p:ext>
    </p:extLst>
  </p:cSld>
  <p:clrMapOvr>
    <a:masterClrMapping/>
  </p:clrMapOvr>
</p:notes>
</file>

<file path=ppt/notesSlides/notesSlide1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112</a:t>
            </a:fld>
            <a:endParaRPr lang="cs-CZ"/>
          </a:p>
        </p:txBody>
      </p:sp>
    </p:spTree>
    <p:extLst>
      <p:ext uri="{BB962C8B-B14F-4D97-AF65-F5344CB8AC3E}">
        <p14:creationId xmlns:p14="http://schemas.microsoft.com/office/powerpoint/2010/main" val="3194565706"/>
      </p:ext>
    </p:extLst>
  </p:cSld>
  <p:clrMapOvr>
    <a:masterClrMapping/>
  </p:clrMapOvr>
</p:notes>
</file>

<file path=ppt/notesSlides/notesSlide1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113</a:t>
            </a:fld>
            <a:endParaRPr lang="cs-CZ"/>
          </a:p>
        </p:txBody>
      </p:sp>
    </p:spTree>
    <p:extLst>
      <p:ext uri="{BB962C8B-B14F-4D97-AF65-F5344CB8AC3E}">
        <p14:creationId xmlns:p14="http://schemas.microsoft.com/office/powerpoint/2010/main" val="1945209865"/>
      </p:ext>
    </p:extLst>
  </p:cSld>
  <p:clrMapOvr>
    <a:masterClrMapping/>
  </p:clrMapOvr>
</p:notes>
</file>

<file path=ppt/notesSlides/notesSlide1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114</a:t>
            </a:fld>
            <a:endParaRPr lang="cs-CZ"/>
          </a:p>
        </p:txBody>
      </p:sp>
    </p:spTree>
    <p:extLst>
      <p:ext uri="{BB962C8B-B14F-4D97-AF65-F5344CB8AC3E}">
        <p14:creationId xmlns:p14="http://schemas.microsoft.com/office/powerpoint/2010/main" val="3316044996"/>
      </p:ext>
    </p:extLst>
  </p:cSld>
  <p:clrMapOvr>
    <a:masterClrMapping/>
  </p:clrMapOvr>
</p:notes>
</file>

<file path=ppt/notesSlides/notesSlide1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115</a:t>
            </a:fld>
            <a:endParaRPr lang="cs-CZ"/>
          </a:p>
        </p:txBody>
      </p:sp>
    </p:spTree>
    <p:extLst>
      <p:ext uri="{BB962C8B-B14F-4D97-AF65-F5344CB8AC3E}">
        <p14:creationId xmlns:p14="http://schemas.microsoft.com/office/powerpoint/2010/main" val="3055574521"/>
      </p:ext>
    </p:extLst>
  </p:cSld>
  <p:clrMapOvr>
    <a:masterClrMapping/>
  </p:clrMapOvr>
</p:notes>
</file>

<file path=ppt/notesSlides/notesSlide1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116</a:t>
            </a:fld>
            <a:endParaRPr lang="cs-CZ"/>
          </a:p>
        </p:txBody>
      </p:sp>
    </p:spTree>
    <p:extLst>
      <p:ext uri="{BB962C8B-B14F-4D97-AF65-F5344CB8AC3E}">
        <p14:creationId xmlns:p14="http://schemas.microsoft.com/office/powerpoint/2010/main" val="1457467443"/>
      </p:ext>
    </p:extLst>
  </p:cSld>
  <p:clrMapOvr>
    <a:masterClrMapping/>
  </p:clrMapOvr>
</p:notes>
</file>

<file path=ppt/notesSlides/notesSlide1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117</a:t>
            </a:fld>
            <a:endParaRPr lang="cs-CZ"/>
          </a:p>
        </p:txBody>
      </p:sp>
    </p:spTree>
    <p:extLst>
      <p:ext uri="{BB962C8B-B14F-4D97-AF65-F5344CB8AC3E}">
        <p14:creationId xmlns:p14="http://schemas.microsoft.com/office/powerpoint/2010/main" val="4190113815"/>
      </p:ext>
    </p:extLst>
  </p:cSld>
  <p:clrMapOvr>
    <a:masterClrMapping/>
  </p:clrMapOvr>
</p:notes>
</file>

<file path=ppt/notesSlides/notesSlide1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118</a:t>
            </a:fld>
            <a:endParaRPr lang="cs-CZ"/>
          </a:p>
        </p:txBody>
      </p:sp>
    </p:spTree>
    <p:extLst>
      <p:ext uri="{BB962C8B-B14F-4D97-AF65-F5344CB8AC3E}">
        <p14:creationId xmlns:p14="http://schemas.microsoft.com/office/powerpoint/2010/main" val="3706922429"/>
      </p:ext>
    </p:extLst>
  </p:cSld>
  <p:clrMapOvr>
    <a:masterClrMapping/>
  </p:clrMapOvr>
</p:notes>
</file>

<file path=ppt/notesSlides/notesSlide1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119</a:t>
            </a:fld>
            <a:endParaRPr lang="cs-CZ"/>
          </a:p>
        </p:txBody>
      </p:sp>
    </p:spTree>
    <p:extLst>
      <p:ext uri="{BB962C8B-B14F-4D97-AF65-F5344CB8AC3E}">
        <p14:creationId xmlns:p14="http://schemas.microsoft.com/office/powerpoint/2010/main" val="2739084335"/>
      </p:ext>
    </p:extLst>
  </p:cSld>
  <p:clrMapOvr>
    <a:masterClrMapping/>
  </p:clrMapOvr>
</p:notes>
</file>

<file path=ppt/notesSlides/notesSlide1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120</a:t>
            </a:fld>
            <a:endParaRPr lang="cs-CZ"/>
          </a:p>
        </p:txBody>
      </p:sp>
    </p:spTree>
    <p:extLst>
      <p:ext uri="{BB962C8B-B14F-4D97-AF65-F5344CB8AC3E}">
        <p14:creationId xmlns:p14="http://schemas.microsoft.com/office/powerpoint/2010/main" val="325851165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13</a:t>
            </a:fld>
            <a:endParaRPr lang="cs-CZ"/>
          </a:p>
        </p:txBody>
      </p:sp>
    </p:spTree>
    <p:extLst>
      <p:ext uri="{BB962C8B-B14F-4D97-AF65-F5344CB8AC3E}">
        <p14:creationId xmlns:p14="http://schemas.microsoft.com/office/powerpoint/2010/main" val="1404355941"/>
      </p:ext>
    </p:extLst>
  </p:cSld>
  <p:clrMapOvr>
    <a:masterClrMapping/>
  </p:clrMapOvr>
</p:notes>
</file>

<file path=ppt/notesSlides/notesSlide1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121</a:t>
            </a:fld>
            <a:endParaRPr lang="cs-CZ"/>
          </a:p>
        </p:txBody>
      </p:sp>
    </p:spTree>
    <p:extLst>
      <p:ext uri="{BB962C8B-B14F-4D97-AF65-F5344CB8AC3E}">
        <p14:creationId xmlns:p14="http://schemas.microsoft.com/office/powerpoint/2010/main" val="324172791"/>
      </p:ext>
    </p:extLst>
  </p:cSld>
  <p:clrMapOvr>
    <a:masterClrMapping/>
  </p:clrMapOvr>
</p:notes>
</file>

<file path=ppt/notesSlides/notesSlide1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122</a:t>
            </a:fld>
            <a:endParaRPr lang="cs-CZ"/>
          </a:p>
        </p:txBody>
      </p:sp>
    </p:spTree>
    <p:extLst>
      <p:ext uri="{BB962C8B-B14F-4D97-AF65-F5344CB8AC3E}">
        <p14:creationId xmlns:p14="http://schemas.microsoft.com/office/powerpoint/2010/main" val="548675422"/>
      </p:ext>
    </p:extLst>
  </p:cSld>
  <p:clrMapOvr>
    <a:masterClrMapping/>
  </p:clrMapOvr>
</p:notes>
</file>

<file path=ppt/notesSlides/notesSlide1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123</a:t>
            </a:fld>
            <a:endParaRPr lang="cs-CZ"/>
          </a:p>
        </p:txBody>
      </p:sp>
    </p:spTree>
    <p:extLst>
      <p:ext uri="{BB962C8B-B14F-4D97-AF65-F5344CB8AC3E}">
        <p14:creationId xmlns:p14="http://schemas.microsoft.com/office/powerpoint/2010/main" val="2119224492"/>
      </p:ext>
    </p:extLst>
  </p:cSld>
  <p:clrMapOvr>
    <a:masterClrMapping/>
  </p:clrMapOvr>
</p:notes>
</file>

<file path=ppt/notesSlides/notesSlide1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124</a:t>
            </a:fld>
            <a:endParaRPr lang="cs-CZ"/>
          </a:p>
        </p:txBody>
      </p:sp>
    </p:spTree>
    <p:extLst>
      <p:ext uri="{BB962C8B-B14F-4D97-AF65-F5344CB8AC3E}">
        <p14:creationId xmlns:p14="http://schemas.microsoft.com/office/powerpoint/2010/main" val="1443547478"/>
      </p:ext>
    </p:extLst>
  </p:cSld>
  <p:clrMapOvr>
    <a:masterClrMapping/>
  </p:clrMapOvr>
</p:notes>
</file>

<file path=ppt/notesSlides/notesSlide1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125</a:t>
            </a:fld>
            <a:endParaRPr lang="cs-CZ"/>
          </a:p>
        </p:txBody>
      </p:sp>
    </p:spTree>
    <p:extLst>
      <p:ext uri="{BB962C8B-B14F-4D97-AF65-F5344CB8AC3E}">
        <p14:creationId xmlns:p14="http://schemas.microsoft.com/office/powerpoint/2010/main" val="907673838"/>
      </p:ext>
    </p:extLst>
  </p:cSld>
  <p:clrMapOvr>
    <a:masterClrMapping/>
  </p:clrMapOvr>
</p:notes>
</file>

<file path=ppt/notesSlides/notesSlide1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126</a:t>
            </a:fld>
            <a:endParaRPr lang="cs-CZ"/>
          </a:p>
        </p:txBody>
      </p:sp>
    </p:spTree>
    <p:extLst>
      <p:ext uri="{BB962C8B-B14F-4D97-AF65-F5344CB8AC3E}">
        <p14:creationId xmlns:p14="http://schemas.microsoft.com/office/powerpoint/2010/main" val="2829614524"/>
      </p:ext>
    </p:extLst>
  </p:cSld>
  <p:clrMapOvr>
    <a:masterClrMapping/>
  </p:clrMapOvr>
</p:notes>
</file>

<file path=ppt/notesSlides/notesSlide1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127</a:t>
            </a:fld>
            <a:endParaRPr lang="cs-CZ"/>
          </a:p>
        </p:txBody>
      </p:sp>
    </p:spTree>
    <p:extLst>
      <p:ext uri="{BB962C8B-B14F-4D97-AF65-F5344CB8AC3E}">
        <p14:creationId xmlns:p14="http://schemas.microsoft.com/office/powerpoint/2010/main" val="3844820094"/>
      </p:ext>
    </p:extLst>
  </p:cSld>
  <p:clrMapOvr>
    <a:masterClrMapping/>
  </p:clrMapOvr>
</p:notes>
</file>

<file path=ppt/notesSlides/notesSlide1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128</a:t>
            </a:fld>
            <a:endParaRPr lang="cs-CZ"/>
          </a:p>
        </p:txBody>
      </p:sp>
    </p:spTree>
    <p:extLst>
      <p:ext uri="{BB962C8B-B14F-4D97-AF65-F5344CB8AC3E}">
        <p14:creationId xmlns:p14="http://schemas.microsoft.com/office/powerpoint/2010/main" val="1905516507"/>
      </p:ext>
    </p:extLst>
  </p:cSld>
  <p:clrMapOvr>
    <a:masterClrMapping/>
  </p:clrMapOvr>
</p:notes>
</file>

<file path=ppt/notesSlides/notesSlide1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129</a:t>
            </a:fld>
            <a:endParaRPr lang="cs-CZ"/>
          </a:p>
        </p:txBody>
      </p:sp>
    </p:spTree>
    <p:extLst>
      <p:ext uri="{BB962C8B-B14F-4D97-AF65-F5344CB8AC3E}">
        <p14:creationId xmlns:p14="http://schemas.microsoft.com/office/powerpoint/2010/main" val="2549240215"/>
      </p:ext>
    </p:extLst>
  </p:cSld>
  <p:clrMapOvr>
    <a:masterClrMapping/>
  </p:clrMapOvr>
</p:notes>
</file>

<file path=ppt/notesSlides/notesSlide1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130</a:t>
            </a:fld>
            <a:endParaRPr lang="cs-CZ"/>
          </a:p>
        </p:txBody>
      </p:sp>
    </p:spTree>
    <p:extLst>
      <p:ext uri="{BB962C8B-B14F-4D97-AF65-F5344CB8AC3E}">
        <p14:creationId xmlns:p14="http://schemas.microsoft.com/office/powerpoint/2010/main" val="401556866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14</a:t>
            </a:fld>
            <a:endParaRPr lang="cs-CZ"/>
          </a:p>
        </p:txBody>
      </p:sp>
    </p:spTree>
    <p:extLst>
      <p:ext uri="{BB962C8B-B14F-4D97-AF65-F5344CB8AC3E}">
        <p14:creationId xmlns:p14="http://schemas.microsoft.com/office/powerpoint/2010/main" val="1452246947"/>
      </p:ext>
    </p:extLst>
  </p:cSld>
  <p:clrMapOvr>
    <a:masterClrMapping/>
  </p:clrMapOvr>
</p:notes>
</file>

<file path=ppt/notesSlides/notesSlide1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131</a:t>
            </a:fld>
            <a:endParaRPr lang="cs-CZ"/>
          </a:p>
        </p:txBody>
      </p:sp>
    </p:spTree>
    <p:extLst>
      <p:ext uri="{BB962C8B-B14F-4D97-AF65-F5344CB8AC3E}">
        <p14:creationId xmlns:p14="http://schemas.microsoft.com/office/powerpoint/2010/main" val="3091305457"/>
      </p:ext>
    </p:extLst>
  </p:cSld>
  <p:clrMapOvr>
    <a:masterClrMapping/>
  </p:clrMapOvr>
</p:notes>
</file>

<file path=ppt/notesSlides/notesSlide1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132</a:t>
            </a:fld>
            <a:endParaRPr lang="cs-CZ"/>
          </a:p>
        </p:txBody>
      </p:sp>
    </p:spTree>
    <p:extLst>
      <p:ext uri="{BB962C8B-B14F-4D97-AF65-F5344CB8AC3E}">
        <p14:creationId xmlns:p14="http://schemas.microsoft.com/office/powerpoint/2010/main" val="204995962"/>
      </p:ext>
    </p:extLst>
  </p:cSld>
  <p:clrMapOvr>
    <a:masterClrMapping/>
  </p:clrMapOvr>
</p:notes>
</file>

<file path=ppt/notesSlides/notesSlide1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133</a:t>
            </a:fld>
            <a:endParaRPr lang="cs-CZ"/>
          </a:p>
        </p:txBody>
      </p:sp>
    </p:spTree>
    <p:extLst>
      <p:ext uri="{BB962C8B-B14F-4D97-AF65-F5344CB8AC3E}">
        <p14:creationId xmlns:p14="http://schemas.microsoft.com/office/powerpoint/2010/main" val="3294663004"/>
      </p:ext>
    </p:extLst>
  </p:cSld>
  <p:clrMapOvr>
    <a:masterClrMapping/>
  </p:clrMapOvr>
</p:notes>
</file>

<file path=ppt/notesSlides/notesSlide1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134</a:t>
            </a:fld>
            <a:endParaRPr lang="cs-CZ"/>
          </a:p>
        </p:txBody>
      </p:sp>
    </p:spTree>
    <p:extLst>
      <p:ext uri="{BB962C8B-B14F-4D97-AF65-F5344CB8AC3E}">
        <p14:creationId xmlns:p14="http://schemas.microsoft.com/office/powerpoint/2010/main" val="3472137756"/>
      </p:ext>
    </p:extLst>
  </p:cSld>
  <p:clrMapOvr>
    <a:masterClrMapping/>
  </p:clrMapOvr>
</p:notes>
</file>

<file path=ppt/notesSlides/notesSlide1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135</a:t>
            </a:fld>
            <a:endParaRPr lang="cs-CZ"/>
          </a:p>
        </p:txBody>
      </p:sp>
    </p:spTree>
    <p:extLst>
      <p:ext uri="{BB962C8B-B14F-4D97-AF65-F5344CB8AC3E}">
        <p14:creationId xmlns:p14="http://schemas.microsoft.com/office/powerpoint/2010/main" val="3569321309"/>
      </p:ext>
    </p:extLst>
  </p:cSld>
  <p:clrMapOvr>
    <a:masterClrMapping/>
  </p:clrMapOvr>
</p:notes>
</file>

<file path=ppt/notesSlides/notesSlide1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136</a:t>
            </a:fld>
            <a:endParaRPr lang="cs-CZ"/>
          </a:p>
        </p:txBody>
      </p:sp>
    </p:spTree>
    <p:extLst>
      <p:ext uri="{BB962C8B-B14F-4D97-AF65-F5344CB8AC3E}">
        <p14:creationId xmlns:p14="http://schemas.microsoft.com/office/powerpoint/2010/main" val="1271692044"/>
      </p:ext>
    </p:extLst>
  </p:cSld>
  <p:clrMapOvr>
    <a:masterClrMapping/>
  </p:clrMapOvr>
</p:notes>
</file>

<file path=ppt/notesSlides/notesSlide1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137</a:t>
            </a:fld>
            <a:endParaRPr lang="cs-CZ"/>
          </a:p>
        </p:txBody>
      </p:sp>
    </p:spTree>
    <p:extLst>
      <p:ext uri="{BB962C8B-B14F-4D97-AF65-F5344CB8AC3E}">
        <p14:creationId xmlns:p14="http://schemas.microsoft.com/office/powerpoint/2010/main" val="3730751600"/>
      </p:ext>
    </p:extLst>
  </p:cSld>
  <p:clrMapOvr>
    <a:masterClrMapping/>
  </p:clrMapOvr>
</p:notes>
</file>

<file path=ppt/notesSlides/notesSlide1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138</a:t>
            </a:fld>
            <a:endParaRPr lang="cs-CZ"/>
          </a:p>
        </p:txBody>
      </p:sp>
    </p:spTree>
    <p:extLst>
      <p:ext uri="{BB962C8B-B14F-4D97-AF65-F5344CB8AC3E}">
        <p14:creationId xmlns:p14="http://schemas.microsoft.com/office/powerpoint/2010/main" val="1659109836"/>
      </p:ext>
    </p:extLst>
  </p:cSld>
  <p:clrMapOvr>
    <a:masterClrMapping/>
  </p:clrMapOvr>
</p:notes>
</file>

<file path=ppt/notesSlides/notesSlide1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139</a:t>
            </a:fld>
            <a:endParaRPr lang="cs-CZ"/>
          </a:p>
        </p:txBody>
      </p:sp>
    </p:spTree>
    <p:extLst>
      <p:ext uri="{BB962C8B-B14F-4D97-AF65-F5344CB8AC3E}">
        <p14:creationId xmlns:p14="http://schemas.microsoft.com/office/powerpoint/2010/main" val="3316543316"/>
      </p:ext>
    </p:extLst>
  </p:cSld>
  <p:clrMapOvr>
    <a:masterClrMapping/>
  </p:clrMapOvr>
</p:notes>
</file>

<file path=ppt/notesSlides/notesSlide1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140</a:t>
            </a:fld>
            <a:endParaRPr lang="cs-CZ"/>
          </a:p>
        </p:txBody>
      </p:sp>
    </p:spTree>
    <p:extLst>
      <p:ext uri="{BB962C8B-B14F-4D97-AF65-F5344CB8AC3E}">
        <p14:creationId xmlns:p14="http://schemas.microsoft.com/office/powerpoint/2010/main" val="252959032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15</a:t>
            </a:fld>
            <a:endParaRPr lang="cs-CZ"/>
          </a:p>
        </p:txBody>
      </p:sp>
    </p:spTree>
    <p:extLst>
      <p:ext uri="{BB962C8B-B14F-4D97-AF65-F5344CB8AC3E}">
        <p14:creationId xmlns:p14="http://schemas.microsoft.com/office/powerpoint/2010/main" val="3355910711"/>
      </p:ext>
    </p:extLst>
  </p:cSld>
  <p:clrMapOvr>
    <a:masterClrMapping/>
  </p:clrMapOvr>
</p:notes>
</file>

<file path=ppt/notesSlides/notesSlide1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141</a:t>
            </a:fld>
            <a:endParaRPr lang="cs-CZ"/>
          </a:p>
        </p:txBody>
      </p:sp>
    </p:spTree>
    <p:extLst>
      <p:ext uri="{BB962C8B-B14F-4D97-AF65-F5344CB8AC3E}">
        <p14:creationId xmlns:p14="http://schemas.microsoft.com/office/powerpoint/2010/main" val="1262555534"/>
      </p:ext>
    </p:extLst>
  </p:cSld>
  <p:clrMapOvr>
    <a:masterClrMapping/>
  </p:clrMapOvr>
</p:notes>
</file>

<file path=ppt/notesSlides/notesSlide1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142</a:t>
            </a:fld>
            <a:endParaRPr lang="cs-CZ"/>
          </a:p>
        </p:txBody>
      </p:sp>
    </p:spTree>
    <p:extLst>
      <p:ext uri="{BB962C8B-B14F-4D97-AF65-F5344CB8AC3E}">
        <p14:creationId xmlns:p14="http://schemas.microsoft.com/office/powerpoint/2010/main" val="2522979415"/>
      </p:ext>
    </p:extLst>
  </p:cSld>
  <p:clrMapOvr>
    <a:masterClrMapping/>
  </p:clrMapOvr>
</p:notes>
</file>

<file path=ppt/notesSlides/notesSlide1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143</a:t>
            </a:fld>
            <a:endParaRPr lang="cs-CZ"/>
          </a:p>
        </p:txBody>
      </p:sp>
    </p:spTree>
    <p:extLst>
      <p:ext uri="{BB962C8B-B14F-4D97-AF65-F5344CB8AC3E}">
        <p14:creationId xmlns:p14="http://schemas.microsoft.com/office/powerpoint/2010/main" val="3804696683"/>
      </p:ext>
    </p:extLst>
  </p:cSld>
  <p:clrMapOvr>
    <a:masterClrMapping/>
  </p:clrMapOvr>
</p:notes>
</file>

<file path=ppt/notesSlides/notesSlide1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144</a:t>
            </a:fld>
            <a:endParaRPr lang="cs-CZ"/>
          </a:p>
        </p:txBody>
      </p:sp>
    </p:spTree>
    <p:extLst>
      <p:ext uri="{BB962C8B-B14F-4D97-AF65-F5344CB8AC3E}">
        <p14:creationId xmlns:p14="http://schemas.microsoft.com/office/powerpoint/2010/main" val="683024099"/>
      </p:ext>
    </p:extLst>
  </p:cSld>
  <p:clrMapOvr>
    <a:masterClrMapping/>
  </p:clrMapOvr>
</p:notes>
</file>

<file path=ppt/notesSlides/notesSlide1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145</a:t>
            </a:fld>
            <a:endParaRPr lang="cs-CZ"/>
          </a:p>
        </p:txBody>
      </p:sp>
    </p:spTree>
    <p:extLst>
      <p:ext uri="{BB962C8B-B14F-4D97-AF65-F5344CB8AC3E}">
        <p14:creationId xmlns:p14="http://schemas.microsoft.com/office/powerpoint/2010/main" val="159676276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16</a:t>
            </a:fld>
            <a:endParaRPr lang="cs-CZ"/>
          </a:p>
        </p:txBody>
      </p:sp>
    </p:spTree>
    <p:extLst>
      <p:ext uri="{BB962C8B-B14F-4D97-AF65-F5344CB8AC3E}">
        <p14:creationId xmlns:p14="http://schemas.microsoft.com/office/powerpoint/2010/main" val="233511667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17</a:t>
            </a:fld>
            <a:endParaRPr lang="cs-CZ"/>
          </a:p>
        </p:txBody>
      </p:sp>
    </p:spTree>
    <p:extLst>
      <p:ext uri="{BB962C8B-B14F-4D97-AF65-F5344CB8AC3E}">
        <p14:creationId xmlns:p14="http://schemas.microsoft.com/office/powerpoint/2010/main" val="35460396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18</a:t>
            </a:fld>
            <a:endParaRPr lang="cs-CZ"/>
          </a:p>
        </p:txBody>
      </p:sp>
    </p:spTree>
    <p:extLst>
      <p:ext uri="{BB962C8B-B14F-4D97-AF65-F5344CB8AC3E}">
        <p14:creationId xmlns:p14="http://schemas.microsoft.com/office/powerpoint/2010/main" val="405527982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19</a:t>
            </a:fld>
            <a:endParaRPr lang="cs-CZ"/>
          </a:p>
        </p:txBody>
      </p:sp>
    </p:spTree>
    <p:extLst>
      <p:ext uri="{BB962C8B-B14F-4D97-AF65-F5344CB8AC3E}">
        <p14:creationId xmlns:p14="http://schemas.microsoft.com/office/powerpoint/2010/main" val="3652723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20</a:t>
            </a:fld>
            <a:endParaRPr lang="cs-CZ"/>
          </a:p>
        </p:txBody>
      </p:sp>
    </p:spTree>
    <p:extLst>
      <p:ext uri="{BB962C8B-B14F-4D97-AF65-F5344CB8AC3E}">
        <p14:creationId xmlns:p14="http://schemas.microsoft.com/office/powerpoint/2010/main" val="281467926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2</a:t>
            </a:fld>
            <a:endParaRPr lang="cs-CZ"/>
          </a:p>
        </p:txBody>
      </p:sp>
    </p:spTree>
    <p:extLst>
      <p:ext uri="{BB962C8B-B14F-4D97-AF65-F5344CB8AC3E}">
        <p14:creationId xmlns:p14="http://schemas.microsoft.com/office/powerpoint/2010/main" val="301284560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21</a:t>
            </a:fld>
            <a:endParaRPr lang="cs-CZ"/>
          </a:p>
        </p:txBody>
      </p:sp>
    </p:spTree>
    <p:extLst>
      <p:ext uri="{BB962C8B-B14F-4D97-AF65-F5344CB8AC3E}">
        <p14:creationId xmlns:p14="http://schemas.microsoft.com/office/powerpoint/2010/main" val="26611856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22</a:t>
            </a:fld>
            <a:endParaRPr lang="cs-CZ"/>
          </a:p>
        </p:txBody>
      </p:sp>
    </p:spTree>
    <p:extLst>
      <p:ext uri="{BB962C8B-B14F-4D97-AF65-F5344CB8AC3E}">
        <p14:creationId xmlns:p14="http://schemas.microsoft.com/office/powerpoint/2010/main" val="210918472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23</a:t>
            </a:fld>
            <a:endParaRPr lang="cs-CZ"/>
          </a:p>
        </p:txBody>
      </p:sp>
    </p:spTree>
    <p:extLst>
      <p:ext uri="{BB962C8B-B14F-4D97-AF65-F5344CB8AC3E}">
        <p14:creationId xmlns:p14="http://schemas.microsoft.com/office/powerpoint/2010/main" val="2934133367"/>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24</a:t>
            </a:fld>
            <a:endParaRPr lang="cs-CZ"/>
          </a:p>
        </p:txBody>
      </p:sp>
    </p:spTree>
    <p:extLst>
      <p:ext uri="{BB962C8B-B14F-4D97-AF65-F5344CB8AC3E}">
        <p14:creationId xmlns:p14="http://schemas.microsoft.com/office/powerpoint/2010/main" val="244606644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25</a:t>
            </a:fld>
            <a:endParaRPr lang="cs-CZ"/>
          </a:p>
        </p:txBody>
      </p:sp>
    </p:spTree>
    <p:extLst>
      <p:ext uri="{BB962C8B-B14F-4D97-AF65-F5344CB8AC3E}">
        <p14:creationId xmlns:p14="http://schemas.microsoft.com/office/powerpoint/2010/main" val="411269912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26</a:t>
            </a:fld>
            <a:endParaRPr lang="cs-CZ"/>
          </a:p>
        </p:txBody>
      </p:sp>
    </p:spTree>
    <p:extLst>
      <p:ext uri="{BB962C8B-B14F-4D97-AF65-F5344CB8AC3E}">
        <p14:creationId xmlns:p14="http://schemas.microsoft.com/office/powerpoint/2010/main" val="3420946290"/>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27</a:t>
            </a:fld>
            <a:endParaRPr lang="cs-CZ"/>
          </a:p>
        </p:txBody>
      </p:sp>
    </p:spTree>
    <p:extLst>
      <p:ext uri="{BB962C8B-B14F-4D97-AF65-F5344CB8AC3E}">
        <p14:creationId xmlns:p14="http://schemas.microsoft.com/office/powerpoint/2010/main" val="4178915717"/>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28</a:t>
            </a:fld>
            <a:endParaRPr lang="cs-CZ"/>
          </a:p>
        </p:txBody>
      </p:sp>
    </p:spTree>
    <p:extLst>
      <p:ext uri="{BB962C8B-B14F-4D97-AF65-F5344CB8AC3E}">
        <p14:creationId xmlns:p14="http://schemas.microsoft.com/office/powerpoint/2010/main" val="1649944340"/>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29</a:t>
            </a:fld>
            <a:endParaRPr lang="cs-CZ"/>
          </a:p>
        </p:txBody>
      </p:sp>
    </p:spTree>
    <p:extLst>
      <p:ext uri="{BB962C8B-B14F-4D97-AF65-F5344CB8AC3E}">
        <p14:creationId xmlns:p14="http://schemas.microsoft.com/office/powerpoint/2010/main" val="3680355908"/>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30</a:t>
            </a:fld>
            <a:endParaRPr lang="cs-CZ"/>
          </a:p>
        </p:txBody>
      </p:sp>
    </p:spTree>
    <p:extLst>
      <p:ext uri="{BB962C8B-B14F-4D97-AF65-F5344CB8AC3E}">
        <p14:creationId xmlns:p14="http://schemas.microsoft.com/office/powerpoint/2010/main" val="92404865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4</a:t>
            </a:fld>
            <a:endParaRPr lang="cs-CZ"/>
          </a:p>
        </p:txBody>
      </p:sp>
    </p:spTree>
    <p:extLst>
      <p:ext uri="{BB962C8B-B14F-4D97-AF65-F5344CB8AC3E}">
        <p14:creationId xmlns:p14="http://schemas.microsoft.com/office/powerpoint/2010/main" val="121450752"/>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31</a:t>
            </a:fld>
            <a:endParaRPr lang="cs-CZ"/>
          </a:p>
        </p:txBody>
      </p:sp>
    </p:spTree>
    <p:extLst>
      <p:ext uri="{BB962C8B-B14F-4D97-AF65-F5344CB8AC3E}">
        <p14:creationId xmlns:p14="http://schemas.microsoft.com/office/powerpoint/2010/main" val="1179999310"/>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32</a:t>
            </a:fld>
            <a:endParaRPr lang="cs-CZ"/>
          </a:p>
        </p:txBody>
      </p:sp>
    </p:spTree>
    <p:extLst>
      <p:ext uri="{BB962C8B-B14F-4D97-AF65-F5344CB8AC3E}">
        <p14:creationId xmlns:p14="http://schemas.microsoft.com/office/powerpoint/2010/main" val="387948122"/>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33</a:t>
            </a:fld>
            <a:endParaRPr lang="cs-CZ"/>
          </a:p>
        </p:txBody>
      </p:sp>
    </p:spTree>
    <p:extLst>
      <p:ext uri="{BB962C8B-B14F-4D97-AF65-F5344CB8AC3E}">
        <p14:creationId xmlns:p14="http://schemas.microsoft.com/office/powerpoint/2010/main" val="3900992347"/>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34</a:t>
            </a:fld>
            <a:endParaRPr lang="cs-CZ"/>
          </a:p>
        </p:txBody>
      </p:sp>
    </p:spTree>
    <p:extLst>
      <p:ext uri="{BB962C8B-B14F-4D97-AF65-F5344CB8AC3E}">
        <p14:creationId xmlns:p14="http://schemas.microsoft.com/office/powerpoint/2010/main" val="2011918671"/>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35</a:t>
            </a:fld>
            <a:endParaRPr lang="cs-CZ"/>
          </a:p>
        </p:txBody>
      </p:sp>
    </p:spTree>
    <p:extLst>
      <p:ext uri="{BB962C8B-B14F-4D97-AF65-F5344CB8AC3E}">
        <p14:creationId xmlns:p14="http://schemas.microsoft.com/office/powerpoint/2010/main" val="927666844"/>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36</a:t>
            </a:fld>
            <a:endParaRPr lang="cs-CZ"/>
          </a:p>
        </p:txBody>
      </p:sp>
    </p:spTree>
    <p:extLst>
      <p:ext uri="{BB962C8B-B14F-4D97-AF65-F5344CB8AC3E}">
        <p14:creationId xmlns:p14="http://schemas.microsoft.com/office/powerpoint/2010/main" val="1499032777"/>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37</a:t>
            </a:fld>
            <a:endParaRPr lang="cs-CZ"/>
          </a:p>
        </p:txBody>
      </p:sp>
    </p:spTree>
    <p:extLst>
      <p:ext uri="{BB962C8B-B14F-4D97-AF65-F5344CB8AC3E}">
        <p14:creationId xmlns:p14="http://schemas.microsoft.com/office/powerpoint/2010/main" val="2777277545"/>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38</a:t>
            </a:fld>
            <a:endParaRPr lang="cs-CZ"/>
          </a:p>
        </p:txBody>
      </p:sp>
    </p:spTree>
    <p:extLst>
      <p:ext uri="{BB962C8B-B14F-4D97-AF65-F5344CB8AC3E}">
        <p14:creationId xmlns:p14="http://schemas.microsoft.com/office/powerpoint/2010/main" val="165119563"/>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39</a:t>
            </a:fld>
            <a:endParaRPr lang="cs-CZ"/>
          </a:p>
        </p:txBody>
      </p:sp>
    </p:spTree>
    <p:extLst>
      <p:ext uri="{BB962C8B-B14F-4D97-AF65-F5344CB8AC3E}">
        <p14:creationId xmlns:p14="http://schemas.microsoft.com/office/powerpoint/2010/main" val="2730237268"/>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40</a:t>
            </a:fld>
            <a:endParaRPr lang="cs-CZ"/>
          </a:p>
        </p:txBody>
      </p:sp>
    </p:spTree>
    <p:extLst>
      <p:ext uri="{BB962C8B-B14F-4D97-AF65-F5344CB8AC3E}">
        <p14:creationId xmlns:p14="http://schemas.microsoft.com/office/powerpoint/2010/main" val="250008071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5</a:t>
            </a:fld>
            <a:endParaRPr lang="cs-CZ"/>
          </a:p>
        </p:txBody>
      </p:sp>
    </p:spTree>
    <p:extLst>
      <p:ext uri="{BB962C8B-B14F-4D97-AF65-F5344CB8AC3E}">
        <p14:creationId xmlns:p14="http://schemas.microsoft.com/office/powerpoint/2010/main" val="3089469379"/>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41</a:t>
            </a:fld>
            <a:endParaRPr lang="cs-CZ"/>
          </a:p>
        </p:txBody>
      </p:sp>
    </p:spTree>
    <p:extLst>
      <p:ext uri="{BB962C8B-B14F-4D97-AF65-F5344CB8AC3E}">
        <p14:creationId xmlns:p14="http://schemas.microsoft.com/office/powerpoint/2010/main" val="3611385899"/>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42</a:t>
            </a:fld>
            <a:endParaRPr lang="cs-CZ"/>
          </a:p>
        </p:txBody>
      </p:sp>
    </p:spTree>
    <p:extLst>
      <p:ext uri="{BB962C8B-B14F-4D97-AF65-F5344CB8AC3E}">
        <p14:creationId xmlns:p14="http://schemas.microsoft.com/office/powerpoint/2010/main" val="2043442148"/>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43</a:t>
            </a:fld>
            <a:endParaRPr lang="cs-CZ"/>
          </a:p>
        </p:txBody>
      </p:sp>
    </p:spTree>
    <p:extLst>
      <p:ext uri="{BB962C8B-B14F-4D97-AF65-F5344CB8AC3E}">
        <p14:creationId xmlns:p14="http://schemas.microsoft.com/office/powerpoint/2010/main" val="1228466704"/>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44</a:t>
            </a:fld>
            <a:endParaRPr lang="cs-CZ"/>
          </a:p>
        </p:txBody>
      </p:sp>
    </p:spTree>
    <p:extLst>
      <p:ext uri="{BB962C8B-B14F-4D97-AF65-F5344CB8AC3E}">
        <p14:creationId xmlns:p14="http://schemas.microsoft.com/office/powerpoint/2010/main" val="236770853"/>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45</a:t>
            </a:fld>
            <a:endParaRPr lang="cs-CZ"/>
          </a:p>
        </p:txBody>
      </p:sp>
    </p:spTree>
    <p:extLst>
      <p:ext uri="{BB962C8B-B14F-4D97-AF65-F5344CB8AC3E}">
        <p14:creationId xmlns:p14="http://schemas.microsoft.com/office/powerpoint/2010/main" val="2086803397"/>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46</a:t>
            </a:fld>
            <a:endParaRPr lang="cs-CZ"/>
          </a:p>
        </p:txBody>
      </p:sp>
    </p:spTree>
    <p:extLst>
      <p:ext uri="{BB962C8B-B14F-4D97-AF65-F5344CB8AC3E}">
        <p14:creationId xmlns:p14="http://schemas.microsoft.com/office/powerpoint/2010/main" val="2770418853"/>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47</a:t>
            </a:fld>
            <a:endParaRPr lang="cs-CZ"/>
          </a:p>
        </p:txBody>
      </p:sp>
    </p:spTree>
    <p:extLst>
      <p:ext uri="{BB962C8B-B14F-4D97-AF65-F5344CB8AC3E}">
        <p14:creationId xmlns:p14="http://schemas.microsoft.com/office/powerpoint/2010/main" val="1320891548"/>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48</a:t>
            </a:fld>
            <a:endParaRPr lang="cs-CZ"/>
          </a:p>
        </p:txBody>
      </p:sp>
    </p:spTree>
    <p:extLst>
      <p:ext uri="{BB962C8B-B14F-4D97-AF65-F5344CB8AC3E}">
        <p14:creationId xmlns:p14="http://schemas.microsoft.com/office/powerpoint/2010/main" val="1473463578"/>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49</a:t>
            </a:fld>
            <a:endParaRPr lang="cs-CZ"/>
          </a:p>
        </p:txBody>
      </p:sp>
    </p:spTree>
    <p:extLst>
      <p:ext uri="{BB962C8B-B14F-4D97-AF65-F5344CB8AC3E}">
        <p14:creationId xmlns:p14="http://schemas.microsoft.com/office/powerpoint/2010/main" val="92121295"/>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50</a:t>
            </a:fld>
            <a:endParaRPr lang="cs-CZ"/>
          </a:p>
        </p:txBody>
      </p:sp>
    </p:spTree>
    <p:extLst>
      <p:ext uri="{BB962C8B-B14F-4D97-AF65-F5344CB8AC3E}">
        <p14:creationId xmlns:p14="http://schemas.microsoft.com/office/powerpoint/2010/main" val="72995599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6</a:t>
            </a:fld>
            <a:endParaRPr lang="cs-CZ"/>
          </a:p>
        </p:txBody>
      </p:sp>
    </p:spTree>
    <p:extLst>
      <p:ext uri="{BB962C8B-B14F-4D97-AF65-F5344CB8AC3E}">
        <p14:creationId xmlns:p14="http://schemas.microsoft.com/office/powerpoint/2010/main" val="3949783554"/>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51</a:t>
            </a:fld>
            <a:endParaRPr lang="cs-CZ"/>
          </a:p>
        </p:txBody>
      </p:sp>
    </p:spTree>
    <p:extLst>
      <p:ext uri="{BB962C8B-B14F-4D97-AF65-F5344CB8AC3E}">
        <p14:creationId xmlns:p14="http://schemas.microsoft.com/office/powerpoint/2010/main" val="3345187755"/>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52</a:t>
            </a:fld>
            <a:endParaRPr lang="cs-CZ"/>
          </a:p>
        </p:txBody>
      </p:sp>
    </p:spTree>
    <p:extLst>
      <p:ext uri="{BB962C8B-B14F-4D97-AF65-F5344CB8AC3E}">
        <p14:creationId xmlns:p14="http://schemas.microsoft.com/office/powerpoint/2010/main" val="1427036125"/>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53</a:t>
            </a:fld>
            <a:endParaRPr lang="cs-CZ"/>
          </a:p>
        </p:txBody>
      </p:sp>
    </p:spTree>
    <p:extLst>
      <p:ext uri="{BB962C8B-B14F-4D97-AF65-F5344CB8AC3E}">
        <p14:creationId xmlns:p14="http://schemas.microsoft.com/office/powerpoint/2010/main" val="433540564"/>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54</a:t>
            </a:fld>
            <a:endParaRPr lang="cs-CZ"/>
          </a:p>
        </p:txBody>
      </p:sp>
    </p:spTree>
    <p:extLst>
      <p:ext uri="{BB962C8B-B14F-4D97-AF65-F5344CB8AC3E}">
        <p14:creationId xmlns:p14="http://schemas.microsoft.com/office/powerpoint/2010/main" val="1504317685"/>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55</a:t>
            </a:fld>
            <a:endParaRPr lang="cs-CZ"/>
          </a:p>
        </p:txBody>
      </p:sp>
    </p:spTree>
    <p:extLst>
      <p:ext uri="{BB962C8B-B14F-4D97-AF65-F5344CB8AC3E}">
        <p14:creationId xmlns:p14="http://schemas.microsoft.com/office/powerpoint/2010/main" val="1426541232"/>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56</a:t>
            </a:fld>
            <a:endParaRPr lang="cs-CZ"/>
          </a:p>
        </p:txBody>
      </p:sp>
    </p:spTree>
    <p:extLst>
      <p:ext uri="{BB962C8B-B14F-4D97-AF65-F5344CB8AC3E}">
        <p14:creationId xmlns:p14="http://schemas.microsoft.com/office/powerpoint/2010/main" val="3458494844"/>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57</a:t>
            </a:fld>
            <a:endParaRPr lang="cs-CZ"/>
          </a:p>
        </p:txBody>
      </p:sp>
    </p:spTree>
    <p:extLst>
      <p:ext uri="{BB962C8B-B14F-4D97-AF65-F5344CB8AC3E}">
        <p14:creationId xmlns:p14="http://schemas.microsoft.com/office/powerpoint/2010/main" val="650176938"/>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58</a:t>
            </a:fld>
            <a:endParaRPr lang="cs-CZ"/>
          </a:p>
        </p:txBody>
      </p:sp>
    </p:spTree>
    <p:extLst>
      <p:ext uri="{BB962C8B-B14F-4D97-AF65-F5344CB8AC3E}">
        <p14:creationId xmlns:p14="http://schemas.microsoft.com/office/powerpoint/2010/main" val="3086931193"/>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59</a:t>
            </a:fld>
            <a:endParaRPr lang="cs-CZ"/>
          </a:p>
        </p:txBody>
      </p:sp>
    </p:spTree>
    <p:extLst>
      <p:ext uri="{BB962C8B-B14F-4D97-AF65-F5344CB8AC3E}">
        <p14:creationId xmlns:p14="http://schemas.microsoft.com/office/powerpoint/2010/main" val="2600941460"/>
      </p:ext>
    </p:extLst>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60</a:t>
            </a:fld>
            <a:endParaRPr lang="cs-CZ"/>
          </a:p>
        </p:txBody>
      </p:sp>
    </p:spTree>
    <p:extLst>
      <p:ext uri="{BB962C8B-B14F-4D97-AF65-F5344CB8AC3E}">
        <p14:creationId xmlns:p14="http://schemas.microsoft.com/office/powerpoint/2010/main" val="251523045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7</a:t>
            </a:fld>
            <a:endParaRPr lang="cs-CZ"/>
          </a:p>
        </p:txBody>
      </p:sp>
    </p:spTree>
    <p:extLst>
      <p:ext uri="{BB962C8B-B14F-4D97-AF65-F5344CB8AC3E}">
        <p14:creationId xmlns:p14="http://schemas.microsoft.com/office/powerpoint/2010/main" val="3080071309"/>
      </p:ext>
    </p:extLst>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61</a:t>
            </a:fld>
            <a:endParaRPr lang="cs-CZ"/>
          </a:p>
        </p:txBody>
      </p:sp>
    </p:spTree>
    <p:extLst>
      <p:ext uri="{BB962C8B-B14F-4D97-AF65-F5344CB8AC3E}">
        <p14:creationId xmlns:p14="http://schemas.microsoft.com/office/powerpoint/2010/main" val="371067569"/>
      </p:ext>
    </p:extLst>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62</a:t>
            </a:fld>
            <a:endParaRPr lang="cs-CZ"/>
          </a:p>
        </p:txBody>
      </p:sp>
    </p:spTree>
    <p:extLst>
      <p:ext uri="{BB962C8B-B14F-4D97-AF65-F5344CB8AC3E}">
        <p14:creationId xmlns:p14="http://schemas.microsoft.com/office/powerpoint/2010/main" val="3387745882"/>
      </p:ext>
    </p:extLst>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63</a:t>
            </a:fld>
            <a:endParaRPr lang="cs-CZ"/>
          </a:p>
        </p:txBody>
      </p:sp>
    </p:spTree>
    <p:extLst>
      <p:ext uri="{BB962C8B-B14F-4D97-AF65-F5344CB8AC3E}">
        <p14:creationId xmlns:p14="http://schemas.microsoft.com/office/powerpoint/2010/main" val="2782244603"/>
      </p:ext>
    </p:extLst>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64</a:t>
            </a:fld>
            <a:endParaRPr lang="cs-CZ"/>
          </a:p>
        </p:txBody>
      </p:sp>
    </p:spTree>
    <p:extLst>
      <p:ext uri="{BB962C8B-B14F-4D97-AF65-F5344CB8AC3E}">
        <p14:creationId xmlns:p14="http://schemas.microsoft.com/office/powerpoint/2010/main" val="2738634242"/>
      </p:ext>
    </p:extLst>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65</a:t>
            </a:fld>
            <a:endParaRPr lang="cs-CZ"/>
          </a:p>
        </p:txBody>
      </p:sp>
    </p:spTree>
    <p:extLst>
      <p:ext uri="{BB962C8B-B14F-4D97-AF65-F5344CB8AC3E}">
        <p14:creationId xmlns:p14="http://schemas.microsoft.com/office/powerpoint/2010/main" val="1099180909"/>
      </p:ext>
    </p:extLst>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66</a:t>
            </a:fld>
            <a:endParaRPr lang="cs-CZ"/>
          </a:p>
        </p:txBody>
      </p:sp>
    </p:spTree>
    <p:extLst>
      <p:ext uri="{BB962C8B-B14F-4D97-AF65-F5344CB8AC3E}">
        <p14:creationId xmlns:p14="http://schemas.microsoft.com/office/powerpoint/2010/main" val="451836287"/>
      </p:ext>
    </p:extLst>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67</a:t>
            </a:fld>
            <a:endParaRPr lang="cs-CZ"/>
          </a:p>
        </p:txBody>
      </p:sp>
    </p:spTree>
    <p:extLst>
      <p:ext uri="{BB962C8B-B14F-4D97-AF65-F5344CB8AC3E}">
        <p14:creationId xmlns:p14="http://schemas.microsoft.com/office/powerpoint/2010/main" val="338672864"/>
      </p:ext>
    </p:extLst>
  </p:cSld>
  <p:clrMapOvr>
    <a:masterClrMapping/>
  </p:clrMapOvr>
</p:notes>
</file>

<file path=ppt/notesSlides/notesSlide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68</a:t>
            </a:fld>
            <a:endParaRPr lang="cs-CZ"/>
          </a:p>
        </p:txBody>
      </p:sp>
    </p:spTree>
    <p:extLst>
      <p:ext uri="{BB962C8B-B14F-4D97-AF65-F5344CB8AC3E}">
        <p14:creationId xmlns:p14="http://schemas.microsoft.com/office/powerpoint/2010/main" val="3994875705"/>
      </p:ext>
    </p:extLst>
  </p:cSld>
  <p:clrMapOvr>
    <a:masterClrMapping/>
  </p:clrMapOvr>
</p:notes>
</file>

<file path=ppt/notesSlides/notesSlide6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69</a:t>
            </a:fld>
            <a:endParaRPr lang="cs-CZ"/>
          </a:p>
        </p:txBody>
      </p:sp>
    </p:spTree>
    <p:extLst>
      <p:ext uri="{BB962C8B-B14F-4D97-AF65-F5344CB8AC3E}">
        <p14:creationId xmlns:p14="http://schemas.microsoft.com/office/powerpoint/2010/main" val="1857983474"/>
      </p:ext>
    </p:extLst>
  </p:cSld>
  <p:clrMapOvr>
    <a:masterClrMapping/>
  </p:clrMapOvr>
</p:notes>
</file>

<file path=ppt/notesSlides/notesSlide6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70</a:t>
            </a:fld>
            <a:endParaRPr lang="cs-CZ"/>
          </a:p>
        </p:txBody>
      </p:sp>
    </p:spTree>
    <p:extLst>
      <p:ext uri="{BB962C8B-B14F-4D97-AF65-F5344CB8AC3E}">
        <p14:creationId xmlns:p14="http://schemas.microsoft.com/office/powerpoint/2010/main" val="15711664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8</a:t>
            </a:fld>
            <a:endParaRPr lang="cs-CZ"/>
          </a:p>
        </p:txBody>
      </p:sp>
    </p:spTree>
    <p:extLst>
      <p:ext uri="{BB962C8B-B14F-4D97-AF65-F5344CB8AC3E}">
        <p14:creationId xmlns:p14="http://schemas.microsoft.com/office/powerpoint/2010/main" val="1369849100"/>
      </p:ext>
    </p:extLst>
  </p:cSld>
  <p:clrMapOvr>
    <a:masterClrMapping/>
  </p:clrMapOvr>
</p:notes>
</file>

<file path=ppt/notesSlides/notesSlide7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71</a:t>
            </a:fld>
            <a:endParaRPr lang="cs-CZ"/>
          </a:p>
        </p:txBody>
      </p:sp>
    </p:spTree>
    <p:extLst>
      <p:ext uri="{BB962C8B-B14F-4D97-AF65-F5344CB8AC3E}">
        <p14:creationId xmlns:p14="http://schemas.microsoft.com/office/powerpoint/2010/main" val="1180024051"/>
      </p:ext>
    </p:extLst>
  </p:cSld>
  <p:clrMapOvr>
    <a:masterClrMapping/>
  </p:clrMapOvr>
</p:notes>
</file>

<file path=ppt/notesSlides/notesSlide7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72</a:t>
            </a:fld>
            <a:endParaRPr lang="cs-CZ"/>
          </a:p>
        </p:txBody>
      </p:sp>
    </p:spTree>
    <p:extLst>
      <p:ext uri="{BB962C8B-B14F-4D97-AF65-F5344CB8AC3E}">
        <p14:creationId xmlns:p14="http://schemas.microsoft.com/office/powerpoint/2010/main" val="4148028972"/>
      </p:ext>
    </p:extLst>
  </p:cSld>
  <p:clrMapOvr>
    <a:masterClrMapping/>
  </p:clrMapOvr>
</p:notes>
</file>

<file path=ppt/notesSlides/notesSlide7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73</a:t>
            </a:fld>
            <a:endParaRPr lang="cs-CZ"/>
          </a:p>
        </p:txBody>
      </p:sp>
    </p:spTree>
    <p:extLst>
      <p:ext uri="{BB962C8B-B14F-4D97-AF65-F5344CB8AC3E}">
        <p14:creationId xmlns:p14="http://schemas.microsoft.com/office/powerpoint/2010/main" val="1586769763"/>
      </p:ext>
    </p:extLst>
  </p:cSld>
  <p:clrMapOvr>
    <a:masterClrMapping/>
  </p:clrMapOvr>
</p:notes>
</file>

<file path=ppt/notesSlides/notesSlide7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74</a:t>
            </a:fld>
            <a:endParaRPr lang="cs-CZ"/>
          </a:p>
        </p:txBody>
      </p:sp>
    </p:spTree>
    <p:extLst>
      <p:ext uri="{BB962C8B-B14F-4D97-AF65-F5344CB8AC3E}">
        <p14:creationId xmlns:p14="http://schemas.microsoft.com/office/powerpoint/2010/main" val="3183041040"/>
      </p:ext>
    </p:extLst>
  </p:cSld>
  <p:clrMapOvr>
    <a:masterClrMapping/>
  </p:clrMapOvr>
</p:notes>
</file>

<file path=ppt/notesSlides/notesSlide7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75</a:t>
            </a:fld>
            <a:endParaRPr lang="cs-CZ"/>
          </a:p>
        </p:txBody>
      </p:sp>
    </p:spTree>
    <p:extLst>
      <p:ext uri="{BB962C8B-B14F-4D97-AF65-F5344CB8AC3E}">
        <p14:creationId xmlns:p14="http://schemas.microsoft.com/office/powerpoint/2010/main" val="37423659"/>
      </p:ext>
    </p:extLst>
  </p:cSld>
  <p:clrMapOvr>
    <a:masterClrMapping/>
  </p:clrMapOvr>
</p:notes>
</file>

<file path=ppt/notesSlides/notesSlide7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76</a:t>
            </a:fld>
            <a:endParaRPr lang="cs-CZ"/>
          </a:p>
        </p:txBody>
      </p:sp>
    </p:spTree>
    <p:extLst>
      <p:ext uri="{BB962C8B-B14F-4D97-AF65-F5344CB8AC3E}">
        <p14:creationId xmlns:p14="http://schemas.microsoft.com/office/powerpoint/2010/main" val="1009945042"/>
      </p:ext>
    </p:extLst>
  </p:cSld>
  <p:clrMapOvr>
    <a:masterClrMapping/>
  </p:clrMapOvr>
</p:notes>
</file>

<file path=ppt/notesSlides/notesSlide7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77</a:t>
            </a:fld>
            <a:endParaRPr lang="cs-CZ"/>
          </a:p>
        </p:txBody>
      </p:sp>
    </p:spTree>
    <p:extLst>
      <p:ext uri="{BB962C8B-B14F-4D97-AF65-F5344CB8AC3E}">
        <p14:creationId xmlns:p14="http://schemas.microsoft.com/office/powerpoint/2010/main" val="2890787735"/>
      </p:ext>
    </p:extLst>
  </p:cSld>
  <p:clrMapOvr>
    <a:masterClrMapping/>
  </p:clrMapOvr>
</p:notes>
</file>

<file path=ppt/notesSlides/notesSlide7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78</a:t>
            </a:fld>
            <a:endParaRPr lang="cs-CZ"/>
          </a:p>
        </p:txBody>
      </p:sp>
    </p:spTree>
    <p:extLst>
      <p:ext uri="{BB962C8B-B14F-4D97-AF65-F5344CB8AC3E}">
        <p14:creationId xmlns:p14="http://schemas.microsoft.com/office/powerpoint/2010/main" val="556250811"/>
      </p:ext>
    </p:extLst>
  </p:cSld>
  <p:clrMapOvr>
    <a:masterClrMapping/>
  </p:clrMapOvr>
</p:notes>
</file>

<file path=ppt/notesSlides/notesSlide7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79</a:t>
            </a:fld>
            <a:endParaRPr lang="cs-CZ"/>
          </a:p>
        </p:txBody>
      </p:sp>
    </p:spTree>
    <p:extLst>
      <p:ext uri="{BB962C8B-B14F-4D97-AF65-F5344CB8AC3E}">
        <p14:creationId xmlns:p14="http://schemas.microsoft.com/office/powerpoint/2010/main" val="3087307079"/>
      </p:ext>
    </p:extLst>
  </p:cSld>
  <p:clrMapOvr>
    <a:masterClrMapping/>
  </p:clrMapOvr>
</p:notes>
</file>

<file path=ppt/notesSlides/notesSlide7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80</a:t>
            </a:fld>
            <a:endParaRPr lang="cs-CZ"/>
          </a:p>
        </p:txBody>
      </p:sp>
    </p:spTree>
    <p:extLst>
      <p:ext uri="{BB962C8B-B14F-4D97-AF65-F5344CB8AC3E}">
        <p14:creationId xmlns:p14="http://schemas.microsoft.com/office/powerpoint/2010/main" val="287229761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9</a:t>
            </a:fld>
            <a:endParaRPr lang="cs-CZ"/>
          </a:p>
        </p:txBody>
      </p:sp>
    </p:spTree>
    <p:extLst>
      <p:ext uri="{BB962C8B-B14F-4D97-AF65-F5344CB8AC3E}">
        <p14:creationId xmlns:p14="http://schemas.microsoft.com/office/powerpoint/2010/main" val="548491150"/>
      </p:ext>
    </p:extLst>
  </p:cSld>
  <p:clrMapOvr>
    <a:masterClrMapping/>
  </p:clrMapOvr>
</p:notes>
</file>

<file path=ppt/notesSlides/notesSlide8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81</a:t>
            </a:fld>
            <a:endParaRPr lang="cs-CZ"/>
          </a:p>
        </p:txBody>
      </p:sp>
    </p:spTree>
    <p:extLst>
      <p:ext uri="{BB962C8B-B14F-4D97-AF65-F5344CB8AC3E}">
        <p14:creationId xmlns:p14="http://schemas.microsoft.com/office/powerpoint/2010/main" val="1358692594"/>
      </p:ext>
    </p:extLst>
  </p:cSld>
  <p:clrMapOvr>
    <a:masterClrMapping/>
  </p:clrMapOvr>
</p:notes>
</file>

<file path=ppt/notesSlides/notesSlide8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82</a:t>
            </a:fld>
            <a:endParaRPr lang="cs-CZ"/>
          </a:p>
        </p:txBody>
      </p:sp>
    </p:spTree>
    <p:extLst>
      <p:ext uri="{BB962C8B-B14F-4D97-AF65-F5344CB8AC3E}">
        <p14:creationId xmlns:p14="http://schemas.microsoft.com/office/powerpoint/2010/main" val="3951961367"/>
      </p:ext>
    </p:extLst>
  </p:cSld>
  <p:clrMapOvr>
    <a:masterClrMapping/>
  </p:clrMapOvr>
</p:notes>
</file>

<file path=ppt/notesSlides/notesSlide8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83</a:t>
            </a:fld>
            <a:endParaRPr lang="cs-CZ"/>
          </a:p>
        </p:txBody>
      </p:sp>
    </p:spTree>
    <p:extLst>
      <p:ext uri="{BB962C8B-B14F-4D97-AF65-F5344CB8AC3E}">
        <p14:creationId xmlns:p14="http://schemas.microsoft.com/office/powerpoint/2010/main" val="964800324"/>
      </p:ext>
    </p:extLst>
  </p:cSld>
  <p:clrMapOvr>
    <a:masterClrMapping/>
  </p:clrMapOvr>
</p:notes>
</file>

<file path=ppt/notesSlides/notesSlide8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84</a:t>
            </a:fld>
            <a:endParaRPr lang="cs-CZ"/>
          </a:p>
        </p:txBody>
      </p:sp>
    </p:spTree>
    <p:extLst>
      <p:ext uri="{BB962C8B-B14F-4D97-AF65-F5344CB8AC3E}">
        <p14:creationId xmlns:p14="http://schemas.microsoft.com/office/powerpoint/2010/main" val="803237011"/>
      </p:ext>
    </p:extLst>
  </p:cSld>
  <p:clrMapOvr>
    <a:masterClrMapping/>
  </p:clrMapOvr>
</p:notes>
</file>

<file path=ppt/notesSlides/notesSlide8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85</a:t>
            </a:fld>
            <a:endParaRPr lang="cs-CZ"/>
          </a:p>
        </p:txBody>
      </p:sp>
    </p:spTree>
    <p:extLst>
      <p:ext uri="{BB962C8B-B14F-4D97-AF65-F5344CB8AC3E}">
        <p14:creationId xmlns:p14="http://schemas.microsoft.com/office/powerpoint/2010/main" val="936647978"/>
      </p:ext>
    </p:extLst>
  </p:cSld>
  <p:clrMapOvr>
    <a:masterClrMapping/>
  </p:clrMapOvr>
</p:notes>
</file>

<file path=ppt/notesSlides/notesSlide8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86</a:t>
            </a:fld>
            <a:endParaRPr lang="cs-CZ"/>
          </a:p>
        </p:txBody>
      </p:sp>
    </p:spTree>
    <p:extLst>
      <p:ext uri="{BB962C8B-B14F-4D97-AF65-F5344CB8AC3E}">
        <p14:creationId xmlns:p14="http://schemas.microsoft.com/office/powerpoint/2010/main" val="4180306425"/>
      </p:ext>
    </p:extLst>
  </p:cSld>
  <p:clrMapOvr>
    <a:masterClrMapping/>
  </p:clrMapOvr>
</p:notes>
</file>

<file path=ppt/notesSlides/notesSlide8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87</a:t>
            </a:fld>
            <a:endParaRPr lang="cs-CZ"/>
          </a:p>
        </p:txBody>
      </p:sp>
    </p:spTree>
    <p:extLst>
      <p:ext uri="{BB962C8B-B14F-4D97-AF65-F5344CB8AC3E}">
        <p14:creationId xmlns:p14="http://schemas.microsoft.com/office/powerpoint/2010/main" val="2084920187"/>
      </p:ext>
    </p:extLst>
  </p:cSld>
  <p:clrMapOvr>
    <a:masterClrMapping/>
  </p:clrMapOvr>
</p:notes>
</file>

<file path=ppt/notesSlides/notesSlide8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88</a:t>
            </a:fld>
            <a:endParaRPr lang="cs-CZ"/>
          </a:p>
        </p:txBody>
      </p:sp>
    </p:spTree>
    <p:extLst>
      <p:ext uri="{BB962C8B-B14F-4D97-AF65-F5344CB8AC3E}">
        <p14:creationId xmlns:p14="http://schemas.microsoft.com/office/powerpoint/2010/main" val="3733195469"/>
      </p:ext>
    </p:extLst>
  </p:cSld>
  <p:clrMapOvr>
    <a:masterClrMapping/>
  </p:clrMapOvr>
</p:notes>
</file>

<file path=ppt/notesSlides/notesSlide8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89</a:t>
            </a:fld>
            <a:endParaRPr lang="cs-CZ"/>
          </a:p>
        </p:txBody>
      </p:sp>
    </p:spTree>
    <p:extLst>
      <p:ext uri="{BB962C8B-B14F-4D97-AF65-F5344CB8AC3E}">
        <p14:creationId xmlns:p14="http://schemas.microsoft.com/office/powerpoint/2010/main" val="3972772517"/>
      </p:ext>
    </p:extLst>
  </p:cSld>
  <p:clrMapOvr>
    <a:masterClrMapping/>
  </p:clrMapOvr>
</p:notes>
</file>

<file path=ppt/notesSlides/notesSlide8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90</a:t>
            </a:fld>
            <a:endParaRPr lang="cs-CZ"/>
          </a:p>
        </p:txBody>
      </p:sp>
    </p:spTree>
    <p:extLst>
      <p:ext uri="{BB962C8B-B14F-4D97-AF65-F5344CB8AC3E}">
        <p14:creationId xmlns:p14="http://schemas.microsoft.com/office/powerpoint/2010/main" val="353273780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10</a:t>
            </a:fld>
            <a:endParaRPr lang="cs-CZ"/>
          </a:p>
        </p:txBody>
      </p:sp>
    </p:spTree>
    <p:extLst>
      <p:ext uri="{BB962C8B-B14F-4D97-AF65-F5344CB8AC3E}">
        <p14:creationId xmlns:p14="http://schemas.microsoft.com/office/powerpoint/2010/main" val="826551636"/>
      </p:ext>
    </p:extLst>
  </p:cSld>
  <p:clrMapOvr>
    <a:masterClrMapping/>
  </p:clrMapOvr>
</p:notes>
</file>

<file path=ppt/notesSlides/notesSlide9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91</a:t>
            </a:fld>
            <a:endParaRPr lang="cs-CZ"/>
          </a:p>
        </p:txBody>
      </p:sp>
    </p:spTree>
    <p:extLst>
      <p:ext uri="{BB962C8B-B14F-4D97-AF65-F5344CB8AC3E}">
        <p14:creationId xmlns:p14="http://schemas.microsoft.com/office/powerpoint/2010/main" val="567380546"/>
      </p:ext>
    </p:extLst>
  </p:cSld>
  <p:clrMapOvr>
    <a:masterClrMapping/>
  </p:clrMapOvr>
</p:notes>
</file>

<file path=ppt/notesSlides/notesSlide9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92</a:t>
            </a:fld>
            <a:endParaRPr lang="cs-CZ"/>
          </a:p>
        </p:txBody>
      </p:sp>
    </p:spTree>
    <p:extLst>
      <p:ext uri="{BB962C8B-B14F-4D97-AF65-F5344CB8AC3E}">
        <p14:creationId xmlns:p14="http://schemas.microsoft.com/office/powerpoint/2010/main" val="335332296"/>
      </p:ext>
    </p:extLst>
  </p:cSld>
  <p:clrMapOvr>
    <a:masterClrMapping/>
  </p:clrMapOvr>
</p:notes>
</file>

<file path=ppt/notesSlides/notesSlide9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93</a:t>
            </a:fld>
            <a:endParaRPr lang="cs-CZ"/>
          </a:p>
        </p:txBody>
      </p:sp>
    </p:spTree>
    <p:extLst>
      <p:ext uri="{BB962C8B-B14F-4D97-AF65-F5344CB8AC3E}">
        <p14:creationId xmlns:p14="http://schemas.microsoft.com/office/powerpoint/2010/main" val="1897531626"/>
      </p:ext>
    </p:extLst>
  </p:cSld>
  <p:clrMapOvr>
    <a:masterClrMapping/>
  </p:clrMapOvr>
</p:notes>
</file>

<file path=ppt/notesSlides/notesSlide9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94</a:t>
            </a:fld>
            <a:endParaRPr lang="cs-CZ"/>
          </a:p>
        </p:txBody>
      </p:sp>
    </p:spTree>
    <p:extLst>
      <p:ext uri="{BB962C8B-B14F-4D97-AF65-F5344CB8AC3E}">
        <p14:creationId xmlns:p14="http://schemas.microsoft.com/office/powerpoint/2010/main" val="672963271"/>
      </p:ext>
    </p:extLst>
  </p:cSld>
  <p:clrMapOvr>
    <a:masterClrMapping/>
  </p:clrMapOvr>
</p:notes>
</file>

<file path=ppt/notesSlides/notesSlide9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95</a:t>
            </a:fld>
            <a:endParaRPr lang="cs-CZ"/>
          </a:p>
        </p:txBody>
      </p:sp>
    </p:spTree>
    <p:extLst>
      <p:ext uri="{BB962C8B-B14F-4D97-AF65-F5344CB8AC3E}">
        <p14:creationId xmlns:p14="http://schemas.microsoft.com/office/powerpoint/2010/main" val="495640712"/>
      </p:ext>
    </p:extLst>
  </p:cSld>
  <p:clrMapOvr>
    <a:masterClrMapping/>
  </p:clrMapOvr>
</p:notes>
</file>

<file path=ppt/notesSlides/notesSlide9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96</a:t>
            </a:fld>
            <a:endParaRPr lang="cs-CZ"/>
          </a:p>
        </p:txBody>
      </p:sp>
    </p:spTree>
    <p:extLst>
      <p:ext uri="{BB962C8B-B14F-4D97-AF65-F5344CB8AC3E}">
        <p14:creationId xmlns:p14="http://schemas.microsoft.com/office/powerpoint/2010/main" val="902692919"/>
      </p:ext>
    </p:extLst>
  </p:cSld>
  <p:clrMapOvr>
    <a:masterClrMapping/>
  </p:clrMapOvr>
</p:notes>
</file>

<file path=ppt/notesSlides/notesSlide9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97</a:t>
            </a:fld>
            <a:endParaRPr lang="cs-CZ"/>
          </a:p>
        </p:txBody>
      </p:sp>
    </p:spTree>
    <p:extLst>
      <p:ext uri="{BB962C8B-B14F-4D97-AF65-F5344CB8AC3E}">
        <p14:creationId xmlns:p14="http://schemas.microsoft.com/office/powerpoint/2010/main" val="3525850689"/>
      </p:ext>
    </p:extLst>
  </p:cSld>
  <p:clrMapOvr>
    <a:masterClrMapping/>
  </p:clrMapOvr>
</p:notes>
</file>

<file path=ppt/notesSlides/notesSlide9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98</a:t>
            </a:fld>
            <a:endParaRPr lang="cs-CZ"/>
          </a:p>
        </p:txBody>
      </p:sp>
    </p:spTree>
    <p:extLst>
      <p:ext uri="{BB962C8B-B14F-4D97-AF65-F5344CB8AC3E}">
        <p14:creationId xmlns:p14="http://schemas.microsoft.com/office/powerpoint/2010/main" val="4266802829"/>
      </p:ext>
    </p:extLst>
  </p:cSld>
  <p:clrMapOvr>
    <a:masterClrMapping/>
  </p:clrMapOvr>
</p:notes>
</file>

<file path=ppt/notesSlides/notesSlide9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99</a:t>
            </a:fld>
            <a:endParaRPr lang="cs-CZ"/>
          </a:p>
        </p:txBody>
      </p:sp>
    </p:spTree>
    <p:extLst>
      <p:ext uri="{BB962C8B-B14F-4D97-AF65-F5344CB8AC3E}">
        <p14:creationId xmlns:p14="http://schemas.microsoft.com/office/powerpoint/2010/main" val="4047539723"/>
      </p:ext>
    </p:extLst>
  </p:cSld>
  <p:clrMapOvr>
    <a:masterClrMapping/>
  </p:clrMapOvr>
</p:notes>
</file>

<file path=ppt/notesSlides/notesSlide9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100</a:t>
            </a:fld>
            <a:endParaRPr lang="cs-CZ"/>
          </a:p>
        </p:txBody>
      </p:sp>
    </p:spTree>
    <p:extLst>
      <p:ext uri="{BB962C8B-B14F-4D97-AF65-F5344CB8AC3E}">
        <p14:creationId xmlns:p14="http://schemas.microsoft.com/office/powerpoint/2010/main" val="349653774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spTree>
      <p:nvGrpSpPr>
        <p:cNvPr id="1" name=""/>
        <p:cNvGrpSpPr/>
        <p:nvPr/>
      </p:nvGrpSpPr>
      <p:grpSpPr>
        <a:xfrm>
          <a:off x="0" y="0"/>
          <a:ext cx="0" cy="0"/>
          <a:chOff x="0" y="0"/>
          <a:chExt cx="0" cy="0"/>
        </a:xfrm>
      </p:grpSpPr>
      <p:sp>
        <p:nvSpPr>
          <p:cNvPr id="16" name="Rounded Rectangle 15"/>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 name="Group 9"/>
          <p:cNvGrpSpPr>
            <a:grpSpLocks noChangeAspect="1"/>
          </p:cNvGrpSpPr>
          <p:nvPr/>
        </p:nvGrpSpPr>
        <p:grpSpPr bwMode="hidden">
          <a:xfrm>
            <a:off x="211665" y="5353963"/>
            <a:ext cx="8723376" cy="1331580"/>
            <a:chOff x="-3905250" y="4294188"/>
            <a:chExt cx="13011150" cy="1892300"/>
          </a:xfrm>
        </p:grpSpPr>
        <p:sp>
          <p:nvSpPr>
            <p:cNvPr id="11"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4"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5"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ctrTitle"/>
          </p:nvPr>
        </p:nvSpPr>
        <p:spPr>
          <a:xfrm>
            <a:off x="685800" y="1600200"/>
            <a:ext cx="7772400" cy="1780108"/>
          </a:xfrm>
        </p:spPr>
        <p:txBody>
          <a:bodyPr anchor="b">
            <a:normAutofit/>
          </a:bodyPr>
          <a:lstStyle>
            <a:lvl1pPr>
              <a:defRPr sz="4400">
                <a:solidFill>
                  <a:srgbClr val="FFFFFF"/>
                </a:solidFill>
              </a:defRPr>
            </a:lvl1pPr>
          </a:lstStyle>
          <a:p>
            <a:r>
              <a:rPr lang="cs-CZ"/>
              <a:t>Kliknutím lze upravit styl.</a:t>
            </a:r>
            <a:endParaRPr lang="en-US" dirty="0"/>
          </a:p>
        </p:txBody>
      </p:sp>
      <p:sp>
        <p:nvSpPr>
          <p:cNvPr id="3" name="Subtitle 2"/>
          <p:cNvSpPr>
            <a:spLocks noGrp="1"/>
          </p:cNvSpPr>
          <p:nvPr>
            <p:ph type="subTitle" idx="1"/>
          </p:nvPr>
        </p:nvSpPr>
        <p:spPr>
          <a:xfrm>
            <a:off x="1371600" y="3556001"/>
            <a:ext cx="6400800" cy="14732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a:t>Kliknutím lze upravit styl předlohy.</a:t>
            </a:r>
            <a:endParaRPr lang="en-US" dirty="0"/>
          </a:p>
        </p:txBody>
      </p:sp>
      <p:sp>
        <p:nvSpPr>
          <p:cNvPr id="4" name="Date Placeholder 3"/>
          <p:cNvSpPr>
            <a:spLocks noGrp="1"/>
          </p:cNvSpPr>
          <p:nvPr>
            <p:ph type="dt" sz="half" idx="10"/>
          </p:nvPr>
        </p:nvSpPr>
        <p:spPr/>
        <p:txBody>
          <a:bodyPr/>
          <a:lstStyle/>
          <a:p>
            <a:fld id="{90D75608-9937-4F52-82E5-11081C0E4D24}" type="datetime1">
              <a:rPr lang="cs-CZ" smtClean="0"/>
              <a:t>20.04.2023</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88EE5339-3210-4F42-A617-3601F8616279}" type="slidenum">
              <a:rPr lang="cs-CZ" smtClean="0"/>
              <a:t>‹#›</a:t>
            </a:fld>
            <a:endParaRPr lang="cs-CZ"/>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a:p>
        </p:txBody>
      </p:sp>
      <p:sp>
        <p:nvSpPr>
          <p:cNvPr id="4" name="Date Placeholder 3"/>
          <p:cNvSpPr>
            <a:spLocks noGrp="1"/>
          </p:cNvSpPr>
          <p:nvPr>
            <p:ph type="dt" sz="half" idx="10"/>
          </p:nvPr>
        </p:nvSpPr>
        <p:spPr/>
        <p:txBody>
          <a:bodyPr/>
          <a:lstStyle/>
          <a:p>
            <a:fld id="{FF0FCA7E-C633-4E7D-9D3E-4E66695ED5F6}" type="datetime1">
              <a:rPr lang="cs-CZ" smtClean="0"/>
              <a:t>20.04.2023</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88EE5339-3210-4F42-A617-3601F8616279}" type="slidenum">
              <a:rPr lang="cs-CZ" smtClean="0"/>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Svislý nadpis a text">
    <p:spTree>
      <p:nvGrpSpPr>
        <p:cNvPr id="1" name=""/>
        <p:cNvGrpSpPr/>
        <p:nvPr/>
      </p:nvGrpSpPr>
      <p:grpSpPr>
        <a:xfrm>
          <a:off x="0" y="0"/>
          <a:ext cx="0" cy="0"/>
          <a:chOff x="0" y="0"/>
          <a:chExt cx="0" cy="0"/>
        </a:xfrm>
      </p:grpSpPr>
      <p:sp>
        <p:nvSpPr>
          <p:cNvPr id="21" name="Rounded Rectangle 20"/>
          <p:cNvSpPr/>
          <p:nvPr/>
        </p:nvSpPr>
        <p:spPr bwMode="hidden">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7C529AF8-BEFB-4975-A9E6-54F230704F56}" type="datetime1">
              <a:rPr lang="cs-CZ" smtClean="0"/>
              <a:t>20.04.2023</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88EE5339-3210-4F42-A617-3601F8616279}" type="slidenum">
              <a:rPr lang="cs-CZ" smtClean="0"/>
              <a:t>‹#›</a:t>
            </a:fld>
            <a:endParaRPr lang="cs-CZ"/>
          </a:p>
        </p:txBody>
      </p:sp>
      <p:grpSp>
        <p:nvGrpSpPr>
          <p:cNvPr id="15" name="Group 14"/>
          <p:cNvGrpSpPr>
            <a:grpSpLocks noChangeAspect="1"/>
          </p:cNvGrpSpPr>
          <p:nvPr/>
        </p:nvGrpSpPr>
        <p:grpSpPr bwMode="hidden">
          <a:xfrm>
            <a:off x="211665" y="714191"/>
            <a:ext cx="8723376" cy="1331580"/>
            <a:chOff x="-3905250" y="4294188"/>
            <a:chExt cx="13011150" cy="1892300"/>
          </a:xfrm>
        </p:grpSpPr>
        <p:sp>
          <p:nvSpPr>
            <p:cNvPr id="16"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0" name="Freeform 19"/>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Vertical Title 1"/>
          <p:cNvSpPr>
            <a:spLocks noGrp="1"/>
          </p:cNvSpPr>
          <p:nvPr>
            <p:ph type="title" orient="vert"/>
          </p:nvPr>
        </p:nvSpPr>
        <p:spPr>
          <a:xfrm>
            <a:off x="6629400" y="1447800"/>
            <a:ext cx="2057400" cy="4487333"/>
          </a:xfrm>
        </p:spPr>
        <p:txBody>
          <a:bodyPr vert="eaVert" anchor="ctr"/>
          <a:lstStyle>
            <a:lvl1pPr algn="l">
              <a:defRPr>
                <a:solidFill>
                  <a:schemeClr val="tx2"/>
                </a:solidFill>
              </a:defRPr>
            </a:lvl1pPr>
          </a:lstStyle>
          <a:p>
            <a:r>
              <a:rPr lang="cs-CZ"/>
              <a:t>Kliknutím lze upravit styl.</a:t>
            </a:r>
            <a:endParaRPr lang="en-US" dirty="0"/>
          </a:p>
        </p:txBody>
      </p:sp>
      <p:sp>
        <p:nvSpPr>
          <p:cNvPr id="3" name="Vertical Text Placeholder 2"/>
          <p:cNvSpPr>
            <a:spLocks noGrp="1"/>
          </p:cNvSpPr>
          <p:nvPr>
            <p:ph type="body" orient="vert" idx="1"/>
          </p:nvPr>
        </p:nvSpPr>
        <p:spPr>
          <a:xfrm>
            <a:off x="457200" y="1447800"/>
            <a:ext cx="6019800" cy="4487334"/>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a:p>
        </p:txBody>
      </p:sp>
      <p:sp>
        <p:nvSpPr>
          <p:cNvPr id="4" name="Date Placeholder 3"/>
          <p:cNvSpPr>
            <a:spLocks noGrp="1"/>
          </p:cNvSpPr>
          <p:nvPr>
            <p:ph type="dt" sz="half" idx="10"/>
          </p:nvPr>
        </p:nvSpPr>
        <p:spPr/>
        <p:txBody>
          <a:bodyPr/>
          <a:lstStyle/>
          <a:p>
            <a:fld id="{69AF7857-15BE-4D3C-B800-E1A6D4C5EB7E}" type="datetime1">
              <a:rPr lang="cs-CZ" smtClean="0"/>
              <a:t>20.04.2023</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88EE5339-3210-4F42-A617-3601F8616279}" type="slidenum">
              <a:rPr lang="cs-CZ" smtClean="0"/>
              <a:t>‹#›</a:t>
            </a:fld>
            <a:endParaRPr lang="cs-CZ"/>
          </a:p>
        </p:txBody>
      </p:sp>
      <p:sp>
        <p:nvSpPr>
          <p:cNvPr id="7" name="Title 6"/>
          <p:cNvSpPr>
            <a:spLocks noGrp="1"/>
          </p:cNvSpPr>
          <p:nvPr>
            <p:ph type="title"/>
          </p:nvPr>
        </p:nvSpPr>
        <p:spPr/>
        <p:txBody>
          <a:bodyPr/>
          <a:lstStyle/>
          <a:p>
            <a:r>
              <a:rPr lang="cs-CZ"/>
              <a:t>Kliknutím lze upravit styl.</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Záhlaví části">
    <p:spTree>
      <p:nvGrpSpPr>
        <p:cNvPr id="1" name=""/>
        <p:cNvGrpSpPr/>
        <p:nvPr/>
      </p:nvGrpSpPr>
      <p:grpSpPr>
        <a:xfrm>
          <a:off x="0" y="0"/>
          <a:ext cx="0" cy="0"/>
          <a:chOff x="0" y="0"/>
          <a:chExt cx="0" cy="0"/>
        </a:xfrm>
      </p:grpSpPr>
      <p:sp>
        <p:nvSpPr>
          <p:cNvPr id="14" name="Rounded Rectangle 13"/>
          <p:cNvSpPr/>
          <p:nvPr/>
        </p:nvSpPr>
        <p:spPr>
          <a:xfrm>
            <a:off x="228600" y="228600"/>
            <a:ext cx="8695944" cy="4736592"/>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14"/>
          <p:cNvSpPr>
            <a:spLocks/>
          </p:cNvSpPr>
          <p:nvPr/>
        </p:nvSpPr>
        <p:spPr bwMode="hidden">
          <a:xfrm>
            <a:off x="6047438" y="4203592"/>
            <a:ext cx="2876429" cy="714026"/>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18"/>
          <p:cNvSpPr>
            <a:spLocks/>
          </p:cNvSpPr>
          <p:nvPr/>
        </p:nvSpPr>
        <p:spPr bwMode="hidden">
          <a:xfrm>
            <a:off x="2619320" y="4075290"/>
            <a:ext cx="5544515" cy="850138"/>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22"/>
          <p:cNvSpPr>
            <a:spLocks/>
          </p:cNvSpPr>
          <p:nvPr/>
        </p:nvSpPr>
        <p:spPr bwMode="hidden">
          <a:xfrm>
            <a:off x="2828728" y="4087562"/>
            <a:ext cx="5467980" cy="774272"/>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6"/>
          <p:cNvSpPr>
            <a:spLocks/>
          </p:cNvSpPr>
          <p:nvPr/>
        </p:nvSpPr>
        <p:spPr bwMode="hidden">
          <a:xfrm>
            <a:off x="5609489" y="4074174"/>
            <a:ext cx="3308000" cy="651549"/>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3" name="Freeform 10"/>
          <p:cNvSpPr>
            <a:spLocks/>
          </p:cNvSpPr>
          <p:nvPr/>
        </p:nvSpPr>
        <p:spPr bwMode="hidden">
          <a:xfrm>
            <a:off x="211665" y="4058555"/>
            <a:ext cx="8723376" cy="1329874"/>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 name="Title 1"/>
          <p:cNvSpPr>
            <a:spLocks noGrp="1"/>
          </p:cNvSpPr>
          <p:nvPr>
            <p:ph type="title"/>
          </p:nvPr>
        </p:nvSpPr>
        <p:spPr>
          <a:xfrm>
            <a:off x="690032" y="2463560"/>
            <a:ext cx="7772400" cy="1524000"/>
          </a:xfrm>
        </p:spPr>
        <p:txBody>
          <a:bodyPr anchor="t">
            <a:normAutofit/>
          </a:bodyPr>
          <a:lstStyle>
            <a:lvl1pPr algn="ctr">
              <a:defRPr sz="4400" b="0" cap="none"/>
            </a:lvl1pPr>
          </a:lstStyle>
          <a:p>
            <a:r>
              <a:rPr lang="cs-CZ"/>
              <a:t>Kliknutím lze upravit styl.</a:t>
            </a:r>
            <a:endParaRPr lang="en-US" dirty="0"/>
          </a:p>
        </p:txBody>
      </p:sp>
      <p:sp>
        <p:nvSpPr>
          <p:cNvPr id="3" name="Text Placeholder 2"/>
          <p:cNvSpPr>
            <a:spLocks noGrp="1"/>
          </p:cNvSpPr>
          <p:nvPr>
            <p:ph type="body" idx="1"/>
          </p:nvPr>
        </p:nvSpPr>
        <p:spPr>
          <a:xfrm>
            <a:off x="1367365" y="1437448"/>
            <a:ext cx="6417734" cy="939801"/>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Kliknutím lze upravit styly předlohy textu.</a:t>
            </a:r>
          </a:p>
        </p:txBody>
      </p:sp>
      <p:sp>
        <p:nvSpPr>
          <p:cNvPr id="4" name="Date Placeholder 3"/>
          <p:cNvSpPr>
            <a:spLocks noGrp="1"/>
          </p:cNvSpPr>
          <p:nvPr>
            <p:ph type="dt" sz="half" idx="10"/>
          </p:nvPr>
        </p:nvSpPr>
        <p:spPr/>
        <p:txBody>
          <a:bodyPr/>
          <a:lstStyle/>
          <a:p>
            <a:fld id="{F51F2FA6-6A8E-49C3-96FC-FAD0DE348893}" type="datetime1">
              <a:rPr lang="cs-CZ" smtClean="0"/>
              <a:t>20.04.2023</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88EE5339-3210-4F42-A617-3601F8616279}" type="slidenum">
              <a:rPr lang="cs-CZ" smtClean="0"/>
              <a:t>‹#›</a:t>
            </a:fld>
            <a:endParaRPr lang="cs-CZ"/>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a:p>
        </p:txBody>
      </p:sp>
      <p:sp>
        <p:nvSpPr>
          <p:cNvPr id="5" name="Date Placeholder 4"/>
          <p:cNvSpPr>
            <a:spLocks noGrp="1"/>
          </p:cNvSpPr>
          <p:nvPr>
            <p:ph type="dt" sz="half" idx="10"/>
          </p:nvPr>
        </p:nvSpPr>
        <p:spPr/>
        <p:txBody>
          <a:bodyPr/>
          <a:lstStyle/>
          <a:p>
            <a:fld id="{7D5E39F3-1450-441B-820F-9EBDCF62AAB5}" type="datetime1">
              <a:rPr lang="cs-CZ" smtClean="0"/>
              <a:t>20.04.2023</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88EE5339-3210-4F42-A617-3601F8616279}" type="slidenum">
              <a:rPr lang="cs-CZ" smtClean="0"/>
              <a:t>‹#›</a:t>
            </a:fld>
            <a:endParaRPr lang="cs-CZ"/>
          </a:p>
        </p:txBody>
      </p:sp>
      <p:sp>
        <p:nvSpPr>
          <p:cNvPr id="9" name="Content Placeholder 8"/>
          <p:cNvSpPr>
            <a:spLocks noGrp="1"/>
          </p:cNvSpPr>
          <p:nvPr>
            <p:ph sz="quarter" idx="13"/>
          </p:nvPr>
        </p:nvSpPr>
        <p:spPr>
          <a:xfrm>
            <a:off x="676655" y="2679192"/>
            <a:ext cx="3822192" cy="3447288"/>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a:p>
        </p:txBody>
      </p:sp>
      <p:sp>
        <p:nvSpPr>
          <p:cNvPr id="11" name="Content Placeholder 10"/>
          <p:cNvSpPr>
            <a:spLocks noGrp="1"/>
          </p:cNvSpPr>
          <p:nvPr>
            <p:ph sz="quarter" idx="14"/>
          </p:nvPr>
        </p:nvSpPr>
        <p:spPr>
          <a:xfrm>
            <a:off x="4645152" y="2679192"/>
            <a:ext cx="3822192" cy="3447288"/>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cs-CZ"/>
              <a:t>Kliknutím lze upravit styl.</a:t>
            </a:r>
            <a:endParaRPr lang="en-US"/>
          </a:p>
        </p:txBody>
      </p:sp>
      <p:sp>
        <p:nvSpPr>
          <p:cNvPr id="3" name="Text Placeholder 2"/>
          <p:cNvSpPr>
            <a:spLocks noGrp="1"/>
          </p:cNvSpPr>
          <p:nvPr>
            <p:ph type="body" idx="1"/>
          </p:nvPr>
        </p:nvSpPr>
        <p:spPr>
          <a:xfrm>
            <a:off x="676656" y="2678114"/>
            <a:ext cx="3822192" cy="63976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4" name="Content Placeholder 3"/>
          <p:cNvSpPr>
            <a:spLocks noGrp="1"/>
          </p:cNvSpPr>
          <p:nvPr>
            <p:ph sz="half" idx="2"/>
          </p:nvPr>
        </p:nvSpPr>
        <p:spPr>
          <a:xfrm>
            <a:off x="677332" y="3429000"/>
            <a:ext cx="3820055"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Text Placeholder 4"/>
          <p:cNvSpPr>
            <a:spLocks noGrp="1"/>
          </p:cNvSpPr>
          <p:nvPr>
            <p:ph type="body" sz="quarter" idx="3"/>
          </p:nvPr>
        </p:nvSpPr>
        <p:spPr>
          <a:xfrm>
            <a:off x="4648200" y="2678113"/>
            <a:ext cx="3822192" cy="63976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6" name="Content Placeholder 5"/>
          <p:cNvSpPr>
            <a:spLocks noGrp="1"/>
          </p:cNvSpPr>
          <p:nvPr>
            <p:ph sz="quarter" idx="4"/>
          </p:nvPr>
        </p:nvSpPr>
        <p:spPr>
          <a:xfrm>
            <a:off x="4645025" y="3429000"/>
            <a:ext cx="3822192"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7" name="Date Placeholder 6"/>
          <p:cNvSpPr>
            <a:spLocks noGrp="1"/>
          </p:cNvSpPr>
          <p:nvPr>
            <p:ph type="dt" sz="half" idx="10"/>
          </p:nvPr>
        </p:nvSpPr>
        <p:spPr/>
        <p:txBody>
          <a:bodyPr/>
          <a:lstStyle/>
          <a:p>
            <a:fld id="{62E481C8-D42F-4A0B-8259-04773D555D39}" type="datetime1">
              <a:rPr lang="cs-CZ" smtClean="0"/>
              <a:t>20.04.2023</a:t>
            </a:fld>
            <a:endParaRPr lang="cs-CZ"/>
          </a:p>
        </p:txBody>
      </p:sp>
      <p:sp>
        <p:nvSpPr>
          <p:cNvPr id="8" name="Footer Placeholder 7"/>
          <p:cNvSpPr>
            <a:spLocks noGrp="1"/>
          </p:cNvSpPr>
          <p:nvPr>
            <p:ph type="ftr" sz="quarter" idx="11"/>
          </p:nvPr>
        </p:nvSpPr>
        <p:spPr/>
        <p:txBody>
          <a:bodyPr/>
          <a:lstStyle/>
          <a:p>
            <a:endParaRPr lang="cs-CZ"/>
          </a:p>
        </p:txBody>
      </p:sp>
      <p:sp>
        <p:nvSpPr>
          <p:cNvPr id="9" name="Slide Number Placeholder 8"/>
          <p:cNvSpPr>
            <a:spLocks noGrp="1"/>
          </p:cNvSpPr>
          <p:nvPr>
            <p:ph type="sldNum" sz="quarter" idx="12"/>
          </p:nvPr>
        </p:nvSpPr>
        <p:spPr/>
        <p:txBody>
          <a:bodyPr/>
          <a:lstStyle/>
          <a:p>
            <a:fld id="{88EE5339-3210-4F42-A617-3601F8616279}" type="slidenum">
              <a:rPr lang="cs-CZ" smtClean="0"/>
              <a:t>‹#›</a:t>
            </a:fld>
            <a:endParaRPr lang="cs-CZ"/>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a:p>
        </p:txBody>
      </p:sp>
      <p:sp>
        <p:nvSpPr>
          <p:cNvPr id="3" name="Date Placeholder 2"/>
          <p:cNvSpPr>
            <a:spLocks noGrp="1"/>
          </p:cNvSpPr>
          <p:nvPr>
            <p:ph type="dt" sz="half" idx="10"/>
          </p:nvPr>
        </p:nvSpPr>
        <p:spPr/>
        <p:txBody>
          <a:bodyPr/>
          <a:lstStyle/>
          <a:p>
            <a:fld id="{EDCEE32F-6CFB-43B8-9154-BF135054C675}" type="datetime1">
              <a:rPr lang="cs-CZ" smtClean="0"/>
              <a:t>20.04.2023</a:t>
            </a:fld>
            <a:endParaRPr lang="cs-CZ"/>
          </a:p>
        </p:txBody>
      </p:sp>
      <p:sp>
        <p:nvSpPr>
          <p:cNvPr id="4" name="Footer Placeholder 3"/>
          <p:cNvSpPr>
            <a:spLocks noGrp="1"/>
          </p:cNvSpPr>
          <p:nvPr>
            <p:ph type="ftr" sz="quarter" idx="11"/>
          </p:nvPr>
        </p:nvSpPr>
        <p:spPr/>
        <p:txBody>
          <a:bodyPr/>
          <a:lstStyle/>
          <a:p>
            <a:endParaRPr lang="cs-CZ"/>
          </a:p>
        </p:txBody>
      </p:sp>
      <p:sp>
        <p:nvSpPr>
          <p:cNvPr id="5" name="Slide Number Placeholder 4"/>
          <p:cNvSpPr>
            <a:spLocks noGrp="1"/>
          </p:cNvSpPr>
          <p:nvPr>
            <p:ph type="sldNum" sz="quarter" idx="12"/>
          </p:nvPr>
        </p:nvSpPr>
        <p:spPr/>
        <p:txBody>
          <a:bodyPr/>
          <a:lstStyle/>
          <a:p>
            <a:fld id="{88EE5339-3210-4F42-A617-3601F8616279}" type="slidenum">
              <a:rPr lang="cs-CZ" smtClean="0"/>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Prázdný">
    <p:spTree>
      <p:nvGrpSpPr>
        <p:cNvPr id="1" name=""/>
        <p:cNvGrpSpPr/>
        <p:nvPr/>
      </p:nvGrpSpPr>
      <p:grpSpPr>
        <a:xfrm>
          <a:off x="0" y="0"/>
          <a:ext cx="0" cy="0"/>
          <a:chOff x="0" y="0"/>
          <a:chExt cx="0" cy="0"/>
        </a:xfrm>
      </p:grpSpPr>
      <p:sp>
        <p:nvSpPr>
          <p:cNvPr id="12" name="Rounded Rectangle 11"/>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 name="Group 5"/>
          <p:cNvGrpSpPr>
            <a:grpSpLocks noChangeAspect="1"/>
          </p:cNvGrpSpPr>
          <p:nvPr/>
        </p:nvGrpSpPr>
        <p:grpSpPr bwMode="hidden">
          <a:xfrm>
            <a:off x="211665" y="714191"/>
            <a:ext cx="8723376" cy="1329874"/>
            <a:chOff x="-3905251" y="4294188"/>
            <a:chExt cx="13027839" cy="1892300"/>
          </a:xfrm>
        </p:grpSpPr>
        <p:sp>
          <p:nvSpPr>
            <p:cNvPr id="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Date Placeholder 1"/>
          <p:cNvSpPr>
            <a:spLocks noGrp="1"/>
          </p:cNvSpPr>
          <p:nvPr>
            <p:ph type="dt" sz="half" idx="10"/>
          </p:nvPr>
        </p:nvSpPr>
        <p:spPr/>
        <p:txBody>
          <a:bodyPr/>
          <a:lstStyle/>
          <a:p>
            <a:fld id="{8C29C9C1-84AE-4F03-A860-AC21E3ADEED7}" type="datetime1">
              <a:rPr lang="cs-CZ" smtClean="0"/>
              <a:t>20.04.2023</a:t>
            </a:fld>
            <a:endParaRPr lang="cs-CZ"/>
          </a:p>
        </p:txBody>
      </p:sp>
      <p:sp>
        <p:nvSpPr>
          <p:cNvPr id="3" name="Footer Placeholder 2"/>
          <p:cNvSpPr>
            <a:spLocks noGrp="1"/>
          </p:cNvSpPr>
          <p:nvPr>
            <p:ph type="ftr" sz="quarter" idx="11"/>
          </p:nvPr>
        </p:nvSpPr>
        <p:spPr/>
        <p:txBody>
          <a:bodyPr/>
          <a:lstStyle/>
          <a:p>
            <a:endParaRPr lang="cs-CZ"/>
          </a:p>
        </p:txBody>
      </p:sp>
      <p:sp>
        <p:nvSpPr>
          <p:cNvPr id="4" name="Slide Number Placeholder 3"/>
          <p:cNvSpPr>
            <a:spLocks noGrp="1"/>
          </p:cNvSpPr>
          <p:nvPr>
            <p:ph type="sldNum" sz="quarter" idx="12"/>
          </p:nvPr>
        </p:nvSpPr>
        <p:spPr/>
        <p:txBody>
          <a:bodyPr/>
          <a:lstStyle/>
          <a:p>
            <a:fld id="{88EE5339-3210-4F42-A617-3601F8616279}" type="slidenum">
              <a:rPr lang="cs-CZ" smtClean="0"/>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Obsah s titulkem">
    <p:spTree>
      <p:nvGrpSpPr>
        <p:cNvPr id="1" name=""/>
        <p:cNvGrpSpPr/>
        <p:nvPr/>
      </p:nvGrpSpPr>
      <p:grpSpPr>
        <a:xfrm>
          <a:off x="0" y="0"/>
          <a:ext cx="0" cy="0"/>
          <a:chOff x="0" y="0"/>
          <a:chExt cx="0" cy="0"/>
        </a:xfrm>
      </p:grpSpPr>
      <p:sp>
        <p:nvSpPr>
          <p:cNvPr id="15" name="Rounded Rectangle 14"/>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0180F865-5A64-48E3-A825-5A00461A0C56}" type="datetime1">
              <a:rPr lang="cs-CZ" smtClean="0"/>
              <a:t>20.04.2023</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88EE5339-3210-4F42-A617-3601F8616279}" type="slidenum">
              <a:rPr lang="cs-CZ" smtClean="0"/>
              <a:t>‹#›</a:t>
            </a:fld>
            <a:endParaRPr lang="cs-CZ"/>
          </a:p>
        </p:txBody>
      </p:sp>
      <p:sp>
        <p:nvSpPr>
          <p:cNvPr id="4" name="Text Placeholder 3"/>
          <p:cNvSpPr>
            <a:spLocks noGrp="1"/>
          </p:cNvSpPr>
          <p:nvPr>
            <p:ph type="body" sz="half" idx="2"/>
          </p:nvPr>
        </p:nvSpPr>
        <p:spPr>
          <a:xfrm>
            <a:off x="914400" y="3581400"/>
            <a:ext cx="3352800" cy="1905001"/>
          </a:xfrm>
        </p:spPr>
        <p:txBody>
          <a:bodyPr anchor="t">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Kliknutím lze upravit styly předlohy textu.</a:t>
            </a:r>
          </a:p>
        </p:txBody>
      </p:sp>
      <p:grpSp>
        <p:nvGrpSpPr>
          <p:cNvPr id="2" name="Group 23"/>
          <p:cNvGrpSpPr>
            <a:grpSpLocks noChangeAspect="1"/>
          </p:cNvGrpSpPr>
          <p:nvPr/>
        </p:nvGrpSpPr>
        <p:grpSpPr bwMode="hidden">
          <a:xfrm>
            <a:off x="211665" y="714191"/>
            <a:ext cx="8723376" cy="1331580"/>
            <a:chOff x="-3905250" y="4294188"/>
            <a:chExt cx="13011150" cy="1892300"/>
          </a:xfrm>
        </p:grpSpPr>
        <p:sp>
          <p:nvSpPr>
            <p:cNvPr id="25"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6"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7"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8"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9" name="Freeform 28"/>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2" name="Title 21"/>
          <p:cNvSpPr>
            <a:spLocks noGrp="1"/>
          </p:cNvSpPr>
          <p:nvPr>
            <p:ph type="title"/>
          </p:nvPr>
        </p:nvSpPr>
        <p:spPr>
          <a:xfrm>
            <a:off x="914400" y="2286000"/>
            <a:ext cx="3352800" cy="1252728"/>
          </a:xfrm>
        </p:spPr>
        <p:txBody>
          <a:bodyPr anchor="b">
            <a:noAutofit/>
          </a:bodyPr>
          <a:lstStyle>
            <a:lvl1pPr algn="l">
              <a:defRPr sz="3200">
                <a:solidFill>
                  <a:schemeClr val="tx2"/>
                </a:solidFill>
              </a:defRPr>
            </a:lvl1pPr>
          </a:lstStyle>
          <a:p>
            <a:r>
              <a:rPr lang="cs-CZ"/>
              <a:t>Kliknutím lze upravit styl.</a:t>
            </a:r>
            <a:endParaRPr lang="en-US" dirty="0"/>
          </a:p>
        </p:txBody>
      </p:sp>
      <p:sp>
        <p:nvSpPr>
          <p:cNvPr id="3" name="Content Placeholder 2"/>
          <p:cNvSpPr>
            <a:spLocks noGrp="1"/>
          </p:cNvSpPr>
          <p:nvPr>
            <p:ph idx="1"/>
          </p:nvPr>
        </p:nvSpPr>
        <p:spPr>
          <a:xfrm>
            <a:off x="4651962" y="1828800"/>
            <a:ext cx="3904076" cy="38100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ázek s titulkem">
    <p:spTree>
      <p:nvGrpSpPr>
        <p:cNvPr id="1" name=""/>
        <p:cNvGrpSpPr/>
        <p:nvPr/>
      </p:nvGrpSpPr>
      <p:grpSpPr>
        <a:xfrm>
          <a:off x="0" y="0"/>
          <a:ext cx="0" cy="0"/>
          <a:chOff x="0" y="0"/>
          <a:chExt cx="0" cy="0"/>
        </a:xfrm>
      </p:grpSpPr>
      <p:sp>
        <p:nvSpPr>
          <p:cNvPr id="15" name="Rounded Rectangle 14"/>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p:cNvGrpSpPr>
            <a:grpSpLocks noChangeAspect="1"/>
          </p:cNvGrpSpPr>
          <p:nvPr/>
        </p:nvGrpSpPr>
        <p:grpSpPr bwMode="hidden">
          <a:xfrm>
            <a:off x="211665" y="5353963"/>
            <a:ext cx="8723376" cy="1331580"/>
            <a:chOff x="-3905250" y="4294188"/>
            <a:chExt cx="13011150" cy="1892300"/>
          </a:xfrm>
        </p:grpSpPr>
        <p:sp>
          <p:nvSpPr>
            <p:cNvPr id="10"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4"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title"/>
          </p:nvPr>
        </p:nvSpPr>
        <p:spPr>
          <a:xfrm>
            <a:off x="4874155" y="338667"/>
            <a:ext cx="3812645" cy="2429934"/>
          </a:xfrm>
        </p:spPr>
        <p:txBody>
          <a:bodyPr anchor="b">
            <a:normAutofit/>
          </a:bodyPr>
          <a:lstStyle>
            <a:lvl1pPr algn="l">
              <a:defRPr sz="2800" b="0">
                <a:solidFill>
                  <a:srgbClr val="FFFFFF"/>
                </a:solidFill>
              </a:defRPr>
            </a:lvl1pPr>
          </a:lstStyle>
          <a:p>
            <a:r>
              <a:rPr lang="cs-CZ"/>
              <a:t>Kliknutím lze upravit styl.</a:t>
            </a:r>
            <a:endParaRPr lang="en-US" dirty="0"/>
          </a:p>
        </p:txBody>
      </p:sp>
      <p:sp>
        <p:nvSpPr>
          <p:cNvPr id="4" name="Text Placeholder 3"/>
          <p:cNvSpPr>
            <a:spLocks noGrp="1"/>
          </p:cNvSpPr>
          <p:nvPr>
            <p:ph type="body" sz="half" idx="2"/>
          </p:nvPr>
        </p:nvSpPr>
        <p:spPr>
          <a:xfrm>
            <a:off x="4868333" y="2785533"/>
            <a:ext cx="3818467" cy="2421467"/>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Kliknutím lze upravit styly předlohy textu.</a:t>
            </a:r>
          </a:p>
        </p:txBody>
      </p:sp>
      <p:sp>
        <p:nvSpPr>
          <p:cNvPr id="5" name="Date Placeholder 4"/>
          <p:cNvSpPr>
            <a:spLocks noGrp="1"/>
          </p:cNvSpPr>
          <p:nvPr>
            <p:ph type="dt" sz="half" idx="10"/>
          </p:nvPr>
        </p:nvSpPr>
        <p:spPr/>
        <p:txBody>
          <a:bodyPr/>
          <a:lstStyle/>
          <a:p>
            <a:fld id="{1D556F61-6352-4163-807B-46286B848CB8}" type="datetime1">
              <a:rPr lang="cs-CZ" smtClean="0"/>
              <a:t>20.04.2023</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88EE5339-3210-4F42-A617-3601F8616279}" type="slidenum">
              <a:rPr lang="cs-CZ" smtClean="0"/>
              <a:t>‹#›</a:t>
            </a:fld>
            <a:endParaRPr lang="cs-CZ"/>
          </a:p>
        </p:txBody>
      </p:sp>
      <p:sp>
        <p:nvSpPr>
          <p:cNvPr id="3" name="Picture Placeholder 2"/>
          <p:cNvSpPr>
            <a:spLocks noGrp="1"/>
          </p:cNvSpPr>
          <p:nvPr>
            <p:ph type="pic" idx="1"/>
          </p:nvPr>
        </p:nvSpPr>
        <p:spPr>
          <a:xfrm>
            <a:off x="838200" y="1371600"/>
            <a:ext cx="3566160" cy="292608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cs-CZ"/>
              <a:t>Kliknutím na ikonu přidáte obrázek.</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14" name="Rounded Rectangle 13"/>
          <p:cNvSpPr/>
          <p:nvPr/>
        </p:nvSpPr>
        <p:spPr>
          <a:xfrm>
            <a:off x="228600" y="228600"/>
            <a:ext cx="8695944" cy="2468880"/>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 name="Group 15"/>
          <p:cNvGrpSpPr>
            <a:grpSpLocks noChangeAspect="1"/>
          </p:cNvGrpSpPr>
          <p:nvPr/>
        </p:nvGrpSpPr>
        <p:grpSpPr bwMode="hidden">
          <a:xfrm>
            <a:off x="211665" y="1679429"/>
            <a:ext cx="8723376" cy="1329874"/>
            <a:chOff x="-3905251" y="4294188"/>
            <a:chExt cx="13027839" cy="1892300"/>
          </a:xfrm>
        </p:grpSpPr>
        <p:sp>
          <p:nvSpPr>
            <p:cNvPr id="1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Placeholder 1"/>
          <p:cNvSpPr>
            <a:spLocks noGrp="1"/>
          </p:cNvSpPr>
          <p:nvPr>
            <p:ph type="title"/>
          </p:nvPr>
        </p:nvSpPr>
        <p:spPr>
          <a:xfrm>
            <a:off x="457200" y="338328"/>
            <a:ext cx="8229600" cy="1252728"/>
          </a:xfrm>
          <a:prstGeom prst="rect">
            <a:avLst/>
          </a:prstGeom>
        </p:spPr>
        <p:txBody>
          <a:bodyPr vert="horz" lIns="91440" tIns="45720" rIns="91440" bIns="45720" rtlCol="0" anchor="ctr">
            <a:normAutofit/>
          </a:bodyPr>
          <a:lstStyle/>
          <a:p>
            <a:r>
              <a:rPr lang="cs-CZ"/>
              <a:t>Kliknutím lze upravit styl.</a:t>
            </a:r>
            <a:endParaRPr lang="en-US" dirty="0"/>
          </a:p>
        </p:txBody>
      </p:sp>
      <p:sp>
        <p:nvSpPr>
          <p:cNvPr id="4" name="Date Placeholder 3"/>
          <p:cNvSpPr>
            <a:spLocks noGrp="1"/>
          </p:cNvSpPr>
          <p:nvPr>
            <p:ph type="dt" sz="half" idx="2"/>
          </p:nvPr>
        </p:nvSpPr>
        <p:spPr>
          <a:xfrm>
            <a:off x="5163672" y="6250164"/>
            <a:ext cx="3786690" cy="365125"/>
          </a:xfrm>
          <a:prstGeom prst="rect">
            <a:avLst/>
          </a:prstGeom>
        </p:spPr>
        <p:txBody>
          <a:bodyPr vert="horz" lIns="91440" tIns="45720" rIns="91440" bIns="45720" rtlCol="0" anchor="ctr"/>
          <a:lstStyle>
            <a:lvl1pPr algn="r">
              <a:defRPr sz="1000">
                <a:solidFill>
                  <a:schemeClr val="tx2"/>
                </a:solidFill>
              </a:defRPr>
            </a:lvl1pPr>
          </a:lstStyle>
          <a:p>
            <a:fld id="{F4E4BBD4-8DED-4F8A-A2E8-E3966955424C}" type="datetime1">
              <a:rPr lang="cs-CZ" smtClean="0"/>
              <a:t>20.04.2023</a:t>
            </a:fld>
            <a:endParaRPr lang="cs-CZ"/>
          </a:p>
        </p:txBody>
      </p:sp>
      <p:sp>
        <p:nvSpPr>
          <p:cNvPr id="5" name="Footer Placeholder 4"/>
          <p:cNvSpPr>
            <a:spLocks noGrp="1"/>
          </p:cNvSpPr>
          <p:nvPr>
            <p:ph type="ftr" sz="quarter" idx="3"/>
          </p:nvPr>
        </p:nvSpPr>
        <p:spPr>
          <a:xfrm>
            <a:off x="193638" y="6250164"/>
            <a:ext cx="3786691" cy="365125"/>
          </a:xfrm>
          <a:prstGeom prst="rect">
            <a:avLst/>
          </a:prstGeom>
        </p:spPr>
        <p:txBody>
          <a:bodyPr vert="horz" lIns="91440" tIns="45720" rIns="91440" bIns="45720" rtlCol="0" anchor="ctr"/>
          <a:lstStyle>
            <a:lvl1pPr algn="l">
              <a:defRPr sz="1000">
                <a:solidFill>
                  <a:schemeClr val="tx2"/>
                </a:solidFill>
              </a:defRPr>
            </a:lvl1pPr>
          </a:lstStyle>
          <a:p>
            <a:endParaRPr lang="cs-CZ"/>
          </a:p>
        </p:txBody>
      </p:sp>
      <p:sp>
        <p:nvSpPr>
          <p:cNvPr id="6" name="Slide Number Placeholder 5"/>
          <p:cNvSpPr>
            <a:spLocks noGrp="1"/>
          </p:cNvSpPr>
          <p:nvPr>
            <p:ph type="sldNum" sz="quarter" idx="4"/>
          </p:nvPr>
        </p:nvSpPr>
        <p:spPr>
          <a:xfrm>
            <a:off x="3991088" y="6250163"/>
            <a:ext cx="1161826" cy="365125"/>
          </a:xfrm>
          <a:prstGeom prst="rect">
            <a:avLst/>
          </a:prstGeom>
        </p:spPr>
        <p:txBody>
          <a:bodyPr vert="horz" lIns="91440" tIns="45720" rIns="91440" bIns="45720" rtlCol="0" anchor="ctr"/>
          <a:lstStyle>
            <a:lvl1pPr algn="ctr">
              <a:defRPr sz="1000">
                <a:solidFill>
                  <a:schemeClr val="tx2"/>
                </a:solidFill>
              </a:defRPr>
            </a:lvl1pPr>
          </a:lstStyle>
          <a:p>
            <a:fld id="{88EE5339-3210-4F42-A617-3601F8616279}" type="slidenum">
              <a:rPr lang="cs-CZ" smtClean="0"/>
              <a:t>‹#›</a:t>
            </a:fld>
            <a:endParaRPr lang="cs-CZ"/>
          </a:p>
        </p:txBody>
      </p:sp>
      <p:sp>
        <p:nvSpPr>
          <p:cNvPr id="3" name="Text Placeholder 2"/>
          <p:cNvSpPr>
            <a:spLocks noGrp="1"/>
          </p:cNvSpPr>
          <p:nvPr>
            <p:ph type="body" idx="1"/>
          </p:nvPr>
        </p:nvSpPr>
        <p:spPr>
          <a:xfrm>
            <a:off x="872067" y="2675467"/>
            <a:ext cx="7408333" cy="3450696"/>
          </a:xfrm>
          <a:prstGeom prst="rect">
            <a:avLst/>
          </a:prstGeom>
        </p:spPr>
        <p:txBody>
          <a:bodyPr vert="horz" lIns="91440" tIns="45720" rIns="91440" bIns="45720" rtlCol="0">
            <a:normAutofit/>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dt="0"/>
  <p:txStyles>
    <p:title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9.xml"/><Relationship Id="rId1" Type="http://schemas.openxmlformats.org/officeDocument/2006/relationships/slideLayout" Target="../slideLayouts/slideLayout9.xml"/></Relationships>
</file>

<file path=ppt/slides/_rels/slide10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99.xml"/><Relationship Id="rId1" Type="http://schemas.openxmlformats.org/officeDocument/2006/relationships/slideLayout" Target="../slideLayouts/slideLayout9.xml"/></Relationships>
</file>

<file path=ppt/slides/_rels/slide10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00.xml"/><Relationship Id="rId1" Type="http://schemas.openxmlformats.org/officeDocument/2006/relationships/slideLayout" Target="../slideLayouts/slideLayout9.xml"/></Relationships>
</file>

<file path=ppt/slides/_rels/slide10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01.xml"/><Relationship Id="rId1" Type="http://schemas.openxmlformats.org/officeDocument/2006/relationships/slideLayout" Target="../slideLayouts/slideLayout9.xml"/></Relationships>
</file>

<file path=ppt/slides/_rels/slide10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02.xml"/><Relationship Id="rId1" Type="http://schemas.openxmlformats.org/officeDocument/2006/relationships/slideLayout" Target="../slideLayouts/slideLayout9.xml"/></Relationships>
</file>

<file path=ppt/slides/_rels/slide10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03.xml"/><Relationship Id="rId1" Type="http://schemas.openxmlformats.org/officeDocument/2006/relationships/slideLayout" Target="../slideLayouts/slideLayout9.xml"/></Relationships>
</file>

<file path=ppt/slides/_rels/slide10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04.xml"/><Relationship Id="rId1" Type="http://schemas.openxmlformats.org/officeDocument/2006/relationships/slideLayout" Target="../slideLayouts/slideLayout9.xml"/></Relationships>
</file>

<file path=ppt/slides/_rels/slide10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05.xml"/><Relationship Id="rId1" Type="http://schemas.openxmlformats.org/officeDocument/2006/relationships/slideLayout" Target="../slideLayouts/slideLayout9.xml"/></Relationships>
</file>

<file path=ppt/slides/_rels/slide10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06.xml"/><Relationship Id="rId1" Type="http://schemas.openxmlformats.org/officeDocument/2006/relationships/slideLayout" Target="../slideLayouts/slideLayout9.xml"/></Relationships>
</file>

<file path=ppt/slides/_rels/slide10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07.xml"/><Relationship Id="rId1" Type="http://schemas.openxmlformats.org/officeDocument/2006/relationships/slideLayout" Target="../slideLayouts/slideLayout9.xml"/></Relationships>
</file>

<file path=ppt/slides/_rels/slide10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08.xml"/><Relationship Id="rId1" Type="http://schemas.openxmlformats.org/officeDocument/2006/relationships/slideLayout" Target="../slideLayouts/slideLayout9.xml"/></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0.xml"/><Relationship Id="rId1" Type="http://schemas.openxmlformats.org/officeDocument/2006/relationships/slideLayout" Target="../slideLayouts/slideLayout9.xml"/></Relationships>
</file>

<file path=ppt/slides/_rels/slide1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09.xml"/><Relationship Id="rId1" Type="http://schemas.openxmlformats.org/officeDocument/2006/relationships/slideLayout" Target="../slideLayouts/slideLayout9.xml"/></Relationships>
</file>

<file path=ppt/slides/_rels/slide1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10.xml"/><Relationship Id="rId1" Type="http://schemas.openxmlformats.org/officeDocument/2006/relationships/slideLayout" Target="../slideLayouts/slideLayout9.xml"/></Relationships>
</file>

<file path=ppt/slides/_rels/slide112.xml.rels><?xml version="1.0" encoding="UTF-8" standalone="yes"?>
<Relationships xmlns="http://schemas.openxmlformats.org/package/2006/relationships"><Relationship Id="rId8" Type="http://schemas.microsoft.com/office/2007/relationships/diagramDrawing" Target="../diagrams/drawing2.xml"/><Relationship Id="rId3" Type="http://schemas.openxmlformats.org/officeDocument/2006/relationships/image" Target="../media/image3.png"/><Relationship Id="rId7" Type="http://schemas.openxmlformats.org/officeDocument/2006/relationships/diagramColors" Target="../diagrams/colors2.xml"/><Relationship Id="rId2" Type="http://schemas.openxmlformats.org/officeDocument/2006/relationships/notesSlide" Target="../notesSlides/notesSlide111.xml"/><Relationship Id="rId1" Type="http://schemas.openxmlformats.org/officeDocument/2006/relationships/slideLayout" Target="../slideLayouts/slideLayout9.xml"/><Relationship Id="rId6" Type="http://schemas.openxmlformats.org/officeDocument/2006/relationships/diagramQuickStyle" Target="../diagrams/quickStyle2.xml"/><Relationship Id="rId5" Type="http://schemas.openxmlformats.org/officeDocument/2006/relationships/diagramLayout" Target="../diagrams/layout2.xml"/><Relationship Id="rId4" Type="http://schemas.openxmlformats.org/officeDocument/2006/relationships/diagramData" Target="../diagrams/data2.xml"/></Relationships>
</file>

<file path=ppt/slides/_rels/slide1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12.xml"/><Relationship Id="rId1" Type="http://schemas.openxmlformats.org/officeDocument/2006/relationships/slideLayout" Target="../slideLayouts/slideLayout9.xml"/></Relationships>
</file>

<file path=ppt/slides/_rels/slide1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13.xml"/><Relationship Id="rId1" Type="http://schemas.openxmlformats.org/officeDocument/2006/relationships/slideLayout" Target="../slideLayouts/slideLayout9.xml"/></Relationships>
</file>

<file path=ppt/slides/_rels/slide1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14.xml"/><Relationship Id="rId1" Type="http://schemas.openxmlformats.org/officeDocument/2006/relationships/slideLayout" Target="../slideLayouts/slideLayout9.xml"/></Relationships>
</file>

<file path=ppt/slides/_rels/slide1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15.xml"/><Relationship Id="rId1" Type="http://schemas.openxmlformats.org/officeDocument/2006/relationships/slideLayout" Target="../slideLayouts/slideLayout9.xml"/></Relationships>
</file>

<file path=ppt/slides/_rels/slide11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16.xml"/><Relationship Id="rId1" Type="http://schemas.openxmlformats.org/officeDocument/2006/relationships/slideLayout" Target="../slideLayouts/slideLayout9.xml"/></Relationships>
</file>

<file path=ppt/slides/_rels/slide11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17.xml"/><Relationship Id="rId1" Type="http://schemas.openxmlformats.org/officeDocument/2006/relationships/slideLayout" Target="../slideLayouts/slideLayout9.xml"/></Relationships>
</file>

<file path=ppt/slides/_rels/slide11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18.xml"/><Relationship Id="rId1" Type="http://schemas.openxmlformats.org/officeDocument/2006/relationships/slideLayout" Target="../slideLayouts/slideLayout9.xml"/></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1.xml"/><Relationship Id="rId1" Type="http://schemas.openxmlformats.org/officeDocument/2006/relationships/slideLayout" Target="../slideLayouts/slideLayout9.xml"/></Relationships>
</file>

<file path=ppt/slides/_rels/slide12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19.xml"/><Relationship Id="rId1" Type="http://schemas.openxmlformats.org/officeDocument/2006/relationships/slideLayout" Target="../slideLayouts/slideLayout9.xml"/></Relationships>
</file>

<file path=ppt/slides/_rels/slide12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20.xml"/><Relationship Id="rId1" Type="http://schemas.openxmlformats.org/officeDocument/2006/relationships/slideLayout" Target="../slideLayouts/slideLayout9.xml"/></Relationships>
</file>

<file path=ppt/slides/_rels/slide12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21.xml"/><Relationship Id="rId1" Type="http://schemas.openxmlformats.org/officeDocument/2006/relationships/slideLayout" Target="../slideLayouts/slideLayout9.xml"/></Relationships>
</file>

<file path=ppt/slides/_rels/slide12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22.xml"/><Relationship Id="rId1" Type="http://schemas.openxmlformats.org/officeDocument/2006/relationships/slideLayout" Target="../slideLayouts/slideLayout9.xml"/></Relationships>
</file>

<file path=ppt/slides/_rels/slide12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23.xml"/><Relationship Id="rId1" Type="http://schemas.openxmlformats.org/officeDocument/2006/relationships/slideLayout" Target="../slideLayouts/slideLayout9.xml"/></Relationships>
</file>

<file path=ppt/slides/_rels/slide12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24.xml"/><Relationship Id="rId1" Type="http://schemas.openxmlformats.org/officeDocument/2006/relationships/slideLayout" Target="../slideLayouts/slideLayout9.xml"/></Relationships>
</file>

<file path=ppt/slides/_rels/slide12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25.xml"/><Relationship Id="rId1" Type="http://schemas.openxmlformats.org/officeDocument/2006/relationships/slideLayout" Target="../slideLayouts/slideLayout9.xml"/></Relationships>
</file>

<file path=ppt/slides/_rels/slide12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26.xml"/><Relationship Id="rId1" Type="http://schemas.openxmlformats.org/officeDocument/2006/relationships/slideLayout" Target="../slideLayouts/slideLayout9.xml"/></Relationships>
</file>

<file path=ppt/slides/_rels/slide12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27.xml"/><Relationship Id="rId1" Type="http://schemas.openxmlformats.org/officeDocument/2006/relationships/slideLayout" Target="../slideLayouts/slideLayout9.xml"/></Relationships>
</file>

<file path=ppt/slides/_rels/slide12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28.xml"/><Relationship Id="rId1" Type="http://schemas.openxmlformats.org/officeDocument/2006/relationships/slideLayout" Target="../slideLayouts/slideLayout9.xml"/></Relationships>
</file>

<file path=ppt/slides/_rels/slide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2.xml"/><Relationship Id="rId1" Type="http://schemas.openxmlformats.org/officeDocument/2006/relationships/slideLayout" Target="../slideLayouts/slideLayout9.xml"/><Relationship Id="rId4" Type="http://schemas.openxmlformats.org/officeDocument/2006/relationships/image" Target="../media/image5.emf"/></Relationships>
</file>

<file path=ppt/slides/_rels/slide13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29.xml"/><Relationship Id="rId1" Type="http://schemas.openxmlformats.org/officeDocument/2006/relationships/slideLayout" Target="../slideLayouts/slideLayout9.xml"/></Relationships>
</file>

<file path=ppt/slides/_rels/slide13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30.xml"/><Relationship Id="rId1" Type="http://schemas.openxmlformats.org/officeDocument/2006/relationships/slideLayout" Target="../slideLayouts/slideLayout9.xml"/></Relationships>
</file>

<file path=ppt/slides/_rels/slide13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31.xml"/><Relationship Id="rId1" Type="http://schemas.openxmlformats.org/officeDocument/2006/relationships/slideLayout" Target="../slideLayouts/slideLayout9.xml"/></Relationships>
</file>

<file path=ppt/slides/_rels/slide13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32.xml"/><Relationship Id="rId1" Type="http://schemas.openxmlformats.org/officeDocument/2006/relationships/slideLayout" Target="../slideLayouts/slideLayout9.xml"/></Relationships>
</file>

<file path=ppt/slides/_rels/slide13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33.xml"/><Relationship Id="rId1" Type="http://schemas.openxmlformats.org/officeDocument/2006/relationships/slideLayout" Target="../slideLayouts/slideLayout9.xml"/></Relationships>
</file>

<file path=ppt/slides/_rels/slide13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34.xml"/><Relationship Id="rId1" Type="http://schemas.openxmlformats.org/officeDocument/2006/relationships/slideLayout" Target="../slideLayouts/slideLayout9.xml"/></Relationships>
</file>

<file path=ppt/slides/_rels/slide13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35.xml"/><Relationship Id="rId1" Type="http://schemas.openxmlformats.org/officeDocument/2006/relationships/slideLayout" Target="../slideLayouts/slideLayout9.xml"/></Relationships>
</file>

<file path=ppt/slides/_rels/slide13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36.xml"/><Relationship Id="rId1" Type="http://schemas.openxmlformats.org/officeDocument/2006/relationships/slideLayout" Target="../slideLayouts/slideLayout9.xml"/></Relationships>
</file>

<file path=ppt/slides/_rels/slide13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37.xml"/><Relationship Id="rId1" Type="http://schemas.openxmlformats.org/officeDocument/2006/relationships/slideLayout" Target="../slideLayouts/slideLayout9.xml"/></Relationships>
</file>

<file path=ppt/slides/_rels/slide13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38.xml"/><Relationship Id="rId1" Type="http://schemas.openxmlformats.org/officeDocument/2006/relationships/slideLayout" Target="../slideLayouts/slideLayout9.xml"/></Relationships>
</file>

<file path=ppt/slides/_rels/slide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3.xml"/><Relationship Id="rId1" Type="http://schemas.openxmlformats.org/officeDocument/2006/relationships/slideLayout" Target="../slideLayouts/slideLayout9.xml"/></Relationships>
</file>

<file path=ppt/slides/_rels/slide14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39.xml"/><Relationship Id="rId1" Type="http://schemas.openxmlformats.org/officeDocument/2006/relationships/slideLayout" Target="../slideLayouts/slideLayout9.xml"/></Relationships>
</file>

<file path=ppt/slides/_rels/slide14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40.xml"/><Relationship Id="rId1" Type="http://schemas.openxmlformats.org/officeDocument/2006/relationships/slideLayout" Target="../slideLayouts/slideLayout9.xml"/></Relationships>
</file>

<file path=ppt/slides/_rels/slide14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41.xml"/><Relationship Id="rId1" Type="http://schemas.openxmlformats.org/officeDocument/2006/relationships/slideLayout" Target="../slideLayouts/slideLayout9.xml"/></Relationships>
</file>

<file path=ppt/slides/_rels/slide14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42.xml"/><Relationship Id="rId1" Type="http://schemas.openxmlformats.org/officeDocument/2006/relationships/slideLayout" Target="../slideLayouts/slideLayout9.xml"/></Relationships>
</file>

<file path=ppt/slides/_rels/slide14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43.xml"/><Relationship Id="rId1" Type="http://schemas.openxmlformats.org/officeDocument/2006/relationships/slideLayout" Target="../slideLayouts/slideLayout9.xml"/></Relationships>
</file>

<file path=ppt/slides/_rels/slide14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44.xml"/><Relationship Id="rId1" Type="http://schemas.openxmlformats.org/officeDocument/2006/relationships/slideLayout" Target="../slideLayouts/slideLayout9.xml"/></Relationships>
</file>

<file path=ppt/slides/_rels/slide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4.xml"/><Relationship Id="rId1" Type="http://schemas.openxmlformats.org/officeDocument/2006/relationships/slideLayout" Target="../slideLayouts/slideLayout9.xml"/></Relationships>
</file>

<file path=ppt/slides/_rels/slide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5.xml"/><Relationship Id="rId1" Type="http://schemas.openxmlformats.org/officeDocument/2006/relationships/slideLayout" Target="../slideLayouts/slideLayout9.xml"/></Relationships>
</file>

<file path=ppt/slides/_rels/slide1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6.xml"/><Relationship Id="rId1" Type="http://schemas.openxmlformats.org/officeDocument/2006/relationships/slideLayout" Target="../slideLayouts/slideLayout9.xml"/></Relationships>
</file>

<file path=ppt/slides/_rels/slide1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7.xml"/><Relationship Id="rId1" Type="http://schemas.openxmlformats.org/officeDocument/2006/relationships/slideLayout" Target="../slideLayouts/slideLayout9.xml"/></Relationships>
</file>

<file path=ppt/slides/_rels/slide1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8.xml"/><Relationship Id="rId1" Type="http://schemas.openxmlformats.org/officeDocument/2006/relationships/slideLayout" Target="../slideLayouts/slideLayout9.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9.xml"/><Relationship Id="rId1" Type="http://schemas.openxmlformats.org/officeDocument/2006/relationships/slideLayout" Target="../slideLayouts/slideLayout9.xml"/></Relationships>
</file>

<file path=ppt/slides/_rels/slide2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0.xml"/><Relationship Id="rId1" Type="http://schemas.openxmlformats.org/officeDocument/2006/relationships/slideLayout" Target="../slideLayouts/slideLayout9.xml"/></Relationships>
</file>

<file path=ppt/slides/_rels/slide2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1.xml"/><Relationship Id="rId1" Type="http://schemas.openxmlformats.org/officeDocument/2006/relationships/slideLayout" Target="../slideLayouts/slideLayout9.xml"/></Relationships>
</file>

<file path=ppt/slides/_rels/slide2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2.xml"/><Relationship Id="rId1" Type="http://schemas.openxmlformats.org/officeDocument/2006/relationships/slideLayout" Target="../slideLayouts/slideLayout9.xml"/></Relationships>
</file>

<file path=ppt/slides/_rels/slide2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3.xml"/><Relationship Id="rId1" Type="http://schemas.openxmlformats.org/officeDocument/2006/relationships/slideLayout" Target="../slideLayouts/slideLayout9.xml"/></Relationships>
</file>

<file path=ppt/slides/_rels/slide2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4.xml"/><Relationship Id="rId1" Type="http://schemas.openxmlformats.org/officeDocument/2006/relationships/slideLayout" Target="../slideLayouts/slideLayout9.xml"/></Relationships>
</file>

<file path=ppt/slides/_rels/slide2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5.xml"/><Relationship Id="rId1" Type="http://schemas.openxmlformats.org/officeDocument/2006/relationships/slideLayout" Target="../slideLayouts/slideLayout9.xml"/></Relationships>
</file>

<file path=ppt/slides/_rels/slide2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6.xml"/><Relationship Id="rId1" Type="http://schemas.openxmlformats.org/officeDocument/2006/relationships/slideLayout" Target="../slideLayouts/slideLayout9.xml"/></Relationships>
</file>

<file path=ppt/slides/_rels/slide2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7.xml"/><Relationship Id="rId1" Type="http://schemas.openxmlformats.org/officeDocument/2006/relationships/slideLayout" Target="../slideLayouts/slideLayout9.xml"/></Relationships>
</file>

<file path=ppt/slides/_rels/slide2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8.xml"/><Relationship Id="rId1" Type="http://schemas.openxmlformats.org/officeDocument/2006/relationships/slideLayout" Target="../slideLayouts/slideLayout9.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image" Target="../media/image4.png"/><Relationship Id="rId1" Type="http://schemas.openxmlformats.org/officeDocument/2006/relationships/slideLayout" Target="../slideLayouts/slideLayout9.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9.xml"/><Relationship Id="rId1" Type="http://schemas.openxmlformats.org/officeDocument/2006/relationships/slideLayout" Target="../slideLayouts/slideLayout9.xml"/></Relationships>
</file>

<file path=ppt/slides/_rels/slide3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0.xml"/><Relationship Id="rId1" Type="http://schemas.openxmlformats.org/officeDocument/2006/relationships/slideLayout" Target="../slideLayouts/slideLayout9.xml"/></Relationships>
</file>

<file path=ppt/slides/_rels/slide3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1.xml"/><Relationship Id="rId1" Type="http://schemas.openxmlformats.org/officeDocument/2006/relationships/slideLayout" Target="../slideLayouts/slideLayout9.xml"/></Relationships>
</file>

<file path=ppt/slides/_rels/slide3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2.xml"/><Relationship Id="rId1" Type="http://schemas.openxmlformats.org/officeDocument/2006/relationships/slideLayout" Target="../slideLayouts/slideLayout9.xml"/></Relationships>
</file>

<file path=ppt/slides/_rels/slide3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3.xml"/><Relationship Id="rId1" Type="http://schemas.openxmlformats.org/officeDocument/2006/relationships/slideLayout" Target="../slideLayouts/slideLayout9.xml"/></Relationships>
</file>

<file path=ppt/slides/_rels/slide3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4.xml"/><Relationship Id="rId1" Type="http://schemas.openxmlformats.org/officeDocument/2006/relationships/slideLayout" Target="../slideLayouts/slideLayout9.xml"/></Relationships>
</file>

<file path=ppt/slides/_rels/slide3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5.xml"/><Relationship Id="rId1" Type="http://schemas.openxmlformats.org/officeDocument/2006/relationships/slideLayout" Target="../slideLayouts/slideLayout9.xml"/></Relationships>
</file>

<file path=ppt/slides/_rels/slide3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6.xml"/><Relationship Id="rId1" Type="http://schemas.openxmlformats.org/officeDocument/2006/relationships/slideLayout" Target="../slideLayouts/slideLayout9.xml"/></Relationships>
</file>

<file path=ppt/slides/_rels/slide3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7.xml"/><Relationship Id="rId1" Type="http://schemas.openxmlformats.org/officeDocument/2006/relationships/slideLayout" Target="../slideLayouts/slideLayout9.xml"/></Relationships>
</file>

<file path=ppt/slides/_rels/slide3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8.xml"/><Relationship Id="rId1" Type="http://schemas.openxmlformats.org/officeDocument/2006/relationships/slideLayout" Target="../slideLayouts/slideLayout9.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9.xml"/></Relationships>
</file>

<file path=ppt/slides/_rels/slide4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9.xml"/><Relationship Id="rId1" Type="http://schemas.openxmlformats.org/officeDocument/2006/relationships/slideLayout" Target="../slideLayouts/slideLayout9.xml"/></Relationships>
</file>

<file path=ppt/slides/_rels/slide4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0.xml"/><Relationship Id="rId1" Type="http://schemas.openxmlformats.org/officeDocument/2006/relationships/slideLayout" Target="../slideLayouts/slideLayout9.xml"/></Relationships>
</file>

<file path=ppt/slides/_rels/slide4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1.xml"/><Relationship Id="rId1" Type="http://schemas.openxmlformats.org/officeDocument/2006/relationships/slideLayout" Target="../slideLayouts/slideLayout9.xml"/></Relationships>
</file>

<file path=ppt/slides/_rels/slide4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2.xml"/><Relationship Id="rId1" Type="http://schemas.openxmlformats.org/officeDocument/2006/relationships/slideLayout" Target="../slideLayouts/slideLayout9.xml"/></Relationships>
</file>

<file path=ppt/slides/_rels/slide4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3.xml"/><Relationship Id="rId1" Type="http://schemas.openxmlformats.org/officeDocument/2006/relationships/slideLayout" Target="../slideLayouts/slideLayout9.xml"/></Relationships>
</file>

<file path=ppt/slides/_rels/slide4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4.xml"/><Relationship Id="rId1" Type="http://schemas.openxmlformats.org/officeDocument/2006/relationships/slideLayout" Target="../slideLayouts/slideLayout9.xml"/></Relationships>
</file>

<file path=ppt/slides/_rels/slide4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5.xml"/><Relationship Id="rId1" Type="http://schemas.openxmlformats.org/officeDocument/2006/relationships/slideLayout" Target="../slideLayouts/slideLayout9.xml"/></Relationships>
</file>

<file path=ppt/slides/_rels/slide4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6.xml"/><Relationship Id="rId1" Type="http://schemas.openxmlformats.org/officeDocument/2006/relationships/slideLayout" Target="../slideLayouts/slideLayout9.xml"/></Relationships>
</file>

<file path=ppt/slides/_rels/slide4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7.xml"/><Relationship Id="rId1" Type="http://schemas.openxmlformats.org/officeDocument/2006/relationships/slideLayout" Target="../slideLayouts/slideLayout9.xml"/></Relationships>
</file>

<file path=ppt/slides/_rels/slide4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8.xml"/><Relationship Id="rId1" Type="http://schemas.openxmlformats.org/officeDocument/2006/relationships/slideLayout" Target="../slideLayouts/slideLayout9.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9.xml"/><Relationship Id="rId1" Type="http://schemas.openxmlformats.org/officeDocument/2006/relationships/slideLayout" Target="../slideLayouts/slideLayout9.xml"/></Relationships>
</file>

<file path=ppt/slides/_rels/slide5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0.xml"/><Relationship Id="rId1" Type="http://schemas.openxmlformats.org/officeDocument/2006/relationships/slideLayout" Target="../slideLayouts/slideLayout9.xml"/></Relationships>
</file>

<file path=ppt/slides/_rels/slide5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1.xml"/><Relationship Id="rId1" Type="http://schemas.openxmlformats.org/officeDocument/2006/relationships/slideLayout" Target="../slideLayouts/slideLayout9.xml"/></Relationships>
</file>

<file path=ppt/slides/_rels/slide5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2.xml"/><Relationship Id="rId1" Type="http://schemas.openxmlformats.org/officeDocument/2006/relationships/slideLayout" Target="../slideLayouts/slideLayout9.xml"/></Relationships>
</file>

<file path=ppt/slides/_rels/slide5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3.xml"/><Relationship Id="rId1" Type="http://schemas.openxmlformats.org/officeDocument/2006/relationships/slideLayout" Target="../slideLayouts/slideLayout9.xml"/></Relationships>
</file>

<file path=ppt/slides/_rels/slide5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4.xml"/><Relationship Id="rId1" Type="http://schemas.openxmlformats.org/officeDocument/2006/relationships/slideLayout" Target="../slideLayouts/slideLayout9.xml"/></Relationships>
</file>

<file path=ppt/slides/_rels/slide5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5.xml"/><Relationship Id="rId1" Type="http://schemas.openxmlformats.org/officeDocument/2006/relationships/slideLayout" Target="../slideLayouts/slideLayout9.xml"/></Relationships>
</file>

<file path=ppt/slides/_rels/slide5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6.xml"/><Relationship Id="rId1" Type="http://schemas.openxmlformats.org/officeDocument/2006/relationships/slideLayout" Target="../slideLayouts/slideLayout9.xml"/></Relationships>
</file>

<file path=ppt/slides/_rels/slide5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7.xml"/><Relationship Id="rId1" Type="http://schemas.openxmlformats.org/officeDocument/2006/relationships/slideLayout" Target="../slideLayouts/slideLayout9.xml"/></Relationships>
</file>

<file path=ppt/slides/_rels/slide5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8.xml"/><Relationship Id="rId1" Type="http://schemas.openxmlformats.org/officeDocument/2006/relationships/slideLayout" Target="../slideLayouts/slideLayout9.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9.xml"/></Relationships>
</file>

<file path=ppt/slides/_rels/slide6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9.xml"/><Relationship Id="rId1" Type="http://schemas.openxmlformats.org/officeDocument/2006/relationships/slideLayout" Target="../slideLayouts/slideLayout9.xml"/></Relationships>
</file>

<file path=ppt/slides/_rels/slide6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0.xml"/><Relationship Id="rId1" Type="http://schemas.openxmlformats.org/officeDocument/2006/relationships/slideLayout" Target="../slideLayouts/slideLayout9.xml"/></Relationships>
</file>

<file path=ppt/slides/_rels/slide6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1.xml"/><Relationship Id="rId1" Type="http://schemas.openxmlformats.org/officeDocument/2006/relationships/slideLayout" Target="../slideLayouts/slideLayout9.xml"/></Relationships>
</file>

<file path=ppt/slides/_rels/slide6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2.xml"/><Relationship Id="rId1" Type="http://schemas.openxmlformats.org/officeDocument/2006/relationships/slideLayout" Target="../slideLayouts/slideLayout9.xml"/></Relationships>
</file>

<file path=ppt/slides/_rels/slide6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3.xml"/><Relationship Id="rId1" Type="http://schemas.openxmlformats.org/officeDocument/2006/relationships/slideLayout" Target="../slideLayouts/slideLayout9.xml"/></Relationships>
</file>

<file path=ppt/slides/_rels/slide6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4.xml"/><Relationship Id="rId1" Type="http://schemas.openxmlformats.org/officeDocument/2006/relationships/slideLayout" Target="../slideLayouts/slideLayout9.xml"/></Relationships>
</file>

<file path=ppt/slides/_rels/slide6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5.xml"/><Relationship Id="rId1" Type="http://schemas.openxmlformats.org/officeDocument/2006/relationships/slideLayout" Target="../slideLayouts/slideLayout9.xml"/></Relationships>
</file>

<file path=ppt/slides/_rels/slide6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6.xml"/><Relationship Id="rId1" Type="http://schemas.openxmlformats.org/officeDocument/2006/relationships/slideLayout" Target="../slideLayouts/slideLayout9.xml"/></Relationships>
</file>

<file path=ppt/slides/_rels/slide6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7.xml"/><Relationship Id="rId1" Type="http://schemas.openxmlformats.org/officeDocument/2006/relationships/slideLayout" Target="../slideLayouts/slideLayout9.xml"/></Relationships>
</file>

<file path=ppt/slides/_rels/slide6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8.xml"/><Relationship Id="rId1" Type="http://schemas.openxmlformats.org/officeDocument/2006/relationships/slideLayout" Target="../slideLayouts/slideLayout9.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9.xml"/></Relationships>
</file>

<file path=ppt/slides/_rels/slide7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9.xml"/><Relationship Id="rId1" Type="http://schemas.openxmlformats.org/officeDocument/2006/relationships/slideLayout" Target="../slideLayouts/slideLayout9.xml"/></Relationships>
</file>

<file path=ppt/slides/_rels/slide7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0.xml"/><Relationship Id="rId1" Type="http://schemas.openxmlformats.org/officeDocument/2006/relationships/slideLayout" Target="../slideLayouts/slideLayout9.xml"/></Relationships>
</file>

<file path=ppt/slides/_rels/slide7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1.xml"/><Relationship Id="rId1" Type="http://schemas.openxmlformats.org/officeDocument/2006/relationships/slideLayout" Target="../slideLayouts/slideLayout9.xml"/></Relationships>
</file>

<file path=ppt/slides/_rels/slide7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2.xml"/><Relationship Id="rId1" Type="http://schemas.openxmlformats.org/officeDocument/2006/relationships/slideLayout" Target="../slideLayouts/slideLayout9.xml"/></Relationships>
</file>

<file path=ppt/slides/_rels/slide7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3.xml"/><Relationship Id="rId1" Type="http://schemas.openxmlformats.org/officeDocument/2006/relationships/slideLayout" Target="../slideLayouts/slideLayout9.xml"/></Relationships>
</file>

<file path=ppt/slides/_rels/slide7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4.xml"/><Relationship Id="rId1" Type="http://schemas.openxmlformats.org/officeDocument/2006/relationships/slideLayout" Target="../slideLayouts/slideLayout9.xml"/></Relationships>
</file>

<file path=ppt/slides/_rels/slide7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5.xml"/><Relationship Id="rId1" Type="http://schemas.openxmlformats.org/officeDocument/2006/relationships/slideLayout" Target="../slideLayouts/slideLayout9.xml"/></Relationships>
</file>

<file path=ppt/slides/_rels/slide7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6.xml"/><Relationship Id="rId1" Type="http://schemas.openxmlformats.org/officeDocument/2006/relationships/slideLayout" Target="../slideLayouts/slideLayout9.xml"/></Relationships>
</file>

<file path=ppt/slides/_rels/slide7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7.xml"/><Relationship Id="rId1" Type="http://schemas.openxmlformats.org/officeDocument/2006/relationships/slideLayout" Target="../slideLayouts/slideLayout9.xml"/></Relationships>
</file>

<file path=ppt/slides/_rels/slide7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8.xml"/><Relationship Id="rId1" Type="http://schemas.openxmlformats.org/officeDocument/2006/relationships/slideLayout" Target="../slideLayouts/slideLayout9.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xml"/><Relationship Id="rId1" Type="http://schemas.openxmlformats.org/officeDocument/2006/relationships/slideLayout" Target="../slideLayouts/slideLayout9.xml"/></Relationships>
</file>

<file path=ppt/slides/_rels/slide8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9.xml"/><Relationship Id="rId1" Type="http://schemas.openxmlformats.org/officeDocument/2006/relationships/slideLayout" Target="../slideLayouts/slideLayout9.xml"/></Relationships>
</file>

<file path=ppt/slides/_rels/slide8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80.xml"/><Relationship Id="rId1" Type="http://schemas.openxmlformats.org/officeDocument/2006/relationships/slideLayout" Target="../slideLayouts/slideLayout9.xml"/></Relationships>
</file>

<file path=ppt/slides/_rels/slide8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81.xml"/><Relationship Id="rId1" Type="http://schemas.openxmlformats.org/officeDocument/2006/relationships/slideLayout" Target="../slideLayouts/slideLayout9.xml"/></Relationships>
</file>

<file path=ppt/slides/_rels/slide8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82.xml"/><Relationship Id="rId1" Type="http://schemas.openxmlformats.org/officeDocument/2006/relationships/slideLayout" Target="../slideLayouts/slideLayout9.xml"/></Relationships>
</file>

<file path=ppt/slides/_rels/slide8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83.xml"/><Relationship Id="rId1" Type="http://schemas.openxmlformats.org/officeDocument/2006/relationships/slideLayout" Target="../slideLayouts/slideLayout9.xml"/></Relationships>
</file>

<file path=ppt/slides/_rels/slide8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84.xml"/><Relationship Id="rId1" Type="http://schemas.openxmlformats.org/officeDocument/2006/relationships/slideLayout" Target="../slideLayouts/slideLayout9.xml"/></Relationships>
</file>

<file path=ppt/slides/_rels/slide8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85.xml"/><Relationship Id="rId1" Type="http://schemas.openxmlformats.org/officeDocument/2006/relationships/slideLayout" Target="../slideLayouts/slideLayout9.xml"/></Relationships>
</file>

<file path=ppt/slides/_rels/slide8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86.xml"/><Relationship Id="rId1" Type="http://schemas.openxmlformats.org/officeDocument/2006/relationships/slideLayout" Target="../slideLayouts/slideLayout9.xml"/></Relationships>
</file>

<file path=ppt/slides/_rels/slide8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87.xml"/><Relationship Id="rId1" Type="http://schemas.openxmlformats.org/officeDocument/2006/relationships/slideLayout" Target="../slideLayouts/slideLayout9.xml"/></Relationships>
</file>

<file path=ppt/slides/_rels/slide8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88.xml"/><Relationship Id="rId1" Type="http://schemas.openxmlformats.org/officeDocument/2006/relationships/slideLayout" Target="../slideLayouts/slideLayout9.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8.xml"/><Relationship Id="rId1" Type="http://schemas.openxmlformats.org/officeDocument/2006/relationships/slideLayout" Target="../slideLayouts/slideLayout9.xml"/></Relationships>
</file>

<file path=ppt/slides/_rels/slide9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89.xml"/><Relationship Id="rId1" Type="http://schemas.openxmlformats.org/officeDocument/2006/relationships/slideLayout" Target="../slideLayouts/slideLayout9.xml"/></Relationships>
</file>

<file path=ppt/slides/_rels/slide9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90.xml"/><Relationship Id="rId1" Type="http://schemas.openxmlformats.org/officeDocument/2006/relationships/slideLayout" Target="../slideLayouts/slideLayout9.xml"/></Relationships>
</file>

<file path=ppt/slides/_rels/slide9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91.xml"/><Relationship Id="rId1" Type="http://schemas.openxmlformats.org/officeDocument/2006/relationships/slideLayout" Target="../slideLayouts/slideLayout9.xml"/></Relationships>
</file>

<file path=ppt/slides/_rels/slide9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92.xml"/><Relationship Id="rId1" Type="http://schemas.openxmlformats.org/officeDocument/2006/relationships/slideLayout" Target="../slideLayouts/slideLayout9.xml"/></Relationships>
</file>

<file path=ppt/slides/_rels/slide9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93.xml"/><Relationship Id="rId1" Type="http://schemas.openxmlformats.org/officeDocument/2006/relationships/slideLayout" Target="../slideLayouts/slideLayout9.xml"/></Relationships>
</file>

<file path=ppt/slides/_rels/slide9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94.xml"/><Relationship Id="rId1" Type="http://schemas.openxmlformats.org/officeDocument/2006/relationships/slideLayout" Target="../slideLayouts/slideLayout9.xml"/></Relationships>
</file>

<file path=ppt/slides/_rels/slide9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95.xml"/><Relationship Id="rId1" Type="http://schemas.openxmlformats.org/officeDocument/2006/relationships/slideLayout" Target="../slideLayouts/slideLayout9.xml"/></Relationships>
</file>

<file path=ppt/slides/_rels/slide9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96.xml"/><Relationship Id="rId1" Type="http://schemas.openxmlformats.org/officeDocument/2006/relationships/slideLayout" Target="../slideLayouts/slideLayout9.xml"/></Relationships>
</file>

<file path=ppt/slides/_rels/slide9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97.xml"/><Relationship Id="rId1" Type="http://schemas.openxmlformats.org/officeDocument/2006/relationships/slideLayout" Target="../slideLayouts/slideLayout9.xml"/></Relationships>
</file>

<file path=ppt/slides/_rels/slide9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98.xml"/><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a:xfrm>
            <a:off x="1115615" y="1916832"/>
            <a:ext cx="7416825" cy="4209331"/>
          </a:xfrm>
        </p:spPr>
        <p:txBody>
          <a:bodyPr>
            <a:normAutofit/>
          </a:bodyPr>
          <a:lstStyle/>
          <a:p>
            <a:pPr marL="0" indent="0" algn="ctr">
              <a:buNone/>
            </a:pPr>
            <a:r>
              <a:rPr lang="cs-CZ" sz="5400" b="1" dirty="0">
                <a:solidFill>
                  <a:schemeClr val="tx2">
                    <a:lumMod val="75000"/>
                  </a:schemeClr>
                </a:solidFill>
              </a:rPr>
              <a:t>Ekonomika </a:t>
            </a:r>
          </a:p>
          <a:p>
            <a:pPr marL="0" indent="0" algn="ctr">
              <a:buNone/>
            </a:pPr>
            <a:r>
              <a:rPr lang="cs-CZ" sz="5400" b="1" dirty="0">
                <a:solidFill>
                  <a:schemeClr val="tx2">
                    <a:lumMod val="75000"/>
                  </a:schemeClr>
                </a:solidFill>
              </a:rPr>
              <a:t>a </a:t>
            </a:r>
          </a:p>
          <a:p>
            <a:pPr marL="0" indent="0" algn="ctr">
              <a:buNone/>
            </a:pPr>
            <a:r>
              <a:rPr lang="cs-CZ" sz="5400" b="1" dirty="0">
                <a:solidFill>
                  <a:schemeClr val="tx2">
                    <a:lumMod val="75000"/>
                  </a:schemeClr>
                </a:solidFill>
              </a:rPr>
              <a:t>pojišťovnictví</a:t>
            </a:r>
          </a:p>
          <a:p>
            <a:pPr marL="0" indent="0" algn="ctr">
              <a:buNone/>
            </a:pPr>
            <a:r>
              <a:rPr lang="cs-CZ" sz="5400" b="1" dirty="0">
                <a:solidFill>
                  <a:schemeClr val="tx2">
                    <a:lumMod val="75000"/>
                  </a:schemeClr>
                </a:solidFill>
              </a:rPr>
              <a:t>I. část</a:t>
            </a:r>
          </a:p>
        </p:txBody>
      </p:sp>
      <p:sp>
        <p:nvSpPr>
          <p:cNvPr id="3" name="Nadpis 2"/>
          <p:cNvSpPr>
            <a:spLocks noGrp="1"/>
          </p:cNvSpPr>
          <p:nvPr>
            <p:ph type="title"/>
          </p:nvPr>
        </p:nvSpPr>
        <p:spPr/>
        <p:txBody>
          <a:bodyPr>
            <a:normAutofit fontScale="90000"/>
          </a:bodyPr>
          <a:lstStyle/>
          <a:p>
            <a:r>
              <a:rPr lang="cs-CZ" b="1" dirty="0"/>
              <a:t>Vysoká škola zdravotnická, o. p. s.</a:t>
            </a:r>
          </a:p>
        </p:txBody>
      </p:sp>
      <p:pic>
        <p:nvPicPr>
          <p:cNvPr id="6146"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11560" y="1267444"/>
            <a:ext cx="1335038" cy="12527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1</a:t>
            </a:fld>
            <a:endParaRPr lang="cs-CZ"/>
          </a:p>
        </p:txBody>
      </p:sp>
    </p:spTree>
    <p:extLst>
      <p:ext uri="{BB962C8B-B14F-4D97-AF65-F5344CB8AC3E}">
        <p14:creationId xmlns:p14="http://schemas.microsoft.com/office/powerpoint/2010/main" val="306392134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332656"/>
            <a:ext cx="8111155" cy="1002101"/>
          </a:xfrm>
        </p:spPr>
        <p:txBody>
          <a:bodyPr>
            <a:noAutofit/>
          </a:bodyPr>
          <a:lstStyle/>
          <a:p>
            <a:endParaRPr lang="cs-CZ" sz="3600" b="1" dirty="0"/>
          </a:p>
        </p:txBody>
      </p:sp>
      <p:sp>
        <p:nvSpPr>
          <p:cNvPr id="3" name="Zástupný symbol pro text 2"/>
          <p:cNvSpPr>
            <a:spLocks noGrp="1"/>
          </p:cNvSpPr>
          <p:nvPr>
            <p:ph type="body" sz="half" idx="2"/>
          </p:nvPr>
        </p:nvSpPr>
        <p:spPr>
          <a:xfrm>
            <a:off x="395536" y="1340768"/>
            <a:ext cx="8424936" cy="5040559"/>
          </a:xfrm>
        </p:spPr>
        <p:txBody>
          <a:bodyPr>
            <a:noAutofit/>
          </a:bodyPr>
          <a:lstStyle/>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lgn="just">
              <a:buClr>
                <a:schemeClr val="bg2">
                  <a:lumMod val="25000"/>
                </a:schemeClr>
              </a:buClr>
              <a:buFont typeface="+mj-lt"/>
              <a:buAutoNum type="alphaLcParenR" startAt="4"/>
            </a:pPr>
            <a:r>
              <a:rPr lang="cs-CZ" sz="2400" b="1" u="sng" dirty="0">
                <a:solidFill>
                  <a:schemeClr val="tx2">
                    <a:lumMod val="75000"/>
                  </a:schemeClr>
                </a:solidFill>
              </a:rPr>
              <a:t>Faktory kulturní a historické</a:t>
            </a:r>
          </a:p>
          <a:p>
            <a:pPr algn="just">
              <a:buClr>
                <a:schemeClr val="bg2">
                  <a:lumMod val="25000"/>
                </a:schemeClr>
              </a:buClr>
            </a:pPr>
            <a:endParaRPr lang="cs-CZ" sz="2000" b="1" dirty="0">
              <a:solidFill>
                <a:schemeClr val="tx2">
                  <a:lumMod val="75000"/>
                </a:schemeClr>
              </a:solidFill>
            </a:endParaRPr>
          </a:p>
          <a:p>
            <a:pPr marL="800100" lvl="1" indent="-342900" algn="just">
              <a:buClr>
                <a:schemeClr val="bg2">
                  <a:lumMod val="25000"/>
                </a:schemeClr>
              </a:buClr>
              <a:buFont typeface="Wingdings" panose="05000000000000000000" pitchFamily="2" charset="2"/>
              <a:buChar char="Ø"/>
            </a:pPr>
            <a:r>
              <a:rPr lang="cs-CZ" sz="2000" b="1" dirty="0">
                <a:solidFill>
                  <a:schemeClr val="tx2">
                    <a:lumMod val="75000"/>
                  </a:schemeClr>
                </a:solidFill>
              </a:rPr>
              <a:t>V evropském kulturním prostřední je preferovaná tradiční zdravotní politika.</a:t>
            </a:r>
          </a:p>
          <a:p>
            <a:pPr marL="800100" lvl="1" indent="-342900" algn="just">
              <a:buClr>
                <a:schemeClr val="bg2">
                  <a:lumMod val="25000"/>
                </a:schemeClr>
              </a:buClr>
              <a:buFont typeface="Wingdings" panose="05000000000000000000" pitchFamily="2" charset="2"/>
              <a:buChar char="Ø"/>
            </a:pPr>
            <a:r>
              <a:rPr lang="cs-CZ" sz="2000" b="1" dirty="0">
                <a:solidFill>
                  <a:schemeClr val="tx2">
                    <a:lumMod val="75000"/>
                  </a:schemeClr>
                </a:solidFill>
              </a:rPr>
              <a:t>Tradiční zdravotní politika se vyznačuje základními faktory, jako jsou solidarita a tradice povinného zdravotním systému. V USA tato tradice není, což zásadním způsobem ovlivňuje tamější zdravotní politiku vlády.</a:t>
            </a:r>
          </a:p>
          <a:p>
            <a:pPr lvl="1" algn="just">
              <a:buClr>
                <a:schemeClr val="bg2">
                  <a:lumMod val="25000"/>
                </a:schemeClr>
              </a:buClr>
            </a:pPr>
            <a:r>
              <a:rPr lang="cs-CZ" sz="2000" b="1" dirty="0">
                <a:solidFill>
                  <a:schemeClr val="tx2">
                    <a:lumMod val="75000"/>
                  </a:schemeClr>
                </a:solidFill>
              </a:rPr>
              <a:t> </a:t>
            </a:r>
          </a:p>
          <a:p>
            <a:pPr>
              <a:buClr>
                <a:schemeClr val="tx2">
                  <a:lumMod val="50000"/>
                </a:schemeClr>
              </a:buClr>
            </a:pPr>
            <a:endParaRPr lang="cs-CZ" sz="2000" b="1" dirty="0">
              <a:solidFill>
                <a:schemeClr val="tx2">
                  <a:lumMod val="75000"/>
                </a:schemeClr>
              </a:solidFill>
            </a:endParaRPr>
          </a:p>
          <a:p>
            <a:pPr>
              <a:buClr>
                <a:schemeClr val="tx2">
                  <a:lumMod val="50000"/>
                </a:schemeClr>
              </a:buClr>
            </a:pPr>
            <a:endParaRPr lang="cs-CZ" sz="2000" b="1" dirty="0">
              <a:solidFill>
                <a:schemeClr val="accent1">
                  <a:lumMod val="50000"/>
                </a:schemeClr>
              </a:solidFill>
            </a:endParaRPr>
          </a:p>
          <a:p>
            <a:pPr marL="457200" indent="-457200">
              <a:buClr>
                <a:schemeClr val="tx2">
                  <a:lumMod val="50000"/>
                </a:schemeClr>
              </a:buClr>
              <a:buAutoNum type="alphaLcParenR" startAt="3"/>
            </a:pPr>
            <a:endParaRPr lang="cs-CZ" sz="2000" b="1" dirty="0">
              <a:solidFill>
                <a:schemeClr val="accent1">
                  <a:lumMod val="50000"/>
                </a:schemeClr>
              </a:solidFill>
            </a:endParaRPr>
          </a:p>
          <a:p>
            <a:pPr marL="457200" indent="-457200">
              <a:buClr>
                <a:schemeClr val="tx2">
                  <a:lumMod val="50000"/>
                </a:schemeClr>
              </a:buClr>
              <a:buAutoNum type="alphaLcParenR" startAt="3"/>
            </a:pPr>
            <a:endParaRPr lang="cs-CZ" sz="2000" b="1" dirty="0">
              <a:solidFill>
                <a:schemeClr val="accent1">
                  <a:lumMod val="50000"/>
                </a:schemeClr>
              </a:solidFill>
            </a:endParaRPr>
          </a:p>
          <a:p>
            <a:pPr marL="457200" indent="-457200">
              <a:buClr>
                <a:schemeClr val="tx2">
                  <a:lumMod val="50000"/>
                </a:schemeClr>
              </a:buClr>
              <a:buAutoNum type="alphaLcParenR" startAt="3"/>
            </a:pPr>
            <a:endParaRPr lang="cs-CZ" sz="2000" b="1" dirty="0">
              <a:solidFill>
                <a:schemeClr val="accent1">
                  <a:lumMod val="50000"/>
                </a:schemeClr>
              </a:solidFill>
            </a:endParaRPr>
          </a:p>
          <a:p>
            <a:pPr marL="457200" indent="-457200">
              <a:buClr>
                <a:schemeClr val="tx2">
                  <a:lumMod val="50000"/>
                </a:schemeClr>
              </a:buClr>
              <a:buAutoNum type="alphaLcParenR" startAt="3"/>
            </a:pPr>
            <a:endParaRPr lang="cs-CZ" sz="2000" b="1" dirty="0">
              <a:solidFill>
                <a:schemeClr val="accent1">
                  <a:lumMod val="50000"/>
                </a:schemeClr>
              </a:solidFill>
            </a:endParaRPr>
          </a:p>
          <a:p>
            <a:pPr marL="457200" indent="-457200">
              <a:buClr>
                <a:schemeClr val="tx2">
                  <a:lumMod val="50000"/>
                </a:schemeClr>
              </a:buClr>
              <a:buAutoNum type="alphaLcParenR" startAt="3"/>
            </a:pPr>
            <a:endParaRPr lang="cs-CZ" sz="2000" b="1" dirty="0">
              <a:solidFill>
                <a:schemeClr val="accent1">
                  <a:lumMod val="50000"/>
                </a:schemeClr>
              </a:solidFill>
            </a:endParaRPr>
          </a:p>
          <a:p>
            <a:pPr marL="457200" indent="-457200">
              <a:buClr>
                <a:schemeClr val="tx2">
                  <a:lumMod val="50000"/>
                </a:schemeClr>
              </a:buClr>
              <a:buAutoNum type="alphaLcParenR" startAt="3"/>
            </a:pPr>
            <a:endParaRPr lang="cs-CZ" sz="2000" b="1" dirty="0">
              <a:solidFill>
                <a:schemeClr val="accent1">
                  <a:lumMod val="50000"/>
                </a:schemeClr>
              </a:solidFill>
            </a:endParaRPr>
          </a:p>
          <a:p>
            <a:pPr marL="457200" indent="-457200">
              <a:buClr>
                <a:schemeClr val="tx2">
                  <a:lumMod val="50000"/>
                </a:schemeClr>
              </a:buClr>
              <a:buAutoNum type="alphaLcParenR" startAt="3"/>
            </a:pPr>
            <a:endParaRPr lang="cs-CZ" sz="2000" b="1" dirty="0">
              <a:solidFill>
                <a:schemeClr val="accent1">
                  <a:lumMod val="50000"/>
                </a:schemeClr>
              </a:solidFill>
            </a:endParaRPr>
          </a:p>
          <a:p>
            <a:pPr marL="457200" indent="-457200">
              <a:buClr>
                <a:schemeClr val="tx2">
                  <a:lumMod val="50000"/>
                </a:schemeClr>
              </a:buClr>
              <a:buAutoNum type="alphaLcParenR" startAt="3"/>
            </a:pPr>
            <a:endParaRPr lang="cs-CZ" sz="2000" b="1" dirty="0">
              <a:solidFill>
                <a:schemeClr val="accent1">
                  <a:lumMod val="50000"/>
                </a:schemeClr>
              </a:solidFill>
            </a:endParaRPr>
          </a:p>
          <a:p>
            <a:pPr marL="457200" indent="-457200">
              <a:buClr>
                <a:schemeClr val="tx2">
                  <a:lumMod val="50000"/>
                </a:schemeClr>
              </a:buClr>
              <a:buFont typeface="+mj-lt"/>
              <a:buAutoNum type="alphaLcParenR" startAt="3"/>
            </a:pPr>
            <a:endParaRPr lang="cs-CZ" sz="2000" b="1" dirty="0">
              <a:solidFill>
                <a:schemeClr val="accent1">
                  <a:lumMod val="50000"/>
                </a:schemeClr>
              </a:solidFill>
            </a:endParaRPr>
          </a:p>
          <a:p>
            <a:pPr marL="457200" indent="-457200">
              <a:buClr>
                <a:schemeClr val="tx2">
                  <a:lumMod val="50000"/>
                </a:schemeClr>
              </a:buClr>
              <a:buFont typeface="+mj-lt"/>
              <a:buAutoNum type="alphaLcParenR" startAt="3"/>
            </a:pPr>
            <a:endParaRPr lang="cs-CZ" sz="2000" b="1" dirty="0">
              <a:solidFill>
                <a:schemeClr val="accent1">
                  <a:lumMod val="50000"/>
                </a:schemeClr>
              </a:solidFill>
            </a:endParaRPr>
          </a:p>
          <a:p>
            <a:pPr marL="457200" indent="-457200">
              <a:buFont typeface="+mj-lt"/>
              <a:buAutoNum type="alphaLcParenR" startAt="3"/>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10</a:t>
            </a:fld>
            <a:endParaRPr lang="cs-CZ"/>
          </a:p>
        </p:txBody>
      </p:sp>
    </p:spTree>
    <p:extLst>
      <p:ext uri="{BB962C8B-B14F-4D97-AF65-F5344CB8AC3E}">
        <p14:creationId xmlns:p14="http://schemas.microsoft.com/office/powerpoint/2010/main" val="381479975"/>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476673"/>
            <a:ext cx="8111155" cy="936104"/>
          </a:xfrm>
        </p:spPr>
        <p:txBody>
          <a:bodyPr>
            <a:noAutofit/>
          </a:bodyPr>
          <a:lstStyle/>
          <a:p>
            <a:pPr marL="457200" lvl="0" indent="-457200" algn="ctr">
              <a:spcBef>
                <a:spcPct val="20000"/>
              </a:spcBef>
            </a:pPr>
            <a:r>
              <a:rPr lang="cs-CZ" sz="2400" b="1" dirty="0">
                <a:solidFill>
                  <a:srgbClr val="31B6FD">
                    <a:lumMod val="50000"/>
                  </a:srgbClr>
                </a:solidFill>
                <a:ea typeface="+mn-ea"/>
                <a:cs typeface="+mn-cs"/>
              </a:rPr>
              <a:t/>
            </a:r>
            <a:br>
              <a:rPr lang="cs-CZ" sz="2400" b="1" dirty="0">
                <a:solidFill>
                  <a:srgbClr val="31B6FD">
                    <a:lumMod val="50000"/>
                  </a:srgbClr>
                </a:solidFill>
                <a:ea typeface="+mn-ea"/>
                <a:cs typeface="+mn-cs"/>
              </a:rPr>
            </a:br>
            <a:endParaRPr lang="cs-CZ" sz="3600" b="1" dirty="0"/>
          </a:p>
        </p:txBody>
      </p:sp>
      <p:sp>
        <p:nvSpPr>
          <p:cNvPr id="3" name="Zástupný symbol pro text 2"/>
          <p:cNvSpPr>
            <a:spLocks noGrp="1"/>
          </p:cNvSpPr>
          <p:nvPr>
            <p:ph type="body" sz="half" idx="2"/>
          </p:nvPr>
        </p:nvSpPr>
        <p:spPr>
          <a:xfrm>
            <a:off x="611560" y="1556792"/>
            <a:ext cx="8064896" cy="5058496"/>
          </a:xfrm>
        </p:spPr>
        <p:txBody>
          <a:bodyPr>
            <a:noAutofit/>
          </a:bodyPr>
          <a:lstStyle/>
          <a:p>
            <a:pPr algn="just">
              <a:buClr>
                <a:schemeClr val="tx2">
                  <a:lumMod val="50000"/>
                </a:schemeClr>
              </a:buClr>
            </a:pPr>
            <a:r>
              <a:rPr lang="pl-PL" sz="2400" b="1" dirty="0">
                <a:solidFill>
                  <a:srgbClr val="002060"/>
                </a:solidFill>
              </a:rPr>
              <a:t>Konkurence ve zdravotnictví musí předevší probíhat mezi poskytovateli zdravotní péče. </a:t>
            </a:r>
            <a:endParaRPr lang="cs-CZ" sz="2400" b="1" dirty="0">
              <a:solidFill>
                <a:srgbClr val="002060"/>
              </a:solidFill>
            </a:endParaRPr>
          </a:p>
          <a:p>
            <a:pPr algn="just">
              <a:buClr>
                <a:schemeClr val="tx2">
                  <a:lumMod val="50000"/>
                </a:schemeClr>
              </a:buClr>
            </a:pPr>
            <a:r>
              <a:rPr lang="cs-CZ" sz="2400" b="1" dirty="0">
                <a:solidFill>
                  <a:srgbClr val="002060"/>
                </a:solidFill>
              </a:rPr>
              <a:t>Konkurence má totiž obecně přinášet vyšší kvalitu a snižovat ceny.</a:t>
            </a:r>
          </a:p>
          <a:p>
            <a:pPr algn="just">
              <a:buClr>
                <a:schemeClr val="tx2">
                  <a:lumMod val="50000"/>
                </a:schemeClr>
              </a:buClr>
            </a:pPr>
            <a:r>
              <a:rPr lang="cs-CZ" sz="2400" b="1" dirty="0">
                <a:solidFill>
                  <a:srgbClr val="002060"/>
                </a:solidFill>
              </a:rPr>
              <a:t>Bojovat o pojištěnce by měla především zdravotnická zařízení, a to především kvalitou zdravotní péče. Ovšem konkurence mezi poskytovateli zdravotní péče má své faktická omezení v podobě informační výhody, kterou má poskytovatel vůči pacientovi. Pacient obvykle není schopen sám odborně posoudit např.  navrhovaná řešení jeho zdravotního problému, vhodnost a účinnost léčebných a lékových postupů apod.</a:t>
            </a:r>
          </a:p>
          <a:p>
            <a:pPr algn="just">
              <a:buClr>
                <a:schemeClr val="tx2">
                  <a:lumMod val="50000"/>
                </a:schemeClr>
              </a:buClr>
            </a:pPr>
            <a:endParaRPr lang="cs-CZ" sz="2000" i="1" dirty="0">
              <a:solidFill>
                <a:schemeClr val="accent1">
                  <a:lumMod val="50000"/>
                </a:schemeClr>
              </a:solidFill>
            </a:endParaRPr>
          </a:p>
          <a:p>
            <a:pPr algn="just">
              <a:buClr>
                <a:schemeClr val="tx2">
                  <a:lumMod val="50000"/>
                </a:schemeClr>
              </a:buClr>
            </a:pPr>
            <a:endParaRPr lang="cs-CZ" sz="2000" b="1" dirty="0">
              <a:solidFill>
                <a:schemeClr val="accent1">
                  <a:lumMod val="50000"/>
                </a:schemeClr>
              </a:solidFill>
            </a:endParaRPr>
          </a:p>
          <a:p>
            <a:pPr algn="ctr">
              <a:buClr>
                <a:schemeClr val="tx2">
                  <a:lumMod val="50000"/>
                </a:schemeClr>
              </a:buCl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a:t> </a:t>
            </a:r>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100</a:t>
            </a:fld>
            <a:endParaRPr lang="cs-CZ" dirty="0"/>
          </a:p>
        </p:txBody>
      </p:sp>
    </p:spTree>
    <p:extLst>
      <p:ext uri="{BB962C8B-B14F-4D97-AF65-F5344CB8AC3E}">
        <p14:creationId xmlns:p14="http://schemas.microsoft.com/office/powerpoint/2010/main" val="2383607688"/>
      </p:ext>
    </p:extLst>
  </p:cSld>
  <p:clrMapOvr>
    <a:masterClrMapping/>
  </p:clrMapOvr>
  <p:timing>
    <p:tnLst>
      <p:par>
        <p:cTn id="1" dur="indefinite" restart="never" nodeType="tmRoot"/>
      </p:par>
    </p:tn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476673"/>
            <a:ext cx="8111155" cy="504055"/>
          </a:xfrm>
        </p:spPr>
        <p:txBody>
          <a:bodyPr>
            <a:noAutofit/>
          </a:bodyPr>
          <a:lstStyle/>
          <a:p>
            <a:pPr marL="457200" lvl="0" indent="-457200" algn="ctr">
              <a:spcBef>
                <a:spcPct val="20000"/>
              </a:spcBef>
            </a:pPr>
            <a:r>
              <a:rPr lang="cs-CZ" sz="2400" b="1" dirty="0">
                <a:solidFill>
                  <a:srgbClr val="31B6FD">
                    <a:lumMod val="50000"/>
                  </a:srgbClr>
                </a:solidFill>
                <a:ea typeface="+mn-ea"/>
                <a:cs typeface="+mn-cs"/>
              </a:rPr>
              <a:t/>
            </a:r>
            <a:br>
              <a:rPr lang="cs-CZ" sz="2400" b="1" dirty="0">
                <a:solidFill>
                  <a:srgbClr val="31B6FD">
                    <a:lumMod val="50000"/>
                  </a:srgbClr>
                </a:solidFill>
                <a:ea typeface="+mn-ea"/>
                <a:cs typeface="+mn-cs"/>
              </a:rPr>
            </a:br>
            <a:r>
              <a:rPr lang="cs-CZ" sz="2400" b="1" dirty="0">
                <a:solidFill>
                  <a:schemeClr val="bg1"/>
                </a:solidFill>
                <a:ea typeface="+mn-ea"/>
                <a:cs typeface="+mn-cs"/>
              </a:rPr>
              <a:t>Princip zdravotního pojištění v České republice</a:t>
            </a:r>
            <a:endParaRPr lang="cs-CZ" sz="3600" b="1" dirty="0"/>
          </a:p>
        </p:txBody>
      </p:sp>
      <p:sp>
        <p:nvSpPr>
          <p:cNvPr id="3" name="Zástupný symbol pro text 2"/>
          <p:cNvSpPr>
            <a:spLocks noGrp="1"/>
          </p:cNvSpPr>
          <p:nvPr>
            <p:ph type="body" sz="half" idx="2"/>
          </p:nvPr>
        </p:nvSpPr>
        <p:spPr>
          <a:xfrm>
            <a:off x="611560" y="980728"/>
            <a:ext cx="8064896" cy="5634560"/>
          </a:xfrm>
        </p:spPr>
        <p:txBody>
          <a:bodyPr>
            <a:noAutofit/>
          </a:bodyPr>
          <a:lstStyle/>
          <a:p>
            <a:pPr algn="just">
              <a:buClr>
                <a:schemeClr val="tx2">
                  <a:lumMod val="50000"/>
                </a:schemeClr>
              </a:buClr>
            </a:pPr>
            <a:r>
              <a:rPr lang="cs-CZ" sz="2400" b="1" dirty="0">
                <a:solidFill>
                  <a:srgbClr val="002060"/>
                </a:solidFill>
              </a:rPr>
              <a:t>Systém zdravotního pojištění zavedený v ČR 1992-1993 se stále vyvíjí a i přes neustále se měnící ekonomické podmínky, demograficky i sociálně se společnosti vyvíjí, je v systému možno vysledovat základní principy, na kterých je vybudován. Tyto principy jsou následující:</a:t>
            </a:r>
          </a:p>
          <a:p>
            <a:pPr marL="457200" indent="-457200" algn="just">
              <a:buClr>
                <a:schemeClr val="tx2">
                  <a:lumMod val="50000"/>
                </a:schemeClr>
              </a:buClr>
              <a:buFont typeface="+mj-lt"/>
              <a:buAutoNum type="alphaLcParenR"/>
            </a:pPr>
            <a:r>
              <a:rPr lang="cs-CZ" sz="2400" dirty="0">
                <a:solidFill>
                  <a:srgbClr val="002060"/>
                </a:solidFill>
              </a:rPr>
              <a:t>veřejné zdravotní pojištění je povinné pro všechny osoby s trvalým pobytem na území ČR a i pro všechny cizince zaměstnané  u zaměstnavatele se sídlem v ČR</a:t>
            </a:r>
          </a:p>
          <a:p>
            <a:pPr marL="457200" indent="-457200" algn="just">
              <a:buClr>
                <a:schemeClr val="tx2">
                  <a:lumMod val="50000"/>
                </a:schemeClr>
              </a:buClr>
              <a:buFont typeface="+mj-lt"/>
              <a:buAutoNum type="alphaLcParenR"/>
            </a:pPr>
            <a:r>
              <a:rPr lang="cs-CZ" sz="2400" dirty="0">
                <a:solidFill>
                  <a:srgbClr val="002060"/>
                </a:solidFill>
              </a:rPr>
              <a:t>ze systému zdravotního pojištění nelze vystoupit, účast v něm je pouze přerušit při dlouhodobém pobytu v zahraničí, pro přerušení účasti je však třeba splnit zákonem stanovené povinnosti</a:t>
            </a:r>
          </a:p>
          <a:p>
            <a:pPr marL="457200" indent="-457200" algn="just">
              <a:buClr>
                <a:schemeClr val="tx2">
                  <a:lumMod val="50000"/>
                </a:schemeClr>
              </a:buClr>
              <a:buFont typeface="+mj-lt"/>
              <a:buAutoNum type="alphaLcParenR"/>
            </a:pPr>
            <a:r>
              <a:rPr lang="cs-CZ" sz="2400" dirty="0">
                <a:solidFill>
                  <a:srgbClr val="002060"/>
                </a:solidFill>
              </a:rPr>
              <a:t>neexistence rodinného pojištění, každý občan musí být pojištěn sám za sebe</a:t>
            </a:r>
          </a:p>
          <a:p>
            <a:pPr algn="just">
              <a:buClr>
                <a:schemeClr val="tx2">
                  <a:lumMod val="50000"/>
                </a:schemeClr>
              </a:buClr>
            </a:pPr>
            <a:endParaRPr lang="cs-CZ" sz="2000" i="1" dirty="0">
              <a:solidFill>
                <a:schemeClr val="accent1">
                  <a:lumMod val="50000"/>
                </a:schemeClr>
              </a:solidFill>
            </a:endParaRPr>
          </a:p>
          <a:p>
            <a:pPr algn="just">
              <a:buClr>
                <a:schemeClr val="tx2">
                  <a:lumMod val="50000"/>
                </a:schemeClr>
              </a:buClr>
            </a:pPr>
            <a:endParaRPr lang="cs-CZ" sz="2000" b="1" dirty="0">
              <a:solidFill>
                <a:schemeClr val="accent1">
                  <a:lumMod val="50000"/>
                </a:schemeClr>
              </a:solidFill>
            </a:endParaRPr>
          </a:p>
          <a:p>
            <a:pPr algn="ctr">
              <a:buClr>
                <a:schemeClr val="tx2">
                  <a:lumMod val="50000"/>
                </a:schemeClr>
              </a:buCl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a:t> </a:t>
            </a:r>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101</a:t>
            </a:fld>
            <a:endParaRPr lang="cs-CZ" dirty="0"/>
          </a:p>
        </p:txBody>
      </p:sp>
    </p:spTree>
    <p:extLst>
      <p:ext uri="{BB962C8B-B14F-4D97-AF65-F5344CB8AC3E}">
        <p14:creationId xmlns:p14="http://schemas.microsoft.com/office/powerpoint/2010/main" val="1173232073"/>
      </p:ext>
    </p:extLst>
  </p:cSld>
  <p:clrMapOvr>
    <a:masterClrMapping/>
  </p:clrMapOvr>
  <p:timing>
    <p:tnLst>
      <p:par>
        <p:cTn id="1" dur="indefinite" restart="never" nodeType="tmRoot"/>
      </p:par>
    </p:tnLst>
  </p:timing>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476673"/>
            <a:ext cx="8111155" cy="936104"/>
          </a:xfrm>
        </p:spPr>
        <p:txBody>
          <a:bodyPr>
            <a:noAutofit/>
          </a:bodyPr>
          <a:lstStyle/>
          <a:p>
            <a:pPr marL="457200" lvl="0" indent="-457200" algn="ctr">
              <a:spcBef>
                <a:spcPct val="20000"/>
              </a:spcBef>
            </a:pPr>
            <a:r>
              <a:rPr lang="cs-CZ" sz="2400" b="1" dirty="0">
                <a:solidFill>
                  <a:srgbClr val="31B6FD">
                    <a:lumMod val="50000"/>
                  </a:srgbClr>
                </a:solidFill>
                <a:ea typeface="+mn-ea"/>
                <a:cs typeface="+mn-cs"/>
              </a:rPr>
              <a:t/>
            </a:r>
            <a:br>
              <a:rPr lang="cs-CZ" sz="2400" b="1" dirty="0">
                <a:solidFill>
                  <a:srgbClr val="31B6FD">
                    <a:lumMod val="50000"/>
                  </a:srgbClr>
                </a:solidFill>
                <a:ea typeface="+mn-ea"/>
                <a:cs typeface="+mn-cs"/>
              </a:rPr>
            </a:br>
            <a:endParaRPr lang="cs-CZ" sz="3600" b="1" dirty="0"/>
          </a:p>
        </p:txBody>
      </p:sp>
      <p:sp>
        <p:nvSpPr>
          <p:cNvPr id="3" name="Zástupný symbol pro text 2"/>
          <p:cNvSpPr>
            <a:spLocks noGrp="1"/>
          </p:cNvSpPr>
          <p:nvPr>
            <p:ph type="body" sz="half" idx="2"/>
          </p:nvPr>
        </p:nvSpPr>
        <p:spPr>
          <a:xfrm>
            <a:off x="611560" y="1556792"/>
            <a:ext cx="8064896" cy="5058496"/>
          </a:xfrm>
        </p:spPr>
        <p:txBody>
          <a:bodyPr>
            <a:noAutofit/>
          </a:bodyPr>
          <a:lstStyle/>
          <a:p>
            <a:pPr marL="457200" indent="-457200" algn="just">
              <a:buClr>
                <a:schemeClr val="tx2">
                  <a:lumMod val="50000"/>
                </a:schemeClr>
              </a:buClr>
              <a:buFont typeface="+mj-lt"/>
              <a:buAutoNum type="alphaLcParenR" startAt="4"/>
            </a:pPr>
            <a:r>
              <a:rPr lang="cs-CZ" sz="2400" dirty="0">
                <a:solidFill>
                  <a:srgbClr val="002060"/>
                </a:solidFill>
              </a:rPr>
              <a:t>sazba pojistného na zdravotním pojištění je pevná, zákonem daná (13,5%) z příjmu pojištěnců </a:t>
            </a:r>
          </a:p>
          <a:p>
            <a:pPr marL="457200" indent="-457200" algn="just">
              <a:buClr>
                <a:schemeClr val="tx2">
                  <a:lumMod val="50000"/>
                </a:schemeClr>
              </a:buClr>
              <a:buFont typeface="+mj-lt"/>
              <a:buAutoNum type="alphaLcParenR" startAt="4"/>
            </a:pPr>
            <a:r>
              <a:rPr lang="cs-CZ" sz="2400" dirty="0">
                <a:solidFill>
                  <a:srgbClr val="002060"/>
                </a:solidFill>
              </a:rPr>
              <a:t>platba pojistného se dělí mezi zaměstnance a zaměstnavatele v poměru 1:2, zaměstnanec odvádí 4,5% ze svého příjmu, zaměstnavatel 9% z příjmu zaměstnance</a:t>
            </a:r>
          </a:p>
          <a:p>
            <a:pPr marL="457200" indent="-457200" algn="just">
              <a:buClr>
                <a:schemeClr val="tx2">
                  <a:lumMod val="50000"/>
                </a:schemeClr>
              </a:buClr>
              <a:buFont typeface="+mj-lt"/>
              <a:buAutoNum type="alphaLcParenR" startAt="4"/>
            </a:pPr>
            <a:r>
              <a:rPr lang="cs-CZ" sz="2400" dirty="0">
                <a:solidFill>
                  <a:srgbClr val="002060"/>
                </a:solidFill>
              </a:rPr>
              <a:t>v systému zdravotního pojištění se uplatňuje prvek solidarity, a to trojího druhu:</a:t>
            </a:r>
          </a:p>
          <a:p>
            <a:pPr algn="just">
              <a:buClr>
                <a:schemeClr val="tx2">
                  <a:lumMod val="50000"/>
                </a:schemeClr>
              </a:buClr>
            </a:pPr>
            <a:r>
              <a:rPr lang="cs-CZ" sz="2400" dirty="0">
                <a:solidFill>
                  <a:srgbClr val="002060"/>
                </a:solidFill>
              </a:rPr>
              <a:t>				zdravých s nemocnými</a:t>
            </a:r>
          </a:p>
          <a:p>
            <a:pPr algn="just">
              <a:buClr>
                <a:schemeClr val="tx2">
                  <a:lumMod val="50000"/>
                </a:schemeClr>
              </a:buClr>
            </a:pPr>
            <a:r>
              <a:rPr lang="cs-CZ" sz="2400" dirty="0">
                <a:solidFill>
                  <a:srgbClr val="002060"/>
                </a:solidFill>
              </a:rPr>
              <a:t>				mladých se starými</a:t>
            </a:r>
          </a:p>
          <a:p>
            <a:pPr algn="just">
              <a:buClr>
                <a:schemeClr val="tx2">
                  <a:lumMod val="50000"/>
                </a:schemeClr>
              </a:buClr>
            </a:pPr>
            <a:r>
              <a:rPr lang="cs-CZ" sz="2400" dirty="0">
                <a:solidFill>
                  <a:srgbClr val="002060"/>
                </a:solidFill>
              </a:rPr>
              <a:t>				bohatých s chudými</a:t>
            </a:r>
          </a:p>
          <a:p>
            <a:pPr marL="457200" indent="-457200" algn="just">
              <a:buClr>
                <a:schemeClr val="tx2">
                  <a:lumMod val="50000"/>
                </a:schemeClr>
              </a:buClr>
              <a:buFont typeface="+mj-lt"/>
              <a:buAutoNum type="alphaLcParenR" startAt="7"/>
            </a:pPr>
            <a:r>
              <a:rPr lang="cs-CZ" sz="2400" dirty="0">
                <a:solidFill>
                  <a:srgbClr val="002060"/>
                </a:solidFill>
              </a:rPr>
              <a:t>za některé skupiny osob odvádí pojistné na zdravotním pojištění stát (státní pojištěnci)	</a:t>
            </a:r>
          </a:p>
          <a:p>
            <a:pPr algn="just">
              <a:buClr>
                <a:schemeClr val="tx2">
                  <a:lumMod val="50000"/>
                </a:schemeClr>
              </a:buClr>
            </a:pPr>
            <a:endParaRPr lang="cs-CZ" sz="2000" i="1" dirty="0">
              <a:solidFill>
                <a:schemeClr val="accent1">
                  <a:lumMod val="50000"/>
                </a:schemeClr>
              </a:solidFill>
            </a:endParaRPr>
          </a:p>
          <a:p>
            <a:pPr algn="just">
              <a:buClr>
                <a:schemeClr val="tx2">
                  <a:lumMod val="50000"/>
                </a:schemeClr>
              </a:buClr>
            </a:pPr>
            <a:endParaRPr lang="cs-CZ" sz="2000" b="1" dirty="0">
              <a:solidFill>
                <a:schemeClr val="accent1">
                  <a:lumMod val="50000"/>
                </a:schemeClr>
              </a:solidFill>
            </a:endParaRPr>
          </a:p>
          <a:p>
            <a:pPr algn="ctr">
              <a:buClr>
                <a:schemeClr val="tx2">
                  <a:lumMod val="50000"/>
                </a:schemeClr>
              </a:buCl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a:t> </a:t>
            </a:r>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102</a:t>
            </a:fld>
            <a:endParaRPr lang="cs-CZ" dirty="0"/>
          </a:p>
        </p:txBody>
      </p:sp>
    </p:spTree>
    <p:extLst>
      <p:ext uri="{BB962C8B-B14F-4D97-AF65-F5344CB8AC3E}">
        <p14:creationId xmlns:p14="http://schemas.microsoft.com/office/powerpoint/2010/main" val="3158496089"/>
      </p:ext>
    </p:extLst>
  </p:cSld>
  <p:clrMapOvr>
    <a:masterClrMapping/>
  </p:clrMapOvr>
  <p:timing>
    <p:tnLst>
      <p:par>
        <p:cTn id="1" dur="indefinite" restart="never" nodeType="tmRoot"/>
      </p:par>
    </p:tnLst>
  </p:timing>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476673"/>
            <a:ext cx="8111155" cy="936104"/>
          </a:xfrm>
        </p:spPr>
        <p:txBody>
          <a:bodyPr>
            <a:noAutofit/>
          </a:bodyPr>
          <a:lstStyle/>
          <a:p>
            <a:pPr marL="457200" lvl="0" indent="-457200" algn="ctr">
              <a:spcBef>
                <a:spcPct val="20000"/>
              </a:spcBef>
            </a:pPr>
            <a:r>
              <a:rPr lang="cs-CZ" sz="2400" b="1" dirty="0">
                <a:solidFill>
                  <a:srgbClr val="31B6FD">
                    <a:lumMod val="50000"/>
                  </a:srgbClr>
                </a:solidFill>
                <a:ea typeface="+mn-ea"/>
                <a:cs typeface="+mn-cs"/>
              </a:rPr>
              <a:t/>
            </a:r>
            <a:br>
              <a:rPr lang="cs-CZ" sz="2400" b="1" dirty="0">
                <a:solidFill>
                  <a:srgbClr val="31B6FD">
                    <a:lumMod val="50000"/>
                  </a:srgbClr>
                </a:solidFill>
                <a:ea typeface="+mn-ea"/>
                <a:cs typeface="+mn-cs"/>
              </a:rPr>
            </a:br>
            <a:endParaRPr lang="cs-CZ" sz="3600" b="1" dirty="0"/>
          </a:p>
        </p:txBody>
      </p:sp>
      <p:sp>
        <p:nvSpPr>
          <p:cNvPr id="3" name="Zástupný symbol pro text 2"/>
          <p:cNvSpPr>
            <a:spLocks noGrp="1"/>
          </p:cNvSpPr>
          <p:nvPr>
            <p:ph type="body" sz="half" idx="2"/>
          </p:nvPr>
        </p:nvSpPr>
        <p:spPr>
          <a:xfrm>
            <a:off x="611560" y="1556792"/>
            <a:ext cx="8064896" cy="5058496"/>
          </a:xfrm>
        </p:spPr>
        <p:txBody>
          <a:bodyPr>
            <a:noAutofit/>
          </a:bodyPr>
          <a:lstStyle/>
          <a:p>
            <a:pPr marL="457200" indent="-457200" algn="just">
              <a:buClr>
                <a:schemeClr val="tx2">
                  <a:lumMod val="50000"/>
                </a:schemeClr>
              </a:buClr>
              <a:buFont typeface="+mj-lt"/>
              <a:buAutoNum type="alphaLcParenR" startAt="8"/>
            </a:pPr>
            <a:r>
              <a:rPr lang="cs-CZ" sz="2400" dirty="0">
                <a:solidFill>
                  <a:srgbClr val="002060"/>
                </a:solidFill>
              </a:rPr>
              <a:t>nositelé zdravotního pojištění jsou zdravotní pojišťovny</a:t>
            </a:r>
          </a:p>
          <a:p>
            <a:pPr marL="457200" indent="-457200" algn="just">
              <a:buClr>
                <a:schemeClr val="tx2">
                  <a:lumMod val="50000"/>
                </a:schemeClr>
              </a:buClr>
              <a:buFont typeface="+mj-lt"/>
              <a:buAutoNum type="alphaLcParenR" startAt="8"/>
            </a:pPr>
            <a:r>
              <a:rPr lang="cs-CZ" sz="2400" dirty="0">
                <a:solidFill>
                  <a:srgbClr val="002060"/>
                </a:solidFill>
              </a:rPr>
              <a:t>mezi zdravotními pojišťovnami existuje princip 100% přerozdělování vybraného pojistného</a:t>
            </a:r>
          </a:p>
          <a:p>
            <a:pPr marL="457200" indent="-457200" algn="just">
              <a:buClr>
                <a:schemeClr val="tx2">
                  <a:lumMod val="50000"/>
                </a:schemeClr>
              </a:buClr>
              <a:buFont typeface="+mj-lt"/>
              <a:buAutoNum type="alphaLcParenR" startAt="8"/>
            </a:pPr>
            <a:r>
              <a:rPr lang="cs-CZ" sz="2400" dirty="0">
                <a:solidFill>
                  <a:srgbClr val="002060"/>
                </a:solidFill>
              </a:rPr>
              <a:t>k zajištění systému všeobecného zdravotního pojištění slouží rezervní fond a dále rizikový fond sloužící k úhradě zdravotní péče za tzv. nákladové pojištěnce</a:t>
            </a:r>
          </a:p>
          <a:p>
            <a:pPr marL="457200" indent="-457200" algn="just">
              <a:buClr>
                <a:schemeClr val="tx2">
                  <a:lumMod val="50000"/>
                </a:schemeClr>
              </a:buClr>
              <a:buFont typeface="+mj-lt"/>
              <a:buAutoNum type="alphaLcParenR" startAt="8"/>
            </a:pPr>
            <a:r>
              <a:rPr lang="cs-CZ" sz="2400" dirty="0">
                <a:solidFill>
                  <a:srgbClr val="002060"/>
                </a:solidFill>
              </a:rPr>
              <a:t>VZP má možnost požádat o návratnou finanční výpomoc ze státního rozpočtu  až do výše 50% finančního deficitu</a:t>
            </a:r>
          </a:p>
          <a:p>
            <a:pPr marL="457200" indent="-457200" algn="just">
              <a:buClr>
                <a:schemeClr val="tx2">
                  <a:lumMod val="50000"/>
                </a:schemeClr>
              </a:buClr>
              <a:buFont typeface="+mj-lt"/>
              <a:buAutoNum type="alphaLcParenR" startAt="8"/>
            </a:pPr>
            <a:r>
              <a:rPr lang="cs-CZ" sz="2400" dirty="0">
                <a:solidFill>
                  <a:srgbClr val="002060"/>
                </a:solidFill>
              </a:rPr>
              <a:t>k úhradě nákladů zdravotní péče dochází na základě smluv uzavřených mezi zdravotními pojišťovnami a poskytovateli zdravotní péče</a:t>
            </a:r>
          </a:p>
          <a:p>
            <a:pPr algn="just">
              <a:buClr>
                <a:schemeClr val="tx2">
                  <a:lumMod val="50000"/>
                </a:schemeClr>
              </a:buClr>
            </a:pPr>
            <a:endParaRPr lang="cs-CZ" sz="2400" dirty="0">
              <a:solidFill>
                <a:srgbClr val="002060"/>
              </a:solidFill>
            </a:endParaRPr>
          </a:p>
          <a:p>
            <a:pPr marL="457200" indent="-457200" algn="just">
              <a:buClr>
                <a:schemeClr val="tx2">
                  <a:lumMod val="50000"/>
                </a:schemeClr>
              </a:buClr>
              <a:buFont typeface="+mj-lt"/>
              <a:buAutoNum type="alphaLcParenR" startAt="8"/>
            </a:pPr>
            <a:endParaRPr lang="cs-CZ" sz="2400" dirty="0">
              <a:solidFill>
                <a:srgbClr val="002060"/>
              </a:solidFill>
            </a:endParaRPr>
          </a:p>
          <a:p>
            <a:pPr algn="just">
              <a:buClr>
                <a:schemeClr val="tx2">
                  <a:lumMod val="50000"/>
                </a:schemeClr>
              </a:buClr>
            </a:pPr>
            <a:endParaRPr lang="cs-CZ" sz="2000" i="1" dirty="0">
              <a:solidFill>
                <a:schemeClr val="accent1">
                  <a:lumMod val="50000"/>
                </a:schemeClr>
              </a:solidFill>
            </a:endParaRPr>
          </a:p>
          <a:p>
            <a:pPr algn="just">
              <a:buClr>
                <a:schemeClr val="tx2">
                  <a:lumMod val="50000"/>
                </a:schemeClr>
              </a:buClr>
            </a:pPr>
            <a:endParaRPr lang="cs-CZ" sz="2000" b="1" dirty="0">
              <a:solidFill>
                <a:schemeClr val="accent1">
                  <a:lumMod val="50000"/>
                </a:schemeClr>
              </a:solidFill>
            </a:endParaRPr>
          </a:p>
          <a:p>
            <a:pPr algn="ctr">
              <a:buClr>
                <a:schemeClr val="tx2">
                  <a:lumMod val="50000"/>
                </a:schemeClr>
              </a:buCl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a:t> </a:t>
            </a:r>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103</a:t>
            </a:fld>
            <a:endParaRPr lang="cs-CZ" dirty="0"/>
          </a:p>
        </p:txBody>
      </p:sp>
    </p:spTree>
    <p:extLst>
      <p:ext uri="{BB962C8B-B14F-4D97-AF65-F5344CB8AC3E}">
        <p14:creationId xmlns:p14="http://schemas.microsoft.com/office/powerpoint/2010/main" val="1023910231"/>
      </p:ext>
    </p:extLst>
  </p:cSld>
  <p:clrMapOvr>
    <a:masterClrMapping/>
  </p:clrMapOvr>
  <p:timing>
    <p:tnLst>
      <p:par>
        <p:cTn id="1" dur="indefinite" restart="never" nodeType="tmRoot"/>
      </p:par>
    </p:tnLst>
  </p:timing>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476673"/>
            <a:ext cx="8111155" cy="576063"/>
          </a:xfrm>
        </p:spPr>
        <p:txBody>
          <a:bodyPr>
            <a:noAutofit/>
          </a:bodyPr>
          <a:lstStyle/>
          <a:p>
            <a:pPr marL="457200" lvl="0" indent="-457200" algn="ctr">
              <a:spcBef>
                <a:spcPct val="20000"/>
              </a:spcBef>
            </a:pPr>
            <a:r>
              <a:rPr lang="cs-CZ" sz="2400" b="1" dirty="0">
                <a:solidFill>
                  <a:srgbClr val="31B6FD">
                    <a:lumMod val="50000"/>
                  </a:srgbClr>
                </a:solidFill>
                <a:ea typeface="+mn-ea"/>
                <a:cs typeface="+mn-cs"/>
              </a:rPr>
              <a:t/>
            </a:r>
            <a:br>
              <a:rPr lang="cs-CZ" sz="2400" b="1" dirty="0">
                <a:solidFill>
                  <a:srgbClr val="31B6FD">
                    <a:lumMod val="50000"/>
                  </a:srgbClr>
                </a:solidFill>
                <a:ea typeface="+mn-ea"/>
                <a:cs typeface="+mn-cs"/>
              </a:rPr>
            </a:br>
            <a:r>
              <a:rPr lang="cs-CZ" sz="2400" b="1" dirty="0">
                <a:solidFill>
                  <a:schemeClr val="bg1"/>
                </a:solidFill>
                <a:ea typeface="+mn-ea"/>
                <a:cs typeface="+mn-cs"/>
              </a:rPr>
              <a:t>Zdravotní pojištění v rámci Evropské unie</a:t>
            </a:r>
            <a:endParaRPr lang="cs-CZ" sz="3600" b="1" dirty="0">
              <a:solidFill>
                <a:schemeClr val="bg1"/>
              </a:solidFill>
            </a:endParaRPr>
          </a:p>
        </p:txBody>
      </p:sp>
      <p:sp>
        <p:nvSpPr>
          <p:cNvPr id="3" name="Zástupný symbol pro text 2"/>
          <p:cNvSpPr>
            <a:spLocks noGrp="1"/>
          </p:cNvSpPr>
          <p:nvPr>
            <p:ph type="body" sz="half" idx="2"/>
          </p:nvPr>
        </p:nvSpPr>
        <p:spPr>
          <a:xfrm>
            <a:off x="251520" y="1086273"/>
            <a:ext cx="8712968" cy="5529015"/>
          </a:xfrm>
        </p:spPr>
        <p:txBody>
          <a:bodyPr>
            <a:noAutofit/>
          </a:bodyPr>
          <a:lstStyle/>
          <a:p>
            <a:pPr algn="just">
              <a:buClr>
                <a:schemeClr val="tx2">
                  <a:lumMod val="50000"/>
                </a:schemeClr>
              </a:buClr>
            </a:pPr>
            <a:r>
              <a:rPr lang="cs-CZ" sz="2400" b="1" dirty="0">
                <a:solidFill>
                  <a:srgbClr val="002060"/>
                </a:solidFill>
              </a:rPr>
              <a:t>Princip zdravotního pojištění v Evropské unii stanoví, že občan členského státu EU má nárok na poskytnutí zdravotní péče na účet své zdravotní pojišťovny na území kteréhokoliv členského státu EU za stejných podmínek, jako pojištěnec daného státu. To mimo jiné znamená, že platí-li se v daném členském státě nějaká spoluúčast za poskytnutou zdravotní službu, platí „cizinec“ stejnou  spoluúčast jako místní pojištěnec. Chce-li se této povinnosti vyhnout, musí si sjednat před cestou do zahraničí navíc privátní zdravotní pojištění ve své zemi.</a:t>
            </a:r>
          </a:p>
          <a:p>
            <a:pPr algn="just">
              <a:buClr>
                <a:schemeClr val="tx2">
                  <a:lumMod val="50000"/>
                </a:schemeClr>
              </a:buClr>
            </a:pPr>
            <a:r>
              <a:rPr lang="cs-CZ" sz="2400" b="1" dirty="0">
                <a:solidFill>
                  <a:srgbClr val="002060"/>
                </a:solidFill>
              </a:rPr>
              <a:t>Podmínkou pro úhradu zdravotní péče poskytnuté v jiném členském státu EU z prostředků zdravotního pojištění je skutečnost, že pojištěnec bude ošetřen ve zdravotnickém zařízení, které je financováno z veřejných zdrojů. V případě, kdy si musí pojištěnec sám hradit poskytnutou zdravotní péči, má po návratu do ČR nárok na proplacení takto vynaložených nákladů.</a:t>
            </a:r>
          </a:p>
          <a:p>
            <a:pPr algn="just">
              <a:buClr>
                <a:schemeClr val="tx2">
                  <a:lumMod val="50000"/>
                </a:schemeClr>
              </a:buClr>
            </a:pPr>
            <a:endParaRPr lang="cs-CZ" sz="2000" i="1" dirty="0">
              <a:solidFill>
                <a:schemeClr val="accent1">
                  <a:lumMod val="50000"/>
                </a:schemeClr>
              </a:solidFill>
            </a:endParaRPr>
          </a:p>
          <a:p>
            <a:pPr algn="just">
              <a:buClr>
                <a:schemeClr val="tx2">
                  <a:lumMod val="50000"/>
                </a:schemeClr>
              </a:buClr>
            </a:pPr>
            <a:endParaRPr lang="cs-CZ" sz="2000" b="1" dirty="0">
              <a:solidFill>
                <a:schemeClr val="accent1">
                  <a:lumMod val="50000"/>
                </a:schemeClr>
              </a:solidFill>
            </a:endParaRPr>
          </a:p>
          <a:p>
            <a:pPr algn="ctr">
              <a:buClr>
                <a:schemeClr val="tx2">
                  <a:lumMod val="50000"/>
                </a:schemeClr>
              </a:buCl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a:t> </a:t>
            </a:r>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104</a:t>
            </a:fld>
            <a:endParaRPr lang="cs-CZ" dirty="0"/>
          </a:p>
        </p:txBody>
      </p:sp>
    </p:spTree>
    <p:extLst>
      <p:ext uri="{BB962C8B-B14F-4D97-AF65-F5344CB8AC3E}">
        <p14:creationId xmlns:p14="http://schemas.microsoft.com/office/powerpoint/2010/main" val="2764363142"/>
      </p:ext>
    </p:extLst>
  </p:cSld>
  <p:clrMapOvr>
    <a:masterClrMapping/>
  </p:clrMapOvr>
  <p:timing>
    <p:tnLst>
      <p:par>
        <p:cTn id="1" dur="indefinite" restart="never" nodeType="tmRoot"/>
      </p:par>
    </p:tnLst>
  </p:timing>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476673"/>
            <a:ext cx="8111155" cy="936104"/>
          </a:xfrm>
        </p:spPr>
        <p:txBody>
          <a:bodyPr>
            <a:noAutofit/>
          </a:bodyPr>
          <a:lstStyle/>
          <a:p>
            <a:pPr marL="457200" lvl="0" indent="-457200" algn="ctr">
              <a:spcBef>
                <a:spcPct val="20000"/>
              </a:spcBef>
            </a:pPr>
            <a:r>
              <a:rPr lang="cs-CZ" sz="2400" b="1" dirty="0">
                <a:solidFill>
                  <a:srgbClr val="31B6FD">
                    <a:lumMod val="50000"/>
                  </a:srgbClr>
                </a:solidFill>
                <a:ea typeface="+mn-ea"/>
                <a:cs typeface="+mn-cs"/>
              </a:rPr>
              <a:t/>
            </a:r>
            <a:br>
              <a:rPr lang="cs-CZ" sz="2400" b="1" dirty="0">
                <a:solidFill>
                  <a:srgbClr val="31B6FD">
                    <a:lumMod val="50000"/>
                  </a:srgbClr>
                </a:solidFill>
                <a:ea typeface="+mn-ea"/>
                <a:cs typeface="+mn-cs"/>
              </a:rPr>
            </a:br>
            <a:endParaRPr lang="cs-CZ" sz="3600" b="1" dirty="0"/>
          </a:p>
        </p:txBody>
      </p:sp>
      <p:sp>
        <p:nvSpPr>
          <p:cNvPr id="3" name="Zástupný symbol pro text 2"/>
          <p:cNvSpPr>
            <a:spLocks noGrp="1"/>
          </p:cNvSpPr>
          <p:nvPr>
            <p:ph type="body" sz="half" idx="2"/>
          </p:nvPr>
        </p:nvSpPr>
        <p:spPr>
          <a:xfrm>
            <a:off x="611560" y="1086273"/>
            <a:ext cx="8064896" cy="5529015"/>
          </a:xfrm>
        </p:spPr>
        <p:txBody>
          <a:bodyPr>
            <a:noAutofit/>
          </a:bodyPr>
          <a:lstStyle/>
          <a:p>
            <a:pPr algn="just">
              <a:buClr>
                <a:schemeClr val="tx2">
                  <a:lumMod val="50000"/>
                </a:schemeClr>
              </a:buClr>
            </a:pPr>
            <a:r>
              <a:rPr lang="cs-CZ" sz="2400" b="1" dirty="0">
                <a:solidFill>
                  <a:srgbClr val="002060"/>
                </a:solidFill>
              </a:rPr>
              <a:t>Rozsah nároku na zdravotní péči hrazenou z prostředků zdravotního pojištění není pro všechny osoby stejný. Liší se v závislosti na tom, z jakého důvodu pojištěnec v jiném členském státě EU pobývá.</a:t>
            </a:r>
          </a:p>
          <a:p>
            <a:pPr marL="457200" indent="-457200" algn="just">
              <a:buClr>
                <a:srgbClr val="C00000"/>
              </a:buClr>
              <a:buFont typeface="+mj-lt"/>
              <a:buAutoNum type="alphaLcParenR"/>
            </a:pPr>
            <a:r>
              <a:rPr lang="cs-CZ" sz="2400" b="1" dirty="0">
                <a:solidFill>
                  <a:srgbClr val="C00000"/>
                </a:solidFill>
              </a:rPr>
              <a:t>turista</a:t>
            </a:r>
          </a:p>
          <a:p>
            <a:pPr algn="just">
              <a:buClr>
                <a:srgbClr val="C00000"/>
              </a:buClr>
            </a:pPr>
            <a:r>
              <a:rPr lang="cs-CZ" sz="2400" dirty="0">
                <a:solidFill>
                  <a:srgbClr val="002060"/>
                </a:solidFill>
              </a:rPr>
              <a:t>občan ČR, který vycestuje do jiného členského státu EU jako turista, by měl být vždy vybaven tzv. Evropským průkazem zdravotního pojištění, proti jeho předložení je pojištěnec české zdravotní pojišťovny ošetřen na konto své zdravotní pojišťovny za stejných podmínek jako místní pojištěnec. Pokud by český pojištěnec za zdravotní péči platil ze svého, může po návratu do ČR požádat svoji zdravotní pojišťovnu o proplacení na základě předloženého dokladu o zaplacení.</a:t>
            </a:r>
          </a:p>
          <a:p>
            <a:pPr algn="just">
              <a:buClr>
                <a:schemeClr val="tx2">
                  <a:lumMod val="50000"/>
                </a:schemeClr>
              </a:buClr>
            </a:pPr>
            <a:endParaRPr lang="cs-CZ" sz="2000" i="1" dirty="0">
              <a:solidFill>
                <a:schemeClr val="accent1">
                  <a:lumMod val="50000"/>
                </a:schemeClr>
              </a:solidFill>
            </a:endParaRPr>
          </a:p>
          <a:p>
            <a:pPr algn="just">
              <a:buClr>
                <a:schemeClr val="tx2">
                  <a:lumMod val="50000"/>
                </a:schemeClr>
              </a:buClr>
            </a:pPr>
            <a:endParaRPr lang="cs-CZ" sz="2000" b="1" dirty="0">
              <a:solidFill>
                <a:schemeClr val="accent1">
                  <a:lumMod val="50000"/>
                </a:schemeClr>
              </a:solidFill>
            </a:endParaRPr>
          </a:p>
          <a:p>
            <a:pPr algn="ctr">
              <a:buClr>
                <a:schemeClr val="tx2">
                  <a:lumMod val="50000"/>
                </a:schemeClr>
              </a:buCl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a:buClr>
                <a:schemeClr val="tx2">
                  <a:lumMod val="50000"/>
                </a:schemeClr>
              </a:buCl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a:t> </a:t>
            </a:r>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105</a:t>
            </a:fld>
            <a:endParaRPr lang="cs-CZ" dirty="0"/>
          </a:p>
        </p:txBody>
      </p:sp>
    </p:spTree>
    <p:extLst>
      <p:ext uri="{BB962C8B-B14F-4D97-AF65-F5344CB8AC3E}">
        <p14:creationId xmlns:p14="http://schemas.microsoft.com/office/powerpoint/2010/main" val="176634284"/>
      </p:ext>
    </p:extLst>
  </p:cSld>
  <p:clrMapOvr>
    <a:masterClrMapping/>
  </p:clrMapOvr>
  <p:timing>
    <p:tnLst>
      <p:par>
        <p:cTn id="1" dur="indefinite" restart="never" nodeType="tmRoot"/>
      </p:par>
    </p:tnLst>
  </p:timing>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476673"/>
            <a:ext cx="8111155" cy="936104"/>
          </a:xfrm>
        </p:spPr>
        <p:txBody>
          <a:bodyPr>
            <a:noAutofit/>
          </a:bodyPr>
          <a:lstStyle/>
          <a:p>
            <a:pPr marL="457200" lvl="0" indent="-457200" algn="ctr">
              <a:spcBef>
                <a:spcPct val="20000"/>
              </a:spcBef>
            </a:pPr>
            <a:r>
              <a:rPr lang="cs-CZ" sz="2400" b="1" dirty="0">
                <a:solidFill>
                  <a:srgbClr val="31B6FD">
                    <a:lumMod val="50000"/>
                  </a:srgbClr>
                </a:solidFill>
                <a:ea typeface="+mn-ea"/>
                <a:cs typeface="+mn-cs"/>
              </a:rPr>
              <a:t/>
            </a:r>
            <a:br>
              <a:rPr lang="cs-CZ" sz="2400" b="1" dirty="0">
                <a:solidFill>
                  <a:srgbClr val="31B6FD">
                    <a:lumMod val="50000"/>
                  </a:srgbClr>
                </a:solidFill>
                <a:ea typeface="+mn-ea"/>
                <a:cs typeface="+mn-cs"/>
              </a:rPr>
            </a:br>
            <a:endParaRPr lang="cs-CZ" sz="3600" b="1" dirty="0"/>
          </a:p>
        </p:txBody>
      </p:sp>
      <p:sp>
        <p:nvSpPr>
          <p:cNvPr id="3" name="Zástupný symbol pro text 2"/>
          <p:cNvSpPr>
            <a:spLocks noGrp="1"/>
          </p:cNvSpPr>
          <p:nvPr>
            <p:ph type="body" sz="half" idx="2"/>
          </p:nvPr>
        </p:nvSpPr>
        <p:spPr>
          <a:xfrm>
            <a:off x="611560" y="1556792"/>
            <a:ext cx="8064896" cy="5058496"/>
          </a:xfrm>
        </p:spPr>
        <p:txBody>
          <a:bodyPr>
            <a:noAutofit/>
          </a:bodyPr>
          <a:lstStyle/>
          <a:p>
            <a:pPr marL="457200" indent="-457200" algn="just">
              <a:buClr>
                <a:srgbClr val="C00000"/>
              </a:buClr>
              <a:buFont typeface="+mj-lt"/>
              <a:buAutoNum type="alphaLcParenR" startAt="2"/>
            </a:pPr>
            <a:r>
              <a:rPr lang="cs-CZ" sz="2400" b="1" dirty="0">
                <a:solidFill>
                  <a:srgbClr val="C00000"/>
                </a:solidFill>
              </a:rPr>
              <a:t>studenti studující v členském státě EU</a:t>
            </a:r>
          </a:p>
          <a:p>
            <a:pPr algn="just">
              <a:buClr>
                <a:srgbClr val="C00000"/>
              </a:buClr>
            </a:pPr>
            <a:r>
              <a:rPr lang="cs-CZ" sz="2400" dirty="0">
                <a:solidFill>
                  <a:srgbClr val="002060"/>
                </a:solidFill>
              </a:rPr>
              <a:t>po dobu studia mají studenti (a i jejich rodinní příslušníci-manžel, manželka, děti, pobývají-li se studentem společně v zahraničí) nárok na poskytnutí veškeré nutné zdravotní péče v zahraničí na konto zdravotní pojišťovny. Před vycestování do členského státu EU za účelem studia, musí student předložit své zdravotní pojišťovně rozhodnutí MŠMT o tom, že škola, na které bude studovat v zahraničí, je postavena na roveň studia v ČR (jedná se o dlouhodobé studium, ne o kurz). Pak pro něho platí stejná pravidla v případě poskytnutí zdravotní péče, jako pro turisty.</a:t>
            </a:r>
          </a:p>
          <a:p>
            <a:pPr algn="just">
              <a:buClr>
                <a:schemeClr val="tx2">
                  <a:lumMod val="50000"/>
                </a:schemeClr>
              </a:buClr>
            </a:pPr>
            <a:endParaRPr lang="cs-CZ" sz="2000" i="1" dirty="0">
              <a:solidFill>
                <a:schemeClr val="accent1">
                  <a:lumMod val="50000"/>
                </a:schemeClr>
              </a:solidFill>
            </a:endParaRPr>
          </a:p>
          <a:p>
            <a:pPr algn="just">
              <a:buClr>
                <a:schemeClr val="tx2">
                  <a:lumMod val="50000"/>
                </a:schemeClr>
              </a:buClr>
            </a:pPr>
            <a:endParaRPr lang="cs-CZ" sz="2000" b="1" dirty="0">
              <a:solidFill>
                <a:schemeClr val="accent1">
                  <a:lumMod val="50000"/>
                </a:schemeClr>
              </a:solidFill>
            </a:endParaRPr>
          </a:p>
          <a:p>
            <a:pPr algn="ctr">
              <a:buClr>
                <a:schemeClr val="tx2">
                  <a:lumMod val="50000"/>
                </a:schemeClr>
              </a:buCl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a:t> </a:t>
            </a:r>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106</a:t>
            </a:fld>
            <a:endParaRPr lang="cs-CZ" dirty="0"/>
          </a:p>
        </p:txBody>
      </p:sp>
    </p:spTree>
    <p:extLst>
      <p:ext uri="{BB962C8B-B14F-4D97-AF65-F5344CB8AC3E}">
        <p14:creationId xmlns:p14="http://schemas.microsoft.com/office/powerpoint/2010/main" val="1551944819"/>
      </p:ext>
    </p:extLst>
  </p:cSld>
  <p:clrMapOvr>
    <a:masterClrMapping/>
  </p:clrMapOvr>
  <p:timing>
    <p:tnLst>
      <p:par>
        <p:cTn id="1" dur="indefinite" restart="never" nodeType="tmRoot"/>
      </p:par>
    </p:tnLst>
  </p:timing>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476673"/>
            <a:ext cx="8111155" cy="936104"/>
          </a:xfrm>
        </p:spPr>
        <p:txBody>
          <a:bodyPr>
            <a:noAutofit/>
          </a:bodyPr>
          <a:lstStyle/>
          <a:p>
            <a:pPr marL="457200" lvl="0" indent="-457200" algn="ctr">
              <a:spcBef>
                <a:spcPct val="20000"/>
              </a:spcBef>
            </a:pPr>
            <a:r>
              <a:rPr lang="cs-CZ" sz="2400" b="1" dirty="0">
                <a:solidFill>
                  <a:srgbClr val="31B6FD">
                    <a:lumMod val="50000"/>
                  </a:srgbClr>
                </a:solidFill>
                <a:ea typeface="+mn-ea"/>
                <a:cs typeface="+mn-cs"/>
              </a:rPr>
              <a:t/>
            </a:r>
            <a:br>
              <a:rPr lang="cs-CZ" sz="2400" b="1" dirty="0">
                <a:solidFill>
                  <a:srgbClr val="31B6FD">
                    <a:lumMod val="50000"/>
                  </a:srgbClr>
                </a:solidFill>
                <a:ea typeface="+mn-ea"/>
                <a:cs typeface="+mn-cs"/>
              </a:rPr>
            </a:br>
            <a:endParaRPr lang="cs-CZ" sz="3600" b="1" dirty="0"/>
          </a:p>
        </p:txBody>
      </p:sp>
      <p:sp>
        <p:nvSpPr>
          <p:cNvPr id="3" name="Zástupný symbol pro text 2"/>
          <p:cNvSpPr>
            <a:spLocks noGrp="1"/>
          </p:cNvSpPr>
          <p:nvPr>
            <p:ph type="body" sz="half" idx="2"/>
          </p:nvPr>
        </p:nvSpPr>
        <p:spPr>
          <a:xfrm>
            <a:off x="611560" y="476673"/>
            <a:ext cx="8064896" cy="6138615"/>
          </a:xfrm>
        </p:spPr>
        <p:txBody>
          <a:bodyPr>
            <a:noAutofit/>
          </a:bodyPr>
          <a:lstStyle/>
          <a:p>
            <a:pPr marL="457200" indent="-457200" algn="just">
              <a:buClr>
                <a:srgbClr val="C00000"/>
              </a:buClr>
              <a:buFont typeface="+mj-lt"/>
              <a:buAutoNum type="alphaLcParenR" startAt="3"/>
            </a:pPr>
            <a:r>
              <a:rPr lang="cs-CZ" sz="2400" b="1" dirty="0">
                <a:solidFill>
                  <a:srgbClr val="C00000"/>
                </a:solidFill>
              </a:rPr>
              <a:t>vyslaní pracovníci</a:t>
            </a:r>
          </a:p>
          <a:p>
            <a:pPr algn="just">
              <a:buClr>
                <a:schemeClr val="tx2">
                  <a:lumMod val="50000"/>
                </a:schemeClr>
              </a:buClr>
            </a:pPr>
            <a:r>
              <a:rPr lang="cs-CZ" sz="2400" dirty="0">
                <a:solidFill>
                  <a:srgbClr val="002060"/>
                </a:solidFill>
              </a:rPr>
              <a:t>za vyslaného pracovníka považujeme zaměstnance, který je zaměstnán v ČR a kterého jeho zaměstnavatel vyslal plnit pracovní úkoly do jiného členského státu EU. Takový zaměstnanec stále podléhá českým právním předpisům o zdravotním pojištění, avšak max. po dobu 12 měsíců, před uplynutím této lhůty může zažádat o její prodloužení o max. délku 12 měsíců. Vyslaný pracovník má v zemi svého pracovního působení nárok na veškerou zdravotní péči, která je hrazena z jeho českého zdravotního pojištění. Ve státě, kam je vyslán, zdravotní pojištění neplatí, protože za vykonanou práci je odměňován svým původním zaměstnavatelem v ČR a také zde je mu z jeho mzdy hrazeno pojistné na zdravotní pojištění. Pokud je pro některý typ zdravotní péče ve státě vyslání předepsána spoluúčast pacienta, musí tuto spoluúčast platit i vyslaný pracovník.</a:t>
            </a:r>
          </a:p>
          <a:p>
            <a:pPr algn="just">
              <a:buClr>
                <a:schemeClr val="tx2">
                  <a:lumMod val="50000"/>
                </a:schemeClr>
              </a:buClr>
            </a:pPr>
            <a:endParaRPr lang="cs-CZ" sz="2400" b="1" dirty="0">
              <a:solidFill>
                <a:schemeClr val="accent1">
                  <a:lumMod val="50000"/>
                </a:schemeClr>
              </a:solidFill>
            </a:endParaRPr>
          </a:p>
          <a:p>
            <a:pPr algn="ctr">
              <a:buClr>
                <a:schemeClr val="tx2">
                  <a:lumMod val="50000"/>
                </a:schemeClr>
              </a:buCl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a:t> </a:t>
            </a:r>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107</a:t>
            </a:fld>
            <a:endParaRPr lang="cs-CZ" dirty="0"/>
          </a:p>
        </p:txBody>
      </p:sp>
    </p:spTree>
    <p:extLst>
      <p:ext uri="{BB962C8B-B14F-4D97-AF65-F5344CB8AC3E}">
        <p14:creationId xmlns:p14="http://schemas.microsoft.com/office/powerpoint/2010/main" val="3289404620"/>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476673"/>
            <a:ext cx="8111155" cy="936104"/>
          </a:xfrm>
        </p:spPr>
        <p:txBody>
          <a:bodyPr>
            <a:noAutofit/>
          </a:bodyPr>
          <a:lstStyle/>
          <a:p>
            <a:pPr marL="457200" lvl="0" indent="-457200" algn="ctr">
              <a:spcBef>
                <a:spcPct val="20000"/>
              </a:spcBef>
            </a:pPr>
            <a:r>
              <a:rPr lang="cs-CZ" sz="2400" b="1" dirty="0">
                <a:solidFill>
                  <a:srgbClr val="31B6FD">
                    <a:lumMod val="50000"/>
                  </a:srgbClr>
                </a:solidFill>
                <a:ea typeface="+mn-ea"/>
                <a:cs typeface="+mn-cs"/>
              </a:rPr>
              <a:t/>
            </a:r>
            <a:br>
              <a:rPr lang="cs-CZ" sz="2400" b="1" dirty="0">
                <a:solidFill>
                  <a:srgbClr val="31B6FD">
                    <a:lumMod val="50000"/>
                  </a:srgbClr>
                </a:solidFill>
                <a:ea typeface="+mn-ea"/>
                <a:cs typeface="+mn-cs"/>
              </a:rPr>
            </a:br>
            <a:endParaRPr lang="cs-CZ" sz="3600" b="1" dirty="0"/>
          </a:p>
        </p:txBody>
      </p:sp>
      <p:sp>
        <p:nvSpPr>
          <p:cNvPr id="3" name="Zástupný symbol pro text 2"/>
          <p:cNvSpPr>
            <a:spLocks noGrp="1"/>
          </p:cNvSpPr>
          <p:nvPr>
            <p:ph type="body" sz="half" idx="2"/>
          </p:nvPr>
        </p:nvSpPr>
        <p:spPr>
          <a:xfrm>
            <a:off x="193638" y="476672"/>
            <a:ext cx="8770850" cy="6138615"/>
          </a:xfrm>
        </p:spPr>
        <p:txBody>
          <a:bodyPr>
            <a:noAutofit/>
          </a:bodyPr>
          <a:lstStyle/>
          <a:p>
            <a:pPr marL="457200" indent="-457200" algn="just">
              <a:buClr>
                <a:srgbClr val="C00000"/>
              </a:buClr>
              <a:buFont typeface="+mj-lt"/>
              <a:buAutoNum type="alphaLcParenR" startAt="4"/>
            </a:pPr>
            <a:r>
              <a:rPr lang="cs-CZ" sz="2400" b="1" i="1" dirty="0">
                <a:solidFill>
                  <a:srgbClr val="C00000"/>
                </a:solidFill>
              </a:rPr>
              <a:t>přeshraniční pracovníci</a:t>
            </a:r>
            <a:endParaRPr lang="cs-CZ" sz="2400" b="1" dirty="0">
              <a:solidFill>
                <a:srgbClr val="C00000"/>
              </a:solidFill>
            </a:endParaRPr>
          </a:p>
          <a:p>
            <a:pPr algn="just">
              <a:buClr>
                <a:schemeClr val="tx2">
                  <a:lumMod val="50000"/>
                </a:schemeClr>
              </a:buClr>
            </a:pPr>
            <a:r>
              <a:rPr lang="cs-CZ" sz="2400" dirty="0">
                <a:solidFill>
                  <a:srgbClr val="002060"/>
                </a:solidFill>
              </a:rPr>
              <a:t>za přeshraničního pracovníka považujeme toho, který bydlí v ČR, a je zaměstnán nebo podniká v jiném členském státě EU a do svého bydliště se nejméně 1x týdně vrací. Přeshraniční pracovník musí svůj záměr pracovat nebo podnikat v zahraničí oznámit předem své zdravotní pojišťovně, pokud chce čerpat zdravotní péči ve státě svého pracovního působení a i v ČR, v takovém případě musí platit pojistné na zdravotním pojištění v ČR, neboť zde nemá příjem. Česká zdravotní pojišťovna vystaví takovému pracovníkovi potvrzení o registraci, a to nejdéle na dobu 6 měsíců, na žádost může být tato doba prodloužena. Přeshraniční pracovník si ve státě svého pracovního působení zvolí zdravotní pojišťovnu (pokud mají </a:t>
            </a:r>
            <a:r>
              <a:rPr lang="cs-CZ" sz="2400" dirty="0" err="1">
                <a:solidFill>
                  <a:srgbClr val="002060"/>
                </a:solidFill>
              </a:rPr>
              <a:t>Bismarckový</a:t>
            </a:r>
            <a:r>
              <a:rPr lang="cs-CZ" sz="2400" dirty="0">
                <a:solidFill>
                  <a:srgbClr val="002060"/>
                </a:solidFill>
              </a:rPr>
              <a:t> model), u ní si také platí pojistné na zdravotním pojištění za podmínek daného státu. Z toho zdravotního pojištění je mu také hrazena zdravotní péče tam poskytnutá. V ČR má pak nárok na poskytnutí zdravotní péče hrazené jeho zahraniční pojišťovnou.</a:t>
            </a:r>
          </a:p>
          <a:p>
            <a:pPr marL="457200" indent="-457200">
              <a:buClr>
                <a:schemeClr val="tx2">
                  <a:lumMod val="50000"/>
                </a:schemeClr>
              </a:buClr>
              <a:buFont typeface="+mj-lt"/>
              <a:buAutoNum type="alphaLcParenR" startAt="4"/>
            </a:pPr>
            <a:endParaRPr lang="cs-CZ" sz="2000" b="1" dirty="0">
              <a:solidFill>
                <a:schemeClr val="accent1">
                  <a:lumMod val="50000"/>
                </a:schemeClr>
              </a:solidFill>
            </a:endParaRPr>
          </a:p>
          <a:p>
            <a:pPr marL="457200" indent="-457200">
              <a:buClr>
                <a:schemeClr val="tx2">
                  <a:lumMod val="50000"/>
                </a:schemeClr>
              </a:buClr>
              <a:buFont typeface="+mj-lt"/>
              <a:buAutoNum type="alphaLcParenR" startAt="4"/>
            </a:pPr>
            <a:endParaRPr lang="cs-CZ" sz="2000" b="1" dirty="0">
              <a:solidFill>
                <a:schemeClr val="accent1">
                  <a:lumMod val="50000"/>
                </a:schemeClr>
              </a:solidFill>
            </a:endParaRPr>
          </a:p>
          <a:p>
            <a:pPr marL="457200" indent="-457200">
              <a:buClr>
                <a:schemeClr val="tx2">
                  <a:lumMod val="50000"/>
                </a:schemeClr>
              </a:buClr>
              <a:buFont typeface="+mj-lt"/>
              <a:buAutoNum type="alphaLcParenR" startAt="4"/>
            </a:pPr>
            <a:endParaRPr lang="cs-CZ" sz="2000" b="1" dirty="0">
              <a:solidFill>
                <a:schemeClr val="accent1">
                  <a:lumMod val="50000"/>
                </a:schemeClr>
              </a:solidFill>
            </a:endParaRPr>
          </a:p>
          <a:p>
            <a:pPr>
              <a:buClr>
                <a:schemeClr val="tx2">
                  <a:lumMod val="50000"/>
                </a:schemeClr>
              </a:buClr>
            </a:pPr>
            <a:endParaRPr lang="cs-CZ" sz="2000" b="1" dirty="0">
              <a:solidFill>
                <a:schemeClr val="accent1">
                  <a:lumMod val="50000"/>
                </a:schemeClr>
              </a:solidFill>
            </a:endParaRPr>
          </a:p>
          <a:p>
            <a:pPr marL="457200" indent="-457200">
              <a:buClr>
                <a:schemeClr val="tx2">
                  <a:lumMod val="50000"/>
                </a:schemeClr>
              </a:buClr>
              <a:buFont typeface="+mj-lt"/>
              <a:buAutoNum type="alphaLcParenR" startAt="4"/>
            </a:pPr>
            <a:endParaRPr lang="cs-CZ" sz="2000" b="1" dirty="0">
              <a:solidFill>
                <a:schemeClr val="accent1">
                  <a:lumMod val="50000"/>
                </a:schemeClr>
              </a:solidFill>
            </a:endParaRPr>
          </a:p>
          <a:p>
            <a:pPr marL="457200" indent="-457200">
              <a:buClr>
                <a:schemeClr val="tx2">
                  <a:lumMod val="50000"/>
                </a:schemeClr>
              </a:buClr>
              <a:buFont typeface="+mj-lt"/>
              <a:buAutoNum type="alphaLcParenR" startAt="4"/>
            </a:pPr>
            <a:endParaRPr lang="cs-CZ" sz="2000" b="1" dirty="0">
              <a:solidFill>
                <a:schemeClr val="accent1">
                  <a:lumMod val="50000"/>
                </a:schemeClr>
              </a:solidFill>
            </a:endParaRPr>
          </a:p>
          <a:p>
            <a:pPr marL="457200" indent="-457200">
              <a:buClr>
                <a:schemeClr val="tx2">
                  <a:lumMod val="50000"/>
                </a:schemeClr>
              </a:buClr>
              <a:buFont typeface="+mj-lt"/>
              <a:buAutoNum type="alphaLcParenR" startAt="4"/>
            </a:pPr>
            <a:endParaRPr lang="cs-CZ" sz="2000" b="1" dirty="0">
              <a:solidFill>
                <a:schemeClr val="accent1">
                  <a:lumMod val="50000"/>
                </a:schemeClr>
              </a:solidFill>
            </a:endParaRPr>
          </a:p>
          <a:p>
            <a:pPr marL="457200" indent="-457200">
              <a:buClr>
                <a:schemeClr val="tx2">
                  <a:lumMod val="50000"/>
                </a:schemeClr>
              </a:buClr>
              <a:buFont typeface="+mj-lt"/>
              <a:buAutoNum type="alphaLcParenR" startAt="4"/>
            </a:pPr>
            <a:endParaRPr lang="cs-CZ" sz="2000" b="1" dirty="0">
              <a:solidFill>
                <a:schemeClr val="accent1">
                  <a:lumMod val="50000"/>
                </a:schemeClr>
              </a:solidFill>
            </a:endParaRPr>
          </a:p>
          <a:p>
            <a:pPr marL="457200" indent="-457200">
              <a:buClr>
                <a:schemeClr val="tx2">
                  <a:lumMod val="50000"/>
                </a:schemeClr>
              </a:buClr>
              <a:buFont typeface="+mj-lt"/>
              <a:buAutoNum type="alphaLcParenR" startAt="4"/>
            </a:pPr>
            <a:endParaRPr lang="cs-CZ" sz="2000" b="1" dirty="0">
              <a:solidFill>
                <a:schemeClr val="accent1">
                  <a:lumMod val="50000"/>
                </a:schemeClr>
              </a:solidFill>
            </a:endParaRPr>
          </a:p>
          <a:p>
            <a:pPr marL="457200" indent="-457200">
              <a:buFont typeface="+mj-lt"/>
              <a:buAutoNum type="alphaLcParenR" startAt="4"/>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a:t>  h</a:t>
            </a:r>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108</a:t>
            </a:fld>
            <a:endParaRPr lang="cs-CZ" dirty="0"/>
          </a:p>
        </p:txBody>
      </p:sp>
    </p:spTree>
    <p:extLst>
      <p:ext uri="{BB962C8B-B14F-4D97-AF65-F5344CB8AC3E}">
        <p14:creationId xmlns:p14="http://schemas.microsoft.com/office/powerpoint/2010/main" val="959643613"/>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476673"/>
            <a:ext cx="8111155" cy="936104"/>
          </a:xfrm>
        </p:spPr>
        <p:txBody>
          <a:bodyPr>
            <a:noAutofit/>
          </a:bodyPr>
          <a:lstStyle/>
          <a:p>
            <a:pPr marL="457200" lvl="0" indent="-457200" algn="ctr">
              <a:spcBef>
                <a:spcPct val="20000"/>
              </a:spcBef>
            </a:pPr>
            <a:r>
              <a:rPr lang="cs-CZ" sz="2400" b="1" dirty="0">
                <a:solidFill>
                  <a:srgbClr val="31B6FD">
                    <a:lumMod val="50000"/>
                  </a:srgbClr>
                </a:solidFill>
                <a:ea typeface="+mn-ea"/>
                <a:cs typeface="+mn-cs"/>
              </a:rPr>
              <a:t/>
            </a:r>
            <a:br>
              <a:rPr lang="cs-CZ" sz="2400" b="1" dirty="0">
                <a:solidFill>
                  <a:srgbClr val="31B6FD">
                    <a:lumMod val="50000"/>
                  </a:srgbClr>
                </a:solidFill>
                <a:ea typeface="+mn-ea"/>
                <a:cs typeface="+mn-cs"/>
              </a:rPr>
            </a:br>
            <a:endParaRPr lang="cs-CZ" sz="3600" b="1" dirty="0"/>
          </a:p>
        </p:txBody>
      </p:sp>
      <p:sp>
        <p:nvSpPr>
          <p:cNvPr id="3" name="Zástupný symbol pro text 2"/>
          <p:cNvSpPr>
            <a:spLocks noGrp="1"/>
          </p:cNvSpPr>
          <p:nvPr>
            <p:ph type="body" sz="half" idx="2"/>
          </p:nvPr>
        </p:nvSpPr>
        <p:spPr>
          <a:xfrm>
            <a:off x="251520" y="476673"/>
            <a:ext cx="8640960" cy="6138615"/>
          </a:xfrm>
        </p:spPr>
        <p:txBody>
          <a:bodyPr>
            <a:noAutofit/>
          </a:bodyPr>
          <a:lstStyle/>
          <a:p>
            <a:pPr marL="457200" indent="-457200" algn="just">
              <a:buClr>
                <a:srgbClr val="C00000"/>
              </a:buClr>
              <a:buFont typeface="+mj-lt"/>
              <a:buAutoNum type="alphaLcParenR" startAt="5"/>
            </a:pPr>
            <a:r>
              <a:rPr lang="cs-CZ" sz="2400" b="1" dirty="0">
                <a:solidFill>
                  <a:srgbClr val="C00000"/>
                </a:solidFill>
              </a:rPr>
              <a:t>důchodci</a:t>
            </a:r>
          </a:p>
          <a:p>
            <a:pPr algn="just">
              <a:buClr>
                <a:srgbClr val="C00000"/>
              </a:buClr>
            </a:pPr>
            <a:r>
              <a:rPr lang="cs-CZ" sz="2400" dirty="0">
                <a:solidFill>
                  <a:srgbClr val="002060"/>
                </a:solidFill>
              </a:rPr>
              <a:t>rozhodne-li se důchodce žijící v ČR přestěhovat do jiného členského státu EU, musí o tom předem informovat svoji zdravotní pojišťovnu, zároveň ji informuje i o tom, zda s ním vycestují i jeho rodinní příslušníci a jaká je jejich situace z hlediska zdravotního pojištění (zda za ně hradí pojistné stát apod.). Zdravotní pojišťovna jej pak informuje o tom, u které instituce se v daném členském státě EU zaregistruje a která ho bude informovat o způsobu uplatnění jeho nároku na hrazení zdravotní péče ze zdravotního pojištění. V zemi svého pobytu má pak důchodce nárok na veškerou zdravotní péči jako tamní důchodci. Nadále je však pojištěncem České zdravotní pojišťovny a pojistné za něj hradí český stát. Česká zdravotní pojišťovna bude zahraniční instituci, která důchodce zaregistrovala hradit náklady na jeho zdravotné péči, a to 1x za rok. Pokud důchodce přijede na návštěvu do ČR, má zde nárok pouze na nutnou (nikoliv veškerou) hrazenou péči.</a:t>
            </a:r>
          </a:p>
          <a:p>
            <a:pPr algn="just">
              <a:buClr>
                <a:schemeClr val="tx2">
                  <a:lumMod val="50000"/>
                </a:schemeClr>
              </a:buClr>
            </a:pPr>
            <a:endParaRPr lang="cs-CZ" sz="2000" b="1" dirty="0">
              <a:solidFill>
                <a:schemeClr val="accent1">
                  <a:lumMod val="50000"/>
                </a:schemeClr>
              </a:solidFill>
            </a:endParaRPr>
          </a:p>
          <a:p>
            <a:pPr algn="ctr">
              <a:buClr>
                <a:schemeClr val="tx2">
                  <a:lumMod val="50000"/>
                </a:schemeClr>
              </a:buCl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a:t> </a:t>
            </a:r>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109</a:t>
            </a:fld>
            <a:endParaRPr lang="cs-CZ" dirty="0"/>
          </a:p>
        </p:txBody>
      </p:sp>
    </p:spTree>
    <p:extLst>
      <p:ext uri="{BB962C8B-B14F-4D97-AF65-F5344CB8AC3E}">
        <p14:creationId xmlns:p14="http://schemas.microsoft.com/office/powerpoint/2010/main" val="328327859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332656"/>
            <a:ext cx="8111155" cy="1002101"/>
          </a:xfrm>
        </p:spPr>
        <p:txBody>
          <a:bodyPr>
            <a:noAutofit/>
          </a:bodyPr>
          <a:lstStyle/>
          <a:p>
            <a:pPr algn="ctr"/>
            <a:r>
              <a:rPr lang="cs-CZ" sz="2400" b="1" dirty="0"/>
              <a:t>Nárůst nákladů na zdravotní péči</a:t>
            </a:r>
          </a:p>
        </p:txBody>
      </p:sp>
      <p:sp>
        <p:nvSpPr>
          <p:cNvPr id="3" name="Zástupný symbol pro text 2"/>
          <p:cNvSpPr>
            <a:spLocks noGrp="1"/>
          </p:cNvSpPr>
          <p:nvPr>
            <p:ph type="body" sz="half" idx="2"/>
          </p:nvPr>
        </p:nvSpPr>
        <p:spPr>
          <a:xfrm>
            <a:off x="395536" y="1844824"/>
            <a:ext cx="8424936" cy="4536503"/>
          </a:xfrm>
        </p:spPr>
        <p:txBody>
          <a:bodyPr>
            <a:noAutofit/>
          </a:bodyPr>
          <a:lstStyle/>
          <a:p>
            <a:pPr algn="just">
              <a:buClr>
                <a:schemeClr val="tx2">
                  <a:lumMod val="50000"/>
                </a:schemeClr>
              </a:buClr>
            </a:pPr>
            <a:r>
              <a:rPr lang="cs-CZ" sz="2400" b="1" dirty="0">
                <a:solidFill>
                  <a:srgbClr val="002060"/>
                </a:solidFill>
              </a:rPr>
              <a:t>Problém zdravotní politiky je trvale stoupající náklady na zdravotní péči, kterou řeší každá vláda. Náklady na zdravotní péči stoupá především v důsledku:</a:t>
            </a:r>
          </a:p>
          <a:p>
            <a:pPr algn="just">
              <a:buClr>
                <a:schemeClr val="tx2">
                  <a:lumMod val="50000"/>
                </a:schemeClr>
              </a:buClr>
            </a:pPr>
            <a:endParaRPr lang="cs-CZ" b="1" dirty="0">
              <a:solidFill>
                <a:srgbClr val="002060"/>
              </a:solidFill>
            </a:endParaRPr>
          </a:p>
          <a:p>
            <a:pPr marL="457200" indent="-457200" algn="just">
              <a:buClr>
                <a:schemeClr val="tx2">
                  <a:lumMod val="50000"/>
                </a:schemeClr>
              </a:buClr>
              <a:buFont typeface="+mj-lt"/>
              <a:buAutoNum type="alphaLcParenR"/>
            </a:pPr>
            <a:r>
              <a:rPr lang="cs-CZ" sz="2000" b="1" dirty="0">
                <a:solidFill>
                  <a:srgbClr val="002060"/>
                </a:solidFill>
              </a:rPr>
              <a:t>stárnutí obyvatelstva – </a:t>
            </a:r>
            <a:r>
              <a:rPr lang="cs-CZ" sz="2000" i="1" dirty="0">
                <a:solidFill>
                  <a:srgbClr val="002060"/>
                </a:solidFill>
              </a:rPr>
              <a:t>stále stoupající počet seniorů</a:t>
            </a:r>
          </a:p>
          <a:p>
            <a:pPr marL="457200" indent="-457200" algn="just">
              <a:buClr>
                <a:schemeClr val="tx2">
                  <a:lumMod val="50000"/>
                </a:schemeClr>
              </a:buClr>
              <a:buFont typeface="+mj-lt"/>
              <a:buAutoNum type="alphaLcParenR"/>
            </a:pPr>
            <a:r>
              <a:rPr lang="cs-CZ" sz="2000" b="1" dirty="0">
                <a:solidFill>
                  <a:srgbClr val="002060"/>
                </a:solidFill>
              </a:rPr>
              <a:t>vědeckého pokroku v medicíně – </a:t>
            </a:r>
            <a:r>
              <a:rPr lang="cs-CZ" sz="2000" i="1" dirty="0">
                <a:solidFill>
                  <a:srgbClr val="002060"/>
                </a:solidFill>
              </a:rPr>
              <a:t>stále větší náklady na vývoj nových 					       technologií a léků</a:t>
            </a:r>
          </a:p>
          <a:p>
            <a:pPr marL="457200" indent="-457200" algn="just">
              <a:buClr>
                <a:schemeClr val="tx2">
                  <a:lumMod val="50000"/>
                </a:schemeClr>
              </a:buClr>
              <a:buFont typeface="+mj-lt"/>
              <a:buAutoNum type="alphaLcParenR"/>
            </a:pPr>
            <a:r>
              <a:rPr lang="cs-CZ" sz="2000" b="1" dirty="0">
                <a:solidFill>
                  <a:srgbClr val="002060"/>
                </a:solidFill>
              </a:rPr>
              <a:t>vysoký podílu živé práce ve zdravotnictví a růst jejich ceny </a:t>
            </a:r>
            <a:r>
              <a:rPr lang="cs-CZ" sz="2000" i="1" dirty="0">
                <a:solidFill>
                  <a:srgbClr val="002060"/>
                </a:solidFill>
              </a:rPr>
              <a:t>(mzdy)</a:t>
            </a:r>
          </a:p>
          <a:p>
            <a:pPr marL="457200" indent="-457200" algn="just">
              <a:buClr>
                <a:schemeClr val="tx2">
                  <a:lumMod val="50000"/>
                </a:schemeClr>
              </a:buClr>
              <a:buFont typeface="+mj-lt"/>
              <a:buAutoNum type="alphaLcParenR"/>
            </a:pPr>
            <a:r>
              <a:rPr lang="cs-CZ" sz="2000" b="1" dirty="0">
                <a:solidFill>
                  <a:srgbClr val="002060"/>
                </a:solidFill>
              </a:rPr>
              <a:t>nárůst civilizačních chorob – </a:t>
            </a:r>
            <a:r>
              <a:rPr lang="cs-CZ" sz="2000" i="1" dirty="0">
                <a:solidFill>
                  <a:srgbClr val="002060"/>
                </a:solidFill>
              </a:rPr>
              <a:t>v důsledku životního stylu obyvatelstva a i 				               stavu životního prostředí</a:t>
            </a:r>
          </a:p>
          <a:p>
            <a:pPr algn="just">
              <a:buClr>
                <a:schemeClr val="tx2">
                  <a:lumMod val="50000"/>
                </a:schemeClr>
              </a:buClr>
            </a:pPr>
            <a:endParaRPr lang="cs-CZ" sz="2000" b="1" dirty="0">
              <a:solidFill>
                <a:srgbClr val="002060"/>
              </a:solidFill>
            </a:endParaRPr>
          </a:p>
          <a:p>
            <a:pPr>
              <a:buClr>
                <a:schemeClr val="tx2">
                  <a:lumMod val="50000"/>
                </a:schemeClr>
              </a:buClr>
            </a:pPr>
            <a:endParaRPr lang="cs-CZ" sz="2000" b="1" dirty="0">
              <a:solidFill>
                <a:srgbClr val="002060"/>
              </a:solidFill>
            </a:endParaRPr>
          </a:p>
          <a:p>
            <a:pPr marL="457200" indent="-457200">
              <a:buClr>
                <a:schemeClr val="tx2">
                  <a:lumMod val="50000"/>
                </a:schemeClr>
              </a:buClr>
              <a:buAutoNum type="alphaLcParenR" startAt="3"/>
            </a:pPr>
            <a:endParaRPr lang="cs-CZ" sz="2000" b="1" dirty="0">
              <a:solidFill>
                <a:schemeClr val="accent1">
                  <a:lumMod val="50000"/>
                </a:schemeClr>
              </a:solidFill>
            </a:endParaRPr>
          </a:p>
          <a:p>
            <a:pPr marL="457200" indent="-457200">
              <a:buClr>
                <a:schemeClr val="tx2">
                  <a:lumMod val="50000"/>
                </a:schemeClr>
              </a:buClr>
              <a:buAutoNum type="alphaLcParenR" startAt="3"/>
            </a:pPr>
            <a:endParaRPr lang="cs-CZ" sz="2000" b="1" dirty="0">
              <a:solidFill>
                <a:schemeClr val="accent1">
                  <a:lumMod val="50000"/>
                </a:schemeClr>
              </a:solidFill>
            </a:endParaRPr>
          </a:p>
          <a:p>
            <a:pPr marL="457200" indent="-457200">
              <a:buClr>
                <a:schemeClr val="tx2">
                  <a:lumMod val="50000"/>
                </a:schemeClr>
              </a:buClr>
              <a:buAutoNum type="alphaLcParenR" startAt="3"/>
            </a:pPr>
            <a:endParaRPr lang="cs-CZ" sz="2000" b="1" dirty="0">
              <a:solidFill>
                <a:schemeClr val="accent1">
                  <a:lumMod val="50000"/>
                </a:schemeClr>
              </a:solidFill>
            </a:endParaRPr>
          </a:p>
          <a:p>
            <a:pPr marL="457200" indent="-457200">
              <a:buClr>
                <a:schemeClr val="tx2">
                  <a:lumMod val="50000"/>
                </a:schemeClr>
              </a:buClr>
              <a:buFont typeface="+mj-lt"/>
              <a:buAutoNum type="alphaLcParenR" startAt="3"/>
            </a:pPr>
            <a:endParaRPr lang="cs-CZ" sz="2000" b="1" dirty="0">
              <a:solidFill>
                <a:schemeClr val="accent1">
                  <a:lumMod val="50000"/>
                </a:schemeClr>
              </a:solidFill>
            </a:endParaRPr>
          </a:p>
          <a:p>
            <a:pPr marL="457200" indent="-457200">
              <a:buClr>
                <a:schemeClr val="tx2">
                  <a:lumMod val="50000"/>
                </a:schemeClr>
              </a:buClr>
              <a:buFont typeface="+mj-lt"/>
              <a:buAutoNum type="alphaLcParenR" startAt="3"/>
            </a:pPr>
            <a:endParaRPr lang="cs-CZ" sz="2000" b="1" dirty="0">
              <a:solidFill>
                <a:schemeClr val="accent1">
                  <a:lumMod val="50000"/>
                </a:schemeClr>
              </a:solidFill>
            </a:endParaRPr>
          </a:p>
          <a:p>
            <a:pPr marL="457200" indent="-457200">
              <a:buFont typeface="+mj-lt"/>
              <a:buAutoNum type="alphaLcParenR" startAt="3"/>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11</a:t>
            </a:fld>
            <a:endParaRPr lang="cs-CZ"/>
          </a:p>
        </p:txBody>
      </p:sp>
    </p:spTree>
    <p:extLst>
      <p:ext uri="{BB962C8B-B14F-4D97-AF65-F5344CB8AC3E}">
        <p14:creationId xmlns:p14="http://schemas.microsoft.com/office/powerpoint/2010/main" val="4137418664"/>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476673"/>
            <a:ext cx="8111155" cy="936104"/>
          </a:xfrm>
        </p:spPr>
        <p:txBody>
          <a:bodyPr>
            <a:noAutofit/>
          </a:bodyPr>
          <a:lstStyle/>
          <a:p>
            <a:pPr marL="457200" lvl="0" indent="-457200" algn="ctr">
              <a:spcBef>
                <a:spcPct val="20000"/>
              </a:spcBef>
            </a:pPr>
            <a:r>
              <a:rPr lang="cs-CZ" sz="2400" b="1" dirty="0">
                <a:solidFill>
                  <a:srgbClr val="31B6FD">
                    <a:lumMod val="50000"/>
                  </a:srgbClr>
                </a:solidFill>
                <a:ea typeface="+mn-ea"/>
                <a:cs typeface="+mn-cs"/>
              </a:rPr>
              <a:t/>
            </a:r>
            <a:br>
              <a:rPr lang="cs-CZ" sz="2400" b="1" dirty="0">
                <a:solidFill>
                  <a:srgbClr val="31B6FD">
                    <a:lumMod val="50000"/>
                  </a:srgbClr>
                </a:solidFill>
                <a:ea typeface="+mn-ea"/>
                <a:cs typeface="+mn-cs"/>
              </a:rPr>
            </a:br>
            <a:endParaRPr lang="cs-CZ" sz="3600" b="1" dirty="0"/>
          </a:p>
        </p:txBody>
      </p:sp>
      <p:sp>
        <p:nvSpPr>
          <p:cNvPr id="3" name="Zástupný symbol pro text 2"/>
          <p:cNvSpPr>
            <a:spLocks noGrp="1"/>
          </p:cNvSpPr>
          <p:nvPr>
            <p:ph type="body" sz="half" idx="2"/>
          </p:nvPr>
        </p:nvSpPr>
        <p:spPr>
          <a:xfrm>
            <a:off x="395536" y="1086272"/>
            <a:ext cx="8208912" cy="5529015"/>
          </a:xfrm>
        </p:spPr>
        <p:txBody>
          <a:bodyPr>
            <a:noAutofit/>
          </a:bodyPr>
          <a:lstStyle/>
          <a:p>
            <a:pPr algn="just">
              <a:buClr>
                <a:schemeClr val="tx2">
                  <a:lumMod val="50000"/>
                </a:schemeClr>
              </a:buClr>
            </a:pPr>
            <a:r>
              <a:rPr lang="cs-CZ" sz="2400" b="1" dirty="0">
                <a:solidFill>
                  <a:srgbClr val="002060"/>
                </a:solidFill>
              </a:rPr>
              <a:t>Zdravotní pojištění je jednou složkou celého systému tzv. zákonného pojištění, které je uplatňované v ČR a kterým se zatěžují příjmy obyvatel. Systém zákonného pojištění zahrnuje tyto dílčí pojistné systémy:</a:t>
            </a:r>
          </a:p>
          <a:p>
            <a:pPr marL="457200" indent="-457200" algn="just">
              <a:buClr>
                <a:srgbClr val="C00000"/>
              </a:buClr>
              <a:buFont typeface="+mj-lt"/>
              <a:buAutoNum type="arabicPeriod"/>
            </a:pPr>
            <a:r>
              <a:rPr lang="cs-CZ" sz="2400" b="1" dirty="0">
                <a:solidFill>
                  <a:srgbClr val="C00000"/>
                </a:solidFill>
              </a:rPr>
              <a:t>zdravotní pojištění – </a:t>
            </a:r>
            <a:r>
              <a:rPr lang="cs-CZ" sz="2400" dirty="0">
                <a:solidFill>
                  <a:srgbClr val="002060"/>
                </a:solidFill>
              </a:rPr>
              <a:t>slouží ke krytí nákladů na zdravotní služby a dále na úhradu nebo částečnou úhradu nákladů na léky</a:t>
            </a:r>
          </a:p>
          <a:p>
            <a:pPr algn="just">
              <a:buClr>
                <a:srgbClr val="C00000"/>
              </a:buClr>
            </a:pPr>
            <a:r>
              <a:rPr lang="cs-CZ" sz="2400" dirty="0">
                <a:solidFill>
                  <a:srgbClr val="002060"/>
                </a:solidFill>
              </a:rPr>
              <a:t>       Zdravotní pojištění známe jako:</a:t>
            </a:r>
          </a:p>
          <a:p>
            <a:pPr marL="914400" lvl="1" indent="-457200" algn="just">
              <a:buClr>
                <a:srgbClr val="C00000"/>
              </a:buClr>
              <a:buFont typeface="+mj-lt"/>
              <a:buAutoNum type="alphaLcParenR"/>
            </a:pPr>
            <a:r>
              <a:rPr lang="cs-CZ" sz="2400" b="1" i="1" dirty="0">
                <a:solidFill>
                  <a:srgbClr val="002060"/>
                </a:solidFill>
              </a:rPr>
              <a:t>povinné (statutární) – </a:t>
            </a:r>
            <a:r>
              <a:rPr lang="cs-CZ" sz="2400" i="1" dirty="0">
                <a:solidFill>
                  <a:srgbClr val="002060"/>
                </a:solidFill>
              </a:rPr>
              <a:t>účastníkem pojistného systému musí být každý, komu takové povinnost ukládá zákon.</a:t>
            </a:r>
          </a:p>
          <a:p>
            <a:pPr marL="914400" lvl="1" indent="-457200" algn="just">
              <a:buClr>
                <a:srgbClr val="C00000"/>
              </a:buClr>
              <a:buFont typeface="+mj-lt"/>
              <a:buAutoNum type="alphaLcParenR"/>
            </a:pPr>
            <a:r>
              <a:rPr lang="cs-CZ" sz="2400" b="1" i="1" dirty="0">
                <a:solidFill>
                  <a:srgbClr val="002060"/>
                </a:solidFill>
              </a:rPr>
              <a:t>dobrovolné (privátní) – </a:t>
            </a:r>
            <a:r>
              <a:rPr lang="cs-CZ" sz="2400" i="1" dirty="0">
                <a:solidFill>
                  <a:srgbClr val="002060"/>
                </a:solidFill>
              </a:rPr>
              <a:t>účastníkem pojistného systému je občan dobrovolně, na základě vlastního rozhodnutí</a:t>
            </a:r>
            <a:endParaRPr lang="cs-CZ" sz="2400" b="1" i="1" dirty="0">
              <a:solidFill>
                <a:srgbClr val="002060"/>
              </a:solidFill>
            </a:endParaRPr>
          </a:p>
          <a:p>
            <a:pPr algn="just">
              <a:buClr>
                <a:schemeClr val="tx2">
                  <a:lumMod val="50000"/>
                </a:schemeClr>
              </a:buClr>
            </a:pPr>
            <a:endParaRPr lang="cs-CZ" sz="2400" b="1" dirty="0">
              <a:solidFill>
                <a:srgbClr val="002060"/>
              </a:solidFill>
            </a:endParaRPr>
          </a:p>
          <a:p>
            <a:pPr algn="just">
              <a:buClr>
                <a:schemeClr val="tx2">
                  <a:lumMod val="50000"/>
                </a:schemeClr>
              </a:buClr>
            </a:pPr>
            <a:endParaRPr lang="cs-CZ" sz="2000" b="1" dirty="0">
              <a:solidFill>
                <a:schemeClr val="accent1">
                  <a:lumMod val="50000"/>
                </a:schemeClr>
              </a:solidFill>
            </a:endParaRPr>
          </a:p>
          <a:p>
            <a:pPr algn="ctr">
              <a:buClr>
                <a:schemeClr val="tx2">
                  <a:lumMod val="50000"/>
                </a:schemeClr>
              </a:buCl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a:t> </a:t>
            </a:r>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110</a:t>
            </a:fld>
            <a:endParaRPr lang="cs-CZ" dirty="0"/>
          </a:p>
        </p:txBody>
      </p:sp>
    </p:spTree>
    <p:extLst>
      <p:ext uri="{BB962C8B-B14F-4D97-AF65-F5344CB8AC3E}">
        <p14:creationId xmlns:p14="http://schemas.microsoft.com/office/powerpoint/2010/main" val="1521953812"/>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476673"/>
            <a:ext cx="8111155" cy="936104"/>
          </a:xfrm>
        </p:spPr>
        <p:txBody>
          <a:bodyPr>
            <a:noAutofit/>
          </a:bodyPr>
          <a:lstStyle/>
          <a:p>
            <a:pPr marL="457200" lvl="0" indent="-457200" algn="ctr">
              <a:spcBef>
                <a:spcPct val="20000"/>
              </a:spcBef>
            </a:pPr>
            <a:r>
              <a:rPr lang="cs-CZ" sz="2400" b="1" dirty="0">
                <a:solidFill>
                  <a:srgbClr val="31B6FD">
                    <a:lumMod val="50000"/>
                  </a:srgbClr>
                </a:solidFill>
                <a:ea typeface="+mn-ea"/>
                <a:cs typeface="+mn-cs"/>
              </a:rPr>
              <a:t/>
            </a:r>
            <a:br>
              <a:rPr lang="cs-CZ" sz="2400" b="1" dirty="0">
                <a:solidFill>
                  <a:srgbClr val="31B6FD">
                    <a:lumMod val="50000"/>
                  </a:srgbClr>
                </a:solidFill>
                <a:ea typeface="+mn-ea"/>
                <a:cs typeface="+mn-cs"/>
              </a:rPr>
            </a:br>
            <a:endParaRPr lang="cs-CZ" sz="3600" b="1" dirty="0"/>
          </a:p>
        </p:txBody>
      </p:sp>
      <p:sp>
        <p:nvSpPr>
          <p:cNvPr id="3" name="Zástupný symbol pro text 2"/>
          <p:cNvSpPr>
            <a:spLocks noGrp="1"/>
          </p:cNvSpPr>
          <p:nvPr>
            <p:ph type="body" sz="half" idx="2"/>
          </p:nvPr>
        </p:nvSpPr>
        <p:spPr>
          <a:xfrm>
            <a:off x="611560" y="1556792"/>
            <a:ext cx="8064896" cy="5058496"/>
          </a:xfrm>
        </p:spPr>
        <p:txBody>
          <a:bodyPr>
            <a:noAutofit/>
          </a:bodyPr>
          <a:lstStyle/>
          <a:p>
            <a:pPr marL="457200" indent="-457200" algn="just">
              <a:buClr>
                <a:srgbClr val="C00000"/>
              </a:buClr>
              <a:buFont typeface="+mj-lt"/>
              <a:buAutoNum type="arabicPeriod" startAt="2"/>
            </a:pPr>
            <a:r>
              <a:rPr lang="cs-CZ" sz="2400" b="1" dirty="0">
                <a:solidFill>
                  <a:srgbClr val="C00000"/>
                </a:solidFill>
              </a:rPr>
              <a:t>sociální pojištění – </a:t>
            </a:r>
            <a:r>
              <a:rPr lang="cs-CZ" sz="2400" dirty="0">
                <a:solidFill>
                  <a:srgbClr val="002060"/>
                </a:solidFill>
              </a:rPr>
              <a:t>se člení na :</a:t>
            </a:r>
          </a:p>
          <a:p>
            <a:pPr marL="914400" lvl="1" indent="-457200" algn="just">
              <a:buClr>
                <a:srgbClr val="C00000"/>
              </a:buClr>
              <a:buFont typeface="+mj-lt"/>
              <a:buAutoNum type="alphaLcParenR"/>
            </a:pPr>
            <a:r>
              <a:rPr lang="cs-CZ" sz="2400" b="1" i="1" dirty="0">
                <a:solidFill>
                  <a:srgbClr val="002060"/>
                </a:solidFill>
              </a:rPr>
              <a:t>důchodové pojištění – </a:t>
            </a:r>
            <a:r>
              <a:rPr lang="cs-CZ" sz="2400" i="1" dirty="0">
                <a:solidFill>
                  <a:srgbClr val="002060"/>
                </a:solidFill>
              </a:rPr>
              <a:t>z něho se vyplácí všechny druhy důchodů</a:t>
            </a:r>
          </a:p>
          <a:p>
            <a:pPr marL="914400" lvl="1" indent="-457200" algn="just">
              <a:buClr>
                <a:srgbClr val="C00000"/>
              </a:buClr>
              <a:buFont typeface="+mj-lt"/>
              <a:buAutoNum type="alphaLcParenR"/>
            </a:pPr>
            <a:r>
              <a:rPr lang="cs-CZ" sz="2400" b="1" i="1" dirty="0">
                <a:solidFill>
                  <a:srgbClr val="002060"/>
                </a:solidFill>
              </a:rPr>
              <a:t>nemocenské pojištění - </a:t>
            </a:r>
            <a:r>
              <a:rPr lang="cs-CZ" sz="2400" i="1" dirty="0">
                <a:solidFill>
                  <a:srgbClr val="002060"/>
                </a:solidFill>
              </a:rPr>
              <a:t>z něho se vyplácí tzv. nemocenské dávky, které nahrazují mzdu v době pracovní neschopnosti</a:t>
            </a:r>
          </a:p>
          <a:p>
            <a:pPr marL="914400" lvl="1" indent="-457200" algn="just">
              <a:buClr>
                <a:srgbClr val="C00000"/>
              </a:buClr>
              <a:buFont typeface="+mj-lt"/>
              <a:buAutoNum type="alphaLcParenR"/>
            </a:pPr>
            <a:r>
              <a:rPr lang="cs-CZ" sz="2400" b="1" i="1" dirty="0">
                <a:solidFill>
                  <a:srgbClr val="002060"/>
                </a:solidFill>
              </a:rPr>
              <a:t>příspěvek na státní politiku zaměstnanosti – </a:t>
            </a:r>
            <a:r>
              <a:rPr lang="cs-CZ" sz="2400" i="1" dirty="0">
                <a:solidFill>
                  <a:srgbClr val="002060"/>
                </a:solidFill>
              </a:rPr>
              <a:t>ze kterého se vyplácí podpora v nezaměstnanosti</a:t>
            </a:r>
            <a:endParaRPr lang="cs-CZ" sz="2400" b="1" i="1" dirty="0">
              <a:solidFill>
                <a:srgbClr val="002060"/>
              </a:solidFill>
            </a:endParaRPr>
          </a:p>
          <a:p>
            <a:pPr algn="just">
              <a:buClr>
                <a:schemeClr val="tx2">
                  <a:lumMod val="50000"/>
                </a:schemeClr>
              </a:buClr>
            </a:pPr>
            <a:endParaRPr lang="cs-CZ" sz="2000" i="1" dirty="0">
              <a:solidFill>
                <a:schemeClr val="accent1">
                  <a:lumMod val="50000"/>
                </a:schemeClr>
              </a:solidFill>
            </a:endParaRPr>
          </a:p>
          <a:p>
            <a:pPr algn="just">
              <a:buClr>
                <a:schemeClr val="tx2">
                  <a:lumMod val="50000"/>
                </a:schemeClr>
              </a:buClr>
            </a:pPr>
            <a:endParaRPr lang="cs-CZ" sz="2000" b="1" dirty="0">
              <a:solidFill>
                <a:schemeClr val="accent1">
                  <a:lumMod val="50000"/>
                </a:schemeClr>
              </a:solidFill>
            </a:endParaRPr>
          </a:p>
          <a:p>
            <a:pPr algn="ctr">
              <a:buClr>
                <a:schemeClr val="tx2">
                  <a:lumMod val="50000"/>
                </a:schemeClr>
              </a:buCl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a:t> </a:t>
            </a:r>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111</a:t>
            </a:fld>
            <a:endParaRPr lang="cs-CZ" dirty="0"/>
          </a:p>
        </p:txBody>
      </p:sp>
    </p:spTree>
    <p:extLst>
      <p:ext uri="{BB962C8B-B14F-4D97-AF65-F5344CB8AC3E}">
        <p14:creationId xmlns:p14="http://schemas.microsoft.com/office/powerpoint/2010/main" val="1812871477"/>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08520" y="476673"/>
            <a:ext cx="9073008" cy="936104"/>
          </a:xfrm>
        </p:spPr>
        <p:txBody>
          <a:bodyPr>
            <a:noAutofit/>
          </a:bodyPr>
          <a:lstStyle/>
          <a:p>
            <a:pPr marL="457200" lvl="0" indent="-457200" algn="ctr">
              <a:spcBef>
                <a:spcPct val="20000"/>
              </a:spcBef>
            </a:pPr>
            <a:r>
              <a:rPr lang="cs-CZ" sz="2400" b="1" dirty="0">
                <a:solidFill>
                  <a:srgbClr val="31B6FD">
                    <a:lumMod val="50000"/>
                  </a:srgbClr>
                </a:solidFill>
                <a:ea typeface="+mn-ea"/>
                <a:cs typeface="+mn-cs"/>
              </a:rPr>
              <a:t/>
            </a:r>
            <a:br>
              <a:rPr lang="cs-CZ" sz="2400" b="1" dirty="0">
                <a:solidFill>
                  <a:srgbClr val="31B6FD">
                    <a:lumMod val="50000"/>
                  </a:srgbClr>
                </a:solidFill>
                <a:ea typeface="+mn-ea"/>
                <a:cs typeface="+mn-cs"/>
              </a:rPr>
            </a:br>
            <a:r>
              <a:rPr lang="cs-CZ" sz="4000" b="1" dirty="0">
                <a:solidFill>
                  <a:schemeClr val="bg1"/>
                </a:solidFill>
                <a:ea typeface="+mn-ea"/>
                <a:cs typeface="+mn-cs"/>
              </a:rPr>
              <a:t>Výdaje na léky a ortopedické pomůcky</a:t>
            </a:r>
            <a:endParaRPr lang="cs-CZ" sz="3600" b="1" dirty="0"/>
          </a:p>
        </p:txBody>
      </p:sp>
      <p:sp>
        <p:nvSpPr>
          <p:cNvPr id="3" name="Zástupný symbol pro text 2"/>
          <p:cNvSpPr>
            <a:spLocks noGrp="1"/>
          </p:cNvSpPr>
          <p:nvPr>
            <p:ph type="body" sz="half" idx="2"/>
          </p:nvPr>
        </p:nvSpPr>
        <p:spPr>
          <a:xfrm>
            <a:off x="611560" y="1556792"/>
            <a:ext cx="8064896" cy="5058496"/>
          </a:xfrm>
        </p:spPr>
        <p:txBody>
          <a:bodyPr>
            <a:noAutofit/>
          </a:bodyPr>
          <a:lstStyle/>
          <a:p>
            <a:pPr algn="just">
              <a:buClr>
                <a:schemeClr val="tx2">
                  <a:lumMod val="50000"/>
                </a:schemeClr>
              </a:buClr>
            </a:pPr>
            <a:r>
              <a:rPr lang="cs-CZ" sz="2400" b="1" dirty="0">
                <a:solidFill>
                  <a:srgbClr val="002060"/>
                </a:solidFill>
              </a:rPr>
              <a:t>Mechanismus tvorby cen léků a ortopedických pomůcek vychází z faktu, že svoji podstatou jsou výrobky, proto při stanovení jejich ceny se obvykle postupuje obdobně, jako při stanovení ceny jiných výrobků. Přitom se nejčastěji používá nákladový typ ceny.</a:t>
            </a:r>
          </a:p>
          <a:p>
            <a:pPr algn="just">
              <a:buClr>
                <a:schemeClr val="tx2">
                  <a:lumMod val="50000"/>
                </a:schemeClr>
              </a:buClr>
            </a:pPr>
            <a:endParaRPr lang="cs-CZ" sz="2400" b="1" dirty="0">
              <a:solidFill>
                <a:srgbClr val="002060"/>
              </a:solidFill>
            </a:endParaRPr>
          </a:p>
          <a:p>
            <a:pPr algn="just">
              <a:buClr>
                <a:schemeClr val="tx2">
                  <a:lumMod val="50000"/>
                </a:schemeClr>
              </a:buClr>
            </a:pPr>
            <a:endParaRPr lang="cs-CZ" sz="2400" b="1" dirty="0">
              <a:solidFill>
                <a:srgbClr val="002060"/>
              </a:solidFill>
            </a:endParaRPr>
          </a:p>
          <a:p>
            <a:pPr algn="just">
              <a:buClr>
                <a:schemeClr val="tx2">
                  <a:lumMod val="50000"/>
                </a:schemeClr>
              </a:buClr>
            </a:pPr>
            <a:endParaRPr lang="cs-CZ" sz="2000" b="1" dirty="0">
              <a:solidFill>
                <a:schemeClr val="accent1">
                  <a:lumMod val="50000"/>
                </a:schemeClr>
              </a:solidFill>
            </a:endParaRPr>
          </a:p>
          <a:p>
            <a:pPr algn="ctr">
              <a:buClr>
                <a:schemeClr val="tx2">
                  <a:lumMod val="50000"/>
                </a:schemeClr>
              </a:buCl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a:t> </a:t>
            </a:r>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112</a:t>
            </a:fld>
            <a:endParaRPr lang="cs-CZ" dirty="0"/>
          </a:p>
        </p:txBody>
      </p:sp>
      <p:graphicFrame>
        <p:nvGraphicFramePr>
          <p:cNvPr id="6" name="Diagram 5"/>
          <p:cNvGraphicFramePr/>
          <p:nvPr>
            <p:extLst>
              <p:ext uri="{D42A27DB-BD31-4B8C-83A1-F6EECF244321}">
                <p14:modId xmlns:p14="http://schemas.microsoft.com/office/powerpoint/2010/main" val="773591825"/>
              </p:ext>
            </p:extLst>
          </p:nvPr>
        </p:nvGraphicFramePr>
        <p:xfrm>
          <a:off x="193638" y="3645024"/>
          <a:ext cx="8770850" cy="2232248"/>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1637898362"/>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476673"/>
            <a:ext cx="8111155" cy="936104"/>
          </a:xfrm>
        </p:spPr>
        <p:txBody>
          <a:bodyPr>
            <a:noAutofit/>
          </a:bodyPr>
          <a:lstStyle/>
          <a:p>
            <a:pPr marL="457200" lvl="0" indent="-457200" algn="ctr">
              <a:spcBef>
                <a:spcPct val="20000"/>
              </a:spcBef>
            </a:pPr>
            <a:r>
              <a:rPr lang="cs-CZ" sz="2400" b="1" dirty="0">
                <a:solidFill>
                  <a:srgbClr val="31B6FD">
                    <a:lumMod val="50000"/>
                  </a:srgbClr>
                </a:solidFill>
                <a:ea typeface="+mn-ea"/>
                <a:cs typeface="+mn-cs"/>
              </a:rPr>
              <a:t/>
            </a:r>
            <a:br>
              <a:rPr lang="cs-CZ" sz="2400" b="1" dirty="0">
                <a:solidFill>
                  <a:srgbClr val="31B6FD">
                    <a:lumMod val="50000"/>
                  </a:srgbClr>
                </a:solidFill>
                <a:ea typeface="+mn-ea"/>
                <a:cs typeface="+mn-cs"/>
              </a:rPr>
            </a:br>
            <a:endParaRPr lang="cs-CZ" sz="3600" b="1" dirty="0"/>
          </a:p>
        </p:txBody>
      </p:sp>
      <p:sp>
        <p:nvSpPr>
          <p:cNvPr id="3" name="Zástupný symbol pro text 2"/>
          <p:cNvSpPr>
            <a:spLocks noGrp="1"/>
          </p:cNvSpPr>
          <p:nvPr>
            <p:ph type="body" sz="half" idx="2"/>
          </p:nvPr>
        </p:nvSpPr>
        <p:spPr>
          <a:xfrm>
            <a:off x="251520" y="942256"/>
            <a:ext cx="8566993" cy="5673032"/>
          </a:xfrm>
        </p:spPr>
        <p:txBody>
          <a:bodyPr>
            <a:noAutofit/>
          </a:bodyPr>
          <a:lstStyle/>
          <a:p>
            <a:pPr algn="just">
              <a:buClr>
                <a:schemeClr val="tx2">
                  <a:lumMod val="50000"/>
                </a:schemeClr>
              </a:buClr>
            </a:pPr>
            <a:r>
              <a:rPr lang="cs-CZ" sz="2400" b="1" dirty="0">
                <a:solidFill>
                  <a:srgbClr val="002060"/>
                </a:solidFill>
              </a:rPr>
              <a:t>Přestože obecně je možno takto popsat mechanismus tvorby cen léků, musíme si uvědomit, že léky přece jen nejsou zcela obyčejným výrobkem. Jejich specifikum spočívá v tom, že k vytvoření nového léku je třeba velmi složitý, nákladný a dlouhodobý výzkum a právě toto se promítá do tvorby ceny léků. Náklady na výzkum a vývoj nového léku jsou značné, jejich promítnutí do ceny léku by jejich cenu neúměrně zatížilo, proto se při stanovení ceny postupuje specifickým způsobem. Z hlediska výzkumu a vývoje rozlišujeme léky:</a:t>
            </a:r>
          </a:p>
          <a:p>
            <a:pPr marL="457200" indent="-457200" algn="just">
              <a:buClr>
                <a:srgbClr val="C00000"/>
              </a:buClr>
              <a:buFont typeface="+mj-lt"/>
              <a:buAutoNum type="alphaLcParenR"/>
            </a:pPr>
            <a:r>
              <a:rPr lang="cs-CZ" sz="2400" dirty="0">
                <a:solidFill>
                  <a:srgbClr val="C00000"/>
                </a:solidFill>
              </a:rPr>
              <a:t>běžné – </a:t>
            </a:r>
            <a:r>
              <a:rPr lang="cs-CZ" sz="2400" dirty="0">
                <a:solidFill>
                  <a:srgbClr val="002060"/>
                </a:solidFill>
              </a:rPr>
              <a:t>jsou již na trhu dlouhou dobu zavedené</a:t>
            </a:r>
          </a:p>
          <a:p>
            <a:pPr marL="457200" indent="-457200" algn="just">
              <a:buClr>
                <a:srgbClr val="C00000"/>
              </a:buClr>
              <a:buFont typeface="+mj-lt"/>
              <a:buAutoNum type="alphaLcParenR"/>
            </a:pPr>
            <a:r>
              <a:rPr lang="cs-CZ" sz="2400" dirty="0">
                <a:solidFill>
                  <a:srgbClr val="C00000"/>
                </a:solidFill>
              </a:rPr>
              <a:t>speciální – </a:t>
            </a:r>
            <a:r>
              <a:rPr lang="cs-CZ" sz="2400" dirty="0">
                <a:solidFill>
                  <a:srgbClr val="002060"/>
                </a:solidFill>
              </a:rPr>
              <a:t>jsou na trh nově zaváděné. Pokud by do jejich prodejní ceny byly zcela započítány náklady na výzkum a vývoj, pak by se cena pro běžného spotřebitele stala nedosažitelná.</a:t>
            </a:r>
            <a:endParaRPr lang="cs-CZ" sz="2400" dirty="0">
              <a:solidFill>
                <a:srgbClr val="C00000"/>
              </a:solidFill>
            </a:endParaRPr>
          </a:p>
          <a:p>
            <a:pPr algn="just">
              <a:buClr>
                <a:schemeClr val="tx2">
                  <a:lumMod val="50000"/>
                </a:schemeClr>
              </a:buClr>
            </a:pPr>
            <a:endParaRPr lang="cs-CZ" sz="2000" b="1" dirty="0">
              <a:solidFill>
                <a:schemeClr val="accent1">
                  <a:lumMod val="50000"/>
                </a:schemeClr>
              </a:solidFill>
            </a:endParaRPr>
          </a:p>
          <a:p>
            <a:pPr algn="ctr">
              <a:buClr>
                <a:schemeClr val="tx2">
                  <a:lumMod val="50000"/>
                </a:schemeClr>
              </a:buCl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a:t> </a:t>
            </a:r>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113</a:t>
            </a:fld>
            <a:endParaRPr lang="cs-CZ" dirty="0"/>
          </a:p>
        </p:txBody>
      </p:sp>
    </p:spTree>
    <p:extLst>
      <p:ext uri="{BB962C8B-B14F-4D97-AF65-F5344CB8AC3E}">
        <p14:creationId xmlns:p14="http://schemas.microsoft.com/office/powerpoint/2010/main" val="872650029"/>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476673"/>
            <a:ext cx="8111155" cy="936104"/>
          </a:xfrm>
        </p:spPr>
        <p:txBody>
          <a:bodyPr>
            <a:noAutofit/>
          </a:bodyPr>
          <a:lstStyle/>
          <a:p>
            <a:pPr marL="457200" lvl="0" indent="-457200" algn="ctr">
              <a:spcBef>
                <a:spcPct val="20000"/>
              </a:spcBef>
            </a:pPr>
            <a:r>
              <a:rPr lang="cs-CZ" sz="2400" b="1" dirty="0">
                <a:solidFill>
                  <a:srgbClr val="31B6FD">
                    <a:lumMod val="50000"/>
                  </a:srgbClr>
                </a:solidFill>
                <a:ea typeface="+mn-ea"/>
                <a:cs typeface="+mn-cs"/>
              </a:rPr>
              <a:t/>
            </a:r>
            <a:br>
              <a:rPr lang="cs-CZ" sz="2400" b="1" dirty="0">
                <a:solidFill>
                  <a:srgbClr val="31B6FD">
                    <a:lumMod val="50000"/>
                  </a:srgbClr>
                </a:solidFill>
                <a:ea typeface="+mn-ea"/>
                <a:cs typeface="+mn-cs"/>
              </a:rPr>
            </a:br>
            <a:endParaRPr lang="cs-CZ" sz="3600" b="1" dirty="0"/>
          </a:p>
        </p:txBody>
      </p:sp>
      <p:sp>
        <p:nvSpPr>
          <p:cNvPr id="3" name="Zástupný symbol pro text 2"/>
          <p:cNvSpPr>
            <a:spLocks noGrp="1"/>
          </p:cNvSpPr>
          <p:nvPr>
            <p:ph type="body" sz="half" idx="2"/>
          </p:nvPr>
        </p:nvSpPr>
        <p:spPr>
          <a:xfrm>
            <a:off x="611560" y="1196752"/>
            <a:ext cx="8064896" cy="5418536"/>
          </a:xfrm>
        </p:spPr>
        <p:txBody>
          <a:bodyPr>
            <a:noAutofit/>
          </a:bodyPr>
          <a:lstStyle/>
          <a:p>
            <a:pPr algn="just">
              <a:buClr>
                <a:schemeClr val="tx2">
                  <a:lumMod val="50000"/>
                </a:schemeClr>
              </a:buClr>
            </a:pPr>
            <a:r>
              <a:rPr lang="cs-CZ" sz="2400" b="1" dirty="0">
                <a:solidFill>
                  <a:srgbClr val="002060"/>
                </a:solidFill>
              </a:rPr>
              <a:t>Neúměrná cena nově speciálních léků se v praxi řeší tak, že běžné léky se na trhu prodávají za vyšší cenu, než jaká by odpovídala nákladové ceně. Naopak speciální léky se prodávají pod cenou úplných výrobních nákladů.</a:t>
            </a:r>
          </a:p>
          <a:p>
            <a:pPr algn="just">
              <a:buClr>
                <a:schemeClr val="tx2">
                  <a:lumMod val="50000"/>
                </a:schemeClr>
              </a:buClr>
            </a:pPr>
            <a:r>
              <a:rPr lang="cs-CZ" sz="2400" b="1" dirty="0">
                <a:solidFill>
                  <a:srgbClr val="002060"/>
                </a:solidFill>
              </a:rPr>
              <a:t>Druhým způsobem stanovování cen léků, který se často uplatňuje v praxi vyplývá ze zákona 48/1997 Sb. o veřejném zdravotním pojištění. Jedná se o stanovení ceny léků porovnáním s cenou jiného léku, který je svým charakterem podobný, popř. podle ceny daného léku ve vybraných zemí EU (tzv. země referenčního koše). </a:t>
            </a:r>
          </a:p>
          <a:p>
            <a:pPr algn="just">
              <a:buClr>
                <a:schemeClr val="tx2">
                  <a:lumMod val="50000"/>
                </a:schemeClr>
              </a:buClr>
            </a:pPr>
            <a:r>
              <a:rPr lang="cs-CZ" sz="2400" b="1" dirty="0"/>
              <a:t> </a:t>
            </a:r>
            <a:r>
              <a:rPr lang="cs-CZ" sz="2400" b="1" dirty="0">
                <a:solidFill>
                  <a:srgbClr val="002060"/>
                </a:solidFill>
              </a:rPr>
              <a:t>Přeřazování léků z kategorie léků speciálních do kategorie léků běžných provádí Státní ústav pro kontrolu léčiv (SÚKL)</a:t>
            </a:r>
          </a:p>
          <a:p>
            <a:pPr algn="just">
              <a:buClr>
                <a:schemeClr val="tx2">
                  <a:lumMod val="50000"/>
                </a:schemeClr>
              </a:buClr>
            </a:pPr>
            <a:r>
              <a:rPr lang="cs-CZ" sz="2400" b="1" dirty="0">
                <a:solidFill>
                  <a:srgbClr val="002060"/>
                </a:solidFill>
              </a:rPr>
              <a:t>po uplynutí příslušné doby (obvykle 2 roky).</a:t>
            </a:r>
          </a:p>
          <a:p>
            <a:pPr algn="just">
              <a:buClr>
                <a:schemeClr val="tx2">
                  <a:lumMod val="50000"/>
                </a:schemeClr>
              </a:buClr>
            </a:pPr>
            <a:endParaRPr lang="cs-CZ" sz="2400" b="1" dirty="0">
              <a:solidFill>
                <a:srgbClr val="002060"/>
              </a:solidFill>
            </a:endParaRPr>
          </a:p>
          <a:p>
            <a:pPr algn="just">
              <a:buClr>
                <a:schemeClr val="tx2">
                  <a:lumMod val="50000"/>
                </a:schemeClr>
              </a:buClr>
            </a:pPr>
            <a:endParaRPr lang="cs-CZ" sz="2000" b="1" dirty="0">
              <a:solidFill>
                <a:schemeClr val="accent1">
                  <a:lumMod val="50000"/>
                </a:schemeClr>
              </a:solidFill>
            </a:endParaRPr>
          </a:p>
          <a:p>
            <a:pPr algn="ctr">
              <a:buClr>
                <a:schemeClr val="tx2">
                  <a:lumMod val="50000"/>
                </a:schemeClr>
              </a:buCl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a:t> </a:t>
            </a:r>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114</a:t>
            </a:fld>
            <a:endParaRPr lang="cs-CZ" dirty="0"/>
          </a:p>
        </p:txBody>
      </p:sp>
    </p:spTree>
    <p:extLst>
      <p:ext uri="{BB962C8B-B14F-4D97-AF65-F5344CB8AC3E}">
        <p14:creationId xmlns:p14="http://schemas.microsoft.com/office/powerpoint/2010/main" val="613340957"/>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476673"/>
            <a:ext cx="8111155" cy="936104"/>
          </a:xfrm>
        </p:spPr>
        <p:txBody>
          <a:bodyPr>
            <a:noAutofit/>
          </a:bodyPr>
          <a:lstStyle/>
          <a:p>
            <a:pPr marL="457200" lvl="0" indent="-457200" algn="ctr">
              <a:spcBef>
                <a:spcPct val="20000"/>
              </a:spcBef>
            </a:pPr>
            <a:r>
              <a:rPr lang="cs-CZ" sz="2400" b="1" dirty="0">
                <a:solidFill>
                  <a:srgbClr val="31B6FD">
                    <a:lumMod val="50000"/>
                  </a:srgbClr>
                </a:solidFill>
                <a:ea typeface="+mn-ea"/>
                <a:cs typeface="+mn-cs"/>
              </a:rPr>
              <a:t/>
            </a:r>
            <a:br>
              <a:rPr lang="cs-CZ" sz="2400" b="1" dirty="0">
                <a:solidFill>
                  <a:srgbClr val="31B6FD">
                    <a:lumMod val="50000"/>
                  </a:srgbClr>
                </a:solidFill>
                <a:ea typeface="+mn-ea"/>
                <a:cs typeface="+mn-cs"/>
              </a:rPr>
            </a:br>
            <a:endParaRPr lang="cs-CZ" sz="3600" b="1" dirty="0"/>
          </a:p>
        </p:txBody>
      </p:sp>
      <p:sp>
        <p:nvSpPr>
          <p:cNvPr id="3" name="Zástupný symbol pro text 2"/>
          <p:cNvSpPr>
            <a:spLocks noGrp="1"/>
          </p:cNvSpPr>
          <p:nvPr>
            <p:ph type="body" sz="half" idx="2"/>
          </p:nvPr>
        </p:nvSpPr>
        <p:spPr>
          <a:xfrm>
            <a:off x="611560" y="1086273"/>
            <a:ext cx="8064896" cy="5529015"/>
          </a:xfrm>
        </p:spPr>
        <p:txBody>
          <a:bodyPr>
            <a:noAutofit/>
          </a:bodyPr>
          <a:lstStyle/>
          <a:p>
            <a:pPr algn="just">
              <a:buClr>
                <a:schemeClr val="tx2">
                  <a:lumMod val="50000"/>
                </a:schemeClr>
              </a:buClr>
            </a:pPr>
            <a:r>
              <a:rPr lang="cs-CZ" sz="2400" b="1" dirty="0">
                <a:solidFill>
                  <a:srgbClr val="002060"/>
                </a:solidFill>
              </a:rPr>
              <a:t>Léky nově uváděné na trh používají patentovou ochranu země, kde o tuto ochranu bylo požádáno. Patentová ochrana je časově omezená a po jejím uplynutí jsou obvykle tyto léky volně vyráběné ostatními výrobci jako </a:t>
            </a:r>
            <a:r>
              <a:rPr lang="cs-CZ" sz="2400" b="1" dirty="0">
                <a:solidFill>
                  <a:srgbClr val="C00000"/>
                </a:solidFill>
              </a:rPr>
              <a:t>generické léky (</a:t>
            </a:r>
            <a:r>
              <a:rPr lang="cs-CZ" sz="2400" b="1" dirty="0" err="1">
                <a:solidFill>
                  <a:srgbClr val="C00000"/>
                </a:solidFill>
              </a:rPr>
              <a:t>generika</a:t>
            </a:r>
            <a:r>
              <a:rPr lang="cs-CZ" sz="2400" b="1" dirty="0">
                <a:solidFill>
                  <a:srgbClr val="C00000"/>
                </a:solidFill>
              </a:rPr>
              <a:t>). </a:t>
            </a:r>
            <a:r>
              <a:rPr lang="cs-CZ" sz="2400" b="1" dirty="0">
                <a:solidFill>
                  <a:srgbClr val="002060"/>
                </a:solidFill>
              </a:rPr>
              <a:t>Jejich cena je výrazně nižší, než cena originálních léků.</a:t>
            </a:r>
          </a:p>
          <a:p>
            <a:pPr algn="just">
              <a:buClr>
                <a:schemeClr val="tx2">
                  <a:lumMod val="50000"/>
                </a:schemeClr>
              </a:buClr>
            </a:pPr>
            <a:r>
              <a:rPr lang="cs-CZ" sz="2400" b="1" dirty="0">
                <a:solidFill>
                  <a:srgbClr val="002060"/>
                </a:solidFill>
              </a:rPr>
              <a:t>Z hlediska hrazení nákladů na léky z prostředků všeobecného zdravotního pojištění rozlišujeme tři kategorie léků:</a:t>
            </a:r>
          </a:p>
          <a:p>
            <a:pPr marL="457200" indent="-457200" algn="just">
              <a:buClr>
                <a:srgbClr val="C00000"/>
              </a:buClr>
              <a:buFont typeface="+mj-lt"/>
              <a:buAutoNum type="alphaLcParenR"/>
            </a:pPr>
            <a:r>
              <a:rPr lang="cs-CZ" sz="2400" dirty="0">
                <a:solidFill>
                  <a:srgbClr val="C00000"/>
                </a:solidFill>
              </a:rPr>
              <a:t>hrazené </a:t>
            </a:r>
            <a:r>
              <a:rPr lang="cs-CZ" sz="2400" i="1" dirty="0">
                <a:solidFill>
                  <a:srgbClr val="002060"/>
                </a:solidFill>
              </a:rPr>
              <a:t>plně z prostředků zdravotního pojištění, z hlediska účinné látky jsou léky zatříděné do skupin. </a:t>
            </a:r>
          </a:p>
          <a:p>
            <a:pPr algn="just">
              <a:buClr>
                <a:srgbClr val="C00000"/>
              </a:buClr>
            </a:pPr>
            <a:endParaRPr lang="cs-CZ" sz="2400" dirty="0">
              <a:solidFill>
                <a:srgbClr val="002060"/>
              </a:solidFill>
            </a:endParaRPr>
          </a:p>
          <a:p>
            <a:pPr algn="just">
              <a:buClr>
                <a:schemeClr val="tx2">
                  <a:lumMod val="50000"/>
                </a:schemeClr>
              </a:buClr>
            </a:pPr>
            <a:endParaRPr lang="cs-CZ" sz="2000" b="1" dirty="0">
              <a:solidFill>
                <a:schemeClr val="accent1">
                  <a:lumMod val="50000"/>
                </a:schemeClr>
              </a:solidFill>
            </a:endParaRPr>
          </a:p>
          <a:p>
            <a:pPr algn="ctr">
              <a:buClr>
                <a:schemeClr val="tx2">
                  <a:lumMod val="50000"/>
                </a:schemeClr>
              </a:buCl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a:t> </a:t>
            </a:r>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115</a:t>
            </a:fld>
            <a:endParaRPr lang="cs-CZ" dirty="0"/>
          </a:p>
        </p:txBody>
      </p:sp>
    </p:spTree>
    <p:extLst>
      <p:ext uri="{BB962C8B-B14F-4D97-AF65-F5344CB8AC3E}">
        <p14:creationId xmlns:p14="http://schemas.microsoft.com/office/powerpoint/2010/main" val="3156460854"/>
      </p:ext>
    </p:extLst>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476673"/>
            <a:ext cx="8111155" cy="936104"/>
          </a:xfrm>
        </p:spPr>
        <p:txBody>
          <a:bodyPr>
            <a:noAutofit/>
          </a:bodyPr>
          <a:lstStyle/>
          <a:p>
            <a:pPr marL="457200" lvl="0" indent="-457200" algn="ctr">
              <a:spcBef>
                <a:spcPct val="20000"/>
              </a:spcBef>
            </a:pPr>
            <a:r>
              <a:rPr lang="cs-CZ" sz="2400" b="1" dirty="0">
                <a:solidFill>
                  <a:srgbClr val="31B6FD">
                    <a:lumMod val="50000"/>
                  </a:srgbClr>
                </a:solidFill>
                <a:ea typeface="+mn-ea"/>
                <a:cs typeface="+mn-cs"/>
              </a:rPr>
              <a:t/>
            </a:r>
            <a:br>
              <a:rPr lang="cs-CZ" sz="2400" b="1" dirty="0">
                <a:solidFill>
                  <a:srgbClr val="31B6FD">
                    <a:lumMod val="50000"/>
                  </a:srgbClr>
                </a:solidFill>
                <a:ea typeface="+mn-ea"/>
                <a:cs typeface="+mn-cs"/>
              </a:rPr>
            </a:br>
            <a:endParaRPr lang="cs-CZ" sz="3600" b="1" dirty="0"/>
          </a:p>
        </p:txBody>
      </p:sp>
      <p:sp>
        <p:nvSpPr>
          <p:cNvPr id="3" name="Zástupný symbol pro text 2"/>
          <p:cNvSpPr>
            <a:spLocks noGrp="1"/>
          </p:cNvSpPr>
          <p:nvPr>
            <p:ph type="body" sz="half" idx="2"/>
          </p:nvPr>
        </p:nvSpPr>
        <p:spPr>
          <a:xfrm>
            <a:off x="611560" y="1086273"/>
            <a:ext cx="8064896" cy="5529015"/>
          </a:xfrm>
        </p:spPr>
        <p:txBody>
          <a:bodyPr>
            <a:noAutofit/>
          </a:bodyPr>
          <a:lstStyle/>
          <a:p>
            <a:pPr marL="457200" indent="-457200" algn="just">
              <a:buClr>
                <a:srgbClr val="C00000"/>
              </a:buClr>
              <a:buFont typeface="+mj-lt"/>
              <a:buAutoNum type="alphaLcParenR" startAt="2"/>
            </a:pPr>
            <a:r>
              <a:rPr lang="cs-CZ" sz="2400" dirty="0">
                <a:solidFill>
                  <a:srgbClr val="C00000"/>
                </a:solidFill>
              </a:rPr>
              <a:t>částečně hrazené z </a:t>
            </a:r>
            <a:r>
              <a:rPr lang="cs-CZ" sz="2400" i="1" dirty="0">
                <a:solidFill>
                  <a:srgbClr val="002060"/>
                </a:solidFill>
              </a:rPr>
              <a:t>prostředků zdravotního pojištění, druhou část doplácí pacienti. Spoluúčast pacienta se stanoví jako rozdíl tržní ceny léků a výše úhrady ze zdravotního pojištění. Touto cestou jsou částečně šetřeny prostředky ze zdravotního pojištění a také se tím omezí plýtvání s léky.</a:t>
            </a:r>
          </a:p>
          <a:p>
            <a:pPr marL="457200" indent="-457200" algn="just">
              <a:buClr>
                <a:srgbClr val="C00000"/>
              </a:buClr>
              <a:buFont typeface="+mj-lt"/>
              <a:buAutoNum type="alphaLcParenR" startAt="2"/>
            </a:pPr>
            <a:r>
              <a:rPr lang="cs-CZ" sz="2400" dirty="0">
                <a:solidFill>
                  <a:srgbClr val="C00000"/>
                </a:solidFill>
              </a:rPr>
              <a:t>nehrazené z </a:t>
            </a:r>
            <a:r>
              <a:rPr lang="cs-CZ" sz="2400" i="1" dirty="0">
                <a:solidFill>
                  <a:srgbClr val="002060"/>
                </a:solidFill>
              </a:rPr>
              <a:t>prostředků zdravotního pojištění, jedná se o volně prodejné léky (není třeba recept), můžeme je zakoupit i jinde než v lékárnách. Od poloviny roku 2012 zdravotní pojišťovny přestaly proplácet léky volně prodejné, a to i když má pacient recept</a:t>
            </a:r>
            <a:r>
              <a:rPr lang="cs-CZ" sz="2400" i="1" dirty="0" smtClean="0">
                <a:solidFill>
                  <a:srgbClr val="002060"/>
                </a:solidFill>
              </a:rPr>
              <a:t>.</a:t>
            </a:r>
          </a:p>
          <a:p>
            <a:pPr algn="just">
              <a:buClr>
                <a:srgbClr val="C00000"/>
              </a:buClr>
            </a:pPr>
            <a:endParaRPr lang="cs-CZ" sz="2400" i="1" dirty="0">
              <a:solidFill>
                <a:srgbClr val="002060"/>
              </a:solidFill>
            </a:endParaRPr>
          </a:p>
          <a:p>
            <a:pPr algn="just">
              <a:buClr>
                <a:srgbClr val="C00000"/>
              </a:buClr>
            </a:pPr>
            <a:r>
              <a:rPr lang="cs-CZ" sz="2400" i="1" dirty="0">
                <a:solidFill>
                  <a:srgbClr val="002060"/>
                </a:solidFill>
              </a:rPr>
              <a:t>Platí zásada, že v každé takové skupině má být minimálně jeden lék plně hrazený, na taková lék pacienti nedoplácí.</a:t>
            </a:r>
          </a:p>
          <a:p>
            <a:pPr algn="just">
              <a:buClr>
                <a:schemeClr val="tx2">
                  <a:lumMod val="50000"/>
                </a:schemeClr>
              </a:buClr>
            </a:pPr>
            <a:endParaRPr lang="cs-CZ" sz="2000" i="1" dirty="0">
              <a:solidFill>
                <a:schemeClr val="accent1">
                  <a:lumMod val="50000"/>
                </a:schemeClr>
              </a:solidFill>
            </a:endParaRPr>
          </a:p>
          <a:p>
            <a:pPr algn="just">
              <a:buClr>
                <a:schemeClr val="tx2">
                  <a:lumMod val="50000"/>
                </a:schemeClr>
              </a:buClr>
            </a:pPr>
            <a:endParaRPr lang="cs-CZ" sz="2000" b="1" dirty="0">
              <a:solidFill>
                <a:schemeClr val="accent1">
                  <a:lumMod val="50000"/>
                </a:schemeClr>
              </a:solidFill>
            </a:endParaRPr>
          </a:p>
          <a:p>
            <a:pPr algn="ctr">
              <a:buClr>
                <a:schemeClr val="tx2">
                  <a:lumMod val="50000"/>
                </a:schemeClr>
              </a:buCl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a:t> </a:t>
            </a:r>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116</a:t>
            </a:fld>
            <a:endParaRPr lang="cs-CZ" dirty="0"/>
          </a:p>
        </p:txBody>
      </p:sp>
    </p:spTree>
    <p:extLst>
      <p:ext uri="{BB962C8B-B14F-4D97-AF65-F5344CB8AC3E}">
        <p14:creationId xmlns:p14="http://schemas.microsoft.com/office/powerpoint/2010/main" val="1393193175"/>
      </p:ext>
    </p:extLst>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476673"/>
            <a:ext cx="8111155" cy="936104"/>
          </a:xfrm>
        </p:spPr>
        <p:txBody>
          <a:bodyPr>
            <a:noAutofit/>
          </a:bodyPr>
          <a:lstStyle/>
          <a:p>
            <a:pPr marL="457200" lvl="0" indent="-457200" algn="ctr">
              <a:spcBef>
                <a:spcPct val="20000"/>
              </a:spcBef>
            </a:pPr>
            <a:r>
              <a:rPr lang="cs-CZ" sz="2400" b="1" dirty="0">
                <a:solidFill>
                  <a:srgbClr val="31B6FD">
                    <a:lumMod val="50000"/>
                  </a:srgbClr>
                </a:solidFill>
                <a:ea typeface="+mn-ea"/>
                <a:cs typeface="+mn-cs"/>
              </a:rPr>
              <a:t/>
            </a:r>
            <a:br>
              <a:rPr lang="cs-CZ" sz="2400" b="1" dirty="0">
                <a:solidFill>
                  <a:srgbClr val="31B6FD">
                    <a:lumMod val="50000"/>
                  </a:srgbClr>
                </a:solidFill>
                <a:ea typeface="+mn-ea"/>
                <a:cs typeface="+mn-cs"/>
              </a:rPr>
            </a:br>
            <a:endParaRPr lang="cs-CZ" sz="3600" b="1" dirty="0"/>
          </a:p>
        </p:txBody>
      </p:sp>
      <p:sp>
        <p:nvSpPr>
          <p:cNvPr id="3" name="Zástupný symbol pro text 2"/>
          <p:cNvSpPr>
            <a:spLocks noGrp="1"/>
          </p:cNvSpPr>
          <p:nvPr>
            <p:ph type="body" sz="half" idx="2"/>
          </p:nvPr>
        </p:nvSpPr>
        <p:spPr>
          <a:xfrm>
            <a:off x="611560" y="1556792"/>
            <a:ext cx="8064896" cy="5058496"/>
          </a:xfrm>
        </p:spPr>
        <p:txBody>
          <a:bodyPr>
            <a:noAutofit/>
          </a:bodyPr>
          <a:lstStyle/>
          <a:p>
            <a:pPr algn="just">
              <a:buClr>
                <a:schemeClr val="tx2">
                  <a:lumMod val="50000"/>
                </a:schemeClr>
              </a:buClr>
            </a:pPr>
            <a:r>
              <a:rPr lang="cs-CZ" sz="2400" b="1" dirty="0">
                <a:solidFill>
                  <a:srgbClr val="002060"/>
                </a:solidFill>
              </a:rPr>
              <a:t>Obdobně jako u léků je cena konstruována u prostředků zdravotních pomůcek. Pokud jde o jejich úhradu z prostředků zdravotního pojištění, pak platí i zde, že z těchto prostředků jsou hrazeny tzv. základní provedení, nadstandardní provedení se prodává za příplatek.</a:t>
            </a:r>
          </a:p>
          <a:p>
            <a:pPr algn="just">
              <a:buClr>
                <a:schemeClr val="tx2">
                  <a:lumMod val="50000"/>
                </a:schemeClr>
              </a:buClr>
            </a:pPr>
            <a:endParaRPr lang="cs-CZ" sz="2000" b="1" dirty="0">
              <a:solidFill>
                <a:schemeClr val="accent1">
                  <a:lumMod val="50000"/>
                </a:schemeClr>
              </a:solidFill>
            </a:endParaRPr>
          </a:p>
          <a:p>
            <a:pPr algn="ctr">
              <a:buClr>
                <a:schemeClr val="tx2">
                  <a:lumMod val="50000"/>
                </a:schemeClr>
              </a:buCl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a:t> </a:t>
            </a:r>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117</a:t>
            </a:fld>
            <a:endParaRPr lang="cs-CZ" dirty="0"/>
          </a:p>
        </p:txBody>
      </p:sp>
    </p:spTree>
    <p:extLst>
      <p:ext uri="{BB962C8B-B14F-4D97-AF65-F5344CB8AC3E}">
        <p14:creationId xmlns:p14="http://schemas.microsoft.com/office/powerpoint/2010/main" val="3830016852"/>
      </p:ext>
    </p:extLst>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476672"/>
            <a:ext cx="8111155" cy="1800199"/>
          </a:xfrm>
        </p:spPr>
        <p:txBody>
          <a:bodyPr>
            <a:noAutofit/>
          </a:bodyPr>
          <a:lstStyle/>
          <a:p>
            <a:pPr marL="457200" lvl="0" indent="-457200" algn="ctr">
              <a:spcBef>
                <a:spcPct val="20000"/>
              </a:spcBef>
            </a:pPr>
            <a:r>
              <a:rPr lang="cs-CZ" sz="2400" b="1" dirty="0">
                <a:solidFill>
                  <a:srgbClr val="31B6FD">
                    <a:lumMod val="50000"/>
                  </a:srgbClr>
                </a:solidFill>
                <a:ea typeface="+mn-ea"/>
                <a:cs typeface="+mn-cs"/>
              </a:rPr>
              <a:t/>
            </a:r>
            <a:br>
              <a:rPr lang="cs-CZ" sz="2400" b="1" dirty="0">
                <a:solidFill>
                  <a:srgbClr val="31B6FD">
                    <a:lumMod val="50000"/>
                  </a:srgbClr>
                </a:solidFill>
                <a:ea typeface="+mn-ea"/>
                <a:cs typeface="+mn-cs"/>
              </a:rPr>
            </a:br>
            <a:r>
              <a:rPr lang="cs-CZ" sz="4000" b="1" dirty="0">
                <a:solidFill>
                  <a:schemeClr val="bg1"/>
                </a:solidFill>
                <a:ea typeface="+mn-ea"/>
                <a:cs typeface="+mn-cs"/>
              </a:rPr>
              <a:t>Mechanismy úhrady nákladů zdravotních služeb</a:t>
            </a:r>
            <a:br>
              <a:rPr lang="cs-CZ" sz="4000" b="1" dirty="0">
                <a:solidFill>
                  <a:schemeClr val="bg1"/>
                </a:solidFill>
                <a:ea typeface="+mn-ea"/>
                <a:cs typeface="+mn-cs"/>
              </a:rPr>
            </a:br>
            <a:r>
              <a:rPr lang="cs-CZ" sz="2400" b="1" dirty="0">
                <a:solidFill>
                  <a:schemeClr val="bg1"/>
                </a:solidFill>
                <a:ea typeface="+mn-ea"/>
                <a:cs typeface="+mn-cs"/>
              </a:rPr>
              <a:t>Úhrady za výkony jednotlivých druhů poskytovatelů zdravotních služeb</a:t>
            </a:r>
            <a:endParaRPr lang="cs-CZ" sz="3600" b="1" dirty="0">
              <a:solidFill>
                <a:schemeClr val="bg1"/>
              </a:solidFill>
            </a:endParaRPr>
          </a:p>
        </p:txBody>
      </p:sp>
      <p:sp>
        <p:nvSpPr>
          <p:cNvPr id="3" name="Zástupný symbol pro text 2"/>
          <p:cNvSpPr>
            <a:spLocks noGrp="1"/>
          </p:cNvSpPr>
          <p:nvPr>
            <p:ph type="body" sz="half" idx="2"/>
          </p:nvPr>
        </p:nvSpPr>
        <p:spPr>
          <a:xfrm>
            <a:off x="611560" y="1556792"/>
            <a:ext cx="8064896" cy="5058496"/>
          </a:xfrm>
        </p:spPr>
        <p:txBody>
          <a:bodyPr>
            <a:noAutofit/>
          </a:bodyPr>
          <a:lstStyle/>
          <a:p>
            <a:pPr algn="just">
              <a:buClr>
                <a:schemeClr val="tx2">
                  <a:lumMod val="50000"/>
                </a:schemeClr>
              </a:buClr>
            </a:pPr>
            <a:endParaRPr lang="cs-CZ" sz="2000" b="1" dirty="0">
              <a:solidFill>
                <a:schemeClr val="accent1">
                  <a:lumMod val="50000"/>
                </a:schemeClr>
              </a:solidFill>
            </a:endParaRPr>
          </a:p>
          <a:p>
            <a:pPr algn="ctr">
              <a:buClr>
                <a:schemeClr val="tx2">
                  <a:lumMod val="50000"/>
                </a:schemeClr>
              </a:buClr>
            </a:pPr>
            <a:endParaRPr lang="cs-CZ" sz="2000" b="1" dirty="0">
              <a:solidFill>
                <a:schemeClr val="accent1">
                  <a:lumMod val="50000"/>
                </a:schemeClr>
              </a:solidFill>
            </a:endParaRPr>
          </a:p>
          <a:p>
            <a:pPr>
              <a:buClr>
                <a:schemeClr val="tx2">
                  <a:lumMod val="50000"/>
                </a:schemeClr>
              </a:buClr>
            </a:pPr>
            <a:endParaRPr lang="cs-CZ" sz="2000" b="1" dirty="0">
              <a:solidFill>
                <a:schemeClr val="accent1">
                  <a:lumMod val="50000"/>
                </a:schemeClr>
              </a:solidFill>
            </a:endParaRPr>
          </a:p>
          <a:p>
            <a:pPr>
              <a:buClr>
                <a:schemeClr val="tx2">
                  <a:lumMod val="50000"/>
                </a:schemeClr>
              </a:buClr>
            </a:pPr>
            <a:endParaRPr lang="cs-CZ" sz="2000" b="1" dirty="0">
              <a:solidFill>
                <a:schemeClr val="accent1">
                  <a:lumMod val="50000"/>
                </a:schemeClr>
              </a:solidFill>
            </a:endParaRPr>
          </a:p>
          <a:p>
            <a:pPr marL="457200" indent="-457200" algn="just">
              <a:buClr>
                <a:srgbClr val="C00000"/>
              </a:buClr>
              <a:buFont typeface="+mj-lt"/>
              <a:buAutoNum type="arabicPeriod"/>
            </a:pPr>
            <a:r>
              <a:rPr lang="cs-CZ" sz="2400" b="1" dirty="0">
                <a:solidFill>
                  <a:srgbClr val="C00000"/>
                </a:solidFill>
              </a:rPr>
              <a:t>Lůžková zdravotnická zařízení</a:t>
            </a:r>
          </a:p>
          <a:p>
            <a:pPr algn="just">
              <a:buClr>
                <a:srgbClr val="C00000"/>
              </a:buClr>
            </a:pPr>
            <a:r>
              <a:rPr lang="cs-CZ" sz="2400" b="1" dirty="0">
                <a:solidFill>
                  <a:srgbClr val="002060"/>
                </a:solidFill>
              </a:rPr>
              <a:t>Nemocnice</a:t>
            </a:r>
          </a:p>
          <a:p>
            <a:pPr marL="342900" indent="-342900" algn="just">
              <a:buClr>
                <a:srgbClr val="002060"/>
              </a:buClr>
              <a:buFont typeface="Arial" panose="020B0604020202020204" pitchFamily="34" charset="0"/>
              <a:buChar char="•"/>
            </a:pPr>
            <a:r>
              <a:rPr lang="cs-CZ" sz="2400" dirty="0">
                <a:solidFill>
                  <a:srgbClr val="002060"/>
                </a:solidFill>
              </a:rPr>
              <a:t>jedná se o velmi složitá zdravotnická zařízení, která poskytuje lůžkovou zdravotní péči, ambulantní péči, ale i doplňkové zdravotní služby, některé nemocnice provozuji i následnou zdravotní péči, nejčastěji ve formě LDN</a:t>
            </a:r>
          </a:p>
          <a:p>
            <a:pPr marL="342900" indent="-342900" algn="just">
              <a:buClr>
                <a:srgbClr val="002060"/>
              </a:buClr>
              <a:buFont typeface="Arial" panose="020B0604020202020204" pitchFamily="34" charset="0"/>
              <a:buChar char="•"/>
            </a:pPr>
            <a:r>
              <a:rPr lang="cs-CZ" sz="2400" dirty="0">
                <a:solidFill>
                  <a:srgbClr val="002060"/>
                </a:solidFill>
              </a:rPr>
              <a:t>složitá strukturovanost zdravotní péče v nemocnicích odpovídá i složitosti úhradových mechanismů</a:t>
            </a:r>
          </a:p>
          <a:p>
            <a:pPr algn="just">
              <a:buClr>
                <a:schemeClr val="tx2">
                  <a:lumMod val="50000"/>
                </a:schemeClr>
              </a:buClr>
            </a:pPr>
            <a:endParaRPr lang="cs-CZ" sz="2000" b="1" dirty="0">
              <a:solidFill>
                <a:schemeClr val="accent1">
                  <a:lumMod val="50000"/>
                </a:schemeClr>
              </a:solidFill>
            </a:endParaRPr>
          </a:p>
          <a:p>
            <a:pPr marL="457200" indent="-457200" algn="just">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a:t> </a:t>
            </a:r>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118</a:t>
            </a:fld>
            <a:endParaRPr lang="cs-CZ" dirty="0"/>
          </a:p>
        </p:txBody>
      </p:sp>
    </p:spTree>
    <p:extLst>
      <p:ext uri="{BB962C8B-B14F-4D97-AF65-F5344CB8AC3E}">
        <p14:creationId xmlns:p14="http://schemas.microsoft.com/office/powerpoint/2010/main" val="3972164163"/>
      </p:ext>
    </p:extLst>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476673"/>
            <a:ext cx="8111155" cy="936104"/>
          </a:xfrm>
        </p:spPr>
        <p:txBody>
          <a:bodyPr>
            <a:noAutofit/>
          </a:bodyPr>
          <a:lstStyle/>
          <a:p>
            <a:pPr marL="457200" lvl="0" indent="-457200" algn="ctr">
              <a:spcBef>
                <a:spcPct val="20000"/>
              </a:spcBef>
            </a:pPr>
            <a:r>
              <a:rPr lang="cs-CZ" sz="2400" b="1" dirty="0">
                <a:solidFill>
                  <a:srgbClr val="31B6FD">
                    <a:lumMod val="50000"/>
                  </a:srgbClr>
                </a:solidFill>
                <a:ea typeface="+mn-ea"/>
                <a:cs typeface="+mn-cs"/>
              </a:rPr>
              <a:t/>
            </a:r>
            <a:br>
              <a:rPr lang="cs-CZ" sz="2400" b="1" dirty="0">
                <a:solidFill>
                  <a:srgbClr val="31B6FD">
                    <a:lumMod val="50000"/>
                  </a:srgbClr>
                </a:solidFill>
                <a:ea typeface="+mn-ea"/>
                <a:cs typeface="+mn-cs"/>
              </a:rPr>
            </a:br>
            <a:endParaRPr lang="cs-CZ" sz="3600" b="1" dirty="0"/>
          </a:p>
        </p:txBody>
      </p:sp>
      <p:sp>
        <p:nvSpPr>
          <p:cNvPr id="3" name="Zástupný symbol pro text 2"/>
          <p:cNvSpPr>
            <a:spLocks noGrp="1"/>
          </p:cNvSpPr>
          <p:nvPr>
            <p:ph type="body" sz="half" idx="2"/>
          </p:nvPr>
        </p:nvSpPr>
        <p:spPr>
          <a:xfrm>
            <a:off x="251520" y="836712"/>
            <a:ext cx="8712968" cy="5778576"/>
          </a:xfrm>
        </p:spPr>
        <p:txBody>
          <a:bodyPr>
            <a:noAutofit/>
          </a:bodyPr>
          <a:lstStyle/>
          <a:p>
            <a:pPr marL="342900" indent="-342900" algn="just">
              <a:buClr>
                <a:schemeClr val="tx2">
                  <a:lumMod val="50000"/>
                </a:schemeClr>
              </a:buClr>
              <a:buFont typeface="Arial" panose="020B0604020202020204" pitchFamily="34" charset="0"/>
              <a:buChar char="•"/>
            </a:pPr>
            <a:r>
              <a:rPr lang="cs-CZ" sz="2400" dirty="0">
                <a:solidFill>
                  <a:srgbClr val="002060"/>
                </a:solidFill>
              </a:rPr>
              <a:t>úhrada základní zdravotní péče poskytované v nemocnicích při použití metody DRG (oceňování hospitalizačního případu) zahrnuje tyto složky:</a:t>
            </a:r>
          </a:p>
          <a:p>
            <a:pPr marL="914400" lvl="1" indent="-457200" algn="just">
              <a:buClr>
                <a:srgbClr val="C00000"/>
              </a:buClr>
              <a:buFont typeface="+mj-lt"/>
              <a:buAutoNum type="alphaLcParenR"/>
            </a:pPr>
            <a:r>
              <a:rPr lang="cs-CZ" sz="2600" dirty="0">
                <a:solidFill>
                  <a:srgbClr val="C00000"/>
                </a:solidFill>
              </a:rPr>
              <a:t>individuálně sjednanou složku úhrady (základní sazba)</a:t>
            </a:r>
          </a:p>
          <a:p>
            <a:pPr marL="1371600" lvl="2" indent="-457200" algn="just">
              <a:buClr>
                <a:srgbClr val="002060"/>
              </a:buClr>
              <a:buFont typeface="Candara" panose="020E0502030303020204" pitchFamily="34" charset="0"/>
              <a:buChar char="‐"/>
            </a:pPr>
            <a:r>
              <a:rPr lang="cs-CZ" sz="2400" i="1" dirty="0">
                <a:solidFill>
                  <a:srgbClr val="002060"/>
                </a:solidFill>
              </a:rPr>
              <a:t>jedná se o smluvní princip mezi poskytovatelem (nemocnicí) a příslušnou zdravotní pojišťovnou</a:t>
            </a:r>
          </a:p>
          <a:p>
            <a:pPr marL="1371600" lvl="2" indent="-457200" algn="just">
              <a:buClr>
                <a:srgbClr val="002060"/>
              </a:buClr>
              <a:buFont typeface="Candara" panose="020E0502030303020204" pitchFamily="34" charset="0"/>
              <a:buChar char="‐"/>
            </a:pPr>
            <a:r>
              <a:rPr lang="cs-CZ" sz="2400" i="1" dirty="0">
                <a:solidFill>
                  <a:srgbClr val="002060"/>
                </a:solidFill>
              </a:rPr>
              <a:t>výše této základní sazby za výkony je velmi rozdílná a je uvedená v aktuální úhradové vyhlášce </a:t>
            </a:r>
          </a:p>
          <a:p>
            <a:pPr marL="914400" lvl="1" indent="-457200" algn="just">
              <a:buClr>
                <a:srgbClr val="C00000"/>
              </a:buClr>
              <a:buFont typeface="+mj-lt"/>
              <a:buAutoNum type="alphaLcParenR"/>
            </a:pPr>
            <a:r>
              <a:rPr lang="cs-CZ" sz="2600" dirty="0">
                <a:solidFill>
                  <a:srgbClr val="C00000"/>
                </a:solidFill>
              </a:rPr>
              <a:t>případový paušál (metoda DRG)</a:t>
            </a:r>
          </a:p>
          <a:p>
            <a:pPr marL="1371600" lvl="2" indent="-457200" algn="just">
              <a:buClr>
                <a:srgbClr val="002060"/>
              </a:buClr>
              <a:buFont typeface="Candara" panose="020E0502030303020204" pitchFamily="34" charset="0"/>
              <a:buChar char="‐"/>
            </a:pPr>
            <a:r>
              <a:rPr lang="cs-CZ" sz="2400" i="1" dirty="0">
                <a:solidFill>
                  <a:srgbClr val="002060"/>
                </a:solidFill>
              </a:rPr>
              <a:t>případová paušální úhrada založená na systému DRG je v současné době hlavní formou úhrady v nemocnicích</a:t>
            </a:r>
          </a:p>
          <a:p>
            <a:pPr marL="1371600" lvl="2" indent="-457200" algn="just">
              <a:buClr>
                <a:srgbClr val="002060"/>
              </a:buClr>
              <a:buFont typeface="Candara" panose="020E0502030303020204" pitchFamily="34" charset="0"/>
              <a:buChar char="‐"/>
            </a:pPr>
            <a:r>
              <a:rPr lang="cs-CZ" sz="2400" i="1" dirty="0">
                <a:solidFill>
                  <a:srgbClr val="002060"/>
                </a:solidFill>
              </a:rPr>
              <a:t>k úhradě požívá tzv. diagnostické skupiny a úhrada se vypočítá pomocí složitých matematických výpočtů uvedených v úhradové vyhlášce </a:t>
            </a:r>
          </a:p>
          <a:p>
            <a:pPr marL="1371600" lvl="2" indent="-457200" algn="just">
              <a:buClr>
                <a:srgbClr val="002060"/>
              </a:buClr>
              <a:buFont typeface="Candara" panose="020E0502030303020204" pitchFamily="34" charset="0"/>
              <a:buChar char="‐"/>
            </a:pPr>
            <a:endParaRPr lang="cs-CZ" sz="2400" i="1" dirty="0">
              <a:solidFill>
                <a:srgbClr val="002060"/>
              </a:solidFill>
            </a:endParaRPr>
          </a:p>
          <a:p>
            <a:pPr algn="ctr">
              <a:buClr>
                <a:schemeClr val="tx2">
                  <a:lumMod val="50000"/>
                </a:schemeClr>
              </a:buClr>
            </a:pPr>
            <a:endParaRPr lang="cs-CZ" sz="2000" b="1" i="1" dirty="0">
              <a:solidFill>
                <a:schemeClr val="accent1">
                  <a:lumMod val="50000"/>
                </a:schemeClr>
              </a:solidFill>
            </a:endParaRPr>
          </a:p>
          <a:p>
            <a:pPr marL="457200" indent="-457200">
              <a:buClr>
                <a:schemeClr val="tx2">
                  <a:lumMod val="50000"/>
                </a:schemeClr>
              </a:buClr>
              <a:buAutoNum type="alphaLcParenR"/>
            </a:pPr>
            <a:endParaRPr lang="cs-CZ" sz="2000" b="1" i="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a:t> </a:t>
            </a:r>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119</a:t>
            </a:fld>
            <a:endParaRPr lang="cs-CZ" dirty="0"/>
          </a:p>
        </p:txBody>
      </p:sp>
    </p:spTree>
    <p:extLst>
      <p:ext uri="{BB962C8B-B14F-4D97-AF65-F5344CB8AC3E}">
        <p14:creationId xmlns:p14="http://schemas.microsoft.com/office/powerpoint/2010/main" val="37968306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332656"/>
            <a:ext cx="8111155" cy="1002101"/>
          </a:xfrm>
        </p:spPr>
        <p:txBody>
          <a:bodyPr>
            <a:noAutofit/>
          </a:bodyPr>
          <a:lstStyle/>
          <a:p>
            <a:pPr algn="ctr"/>
            <a:r>
              <a:rPr lang="cs-CZ" sz="3600" b="1" dirty="0"/>
              <a:t>Shrnutí</a:t>
            </a:r>
          </a:p>
        </p:txBody>
      </p:sp>
      <p:sp>
        <p:nvSpPr>
          <p:cNvPr id="3" name="Zástupný symbol pro text 2"/>
          <p:cNvSpPr>
            <a:spLocks noGrp="1"/>
          </p:cNvSpPr>
          <p:nvPr>
            <p:ph type="body" sz="half" idx="2"/>
          </p:nvPr>
        </p:nvSpPr>
        <p:spPr>
          <a:xfrm>
            <a:off x="395536" y="1340768"/>
            <a:ext cx="8424936" cy="5040559"/>
          </a:xfrm>
        </p:spPr>
        <p:txBody>
          <a:bodyPr>
            <a:noAutofit/>
          </a:bodyPr>
          <a:lstStyle/>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algn="just">
              <a:lnSpc>
                <a:spcPct val="150000"/>
              </a:lnSpc>
              <a:buClr>
                <a:schemeClr val="tx2">
                  <a:lumMod val="50000"/>
                </a:schemeClr>
              </a:buClr>
            </a:pPr>
            <a:r>
              <a:rPr lang="cs-CZ" sz="2000" b="1" dirty="0">
                <a:solidFill>
                  <a:srgbClr val="002060"/>
                </a:solidFill>
              </a:rPr>
              <a:t>Z ekonomického hlediska, je úroveň zdravotnictví a rozsah zdravotní péče konkrétního státu v převážné míře závislá na vývoji základních makroekonomických veličin národního hospodářství daného státu. To znamená především na vývoji ekonomického růstu, stagnace či poklesu měřeného pomocí hrubého domácího produktu (HDP), vývoji inflace, nezaměstnanosti, zadluženosti státu, úspěšnosti výběru daní, zdravotního a sociálního pojištění a dalších makroekonomických ukazatelů ekonomické úrovně daného státu.</a:t>
            </a:r>
          </a:p>
          <a:p>
            <a:pPr algn="just">
              <a:lnSpc>
                <a:spcPct val="150000"/>
              </a:lnSpc>
              <a:buClr>
                <a:schemeClr val="tx2">
                  <a:lumMod val="50000"/>
                </a:schemeClr>
              </a:buClr>
            </a:pPr>
            <a:r>
              <a:rPr lang="cs-CZ" sz="2000" b="1" dirty="0">
                <a:solidFill>
                  <a:srgbClr val="002060"/>
                </a:solidFill>
              </a:rPr>
              <a:t>Zdravotnictví je důležitou a nedílnou součástí národního hospodářství, je součástí tzv. terciálního sektoru.          </a:t>
            </a: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12</a:t>
            </a:fld>
            <a:endParaRPr lang="cs-CZ"/>
          </a:p>
        </p:txBody>
      </p:sp>
    </p:spTree>
    <p:extLst>
      <p:ext uri="{BB962C8B-B14F-4D97-AF65-F5344CB8AC3E}">
        <p14:creationId xmlns:p14="http://schemas.microsoft.com/office/powerpoint/2010/main" val="1208842515"/>
      </p:ext>
    </p:extLst>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476673"/>
            <a:ext cx="8111155" cy="936104"/>
          </a:xfrm>
        </p:spPr>
        <p:txBody>
          <a:bodyPr>
            <a:noAutofit/>
          </a:bodyPr>
          <a:lstStyle/>
          <a:p>
            <a:pPr marL="457200" lvl="0" indent="-457200" algn="ctr">
              <a:spcBef>
                <a:spcPct val="20000"/>
              </a:spcBef>
            </a:pPr>
            <a:r>
              <a:rPr lang="cs-CZ" sz="2400" b="1" dirty="0">
                <a:solidFill>
                  <a:srgbClr val="31B6FD">
                    <a:lumMod val="50000"/>
                  </a:srgbClr>
                </a:solidFill>
                <a:ea typeface="+mn-ea"/>
                <a:cs typeface="+mn-cs"/>
              </a:rPr>
              <a:t/>
            </a:r>
            <a:br>
              <a:rPr lang="cs-CZ" sz="2400" b="1" dirty="0">
                <a:solidFill>
                  <a:srgbClr val="31B6FD">
                    <a:lumMod val="50000"/>
                  </a:srgbClr>
                </a:solidFill>
                <a:ea typeface="+mn-ea"/>
                <a:cs typeface="+mn-cs"/>
              </a:rPr>
            </a:br>
            <a:endParaRPr lang="cs-CZ" sz="3600" b="1" dirty="0"/>
          </a:p>
        </p:txBody>
      </p:sp>
      <p:sp>
        <p:nvSpPr>
          <p:cNvPr id="3" name="Zástupný symbol pro text 2"/>
          <p:cNvSpPr>
            <a:spLocks noGrp="1"/>
          </p:cNvSpPr>
          <p:nvPr>
            <p:ph type="body" sz="half" idx="2"/>
          </p:nvPr>
        </p:nvSpPr>
        <p:spPr>
          <a:xfrm>
            <a:off x="611560" y="1556792"/>
            <a:ext cx="8064896" cy="5058496"/>
          </a:xfrm>
        </p:spPr>
        <p:txBody>
          <a:bodyPr>
            <a:noAutofit/>
          </a:bodyPr>
          <a:lstStyle/>
          <a:p>
            <a:pPr marL="457200" indent="-457200">
              <a:buClr>
                <a:srgbClr val="C00000"/>
              </a:buClr>
              <a:buFont typeface="+mj-lt"/>
              <a:buAutoNum type="alphaLcParenR" startAt="3"/>
            </a:pPr>
            <a:r>
              <a:rPr lang="cs-CZ" sz="2600" dirty="0">
                <a:solidFill>
                  <a:srgbClr val="C00000"/>
                </a:solidFill>
              </a:rPr>
              <a:t>ambulantní složka úhrady</a:t>
            </a:r>
          </a:p>
          <a:p>
            <a:pPr marL="914400" lvl="1" indent="-457200">
              <a:buClr>
                <a:srgbClr val="002060"/>
              </a:buClr>
              <a:buFont typeface="Candara" panose="020E0502030303020204" pitchFamily="34" charset="0"/>
              <a:buChar char="‐"/>
            </a:pPr>
            <a:r>
              <a:rPr lang="cs-CZ" sz="2400" i="1" dirty="0">
                <a:solidFill>
                  <a:srgbClr val="002060"/>
                </a:solidFill>
              </a:rPr>
              <a:t>tvoří se obdobně jako u samostatných odborných ambulantních pracovišť, tedy na základě výkonové metody</a:t>
            </a:r>
          </a:p>
          <a:p>
            <a:pPr marL="457200" indent="-457200">
              <a:buClr>
                <a:schemeClr val="tx2">
                  <a:lumMod val="50000"/>
                </a:schemeClr>
              </a:buClr>
              <a:buAutoNum type="alphaLcParenR" startAt="3"/>
            </a:pPr>
            <a:endParaRPr lang="cs-CZ" sz="2000" b="1" dirty="0">
              <a:solidFill>
                <a:schemeClr val="accent1">
                  <a:lumMod val="50000"/>
                </a:schemeClr>
              </a:solidFill>
            </a:endParaRPr>
          </a:p>
          <a:p>
            <a:pPr marL="457200" indent="-457200">
              <a:buClr>
                <a:schemeClr val="tx2">
                  <a:lumMod val="50000"/>
                </a:schemeClr>
              </a:buClr>
              <a:buAutoNum type="alphaLcParenR" startAt="3"/>
            </a:pPr>
            <a:endParaRPr lang="cs-CZ" sz="2000" b="1" dirty="0">
              <a:solidFill>
                <a:schemeClr val="accent1">
                  <a:lumMod val="50000"/>
                </a:schemeClr>
              </a:solidFill>
            </a:endParaRPr>
          </a:p>
          <a:p>
            <a:pPr marL="457200" indent="-457200">
              <a:buClr>
                <a:schemeClr val="tx2">
                  <a:lumMod val="50000"/>
                </a:schemeClr>
              </a:buClr>
              <a:buAutoNum type="alphaLcParenR" startAt="3"/>
            </a:pPr>
            <a:endParaRPr lang="cs-CZ" sz="2000" b="1" dirty="0">
              <a:solidFill>
                <a:schemeClr val="accent1">
                  <a:lumMod val="50000"/>
                </a:schemeClr>
              </a:solidFill>
            </a:endParaRPr>
          </a:p>
          <a:p>
            <a:pPr marL="457200" indent="-457200">
              <a:buClr>
                <a:schemeClr val="tx2">
                  <a:lumMod val="50000"/>
                </a:schemeClr>
              </a:buClr>
              <a:buAutoNum type="alphaLcParenR" startAt="3"/>
            </a:pPr>
            <a:endParaRPr lang="cs-CZ" sz="2000" b="1" dirty="0">
              <a:solidFill>
                <a:schemeClr val="accent1">
                  <a:lumMod val="50000"/>
                </a:schemeClr>
              </a:solidFill>
            </a:endParaRPr>
          </a:p>
          <a:p>
            <a:pPr marL="457200" indent="-457200">
              <a:buClr>
                <a:schemeClr val="tx2">
                  <a:lumMod val="50000"/>
                </a:schemeClr>
              </a:buClr>
              <a:buAutoNum type="alphaLcParenR" startAt="3"/>
            </a:pPr>
            <a:endParaRPr lang="cs-CZ" sz="2000" b="1" dirty="0">
              <a:solidFill>
                <a:schemeClr val="accent1">
                  <a:lumMod val="50000"/>
                </a:schemeClr>
              </a:solidFill>
            </a:endParaRPr>
          </a:p>
          <a:p>
            <a:pPr marL="457200" indent="-457200">
              <a:buClr>
                <a:schemeClr val="tx2">
                  <a:lumMod val="50000"/>
                </a:schemeClr>
              </a:buClr>
              <a:buAutoNum type="alphaLcParenR" startAt="3"/>
            </a:pPr>
            <a:endParaRPr lang="cs-CZ" sz="2000" b="1" dirty="0">
              <a:solidFill>
                <a:schemeClr val="accent1">
                  <a:lumMod val="50000"/>
                </a:schemeClr>
              </a:solidFill>
            </a:endParaRPr>
          </a:p>
          <a:p>
            <a:pPr marL="457200" indent="-457200">
              <a:buClr>
                <a:schemeClr val="tx2">
                  <a:lumMod val="50000"/>
                </a:schemeClr>
              </a:buClr>
              <a:buFont typeface="+mj-lt"/>
              <a:buAutoNum type="alphaLcParenR" startAt="3"/>
            </a:pPr>
            <a:endParaRPr lang="cs-CZ" sz="2000" b="1" dirty="0">
              <a:solidFill>
                <a:schemeClr val="accent1">
                  <a:lumMod val="50000"/>
                </a:schemeClr>
              </a:solidFill>
            </a:endParaRPr>
          </a:p>
          <a:p>
            <a:pPr marL="457200" indent="-457200">
              <a:buClr>
                <a:schemeClr val="tx2">
                  <a:lumMod val="50000"/>
                </a:schemeClr>
              </a:buClr>
              <a:buFont typeface="+mj-lt"/>
              <a:buAutoNum type="alphaLcParenR" startAt="3"/>
            </a:pPr>
            <a:endParaRPr lang="cs-CZ" sz="2000" b="1" dirty="0">
              <a:solidFill>
                <a:schemeClr val="accent1">
                  <a:lumMod val="50000"/>
                </a:schemeClr>
              </a:solidFill>
            </a:endParaRPr>
          </a:p>
          <a:p>
            <a:pPr marL="457200" indent="-457200">
              <a:buFont typeface="+mj-lt"/>
              <a:buAutoNum type="alphaLcParenR" startAt="3"/>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a:t> </a:t>
            </a:r>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120</a:t>
            </a:fld>
            <a:endParaRPr lang="cs-CZ" dirty="0"/>
          </a:p>
        </p:txBody>
      </p:sp>
    </p:spTree>
    <p:extLst>
      <p:ext uri="{BB962C8B-B14F-4D97-AF65-F5344CB8AC3E}">
        <p14:creationId xmlns:p14="http://schemas.microsoft.com/office/powerpoint/2010/main" val="2174094231"/>
      </p:ext>
    </p:extLst>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476673"/>
            <a:ext cx="8111155" cy="936104"/>
          </a:xfrm>
        </p:spPr>
        <p:txBody>
          <a:bodyPr>
            <a:noAutofit/>
          </a:bodyPr>
          <a:lstStyle/>
          <a:p>
            <a:pPr marL="457200" lvl="0" indent="-457200" algn="ctr">
              <a:spcBef>
                <a:spcPct val="20000"/>
              </a:spcBef>
            </a:pPr>
            <a:r>
              <a:rPr lang="cs-CZ" sz="2400" b="1" dirty="0">
                <a:solidFill>
                  <a:srgbClr val="31B6FD">
                    <a:lumMod val="50000"/>
                  </a:srgbClr>
                </a:solidFill>
                <a:ea typeface="+mn-ea"/>
                <a:cs typeface="+mn-cs"/>
              </a:rPr>
              <a:t/>
            </a:r>
            <a:br>
              <a:rPr lang="cs-CZ" sz="2400" b="1" dirty="0">
                <a:solidFill>
                  <a:srgbClr val="31B6FD">
                    <a:lumMod val="50000"/>
                  </a:srgbClr>
                </a:solidFill>
                <a:ea typeface="+mn-ea"/>
                <a:cs typeface="+mn-cs"/>
              </a:rPr>
            </a:br>
            <a:endParaRPr lang="cs-CZ" sz="3600" b="1" dirty="0"/>
          </a:p>
        </p:txBody>
      </p:sp>
      <p:sp>
        <p:nvSpPr>
          <p:cNvPr id="3" name="Zástupný symbol pro text 2"/>
          <p:cNvSpPr>
            <a:spLocks noGrp="1"/>
          </p:cNvSpPr>
          <p:nvPr>
            <p:ph type="body" sz="half" idx="2"/>
          </p:nvPr>
        </p:nvSpPr>
        <p:spPr>
          <a:xfrm>
            <a:off x="611560" y="1556792"/>
            <a:ext cx="8064896" cy="5058496"/>
          </a:xfrm>
        </p:spPr>
        <p:txBody>
          <a:bodyPr>
            <a:noAutofit/>
          </a:bodyPr>
          <a:lstStyle/>
          <a:p>
            <a:pPr algn="just">
              <a:buClr>
                <a:schemeClr val="tx2">
                  <a:lumMod val="50000"/>
                </a:schemeClr>
              </a:buClr>
            </a:pPr>
            <a:r>
              <a:rPr lang="cs-CZ" sz="2400" b="1" dirty="0">
                <a:solidFill>
                  <a:srgbClr val="002060"/>
                </a:solidFill>
              </a:rPr>
              <a:t>Léčebny dlouhodobě nemocných (LDN)</a:t>
            </a:r>
          </a:p>
          <a:p>
            <a:pPr marL="457200" indent="-457200" algn="just">
              <a:buClr>
                <a:schemeClr val="tx2">
                  <a:lumMod val="50000"/>
                </a:schemeClr>
              </a:buClr>
              <a:buFont typeface="Arial" panose="020B0604020202020204" pitchFamily="34" charset="0"/>
              <a:buChar char="•"/>
            </a:pPr>
            <a:r>
              <a:rPr lang="cs-CZ" sz="2400" dirty="0">
                <a:solidFill>
                  <a:srgbClr val="002060"/>
                </a:solidFill>
              </a:rPr>
              <a:t>na pracovištích zdravotnických zařízení poskytující následnou lůžkovou péči či dlouhodobou lůžkovou péči se jako úhradový mechanismus uplatňuje tzv. paušál pobytového dne</a:t>
            </a:r>
          </a:p>
          <a:p>
            <a:pPr marL="457200" indent="-457200" algn="just">
              <a:buClr>
                <a:schemeClr val="tx2">
                  <a:lumMod val="50000"/>
                </a:schemeClr>
              </a:buClr>
              <a:buFont typeface="Arial" panose="020B0604020202020204" pitchFamily="34" charset="0"/>
              <a:buChar char="•"/>
            </a:pPr>
            <a:r>
              <a:rPr lang="cs-CZ" sz="2400" dirty="0">
                <a:solidFill>
                  <a:srgbClr val="002060"/>
                </a:solidFill>
              </a:rPr>
              <a:t>paušální sazba za jeden den hospitalizace se stanoví zvlášť pro každou kategorii pacientů a typ ošetřovacího dne, sazba paušálu zahrnuje i režii přiřazenou k ošetřovacímu dni, některé zdravotní výkony se hradí podle seznamu výkonů</a:t>
            </a:r>
          </a:p>
          <a:p>
            <a:pPr marL="457200" indent="-457200" algn="just">
              <a:buClr>
                <a:schemeClr val="tx2">
                  <a:lumMod val="50000"/>
                </a:schemeClr>
              </a:buClr>
              <a:buFont typeface="Arial" panose="020B0604020202020204" pitchFamily="34" charset="0"/>
              <a:buChar char="•"/>
            </a:pPr>
            <a:endParaRPr lang="cs-CZ" sz="2400" dirty="0">
              <a:solidFill>
                <a:srgbClr val="002060"/>
              </a:solidFill>
            </a:endParaRPr>
          </a:p>
          <a:p>
            <a:pPr marL="457200" indent="-457200" algn="just">
              <a:buClr>
                <a:schemeClr val="tx2">
                  <a:lumMod val="50000"/>
                </a:schemeClr>
              </a:buClr>
              <a:buFont typeface="Arial" panose="020B0604020202020204" pitchFamily="34" charset="0"/>
              <a:buChar char="•"/>
            </a:pPr>
            <a:endParaRPr lang="cs-CZ" sz="2400" dirty="0">
              <a:solidFill>
                <a:srgbClr val="002060"/>
              </a:solidFill>
            </a:endParaRPr>
          </a:p>
          <a:p>
            <a:pPr algn="just">
              <a:buClr>
                <a:schemeClr val="tx2">
                  <a:lumMod val="50000"/>
                </a:schemeClr>
              </a:buClr>
            </a:pPr>
            <a:endParaRPr lang="cs-CZ" sz="2400" b="1" dirty="0">
              <a:solidFill>
                <a:srgbClr val="002060"/>
              </a:solidFill>
            </a:endParaRPr>
          </a:p>
          <a:p>
            <a:pPr algn="ctr">
              <a:buClr>
                <a:schemeClr val="tx2">
                  <a:lumMod val="50000"/>
                </a:schemeClr>
              </a:buCl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a:t> </a:t>
            </a:r>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121</a:t>
            </a:fld>
            <a:endParaRPr lang="cs-CZ" dirty="0"/>
          </a:p>
        </p:txBody>
      </p:sp>
    </p:spTree>
    <p:extLst>
      <p:ext uri="{BB962C8B-B14F-4D97-AF65-F5344CB8AC3E}">
        <p14:creationId xmlns:p14="http://schemas.microsoft.com/office/powerpoint/2010/main" val="2664974119"/>
      </p:ext>
    </p:extLst>
  </p:cSld>
  <p:clrMapOvr>
    <a:masterClrMapping/>
  </p:clrMapOvr>
  <p:timing>
    <p:tnLst>
      <p:par>
        <p:cTn id="1" dur="indefinite" restart="never" nodeType="tmRoot"/>
      </p:par>
    </p:tnLst>
  </p:timing>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476673"/>
            <a:ext cx="8111155" cy="936104"/>
          </a:xfrm>
        </p:spPr>
        <p:txBody>
          <a:bodyPr>
            <a:noAutofit/>
          </a:bodyPr>
          <a:lstStyle/>
          <a:p>
            <a:pPr marL="457200" lvl="0" indent="-457200" algn="ctr">
              <a:spcBef>
                <a:spcPct val="20000"/>
              </a:spcBef>
            </a:pPr>
            <a:r>
              <a:rPr lang="cs-CZ" sz="2400" b="1" dirty="0">
                <a:solidFill>
                  <a:srgbClr val="31B6FD">
                    <a:lumMod val="50000"/>
                  </a:srgbClr>
                </a:solidFill>
                <a:ea typeface="+mn-ea"/>
                <a:cs typeface="+mn-cs"/>
              </a:rPr>
              <a:t/>
            </a:r>
            <a:br>
              <a:rPr lang="cs-CZ" sz="2400" b="1" dirty="0">
                <a:solidFill>
                  <a:srgbClr val="31B6FD">
                    <a:lumMod val="50000"/>
                  </a:srgbClr>
                </a:solidFill>
                <a:ea typeface="+mn-ea"/>
                <a:cs typeface="+mn-cs"/>
              </a:rPr>
            </a:br>
            <a:endParaRPr lang="cs-CZ" sz="3600" b="1" dirty="0"/>
          </a:p>
        </p:txBody>
      </p:sp>
      <p:sp>
        <p:nvSpPr>
          <p:cNvPr id="3" name="Zástupný symbol pro text 2"/>
          <p:cNvSpPr>
            <a:spLocks noGrp="1"/>
          </p:cNvSpPr>
          <p:nvPr>
            <p:ph type="body" sz="half" idx="2"/>
          </p:nvPr>
        </p:nvSpPr>
        <p:spPr>
          <a:xfrm>
            <a:off x="107504" y="116632"/>
            <a:ext cx="8928992" cy="6912768"/>
          </a:xfrm>
        </p:spPr>
        <p:txBody>
          <a:bodyPr>
            <a:noAutofit/>
          </a:bodyPr>
          <a:lstStyle/>
          <a:p>
            <a:pPr algn="just">
              <a:buClr>
                <a:schemeClr val="tx2">
                  <a:lumMod val="50000"/>
                </a:schemeClr>
              </a:buClr>
            </a:pPr>
            <a:r>
              <a:rPr lang="cs-CZ" sz="2400" b="1" dirty="0">
                <a:solidFill>
                  <a:srgbClr val="002060"/>
                </a:solidFill>
              </a:rPr>
              <a:t>Lázně</a:t>
            </a:r>
          </a:p>
          <a:p>
            <a:pPr marL="342900" indent="-342900" algn="just">
              <a:buClr>
                <a:schemeClr val="tx2">
                  <a:lumMod val="50000"/>
                </a:schemeClr>
              </a:buClr>
              <a:buFont typeface="Arial" panose="020B0604020202020204" pitchFamily="34" charset="0"/>
              <a:buChar char="•"/>
            </a:pPr>
            <a:r>
              <a:rPr lang="cs-CZ" sz="2400" dirty="0">
                <a:solidFill>
                  <a:srgbClr val="002060"/>
                </a:solidFill>
              </a:rPr>
              <a:t>v lázeňských zdravotnických zařízeních se úhrada poskytnuté zdravotní péče realizuje na základě úhradového paušálu, a to tzv. pobytového dne</a:t>
            </a:r>
          </a:p>
          <a:p>
            <a:pPr marL="342900" indent="-342900" algn="just">
              <a:buClr>
                <a:schemeClr val="tx2">
                  <a:lumMod val="50000"/>
                </a:schemeClr>
              </a:buClr>
              <a:buFont typeface="Arial" panose="020B0604020202020204" pitchFamily="34" charset="0"/>
              <a:buChar char="•"/>
            </a:pPr>
            <a:r>
              <a:rPr lang="cs-CZ" sz="2400" dirty="0">
                <a:solidFill>
                  <a:srgbClr val="002060"/>
                </a:solidFill>
              </a:rPr>
              <a:t>obdobně jako v lázních je hrazena zdravotní péče i v ozdravovnách (paušál pobytového dne)</a:t>
            </a:r>
          </a:p>
          <a:p>
            <a:pPr marL="342900" indent="-342900" algn="just">
              <a:buClr>
                <a:schemeClr val="tx2">
                  <a:lumMod val="50000"/>
                </a:schemeClr>
              </a:buClr>
              <a:buFont typeface="Arial" panose="020B0604020202020204" pitchFamily="34" charset="0"/>
              <a:buChar char="•"/>
            </a:pPr>
            <a:r>
              <a:rPr lang="cs-CZ" sz="2400" dirty="0">
                <a:solidFill>
                  <a:srgbClr val="002060"/>
                </a:solidFill>
              </a:rPr>
              <a:t>lázeňská péče je poskytována jako:</a:t>
            </a:r>
          </a:p>
          <a:p>
            <a:pPr marL="914400" lvl="1" indent="-457200" algn="just">
              <a:buClr>
                <a:srgbClr val="C00000"/>
              </a:buClr>
              <a:buFont typeface="+mj-lt"/>
              <a:buAutoNum type="alphaLcParenR"/>
            </a:pPr>
            <a:r>
              <a:rPr lang="cs-CZ" sz="2400" dirty="0">
                <a:solidFill>
                  <a:srgbClr val="C00000"/>
                </a:solidFill>
              </a:rPr>
              <a:t>komplexní lázeňská péče</a:t>
            </a:r>
          </a:p>
          <a:p>
            <a:pPr marL="1371600" lvl="2" indent="-457200" algn="just">
              <a:buClr>
                <a:srgbClr val="002060"/>
              </a:buClr>
              <a:buFont typeface="Candara" panose="020E0502030303020204" pitchFamily="34" charset="0"/>
              <a:buChar char="‐"/>
            </a:pPr>
            <a:r>
              <a:rPr lang="cs-CZ" sz="2100" i="1" dirty="0">
                <a:solidFill>
                  <a:srgbClr val="002060"/>
                </a:solidFill>
              </a:rPr>
              <a:t>navazuje na akutní zdravotní péči a jejím účelem je doléčení v prostředí, které je nákladově méně náročné, než akutní lůžková péče, v takovém případě se jedná o pokračování akutního léčebného procesu a pacient je absolvuje v rámci pracovní neschopnosti, s tím souvisí i dodržování léčebného režimu, který je režimem práce neschopných</a:t>
            </a:r>
          </a:p>
          <a:p>
            <a:pPr marL="1371600" lvl="2" indent="-457200" algn="just">
              <a:buClr>
                <a:srgbClr val="002060"/>
              </a:buClr>
              <a:buFont typeface="Candara" panose="020E0502030303020204" pitchFamily="34" charset="0"/>
              <a:buChar char="‐"/>
            </a:pPr>
            <a:r>
              <a:rPr lang="cs-CZ" sz="2200" i="1" dirty="0">
                <a:solidFill>
                  <a:srgbClr val="002060"/>
                </a:solidFill>
              </a:rPr>
              <a:t>paušál pobytového dne zahrnuje tři samostatné složky:</a:t>
            </a:r>
          </a:p>
          <a:p>
            <a:pPr marL="1828800" lvl="3" indent="-457200" algn="just">
              <a:buClr>
                <a:srgbClr val="002060"/>
              </a:buClr>
              <a:buFont typeface="Wingdings" panose="05000000000000000000" pitchFamily="2" charset="2"/>
              <a:buChar char="ü"/>
            </a:pPr>
            <a:r>
              <a:rPr lang="cs-CZ" sz="2100" i="1" dirty="0">
                <a:solidFill>
                  <a:srgbClr val="002060"/>
                </a:solidFill>
              </a:rPr>
              <a:t>ubytování</a:t>
            </a:r>
          </a:p>
          <a:p>
            <a:pPr marL="1828800" lvl="3" indent="-457200" algn="just">
              <a:buClr>
                <a:srgbClr val="002060"/>
              </a:buClr>
              <a:buFont typeface="Wingdings" panose="05000000000000000000" pitchFamily="2" charset="2"/>
              <a:buChar char="ü"/>
            </a:pPr>
            <a:r>
              <a:rPr lang="cs-CZ" sz="2100" i="1" dirty="0">
                <a:solidFill>
                  <a:srgbClr val="002060"/>
                </a:solidFill>
              </a:rPr>
              <a:t>stravování</a:t>
            </a:r>
          </a:p>
          <a:p>
            <a:pPr marL="1828800" lvl="3" indent="-457200" algn="just">
              <a:buClr>
                <a:srgbClr val="002060"/>
              </a:buClr>
              <a:buFont typeface="Wingdings" panose="05000000000000000000" pitchFamily="2" charset="2"/>
              <a:buChar char="ü"/>
            </a:pPr>
            <a:r>
              <a:rPr lang="cs-CZ" sz="2100" i="1" dirty="0">
                <a:solidFill>
                  <a:srgbClr val="002060"/>
                </a:solidFill>
              </a:rPr>
              <a:t>léčení</a:t>
            </a:r>
          </a:p>
          <a:p>
            <a:pPr marL="1371600" lvl="2" indent="-457200" algn="just">
              <a:buClr>
                <a:srgbClr val="002060"/>
              </a:buClr>
              <a:buFont typeface="Candara" panose="020E0502030303020204" pitchFamily="34" charset="0"/>
              <a:buChar char="‐"/>
            </a:pPr>
            <a:endParaRPr lang="cs-CZ" sz="2200" i="1" dirty="0">
              <a:solidFill>
                <a:srgbClr val="002060"/>
              </a:solidFill>
            </a:endParaRPr>
          </a:p>
          <a:p>
            <a:pPr marL="1371600" lvl="2" indent="-457200" algn="just">
              <a:buClr>
                <a:srgbClr val="002060"/>
              </a:buClr>
              <a:buFont typeface="Candara" panose="020E0502030303020204" pitchFamily="34" charset="0"/>
              <a:buChar char="‐"/>
            </a:pPr>
            <a:endParaRPr lang="cs-CZ" sz="2200" i="1" dirty="0">
              <a:solidFill>
                <a:srgbClr val="002060"/>
              </a:solidFill>
            </a:endParaRPr>
          </a:p>
          <a:p>
            <a:pPr marL="457200" indent="-457200">
              <a:buClr>
                <a:schemeClr val="tx2">
                  <a:lumMod val="50000"/>
                </a:schemeClr>
              </a:buClr>
              <a:buAutoNum type="alphaLcParenR"/>
            </a:pPr>
            <a:endParaRPr lang="cs-CZ" sz="24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246367" y="260648"/>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a:t> </a:t>
            </a:r>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122</a:t>
            </a:fld>
            <a:endParaRPr lang="cs-CZ" dirty="0"/>
          </a:p>
        </p:txBody>
      </p:sp>
    </p:spTree>
    <p:extLst>
      <p:ext uri="{BB962C8B-B14F-4D97-AF65-F5344CB8AC3E}">
        <p14:creationId xmlns:p14="http://schemas.microsoft.com/office/powerpoint/2010/main" val="3622652283"/>
      </p:ext>
    </p:extLst>
  </p:cSld>
  <p:clrMapOvr>
    <a:masterClrMapping/>
  </p:clrMapOvr>
  <p:timing>
    <p:tnLst>
      <p:par>
        <p:cTn id="1" dur="indefinite" restart="never" nodeType="tmRoot"/>
      </p:par>
    </p:tnLst>
  </p:timing>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476673"/>
            <a:ext cx="8111155" cy="936104"/>
          </a:xfrm>
        </p:spPr>
        <p:txBody>
          <a:bodyPr>
            <a:noAutofit/>
          </a:bodyPr>
          <a:lstStyle/>
          <a:p>
            <a:pPr marL="457200" lvl="0" indent="-457200" algn="ctr">
              <a:spcBef>
                <a:spcPct val="20000"/>
              </a:spcBef>
            </a:pPr>
            <a:r>
              <a:rPr lang="cs-CZ" sz="2400" b="1" dirty="0">
                <a:solidFill>
                  <a:srgbClr val="31B6FD">
                    <a:lumMod val="50000"/>
                  </a:srgbClr>
                </a:solidFill>
                <a:ea typeface="+mn-ea"/>
                <a:cs typeface="+mn-cs"/>
              </a:rPr>
              <a:t/>
            </a:r>
            <a:br>
              <a:rPr lang="cs-CZ" sz="2400" b="1" dirty="0">
                <a:solidFill>
                  <a:srgbClr val="31B6FD">
                    <a:lumMod val="50000"/>
                  </a:srgbClr>
                </a:solidFill>
                <a:ea typeface="+mn-ea"/>
                <a:cs typeface="+mn-cs"/>
              </a:rPr>
            </a:br>
            <a:endParaRPr lang="cs-CZ" sz="3600" b="1" dirty="0"/>
          </a:p>
        </p:txBody>
      </p:sp>
      <p:sp>
        <p:nvSpPr>
          <p:cNvPr id="3" name="Zástupný symbol pro text 2"/>
          <p:cNvSpPr>
            <a:spLocks noGrp="1"/>
          </p:cNvSpPr>
          <p:nvPr>
            <p:ph type="body" sz="half" idx="2"/>
          </p:nvPr>
        </p:nvSpPr>
        <p:spPr>
          <a:xfrm>
            <a:off x="611560" y="1556792"/>
            <a:ext cx="8064896" cy="5058496"/>
          </a:xfrm>
        </p:spPr>
        <p:txBody>
          <a:bodyPr>
            <a:noAutofit/>
          </a:bodyPr>
          <a:lstStyle/>
          <a:p>
            <a:pPr marL="457200" indent="-457200" algn="just">
              <a:buClr>
                <a:srgbClr val="C00000"/>
              </a:buClr>
              <a:buFont typeface="+mj-lt"/>
              <a:buAutoNum type="alphaLcParenR" startAt="2"/>
            </a:pPr>
            <a:r>
              <a:rPr lang="cs-CZ" sz="2400" dirty="0">
                <a:solidFill>
                  <a:srgbClr val="C00000"/>
                </a:solidFill>
              </a:rPr>
              <a:t>příspěvková lázeňská péče</a:t>
            </a:r>
          </a:p>
          <a:p>
            <a:pPr marL="914400" lvl="1" indent="-457200" algn="just">
              <a:buClr>
                <a:srgbClr val="002060"/>
              </a:buClr>
              <a:buFont typeface="Candara" panose="020E0502030303020204" pitchFamily="34" charset="0"/>
              <a:buChar char="‐"/>
            </a:pPr>
            <a:r>
              <a:rPr lang="cs-CZ" sz="2400" dirty="0">
                <a:solidFill>
                  <a:srgbClr val="002060"/>
                </a:solidFill>
              </a:rPr>
              <a:t>je určena pro pacienty s chronickým onemocněním</a:t>
            </a:r>
          </a:p>
          <a:p>
            <a:pPr marL="914400" lvl="1" indent="-457200" algn="just">
              <a:buClr>
                <a:srgbClr val="002060"/>
              </a:buClr>
              <a:buFont typeface="Candara" panose="020E0502030303020204" pitchFamily="34" charset="0"/>
              <a:buChar char="‐"/>
            </a:pPr>
            <a:r>
              <a:rPr lang="cs-CZ" sz="2400" dirty="0">
                <a:solidFill>
                  <a:srgbClr val="002060"/>
                </a:solidFill>
              </a:rPr>
              <a:t>pacient lázeňskou péči čerpá v rámci své dovolené a sám si zajišťuje na své náklady ubytování a stravování, ze zdravotního pojištění je mu hrazeno pouze léčení</a:t>
            </a:r>
          </a:p>
          <a:p>
            <a:pPr marL="914400" lvl="1" indent="-457200" algn="just">
              <a:buClr>
                <a:srgbClr val="002060"/>
              </a:buClr>
              <a:buFont typeface="Candara" panose="020E0502030303020204" pitchFamily="34" charset="0"/>
              <a:buChar char="‐"/>
            </a:pPr>
            <a:r>
              <a:rPr lang="cs-CZ" sz="2400" dirty="0">
                <a:solidFill>
                  <a:srgbClr val="002060"/>
                </a:solidFill>
              </a:rPr>
              <a:t>indikační seznam lázeňsky léčitelných chorob stanoví mimo jiné intervaly, ve kterých má pacient nárok na příspěvkovou lázeňskou péči hrazenou ze zdravotního pojištění, ve většině případů se jedná o interval 2 roky, dále indikační seznam stanoví i délku pobytu, ta je ve většině případů 21 dní</a:t>
            </a:r>
          </a:p>
          <a:p>
            <a:pPr algn="ctr">
              <a:buClr>
                <a:schemeClr val="tx2">
                  <a:lumMod val="50000"/>
                </a:schemeClr>
              </a:buCl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a:t> </a:t>
            </a:r>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123</a:t>
            </a:fld>
            <a:endParaRPr lang="cs-CZ" dirty="0"/>
          </a:p>
        </p:txBody>
      </p:sp>
    </p:spTree>
    <p:extLst>
      <p:ext uri="{BB962C8B-B14F-4D97-AF65-F5344CB8AC3E}">
        <p14:creationId xmlns:p14="http://schemas.microsoft.com/office/powerpoint/2010/main" val="236560811"/>
      </p:ext>
    </p:extLst>
  </p:cSld>
  <p:clrMapOvr>
    <a:masterClrMapping/>
  </p:clrMapOvr>
  <p:timing>
    <p:tnLst>
      <p:par>
        <p:cTn id="1" dur="indefinite" restart="never" nodeType="tmRoot"/>
      </p:par>
    </p:tnLst>
  </p:timing>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476673"/>
            <a:ext cx="8111155" cy="936104"/>
          </a:xfrm>
        </p:spPr>
        <p:txBody>
          <a:bodyPr>
            <a:noAutofit/>
          </a:bodyPr>
          <a:lstStyle/>
          <a:p>
            <a:pPr marL="457200" lvl="0" indent="-457200" algn="ctr">
              <a:spcBef>
                <a:spcPct val="20000"/>
              </a:spcBef>
            </a:pPr>
            <a:r>
              <a:rPr lang="cs-CZ" sz="2400" b="1" dirty="0">
                <a:solidFill>
                  <a:srgbClr val="31B6FD">
                    <a:lumMod val="50000"/>
                  </a:srgbClr>
                </a:solidFill>
                <a:ea typeface="+mn-ea"/>
                <a:cs typeface="+mn-cs"/>
              </a:rPr>
              <a:t/>
            </a:r>
            <a:br>
              <a:rPr lang="cs-CZ" sz="2400" b="1" dirty="0">
                <a:solidFill>
                  <a:srgbClr val="31B6FD">
                    <a:lumMod val="50000"/>
                  </a:srgbClr>
                </a:solidFill>
                <a:ea typeface="+mn-ea"/>
                <a:cs typeface="+mn-cs"/>
              </a:rPr>
            </a:br>
            <a:endParaRPr lang="cs-CZ" sz="3600" b="1" dirty="0"/>
          </a:p>
        </p:txBody>
      </p:sp>
      <p:sp>
        <p:nvSpPr>
          <p:cNvPr id="3" name="Zástupný symbol pro text 2"/>
          <p:cNvSpPr>
            <a:spLocks noGrp="1"/>
          </p:cNvSpPr>
          <p:nvPr>
            <p:ph type="body" sz="half" idx="2"/>
          </p:nvPr>
        </p:nvSpPr>
        <p:spPr>
          <a:xfrm>
            <a:off x="611559" y="1196752"/>
            <a:ext cx="8206953" cy="5418536"/>
          </a:xfrm>
        </p:spPr>
        <p:txBody>
          <a:bodyPr>
            <a:noAutofit/>
          </a:bodyPr>
          <a:lstStyle/>
          <a:p>
            <a:pPr marL="457200" indent="-457200" algn="just">
              <a:buClr>
                <a:srgbClr val="C00000"/>
              </a:buClr>
              <a:buFont typeface="+mj-lt"/>
              <a:buAutoNum type="arabicPeriod" startAt="2"/>
            </a:pPr>
            <a:r>
              <a:rPr lang="cs-CZ" sz="2400" b="1" dirty="0">
                <a:solidFill>
                  <a:srgbClr val="C00000"/>
                </a:solidFill>
              </a:rPr>
              <a:t>Ambulantní zdravotnická zařízení</a:t>
            </a:r>
          </a:p>
          <a:p>
            <a:pPr algn="just">
              <a:buClr>
                <a:schemeClr val="tx2">
                  <a:lumMod val="50000"/>
                </a:schemeClr>
              </a:buClr>
            </a:pPr>
            <a:r>
              <a:rPr lang="cs-CZ" sz="2400" b="1" dirty="0">
                <a:solidFill>
                  <a:srgbClr val="002060"/>
                </a:solidFill>
              </a:rPr>
              <a:t>Praktiční lékaři</a:t>
            </a:r>
          </a:p>
          <a:p>
            <a:pPr marL="342900" indent="-342900" algn="just">
              <a:buClr>
                <a:schemeClr val="tx2">
                  <a:lumMod val="50000"/>
                </a:schemeClr>
              </a:buClr>
              <a:buFont typeface="Arial" panose="020B0604020202020204" pitchFamily="34" charset="0"/>
              <a:buChar char="•"/>
            </a:pPr>
            <a:r>
              <a:rPr lang="cs-CZ" sz="2400" dirty="0">
                <a:solidFill>
                  <a:srgbClr val="002060"/>
                </a:solidFill>
              </a:rPr>
              <a:t>každý občan by měl být evidován u svého praktického lékaře</a:t>
            </a:r>
          </a:p>
          <a:p>
            <a:pPr marL="342900" indent="-342900" algn="just">
              <a:buClr>
                <a:schemeClr val="tx2">
                  <a:lumMod val="50000"/>
                </a:schemeClr>
              </a:buClr>
              <a:buFont typeface="Arial" panose="020B0604020202020204" pitchFamily="34" charset="0"/>
              <a:buChar char="•"/>
            </a:pPr>
            <a:r>
              <a:rPr lang="cs-CZ" sz="2400" dirty="0">
                <a:solidFill>
                  <a:srgbClr val="002060"/>
                </a:solidFill>
              </a:rPr>
              <a:t>platí svobodná volba občana pro volbu praktického lékaře</a:t>
            </a:r>
          </a:p>
          <a:p>
            <a:pPr marL="342900" indent="-342900" algn="just">
              <a:buClr>
                <a:schemeClr val="tx2">
                  <a:lumMod val="50000"/>
                </a:schemeClr>
              </a:buClr>
              <a:buFont typeface="Arial" panose="020B0604020202020204" pitchFamily="34" charset="0"/>
              <a:buChar char="•"/>
            </a:pPr>
            <a:r>
              <a:rPr lang="cs-CZ" sz="2400" dirty="0">
                <a:solidFill>
                  <a:srgbClr val="002060"/>
                </a:solidFill>
              </a:rPr>
              <a:t>praktičtí lékaři jsou dnes většinou privátními poskytovateli zdravotní péče</a:t>
            </a:r>
          </a:p>
          <a:p>
            <a:pPr marL="342900" indent="-342900" algn="just">
              <a:buClr>
                <a:schemeClr val="tx2">
                  <a:lumMod val="50000"/>
                </a:schemeClr>
              </a:buClr>
              <a:buFont typeface="Arial" panose="020B0604020202020204" pitchFamily="34" charset="0"/>
              <a:buChar char="•"/>
            </a:pPr>
            <a:r>
              <a:rPr lang="cs-CZ" sz="2400" dirty="0">
                <a:solidFill>
                  <a:srgbClr val="002060"/>
                </a:solidFill>
              </a:rPr>
              <a:t>praktiční lékaři provádějí základní vyšetření pacienta, stanovují základní diagnózu, provádějí obvyklou léčbu chronických stavů, provádějí preventivní zdravotní péči, očkování a koordinují poskytování odborné zdravotní péče</a:t>
            </a:r>
          </a:p>
          <a:p>
            <a:pPr algn="just">
              <a:buClr>
                <a:schemeClr val="tx2">
                  <a:lumMod val="50000"/>
                </a:schemeClr>
              </a:buClr>
            </a:pPr>
            <a:endParaRPr lang="cs-CZ" sz="2400" b="1" dirty="0">
              <a:solidFill>
                <a:srgbClr val="002060"/>
              </a:solidFill>
            </a:endParaRPr>
          </a:p>
          <a:p>
            <a:pPr algn="ctr">
              <a:buClr>
                <a:schemeClr val="tx2">
                  <a:lumMod val="50000"/>
                </a:schemeClr>
              </a:buCl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a:t> </a:t>
            </a:r>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124</a:t>
            </a:fld>
            <a:endParaRPr lang="cs-CZ" dirty="0"/>
          </a:p>
        </p:txBody>
      </p:sp>
    </p:spTree>
    <p:extLst>
      <p:ext uri="{BB962C8B-B14F-4D97-AF65-F5344CB8AC3E}">
        <p14:creationId xmlns:p14="http://schemas.microsoft.com/office/powerpoint/2010/main" val="72682829"/>
      </p:ext>
    </p:extLst>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476673"/>
            <a:ext cx="8111155" cy="936104"/>
          </a:xfrm>
        </p:spPr>
        <p:txBody>
          <a:bodyPr>
            <a:noAutofit/>
          </a:bodyPr>
          <a:lstStyle/>
          <a:p>
            <a:pPr marL="457200" lvl="0" indent="-457200" algn="ctr">
              <a:spcBef>
                <a:spcPct val="20000"/>
              </a:spcBef>
            </a:pPr>
            <a:r>
              <a:rPr lang="cs-CZ" sz="2400" b="1" dirty="0">
                <a:solidFill>
                  <a:srgbClr val="31B6FD">
                    <a:lumMod val="50000"/>
                  </a:srgbClr>
                </a:solidFill>
                <a:ea typeface="+mn-ea"/>
                <a:cs typeface="+mn-cs"/>
              </a:rPr>
              <a:t/>
            </a:r>
            <a:br>
              <a:rPr lang="cs-CZ" sz="2400" b="1" dirty="0">
                <a:solidFill>
                  <a:srgbClr val="31B6FD">
                    <a:lumMod val="50000"/>
                  </a:srgbClr>
                </a:solidFill>
                <a:ea typeface="+mn-ea"/>
                <a:cs typeface="+mn-cs"/>
              </a:rPr>
            </a:br>
            <a:endParaRPr lang="cs-CZ" sz="3600" b="1" dirty="0"/>
          </a:p>
        </p:txBody>
      </p:sp>
      <p:sp>
        <p:nvSpPr>
          <p:cNvPr id="3" name="Zástupný symbol pro text 2"/>
          <p:cNvSpPr>
            <a:spLocks noGrp="1"/>
          </p:cNvSpPr>
          <p:nvPr>
            <p:ph type="body" sz="half" idx="2"/>
          </p:nvPr>
        </p:nvSpPr>
        <p:spPr>
          <a:xfrm>
            <a:off x="193638" y="1124744"/>
            <a:ext cx="8698842" cy="5490544"/>
          </a:xfrm>
        </p:spPr>
        <p:txBody>
          <a:bodyPr>
            <a:noAutofit/>
          </a:bodyPr>
          <a:lstStyle/>
          <a:p>
            <a:pPr marL="342900" indent="-342900" algn="just">
              <a:buClr>
                <a:schemeClr val="tx2">
                  <a:lumMod val="50000"/>
                </a:schemeClr>
              </a:buClr>
              <a:buFont typeface="Arial" panose="020B0604020202020204" pitchFamily="34" charset="0"/>
              <a:buChar char="•"/>
            </a:pPr>
            <a:r>
              <a:rPr lang="cs-CZ" sz="2400" dirty="0">
                <a:solidFill>
                  <a:srgbClr val="002060"/>
                </a:solidFill>
              </a:rPr>
              <a:t>obecně je zdravotní péče poskytovaná praktickými lékaři hrazena kombinovanou kapacitně výkonovou platbou, podle sazebníku výkonů, vychází se přitom ze základní kapitační platby na jednoho tzv. přepočteného pojištěnce, kterého vede praktický lékař ve své evidenci, základní kapitační sazba se podle rozsahu ordinačních hodin pohybuje od </a:t>
            </a:r>
            <a:r>
              <a:rPr lang="cs-CZ" sz="2400" dirty="0" smtClean="0">
                <a:solidFill>
                  <a:srgbClr val="002060"/>
                </a:solidFill>
              </a:rPr>
              <a:t>53 </a:t>
            </a:r>
            <a:r>
              <a:rPr lang="cs-CZ" sz="2400" dirty="0">
                <a:solidFill>
                  <a:srgbClr val="002060"/>
                </a:solidFill>
              </a:rPr>
              <a:t>do </a:t>
            </a:r>
            <a:r>
              <a:rPr lang="cs-CZ" sz="2400" dirty="0" smtClean="0">
                <a:solidFill>
                  <a:srgbClr val="002060"/>
                </a:solidFill>
              </a:rPr>
              <a:t>65</a:t>
            </a:r>
            <a:r>
              <a:rPr lang="cs-CZ" sz="2400" dirty="0">
                <a:solidFill>
                  <a:srgbClr val="002060"/>
                </a:solidFill>
              </a:rPr>
              <a:t> Kč za měsíc. </a:t>
            </a:r>
          </a:p>
          <a:p>
            <a:pPr marL="342900" indent="-342900" algn="just">
              <a:buClr>
                <a:schemeClr val="tx2">
                  <a:lumMod val="50000"/>
                </a:schemeClr>
              </a:buClr>
              <a:buFont typeface="Arial" panose="020B0604020202020204" pitchFamily="34" charset="0"/>
              <a:buChar char="•"/>
            </a:pPr>
            <a:r>
              <a:rPr lang="cs-CZ" sz="2400" dirty="0">
                <a:solidFill>
                  <a:srgbClr val="002060"/>
                </a:solidFill>
              </a:rPr>
              <a:t>Základní sazba je stanovena ve výši </a:t>
            </a:r>
            <a:r>
              <a:rPr lang="cs-CZ" sz="2400" b="1" dirty="0" smtClean="0">
                <a:solidFill>
                  <a:srgbClr val="002060"/>
                </a:solidFill>
              </a:rPr>
              <a:t>59</a:t>
            </a:r>
            <a:r>
              <a:rPr lang="cs-CZ" sz="2400" b="1" dirty="0">
                <a:solidFill>
                  <a:srgbClr val="002060"/>
                </a:solidFill>
              </a:rPr>
              <a:t> Kč</a:t>
            </a:r>
            <a:r>
              <a:rPr lang="cs-CZ" sz="2400" dirty="0">
                <a:solidFill>
                  <a:srgbClr val="002060"/>
                </a:solidFill>
              </a:rPr>
              <a:t> pro praktické lékaře pro dospělé a praktické lékaře pro děti a dorost, kteří poskytují hrazené služby v rozsahu alespoň </a:t>
            </a:r>
            <a:r>
              <a:rPr lang="cs-CZ" sz="2400" dirty="0" smtClean="0">
                <a:solidFill>
                  <a:srgbClr val="002060"/>
                </a:solidFill>
              </a:rPr>
              <a:t>25</a:t>
            </a:r>
            <a:r>
              <a:rPr lang="cs-CZ" sz="2400" dirty="0">
                <a:solidFill>
                  <a:srgbClr val="002060"/>
                </a:solidFill>
              </a:rPr>
              <a:t> ordinačních hodin rozložených do 5 pracovních dnů týdně, přičemž alespoň jeden den v týdnu mají ordinační hodiny prodlouženy do 18 hodin a umožňují pojištěncům objednat se alespoň dva dny v týdnu na pevně stanovenou hodinu. </a:t>
            </a:r>
            <a:endParaRPr lang="cs-CZ" sz="2000" b="1" dirty="0">
              <a:solidFill>
                <a:srgbClr val="002060"/>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a:t> </a:t>
            </a:r>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125</a:t>
            </a:fld>
            <a:endParaRPr lang="cs-CZ" dirty="0"/>
          </a:p>
        </p:txBody>
      </p:sp>
    </p:spTree>
    <p:extLst>
      <p:ext uri="{BB962C8B-B14F-4D97-AF65-F5344CB8AC3E}">
        <p14:creationId xmlns:p14="http://schemas.microsoft.com/office/powerpoint/2010/main" val="2883565841"/>
      </p:ext>
    </p:extLst>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476673"/>
            <a:ext cx="8111155" cy="936104"/>
          </a:xfrm>
        </p:spPr>
        <p:txBody>
          <a:bodyPr>
            <a:noAutofit/>
          </a:bodyPr>
          <a:lstStyle/>
          <a:p>
            <a:pPr marL="457200" lvl="0" indent="-457200" algn="ctr">
              <a:spcBef>
                <a:spcPct val="20000"/>
              </a:spcBef>
            </a:pPr>
            <a:r>
              <a:rPr lang="cs-CZ" sz="2400" b="1" dirty="0">
                <a:solidFill>
                  <a:srgbClr val="31B6FD">
                    <a:lumMod val="50000"/>
                  </a:srgbClr>
                </a:solidFill>
                <a:ea typeface="+mn-ea"/>
                <a:cs typeface="+mn-cs"/>
              </a:rPr>
              <a:t/>
            </a:r>
            <a:br>
              <a:rPr lang="cs-CZ" sz="2400" b="1" dirty="0">
                <a:solidFill>
                  <a:srgbClr val="31B6FD">
                    <a:lumMod val="50000"/>
                  </a:srgbClr>
                </a:solidFill>
                <a:ea typeface="+mn-ea"/>
                <a:cs typeface="+mn-cs"/>
              </a:rPr>
            </a:br>
            <a:endParaRPr lang="cs-CZ" sz="3600" b="1" dirty="0"/>
          </a:p>
        </p:txBody>
      </p:sp>
      <p:sp>
        <p:nvSpPr>
          <p:cNvPr id="3" name="Zástupný symbol pro text 2"/>
          <p:cNvSpPr>
            <a:spLocks noGrp="1"/>
          </p:cNvSpPr>
          <p:nvPr>
            <p:ph type="body" sz="half" idx="2"/>
          </p:nvPr>
        </p:nvSpPr>
        <p:spPr>
          <a:xfrm>
            <a:off x="611560" y="942256"/>
            <a:ext cx="8064896" cy="5673032"/>
          </a:xfrm>
        </p:spPr>
        <p:txBody>
          <a:bodyPr>
            <a:noAutofit/>
          </a:bodyPr>
          <a:lstStyle/>
          <a:p>
            <a:pPr marL="342900" indent="-342900" algn="just">
              <a:buClr>
                <a:schemeClr val="tx2">
                  <a:lumMod val="50000"/>
                </a:schemeClr>
              </a:buClr>
              <a:buFont typeface="Arial" panose="020B0604020202020204" pitchFamily="34" charset="0"/>
              <a:buChar char="•"/>
            </a:pPr>
            <a:r>
              <a:rPr lang="cs-CZ" sz="2400" dirty="0">
                <a:solidFill>
                  <a:srgbClr val="002060"/>
                </a:solidFill>
              </a:rPr>
              <a:t>Sazba </a:t>
            </a:r>
            <a:r>
              <a:rPr lang="cs-CZ" sz="2400" b="1" dirty="0" smtClean="0">
                <a:solidFill>
                  <a:srgbClr val="002060"/>
                </a:solidFill>
              </a:rPr>
              <a:t>65</a:t>
            </a:r>
            <a:r>
              <a:rPr lang="cs-CZ" sz="2400" b="1" dirty="0">
                <a:solidFill>
                  <a:srgbClr val="002060"/>
                </a:solidFill>
              </a:rPr>
              <a:t> Kč</a:t>
            </a:r>
            <a:r>
              <a:rPr lang="cs-CZ" sz="2400" dirty="0">
                <a:solidFill>
                  <a:srgbClr val="002060"/>
                </a:solidFill>
              </a:rPr>
              <a:t> platí pro praktické lékaře pro dospělé, kteří poskytují hrazené služby v rozsahu alespoň </a:t>
            </a:r>
            <a:r>
              <a:rPr lang="cs-CZ" sz="2400" dirty="0" smtClean="0">
                <a:solidFill>
                  <a:srgbClr val="002060"/>
                </a:solidFill>
              </a:rPr>
              <a:t>30</a:t>
            </a:r>
            <a:r>
              <a:rPr lang="cs-CZ" sz="2400" dirty="0">
                <a:solidFill>
                  <a:srgbClr val="002060"/>
                </a:solidFill>
              </a:rPr>
              <a:t> ordinačních hodin rozložených do 5 pracovních dnů týdně, přičemž alespoň jeden den v týdnu mají ordinační hodiny prodlouženy nejméně do 18 hodin. Ostatní praktičtí lékaři pro dospělé (kteří uvedené podmínky nesplňují) mají sazbu ve výši </a:t>
            </a:r>
            <a:r>
              <a:rPr lang="cs-CZ" sz="2400" b="1" dirty="0" smtClean="0">
                <a:solidFill>
                  <a:srgbClr val="002060"/>
                </a:solidFill>
              </a:rPr>
              <a:t>53</a:t>
            </a:r>
            <a:r>
              <a:rPr lang="cs-CZ" sz="2400" b="1" dirty="0">
                <a:solidFill>
                  <a:srgbClr val="002060"/>
                </a:solidFill>
              </a:rPr>
              <a:t> Kč</a:t>
            </a:r>
            <a:r>
              <a:rPr lang="cs-CZ" sz="2400" dirty="0">
                <a:solidFill>
                  <a:srgbClr val="002060"/>
                </a:solidFill>
              </a:rPr>
              <a:t>, ostatní praktičtí lékaři pro děti a dorost </a:t>
            </a:r>
            <a:r>
              <a:rPr lang="cs-CZ" sz="2400" b="1" dirty="0" smtClean="0">
                <a:solidFill>
                  <a:srgbClr val="002060"/>
                </a:solidFill>
              </a:rPr>
              <a:t>58</a:t>
            </a:r>
            <a:r>
              <a:rPr lang="cs-CZ" sz="2400" b="1" dirty="0">
                <a:solidFill>
                  <a:srgbClr val="002060"/>
                </a:solidFill>
              </a:rPr>
              <a:t> Kč</a:t>
            </a:r>
            <a:r>
              <a:rPr lang="cs-CZ" sz="2400" dirty="0">
                <a:solidFill>
                  <a:srgbClr val="002060"/>
                </a:solidFill>
              </a:rPr>
              <a:t>.</a:t>
            </a:r>
          </a:p>
          <a:p>
            <a:pPr marL="342900" indent="-342900" algn="just">
              <a:buClr>
                <a:schemeClr val="tx2">
                  <a:lumMod val="50000"/>
                </a:schemeClr>
              </a:buClr>
              <a:buFont typeface="Arial" panose="020B0604020202020204" pitchFamily="34" charset="0"/>
              <a:buChar char="•"/>
            </a:pPr>
            <a:r>
              <a:rPr lang="cs-CZ" sz="2400" dirty="0">
                <a:solidFill>
                  <a:srgbClr val="002060"/>
                </a:solidFill>
              </a:rPr>
              <a:t>další složkou plateb praktickým lékařům je platba za určité zdravotní výkony, zdravotní pojišťovna stanoví seznam těchto výkonů, ty jsou pak hrazeny podle sazebníků výkonů v rámci bodového hodnocení (kapacitně výkonové platby)</a:t>
            </a:r>
          </a:p>
          <a:p>
            <a:pPr algn="just">
              <a:buClr>
                <a:schemeClr val="tx2">
                  <a:lumMod val="50000"/>
                </a:schemeClr>
              </a:buClr>
            </a:pPr>
            <a:endParaRPr lang="cs-CZ" sz="2000" b="1" dirty="0">
              <a:solidFill>
                <a:schemeClr val="accent1">
                  <a:lumMod val="50000"/>
                </a:schemeClr>
              </a:solidFill>
            </a:endParaRPr>
          </a:p>
          <a:p>
            <a:pPr algn="ctr">
              <a:buClr>
                <a:schemeClr val="tx2">
                  <a:lumMod val="50000"/>
                </a:schemeClr>
              </a:buCl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a:t> </a:t>
            </a:r>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126</a:t>
            </a:fld>
            <a:endParaRPr lang="cs-CZ" dirty="0"/>
          </a:p>
        </p:txBody>
      </p:sp>
    </p:spTree>
    <p:extLst>
      <p:ext uri="{BB962C8B-B14F-4D97-AF65-F5344CB8AC3E}">
        <p14:creationId xmlns:p14="http://schemas.microsoft.com/office/powerpoint/2010/main" val="1201163155"/>
      </p:ext>
    </p:extLst>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476673"/>
            <a:ext cx="8111155" cy="936104"/>
          </a:xfrm>
        </p:spPr>
        <p:txBody>
          <a:bodyPr>
            <a:noAutofit/>
          </a:bodyPr>
          <a:lstStyle/>
          <a:p>
            <a:pPr marL="457200" lvl="0" indent="-457200" algn="ctr">
              <a:spcBef>
                <a:spcPct val="20000"/>
              </a:spcBef>
            </a:pPr>
            <a:r>
              <a:rPr lang="cs-CZ" sz="2400" b="1" dirty="0">
                <a:solidFill>
                  <a:srgbClr val="31B6FD">
                    <a:lumMod val="50000"/>
                  </a:srgbClr>
                </a:solidFill>
                <a:ea typeface="+mn-ea"/>
                <a:cs typeface="+mn-cs"/>
              </a:rPr>
              <a:t/>
            </a:r>
            <a:br>
              <a:rPr lang="cs-CZ" sz="2400" b="1" dirty="0">
                <a:solidFill>
                  <a:srgbClr val="31B6FD">
                    <a:lumMod val="50000"/>
                  </a:srgbClr>
                </a:solidFill>
                <a:ea typeface="+mn-ea"/>
                <a:cs typeface="+mn-cs"/>
              </a:rPr>
            </a:br>
            <a:endParaRPr lang="cs-CZ" sz="3600" b="1" dirty="0"/>
          </a:p>
        </p:txBody>
      </p:sp>
      <p:sp>
        <p:nvSpPr>
          <p:cNvPr id="3" name="Zástupný symbol pro text 2"/>
          <p:cNvSpPr>
            <a:spLocks noGrp="1"/>
          </p:cNvSpPr>
          <p:nvPr>
            <p:ph type="body" sz="half" idx="2"/>
          </p:nvPr>
        </p:nvSpPr>
        <p:spPr>
          <a:xfrm>
            <a:off x="107504" y="836712"/>
            <a:ext cx="8856984" cy="5778576"/>
          </a:xfrm>
        </p:spPr>
        <p:txBody>
          <a:bodyPr>
            <a:noAutofit/>
          </a:bodyPr>
          <a:lstStyle/>
          <a:p>
            <a:pPr marL="342900" indent="-342900" algn="just">
              <a:buClr>
                <a:schemeClr val="tx2">
                  <a:lumMod val="50000"/>
                </a:schemeClr>
              </a:buClr>
              <a:buFont typeface="Arial" panose="020B0604020202020204" pitchFamily="34" charset="0"/>
              <a:buChar char="•"/>
            </a:pPr>
            <a:r>
              <a:rPr lang="cs-CZ" sz="2400" dirty="0">
                <a:solidFill>
                  <a:srgbClr val="002060"/>
                </a:solidFill>
              </a:rPr>
              <a:t>vzhledem k tomu, že někteří</a:t>
            </a:r>
            <a:r>
              <a:rPr lang="cs-CZ" sz="2400" dirty="0">
                <a:solidFill>
                  <a:schemeClr val="accent1">
                    <a:lumMod val="50000"/>
                  </a:schemeClr>
                </a:solidFill>
              </a:rPr>
              <a:t> </a:t>
            </a:r>
            <a:r>
              <a:rPr lang="cs-CZ" sz="2400" dirty="0">
                <a:solidFill>
                  <a:srgbClr val="002060"/>
                </a:solidFill>
              </a:rPr>
              <a:t>praktiční lékaři vykonávají svoji činnost v lokalitách s menším počtem obyvatelstva, mají ve své evidenci méně pacientů, což pro ně znamená i menší příjem v rámci kapitační platby, jsou praktičtí lékaři v těchto oblastech v platbách zvýhodňováni – kapacitně výkonové platby s dorovnáním v případech </a:t>
            </a:r>
            <a:r>
              <a:rPr lang="cs-CZ" sz="2400" dirty="0" err="1">
                <a:solidFill>
                  <a:srgbClr val="002060"/>
                </a:solidFill>
              </a:rPr>
              <a:t>kapitace</a:t>
            </a:r>
            <a:r>
              <a:rPr lang="cs-CZ" sz="2400" dirty="0">
                <a:solidFill>
                  <a:srgbClr val="002060"/>
                </a:solidFill>
              </a:rPr>
              <a:t>, tento systém se uplatňuje při menším počtu registrovaných pojištěnců příslušné zdravotní pojišťovny, než je 70% celkového průměrného počtu takových pojištěnců, dorovnání </a:t>
            </a:r>
            <a:r>
              <a:rPr lang="cs-CZ" sz="2400" dirty="0" err="1">
                <a:solidFill>
                  <a:srgbClr val="002060"/>
                </a:solidFill>
              </a:rPr>
              <a:t>kapitace</a:t>
            </a:r>
            <a:r>
              <a:rPr lang="cs-CZ" sz="2400">
                <a:solidFill>
                  <a:srgbClr val="002060"/>
                </a:solidFill>
              </a:rPr>
              <a:t> </a:t>
            </a:r>
            <a:r>
              <a:rPr lang="cs-CZ" sz="2400" smtClean="0">
                <a:solidFill>
                  <a:srgbClr val="002060"/>
                </a:solidFill>
              </a:rPr>
              <a:t>lze </a:t>
            </a:r>
            <a:r>
              <a:rPr lang="cs-CZ" sz="2400" dirty="0">
                <a:solidFill>
                  <a:srgbClr val="002060"/>
                </a:solidFill>
              </a:rPr>
              <a:t>poskytnout až do výše 90% kapitační platby vypočtené na celostátní průměrný počet registrovaných pojištěnců příslušné zdravotní pojišťovny.</a:t>
            </a:r>
          </a:p>
          <a:p>
            <a:pPr marL="342900" indent="-342900" algn="just">
              <a:buClr>
                <a:schemeClr val="tx2">
                  <a:lumMod val="50000"/>
                </a:schemeClr>
              </a:buClr>
              <a:buFont typeface="Arial" panose="020B0604020202020204" pitchFamily="34" charset="0"/>
              <a:buChar char="•"/>
            </a:pPr>
            <a:r>
              <a:rPr lang="cs-CZ" sz="2400" dirty="0">
                <a:solidFill>
                  <a:srgbClr val="002060"/>
                </a:solidFill>
              </a:rPr>
              <a:t>na druhou stranu v zájmu zachování kvality zdravotní péče, je doporučený počet pojištěnců na jednoho praktického lékaře ve výši 1500 dospělých, 1000 dětí, v případě většího počtu registrovaných pojištěnců se (víc jak 30%) se kapitační platba krátí</a:t>
            </a:r>
          </a:p>
          <a:p>
            <a:pPr algn="ctr">
              <a:buClr>
                <a:schemeClr val="tx2">
                  <a:lumMod val="50000"/>
                </a:schemeClr>
              </a:buCl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a:t> </a:t>
            </a:r>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127</a:t>
            </a:fld>
            <a:endParaRPr lang="cs-CZ" dirty="0"/>
          </a:p>
        </p:txBody>
      </p:sp>
    </p:spTree>
    <p:extLst>
      <p:ext uri="{BB962C8B-B14F-4D97-AF65-F5344CB8AC3E}">
        <p14:creationId xmlns:p14="http://schemas.microsoft.com/office/powerpoint/2010/main" val="1225446541"/>
      </p:ext>
    </p:extLst>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476673"/>
            <a:ext cx="8111155" cy="936104"/>
          </a:xfrm>
        </p:spPr>
        <p:txBody>
          <a:bodyPr>
            <a:noAutofit/>
          </a:bodyPr>
          <a:lstStyle/>
          <a:p>
            <a:pPr marL="457200" lvl="0" indent="-457200" algn="ctr">
              <a:spcBef>
                <a:spcPct val="20000"/>
              </a:spcBef>
            </a:pPr>
            <a:r>
              <a:rPr lang="cs-CZ" sz="2400" b="1" dirty="0">
                <a:solidFill>
                  <a:srgbClr val="31B6FD">
                    <a:lumMod val="50000"/>
                  </a:srgbClr>
                </a:solidFill>
                <a:ea typeface="+mn-ea"/>
                <a:cs typeface="+mn-cs"/>
              </a:rPr>
              <a:t/>
            </a:r>
            <a:br>
              <a:rPr lang="cs-CZ" sz="2400" b="1" dirty="0">
                <a:solidFill>
                  <a:srgbClr val="31B6FD">
                    <a:lumMod val="50000"/>
                  </a:srgbClr>
                </a:solidFill>
                <a:ea typeface="+mn-ea"/>
                <a:cs typeface="+mn-cs"/>
              </a:rPr>
            </a:br>
            <a:endParaRPr lang="cs-CZ" sz="3600" b="1" dirty="0"/>
          </a:p>
        </p:txBody>
      </p:sp>
      <p:sp>
        <p:nvSpPr>
          <p:cNvPr id="3" name="Zástupný symbol pro text 2"/>
          <p:cNvSpPr>
            <a:spLocks noGrp="1"/>
          </p:cNvSpPr>
          <p:nvPr>
            <p:ph type="body" sz="half" idx="2"/>
          </p:nvPr>
        </p:nvSpPr>
        <p:spPr>
          <a:xfrm>
            <a:off x="611560" y="1086273"/>
            <a:ext cx="8064896" cy="5529015"/>
          </a:xfrm>
        </p:spPr>
        <p:txBody>
          <a:bodyPr>
            <a:noAutofit/>
          </a:bodyPr>
          <a:lstStyle/>
          <a:p>
            <a:pPr algn="just">
              <a:buClr>
                <a:schemeClr val="tx2">
                  <a:lumMod val="50000"/>
                </a:schemeClr>
              </a:buClr>
            </a:pPr>
            <a:r>
              <a:rPr lang="cs-CZ" sz="2400" b="1" dirty="0">
                <a:solidFill>
                  <a:srgbClr val="002060"/>
                </a:solidFill>
              </a:rPr>
              <a:t>Praktičtí lékaři provádějí tři druhy vyšetření: </a:t>
            </a:r>
          </a:p>
          <a:p>
            <a:pPr marL="457200" indent="-457200" algn="just">
              <a:buClr>
                <a:srgbClr val="C00000"/>
              </a:buClr>
              <a:buFont typeface="+mj-lt"/>
              <a:buAutoNum type="alphaLcParenR"/>
            </a:pPr>
            <a:r>
              <a:rPr lang="cs-CZ" sz="2400" dirty="0">
                <a:solidFill>
                  <a:srgbClr val="C00000"/>
                </a:solidFill>
              </a:rPr>
              <a:t>komplexní  - </a:t>
            </a:r>
            <a:r>
              <a:rPr lang="cs-CZ" sz="2400" dirty="0">
                <a:solidFill>
                  <a:srgbClr val="002060"/>
                </a:solidFill>
              </a:rPr>
              <a:t>stanovení základní diagnózy v případě akutních zdravotních problémů, stanoví základní diagnózu a medikaci, popř. je pacient odeslán na odborné vyšetření na speciální pracoviště nebo nemocnice</a:t>
            </a:r>
            <a:endParaRPr lang="cs-CZ" sz="2400" dirty="0">
              <a:solidFill>
                <a:srgbClr val="C00000"/>
              </a:solidFill>
            </a:endParaRPr>
          </a:p>
          <a:p>
            <a:pPr marL="457200" indent="-457200" algn="just">
              <a:buClr>
                <a:srgbClr val="C00000"/>
              </a:buClr>
              <a:buFont typeface="+mj-lt"/>
              <a:buAutoNum type="alphaLcParenR"/>
            </a:pPr>
            <a:r>
              <a:rPr lang="cs-CZ" sz="2400" dirty="0">
                <a:solidFill>
                  <a:srgbClr val="C00000"/>
                </a:solidFill>
              </a:rPr>
              <a:t>kontrolní – </a:t>
            </a:r>
            <a:r>
              <a:rPr lang="cs-CZ" sz="2400" dirty="0">
                <a:solidFill>
                  <a:srgbClr val="002060"/>
                </a:solidFill>
              </a:rPr>
              <a:t>jedná se o následné vyšetření ke kontrole průběhu nemoci, k potvrzení či ke stanovení diagnózy a i k pokračování nebo ke změně medikace, v případě zhoršení zdravotního stavu může být pacient odeslán na specializované pracoviště</a:t>
            </a:r>
          </a:p>
          <a:p>
            <a:pPr marL="457200" indent="-457200" algn="just">
              <a:buClr>
                <a:srgbClr val="C00000"/>
              </a:buClr>
              <a:buFont typeface="+mj-lt"/>
              <a:buAutoNum type="alphaLcParenR"/>
            </a:pPr>
            <a:r>
              <a:rPr lang="cs-CZ" sz="2400" dirty="0">
                <a:solidFill>
                  <a:srgbClr val="C00000"/>
                </a:solidFill>
              </a:rPr>
              <a:t>cílené – </a:t>
            </a:r>
            <a:r>
              <a:rPr lang="cs-CZ" sz="2400" dirty="0">
                <a:solidFill>
                  <a:srgbClr val="002060"/>
                </a:solidFill>
              </a:rPr>
              <a:t>jedná se o odborné vyšetření, pokud k takovému má praktický lékař potřebné vybavení, v tom případě jde o výkon, který je hrazen podle bodového systému výkonů</a:t>
            </a:r>
          </a:p>
          <a:p>
            <a:pPr algn="just">
              <a:buClr>
                <a:schemeClr val="tx2">
                  <a:lumMod val="50000"/>
                </a:schemeClr>
              </a:buClr>
            </a:pPr>
            <a:endParaRPr lang="cs-CZ" sz="2400" b="1" dirty="0">
              <a:solidFill>
                <a:srgbClr val="002060"/>
              </a:solidFill>
            </a:endParaRPr>
          </a:p>
          <a:p>
            <a:pPr algn="ctr">
              <a:buClr>
                <a:schemeClr val="tx2">
                  <a:lumMod val="50000"/>
                </a:schemeClr>
              </a:buCl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a:t> </a:t>
            </a:r>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128</a:t>
            </a:fld>
            <a:endParaRPr lang="cs-CZ" dirty="0"/>
          </a:p>
        </p:txBody>
      </p:sp>
    </p:spTree>
    <p:extLst>
      <p:ext uri="{BB962C8B-B14F-4D97-AF65-F5344CB8AC3E}">
        <p14:creationId xmlns:p14="http://schemas.microsoft.com/office/powerpoint/2010/main" val="3711992428"/>
      </p:ext>
    </p:extLst>
  </p:cSld>
  <p:clrMapOvr>
    <a:masterClrMapping/>
  </p:clrMapOvr>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476673"/>
            <a:ext cx="8111155" cy="936104"/>
          </a:xfrm>
        </p:spPr>
        <p:txBody>
          <a:bodyPr>
            <a:noAutofit/>
          </a:bodyPr>
          <a:lstStyle/>
          <a:p>
            <a:pPr marL="457200" lvl="0" indent="-457200" algn="ctr">
              <a:spcBef>
                <a:spcPct val="20000"/>
              </a:spcBef>
            </a:pPr>
            <a:r>
              <a:rPr lang="cs-CZ" sz="2400" b="1" dirty="0">
                <a:solidFill>
                  <a:srgbClr val="31B6FD">
                    <a:lumMod val="50000"/>
                  </a:srgbClr>
                </a:solidFill>
                <a:ea typeface="+mn-ea"/>
                <a:cs typeface="+mn-cs"/>
              </a:rPr>
              <a:t/>
            </a:r>
            <a:br>
              <a:rPr lang="cs-CZ" sz="2400" b="1" dirty="0">
                <a:solidFill>
                  <a:srgbClr val="31B6FD">
                    <a:lumMod val="50000"/>
                  </a:srgbClr>
                </a:solidFill>
                <a:ea typeface="+mn-ea"/>
                <a:cs typeface="+mn-cs"/>
              </a:rPr>
            </a:br>
            <a:endParaRPr lang="cs-CZ" sz="3600" b="1" dirty="0"/>
          </a:p>
        </p:txBody>
      </p:sp>
      <p:sp>
        <p:nvSpPr>
          <p:cNvPr id="3" name="Zástupný symbol pro text 2"/>
          <p:cNvSpPr>
            <a:spLocks noGrp="1"/>
          </p:cNvSpPr>
          <p:nvPr>
            <p:ph type="body" sz="half" idx="2"/>
          </p:nvPr>
        </p:nvSpPr>
        <p:spPr>
          <a:xfrm>
            <a:off x="611560" y="1556792"/>
            <a:ext cx="8064896" cy="5058496"/>
          </a:xfrm>
        </p:spPr>
        <p:txBody>
          <a:bodyPr>
            <a:noAutofit/>
          </a:bodyPr>
          <a:lstStyle/>
          <a:p>
            <a:pPr algn="just">
              <a:buClr>
                <a:schemeClr val="tx2">
                  <a:lumMod val="50000"/>
                </a:schemeClr>
              </a:buClr>
            </a:pPr>
            <a:r>
              <a:rPr lang="cs-CZ" sz="2400" b="1" dirty="0">
                <a:solidFill>
                  <a:srgbClr val="002060"/>
                </a:solidFill>
              </a:rPr>
              <a:t>Ambulantní specialisté</a:t>
            </a:r>
          </a:p>
          <a:p>
            <a:pPr marL="342900" indent="-342900" algn="just">
              <a:buClr>
                <a:schemeClr val="tx2">
                  <a:lumMod val="50000"/>
                </a:schemeClr>
              </a:buClr>
              <a:buFont typeface="Arial" panose="020B0604020202020204" pitchFamily="34" charset="0"/>
              <a:buChar char="•"/>
            </a:pPr>
            <a:r>
              <a:rPr lang="cs-CZ" sz="2400" dirty="0">
                <a:solidFill>
                  <a:srgbClr val="002060"/>
                </a:solidFill>
              </a:rPr>
              <a:t>pro specializovanou ambulantní péči se úhrady provádějí prostřednictvím výkonového systému úhrad</a:t>
            </a:r>
          </a:p>
          <a:p>
            <a:pPr marL="342900" indent="-342900" algn="just">
              <a:buClr>
                <a:schemeClr val="tx2">
                  <a:lumMod val="50000"/>
                </a:schemeClr>
              </a:buClr>
              <a:buFont typeface="Arial" panose="020B0604020202020204" pitchFamily="34" charset="0"/>
              <a:buChar char="•"/>
            </a:pPr>
            <a:r>
              <a:rPr lang="cs-CZ" sz="2400" dirty="0">
                <a:solidFill>
                  <a:srgbClr val="002060"/>
                </a:solidFill>
              </a:rPr>
              <a:t>body jsou diferencovány podle jednotlivých druhů odbornosti</a:t>
            </a:r>
          </a:p>
          <a:p>
            <a:pPr marL="342900" indent="-342900" algn="just">
              <a:buClr>
                <a:schemeClr val="tx2">
                  <a:lumMod val="50000"/>
                </a:schemeClr>
              </a:buClr>
              <a:buFont typeface="Arial" panose="020B0604020202020204" pitchFamily="34" charset="0"/>
              <a:buChar char="•"/>
            </a:pPr>
            <a:r>
              <a:rPr lang="cs-CZ" sz="2400" dirty="0">
                <a:solidFill>
                  <a:srgbClr val="002060"/>
                </a:solidFill>
              </a:rPr>
              <a:t>ambulantní specialisté mají také nárok na proplacení zvlášť účtovaných léků a zvlášť účtovaného materiálu</a:t>
            </a:r>
          </a:p>
          <a:p>
            <a:pPr marL="342900" indent="-342900" algn="just">
              <a:buClr>
                <a:schemeClr val="tx2">
                  <a:lumMod val="50000"/>
                </a:schemeClr>
              </a:buClr>
              <a:buFont typeface="Arial" panose="020B0604020202020204" pitchFamily="34" charset="0"/>
              <a:buChar char="•"/>
            </a:pPr>
            <a:r>
              <a:rPr lang="cs-CZ" sz="2400" dirty="0">
                <a:solidFill>
                  <a:srgbClr val="002060"/>
                </a:solidFill>
              </a:rPr>
              <a:t>i pro ně platí řada regulačních opatření v předpisování léčivých přípravků, tak i na vyžádanou péči v příslušné odbornosti</a:t>
            </a:r>
          </a:p>
          <a:p>
            <a:pPr algn="ctr">
              <a:buClr>
                <a:schemeClr val="tx2">
                  <a:lumMod val="50000"/>
                </a:schemeClr>
              </a:buCl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a:t> </a:t>
            </a:r>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129</a:t>
            </a:fld>
            <a:endParaRPr lang="cs-CZ" dirty="0"/>
          </a:p>
        </p:txBody>
      </p:sp>
    </p:spTree>
    <p:extLst>
      <p:ext uri="{BB962C8B-B14F-4D97-AF65-F5344CB8AC3E}">
        <p14:creationId xmlns:p14="http://schemas.microsoft.com/office/powerpoint/2010/main" val="350362300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332656"/>
            <a:ext cx="8111155" cy="1002101"/>
          </a:xfrm>
        </p:spPr>
        <p:txBody>
          <a:bodyPr>
            <a:noAutofit/>
          </a:bodyPr>
          <a:lstStyle/>
          <a:p>
            <a:endParaRPr lang="cs-CZ" sz="3600" b="1" dirty="0"/>
          </a:p>
        </p:txBody>
      </p:sp>
      <p:sp>
        <p:nvSpPr>
          <p:cNvPr id="3" name="Zástupný symbol pro text 2"/>
          <p:cNvSpPr>
            <a:spLocks noGrp="1"/>
          </p:cNvSpPr>
          <p:nvPr>
            <p:ph type="body" sz="half" idx="2"/>
          </p:nvPr>
        </p:nvSpPr>
        <p:spPr>
          <a:xfrm>
            <a:off x="395536" y="1340768"/>
            <a:ext cx="8424936" cy="5040559"/>
          </a:xfrm>
        </p:spPr>
        <p:txBody>
          <a:bodyPr>
            <a:noAutofit/>
          </a:bodyPr>
          <a:lstStyle/>
          <a:p>
            <a:pPr>
              <a:buClr>
                <a:schemeClr val="tx2">
                  <a:lumMod val="50000"/>
                </a:schemeClr>
              </a:buClr>
            </a:pPr>
            <a:endParaRPr lang="cs-CZ" sz="2000" b="1" dirty="0">
              <a:solidFill>
                <a:schemeClr val="accent1">
                  <a:lumMod val="50000"/>
                </a:schemeClr>
              </a:solidFill>
            </a:endParaRPr>
          </a:p>
          <a:p>
            <a:pPr>
              <a:buClr>
                <a:schemeClr val="tx2">
                  <a:lumMod val="50000"/>
                </a:schemeClr>
              </a:buCl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1" name="Obrázek 10"/>
          <p:cNvPicPr>
            <a:picLocks noChangeAspect="1"/>
          </p:cNvPicPr>
          <p:nvPr/>
        </p:nvPicPr>
        <p:blipFill>
          <a:blip r:embed="rId4"/>
          <a:stretch>
            <a:fillRect/>
          </a:stretch>
        </p:blipFill>
        <p:spPr>
          <a:xfrm>
            <a:off x="179512" y="0"/>
            <a:ext cx="7920880" cy="7101408"/>
          </a:xfrm>
          <a:prstGeom prst="rect">
            <a:avLst/>
          </a:prstGeom>
        </p:spPr>
      </p:pic>
      <p:sp>
        <p:nvSpPr>
          <p:cNvPr id="12" name="Zástupný symbol pro zápatí 11"/>
          <p:cNvSpPr>
            <a:spLocks noGrp="1"/>
          </p:cNvSpPr>
          <p:nvPr>
            <p:ph type="ftr" sz="quarter" idx="11"/>
          </p:nvPr>
        </p:nvSpPr>
        <p:spPr/>
        <p:txBody>
          <a:bodyPr/>
          <a:lstStyle/>
          <a:p>
            <a:endParaRPr lang="cs-CZ"/>
          </a:p>
        </p:txBody>
      </p:sp>
      <p:sp>
        <p:nvSpPr>
          <p:cNvPr id="13" name="Zástupný symbol pro číslo snímku 12"/>
          <p:cNvSpPr>
            <a:spLocks noGrp="1"/>
          </p:cNvSpPr>
          <p:nvPr>
            <p:ph type="sldNum" sz="quarter" idx="12"/>
          </p:nvPr>
        </p:nvSpPr>
        <p:spPr/>
        <p:txBody>
          <a:bodyPr/>
          <a:lstStyle/>
          <a:p>
            <a:fld id="{88EE5339-3210-4F42-A617-3601F8616279}" type="slidenum">
              <a:rPr lang="cs-CZ" smtClean="0"/>
              <a:t>13</a:t>
            </a:fld>
            <a:endParaRPr lang="cs-CZ"/>
          </a:p>
        </p:txBody>
      </p:sp>
    </p:spTree>
    <p:extLst>
      <p:ext uri="{BB962C8B-B14F-4D97-AF65-F5344CB8AC3E}">
        <p14:creationId xmlns:p14="http://schemas.microsoft.com/office/powerpoint/2010/main" val="2977206966"/>
      </p:ext>
    </p:extLst>
  </p:cSld>
  <p:clrMapOvr>
    <a:masterClrMapping/>
  </p:clrMapOvr>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476673"/>
            <a:ext cx="8111155" cy="936104"/>
          </a:xfrm>
        </p:spPr>
        <p:txBody>
          <a:bodyPr>
            <a:noAutofit/>
          </a:bodyPr>
          <a:lstStyle/>
          <a:p>
            <a:pPr marL="457200" lvl="0" indent="-457200" algn="ctr">
              <a:spcBef>
                <a:spcPct val="20000"/>
              </a:spcBef>
            </a:pPr>
            <a:r>
              <a:rPr lang="cs-CZ" sz="2400" b="1" dirty="0">
                <a:solidFill>
                  <a:srgbClr val="31B6FD">
                    <a:lumMod val="50000"/>
                  </a:srgbClr>
                </a:solidFill>
                <a:ea typeface="+mn-ea"/>
                <a:cs typeface="+mn-cs"/>
              </a:rPr>
              <a:t/>
            </a:r>
            <a:br>
              <a:rPr lang="cs-CZ" sz="2400" b="1" dirty="0">
                <a:solidFill>
                  <a:srgbClr val="31B6FD">
                    <a:lumMod val="50000"/>
                  </a:srgbClr>
                </a:solidFill>
                <a:ea typeface="+mn-ea"/>
                <a:cs typeface="+mn-cs"/>
              </a:rPr>
            </a:br>
            <a:endParaRPr lang="cs-CZ" sz="3600" b="1" dirty="0"/>
          </a:p>
        </p:txBody>
      </p:sp>
      <p:sp>
        <p:nvSpPr>
          <p:cNvPr id="3" name="Zástupný symbol pro text 2"/>
          <p:cNvSpPr>
            <a:spLocks noGrp="1"/>
          </p:cNvSpPr>
          <p:nvPr>
            <p:ph type="body" sz="half" idx="2"/>
          </p:nvPr>
        </p:nvSpPr>
        <p:spPr>
          <a:xfrm>
            <a:off x="611560" y="332656"/>
            <a:ext cx="8064896" cy="6282632"/>
          </a:xfrm>
        </p:spPr>
        <p:txBody>
          <a:bodyPr>
            <a:noAutofit/>
          </a:bodyPr>
          <a:lstStyle/>
          <a:p>
            <a:pPr algn="just">
              <a:buClr>
                <a:schemeClr val="tx2">
                  <a:lumMod val="50000"/>
                </a:schemeClr>
              </a:buClr>
            </a:pPr>
            <a:r>
              <a:rPr lang="cs-CZ" sz="2400" b="1" dirty="0">
                <a:solidFill>
                  <a:srgbClr val="002060"/>
                </a:solidFill>
              </a:rPr>
              <a:t>Stomatologové</a:t>
            </a:r>
          </a:p>
          <a:p>
            <a:pPr marL="342900" indent="-342900" algn="just">
              <a:buClr>
                <a:schemeClr val="tx2">
                  <a:lumMod val="50000"/>
                </a:schemeClr>
              </a:buClr>
              <a:buFont typeface="Arial" panose="020B0604020202020204" pitchFamily="34" charset="0"/>
              <a:buChar char="•"/>
            </a:pPr>
            <a:r>
              <a:rPr lang="cs-CZ" sz="2400" dirty="0">
                <a:solidFill>
                  <a:srgbClr val="002060"/>
                </a:solidFill>
              </a:rPr>
              <a:t>stomatologové mají zdravotní služby hrazeny výkonovým způsobem, avšak se jedná o velice atypický a nesystémový způsob úhrady, není realizován bodovým systémem, ale na základě zvláštního stomatologického sazebníku výkonů v němž jsou výkony ohodnoceny přímo v korunovém vyjádření.</a:t>
            </a:r>
          </a:p>
          <a:p>
            <a:pPr marL="342900" indent="-342900" algn="just">
              <a:buClr>
                <a:schemeClr val="tx2">
                  <a:lumMod val="50000"/>
                </a:schemeClr>
              </a:buClr>
              <a:buFont typeface="Arial" panose="020B0604020202020204" pitchFamily="34" charset="0"/>
              <a:buChar char="•"/>
            </a:pPr>
            <a:r>
              <a:rPr lang="cs-CZ" sz="2400" dirty="0">
                <a:solidFill>
                  <a:srgbClr val="002060"/>
                </a:solidFill>
              </a:rPr>
              <a:t>významnou součástí stomatologické zdravotní péče je tzv. protetické práce (zubní náhrady), tyto náhrady zhotovují zubní laboranti, kteří tak činí na objednávku stomatologa, stomatologové však mají zubní protézy zahrnuty v platbách od zdravotních pojišťoven, což vede k časové disproporci, jelikož stomatolog hradí protetika přímo zubnímu laborantovi ve lhůtě splatnosti faktury cca 14 dní, ale stomatolog musí čekat na platbu od zdravotní pojišťovny v řádu 1 – 3 měsíců</a:t>
            </a:r>
          </a:p>
          <a:p>
            <a:pPr algn="ctr">
              <a:buClr>
                <a:schemeClr val="tx2">
                  <a:lumMod val="50000"/>
                </a:schemeClr>
              </a:buCl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a:t> </a:t>
            </a:r>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130</a:t>
            </a:fld>
            <a:endParaRPr lang="cs-CZ" dirty="0"/>
          </a:p>
        </p:txBody>
      </p:sp>
    </p:spTree>
    <p:extLst>
      <p:ext uri="{BB962C8B-B14F-4D97-AF65-F5344CB8AC3E}">
        <p14:creationId xmlns:p14="http://schemas.microsoft.com/office/powerpoint/2010/main" val="110454645"/>
      </p:ext>
    </p:extLst>
  </p:cSld>
  <p:clrMapOvr>
    <a:masterClrMapping/>
  </p:clrMapOvr>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476673"/>
            <a:ext cx="8111155" cy="936104"/>
          </a:xfrm>
        </p:spPr>
        <p:txBody>
          <a:bodyPr>
            <a:noAutofit/>
          </a:bodyPr>
          <a:lstStyle/>
          <a:p>
            <a:pPr marL="457200" lvl="0" indent="-457200" algn="ctr">
              <a:spcBef>
                <a:spcPct val="20000"/>
              </a:spcBef>
            </a:pPr>
            <a:r>
              <a:rPr lang="cs-CZ" sz="2400" b="1" dirty="0">
                <a:solidFill>
                  <a:srgbClr val="31B6FD">
                    <a:lumMod val="50000"/>
                  </a:srgbClr>
                </a:solidFill>
                <a:ea typeface="+mn-ea"/>
                <a:cs typeface="+mn-cs"/>
              </a:rPr>
              <a:t/>
            </a:r>
            <a:br>
              <a:rPr lang="cs-CZ" sz="2400" b="1" dirty="0">
                <a:solidFill>
                  <a:srgbClr val="31B6FD">
                    <a:lumMod val="50000"/>
                  </a:srgbClr>
                </a:solidFill>
                <a:ea typeface="+mn-ea"/>
                <a:cs typeface="+mn-cs"/>
              </a:rPr>
            </a:br>
            <a:endParaRPr lang="cs-CZ" sz="3600" b="1" dirty="0"/>
          </a:p>
        </p:txBody>
      </p:sp>
      <p:sp>
        <p:nvSpPr>
          <p:cNvPr id="3" name="Zástupný symbol pro text 2"/>
          <p:cNvSpPr>
            <a:spLocks noGrp="1"/>
          </p:cNvSpPr>
          <p:nvPr>
            <p:ph type="body" sz="half" idx="2"/>
          </p:nvPr>
        </p:nvSpPr>
        <p:spPr>
          <a:xfrm>
            <a:off x="395535" y="942256"/>
            <a:ext cx="8422977" cy="5673032"/>
          </a:xfrm>
        </p:spPr>
        <p:txBody>
          <a:bodyPr>
            <a:noAutofit/>
          </a:bodyPr>
          <a:lstStyle/>
          <a:p>
            <a:pPr marL="457200" indent="-457200" algn="just">
              <a:buClr>
                <a:srgbClr val="C00000"/>
              </a:buClr>
              <a:buFont typeface="+mj-lt"/>
              <a:buAutoNum type="arabicPeriod" startAt="3"/>
            </a:pPr>
            <a:r>
              <a:rPr lang="cs-CZ" sz="2400" b="1" dirty="0">
                <a:solidFill>
                  <a:srgbClr val="C00000"/>
                </a:solidFill>
              </a:rPr>
              <a:t>Komplementy a jiné doprovodné druhy zdravotních služeb</a:t>
            </a:r>
          </a:p>
          <a:p>
            <a:pPr algn="just">
              <a:buClr>
                <a:srgbClr val="C00000"/>
              </a:buClr>
            </a:pPr>
            <a:r>
              <a:rPr lang="cs-CZ" sz="2400" b="1" dirty="0">
                <a:solidFill>
                  <a:srgbClr val="002060"/>
                </a:solidFill>
              </a:rPr>
              <a:t>Komplementy</a:t>
            </a:r>
          </a:p>
          <a:p>
            <a:pPr marL="342900" indent="-342900" algn="just">
              <a:buClr>
                <a:srgbClr val="002060"/>
              </a:buClr>
              <a:buFont typeface="Arial" panose="020B0604020202020204" pitchFamily="34" charset="0"/>
              <a:buChar char="•"/>
            </a:pPr>
            <a:r>
              <a:rPr lang="cs-CZ" sz="2400" dirty="0">
                <a:solidFill>
                  <a:srgbClr val="002060"/>
                </a:solidFill>
              </a:rPr>
              <a:t>jedná se o laboratoře, zobrazovací pracoviště a jiné společné vyšetřovací a léčebné složky (biochemie, hematologie, patologie, centrální sterilizace, transfúzní odd., apod.)</a:t>
            </a:r>
          </a:p>
          <a:p>
            <a:pPr marL="342900" indent="-342900" algn="just">
              <a:buClr>
                <a:srgbClr val="002060"/>
              </a:buClr>
              <a:buFont typeface="Arial" panose="020B0604020202020204" pitchFamily="34" charset="0"/>
              <a:buChar char="•"/>
            </a:pPr>
            <a:r>
              <a:rPr lang="cs-CZ" sz="2400" dirty="0">
                <a:solidFill>
                  <a:srgbClr val="002060"/>
                </a:solidFill>
              </a:rPr>
              <a:t>mají svůj výkon hrazený paušální sazbou, popř. výkonově podle seznamu zdravotnických výkonů</a:t>
            </a:r>
          </a:p>
          <a:p>
            <a:pPr algn="just">
              <a:buClr>
                <a:srgbClr val="002060"/>
              </a:buClr>
            </a:pPr>
            <a:endParaRPr lang="cs-CZ" sz="2400" dirty="0">
              <a:solidFill>
                <a:srgbClr val="002060"/>
              </a:solidFill>
            </a:endParaRPr>
          </a:p>
          <a:p>
            <a:pPr algn="just">
              <a:buClr>
                <a:srgbClr val="002060"/>
              </a:buClr>
            </a:pPr>
            <a:r>
              <a:rPr lang="cs-CZ" sz="2400" b="1" dirty="0">
                <a:solidFill>
                  <a:srgbClr val="002060"/>
                </a:solidFill>
              </a:rPr>
              <a:t>Zdravotnická záchranná služba</a:t>
            </a:r>
          </a:p>
          <a:p>
            <a:pPr marL="342900" indent="-342900" algn="just">
              <a:buClr>
                <a:srgbClr val="002060"/>
              </a:buClr>
              <a:buFont typeface="Arial" panose="020B0604020202020204" pitchFamily="34" charset="0"/>
              <a:buChar char="•"/>
            </a:pPr>
            <a:r>
              <a:rPr lang="cs-CZ" sz="2400" dirty="0">
                <a:solidFill>
                  <a:srgbClr val="002060"/>
                </a:solidFill>
              </a:rPr>
              <a:t>tato služba je hrazena podle sazebníku zdravotnických výkonů </a:t>
            </a:r>
          </a:p>
          <a:p>
            <a:pPr marL="342900" indent="-342900" algn="just">
              <a:buClr>
                <a:srgbClr val="002060"/>
              </a:buClr>
              <a:buFont typeface="Arial" panose="020B0604020202020204" pitchFamily="34" charset="0"/>
              <a:buChar char="•"/>
            </a:pPr>
            <a:r>
              <a:rPr lang="cs-CZ" sz="2400" dirty="0">
                <a:solidFill>
                  <a:srgbClr val="002060"/>
                </a:solidFill>
              </a:rPr>
              <a:t>významy díl nákladů na činnost zdravotnické záchranné služby však nese zřizovatel (kraje)</a:t>
            </a:r>
          </a:p>
          <a:p>
            <a:pPr algn="just">
              <a:buClr>
                <a:srgbClr val="002060"/>
              </a:buClr>
            </a:pPr>
            <a:endParaRPr lang="cs-CZ" sz="2400" b="1" dirty="0">
              <a:solidFill>
                <a:srgbClr val="002060"/>
              </a:solidFill>
            </a:endParaRPr>
          </a:p>
          <a:p>
            <a:pPr algn="ctr">
              <a:buClr>
                <a:schemeClr val="tx2">
                  <a:lumMod val="50000"/>
                </a:schemeClr>
              </a:buCl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a:t> </a:t>
            </a:r>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131</a:t>
            </a:fld>
            <a:endParaRPr lang="cs-CZ" dirty="0"/>
          </a:p>
        </p:txBody>
      </p:sp>
    </p:spTree>
    <p:extLst>
      <p:ext uri="{BB962C8B-B14F-4D97-AF65-F5344CB8AC3E}">
        <p14:creationId xmlns:p14="http://schemas.microsoft.com/office/powerpoint/2010/main" val="4157226632"/>
      </p:ext>
    </p:extLst>
  </p:cSld>
  <p:clrMapOvr>
    <a:masterClrMapping/>
  </p:clrMapOvr>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476673"/>
            <a:ext cx="8111155" cy="936104"/>
          </a:xfrm>
        </p:spPr>
        <p:txBody>
          <a:bodyPr>
            <a:noAutofit/>
          </a:bodyPr>
          <a:lstStyle/>
          <a:p>
            <a:pPr marL="457200" lvl="0" indent="-457200" algn="ctr">
              <a:spcBef>
                <a:spcPct val="20000"/>
              </a:spcBef>
            </a:pPr>
            <a:r>
              <a:rPr lang="cs-CZ" sz="2400" b="1" dirty="0">
                <a:solidFill>
                  <a:srgbClr val="31B6FD">
                    <a:lumMod val="50000"/>
                  </a:srgbClr>
                </a:solidFill>
                <a:ea typeface="+mn-ea"/>
                <a:cs typeface="+mn-cs"/>
              </a:rPr>
              <a:t/>
            </a:r>
            <a:br>
              <a:rPr lang="cs-CZ" sz="2400" b="1" dirty="0">
                <a:solidFill>
                  <a:srgbClr val="31B6FD">
                    <a:lumMod val="50000"/>
                  </a:srgbClr>
                </a:solidFill>
                <a:ea typeface="+mn-ea"/>
                <a:cs typeface="+mn-cs"/>
              </a:rPr>
            </a:br>
            <a:endParaRPr lang="cs-CZ" sz="3600" b="1" dirty="0"/>
          </a:p>
        </p:txBody>
      </p:sp>
      <p:sp>
        <p:nvSpPr>
          <p:cNvPr id="3" name="Zástupný symbol pro text 2"/>
          <p:cNvSpPr>
            <a:spLocks noGrp="1"/>
          </p:cNvSpPr>
          <p:nvPr>
            <p:ph type="body" sz="half" idx="2"/>
          </p:nvPr>
        </p:nvSpPr>
        <p:spPr>
          <a:xfrm>
            <a:off x="611560" y="476673"/>
            <a:ext cx="8064896" cy="6138615"/>
          </a:xfrm>
        </p:spPr>
        <p:txBody>
          <a:bodyPr>
            <a:noAutofit/>
          </a:bodyPr>
          <a:lstStyle/>
          <a:p>
            <a:pPr algn="just">
              <a:buClr>
                <a:schemeClr val="tx2">
                  <a:lumMod val="50000"/>
                </a:schemeClr>
              </a:buClr>
            </a:pPr>
            <a:r>
              <a:rPr lang="cs-CZ" sz="2400" b="1" dirty="0">
                <a:solidFill>
                  <a:srgbClr val="002060"/>
                </a:solidFill>
              </a:rPr>
              <a:t>Zdravotnická dopravní služba</a:t>
            </a:r>
          </a:p>
          <a:p>
            <a:pPr marL="342900" indent="-342900" algn="just">
              <a:buClr>
                <a:schemeClr val="tx2">
                  <a:lumMod val="50000"/>
                </a:schemeClr>
              </a:buClr>
              <a:buFont typeface="Arial" panose="020B0604020202020204" pitchFamily="34" charset="0"/>
              <a:buChar char="•"/>
            </a:pPr>
            <a:r>
              <a:rPr lang="cs-CZ" sz="2400" dirty="0">
                <a:solidFill>
                  <a:srgbClr val="002060"/>
                </a:solidFill>
              </a:rPr>
              <a:t>zdravotnická dopravní služba je zajišťována dvěma rozdílnými způsoby:</a:t>
            </a:r>
          </a:p>
          <a:p>
            <a:pPr marL="914400" lvl="1" indent="-457200" algn="just">
              <a:buClr>
                <a:srgbClr val="C00000"/>
              </a:buClr>
              <a:buFont typeface="+mj-lt"/>
              <a:buAutoNum type="alphaLcParenR"/>
            </a:pPr>
            <a:r>
              <a:rPr lang="cs-CZ" sz="2400" b="1" dirty="0">
                <a:solidFill>
                  <a:srgbClr val="C00000"/>
                </a:solidFill>
              </a:rPr>
              <a:t>technickými pracovišti nemocnice – </a:t>
            </a:r>
            <a:r>
              <a:rPr lang="cs-CZ" sz="2400" i="1" dirty="0">
                <a:solidFill>
                  <a:srgbClr val="002060"/>
                </a:solidFill>
              </a:rPr>
              <a:t>jedná se tedy o samostatné pracoviště příslušné nemocnice, kdy financování této činnosti je součástí celkového hospodaření příslušné nemocnice</a:t>
            </a:r>
          </a:p>
          <a:p>
            <a:pPr marL="914400" lvl="1" indent="-457200" algn="just">
              <a:buClr>
                <a:srgbClr val="C00000"/>
              </a:buClr>
              <a:buFont typeface="+mj-lt"/>
              <a:buAutoNum type="alphaLcParenR"/>
            </a:pPr>
            <a:r>
              <a:rPr lang="cs-CZ" sz="2400" b="1" dirty="0">
                <a:solidFill>
                  <a:srgbClr val="C00000"/>
                </a:solidFill>
              </a:rPr>
              <a:t>soukromými dopravci – </a:t>
            </a:r>
            <a:r>
              <a:rPr lang="cs-CZ" sz="2400" i="1" dirty="0">
                <a:solidFill>
                  <a:srgbClr val="002060"/>
                </a:solidFill>
              </a:rPr>
              <a:t>jsou  specializovaný na zajištění dopravní služby pro zdravotnická zařízení</a:t>
            </a:r>
          </a:p>
          <a:p>
            <a:pPr marL="457200" indent="-457200" algn="just">
              <a:buClr>
                <a:srgbClr val="002060"/>
              </a:buClr>
              <a:buFont typeface="Arial" panose="020B0604020202020204" pitchFamily="34" charset="0"/>
              <a:buChar char="•"/>
            </a:pPr>
            <a:r>
              <a:rPr lang="cs-CZ" sz="2400" dirty="0">
                <a:solidFill>
                  <a:srgbClr val="002060"/>
                </a:solidFill>
              </a:rPr>
              <a:t>v obou případech se úhrady provádějí podle výkonového systému s příslušnou hodnotou bodů, ta je diferencována podle toho, zda poskytuje dopravní službu v nepřetržitém provozu nebo ne</a:t>
            </a:r>
          </a:p>
          <a:p>
            <a:pPr marL="457200" indent="-457200" algn="just">
              <a:buClr>
                <a:srgbClr val="002060"/>
              </a:buClr>
              <a:buFont typeface="Arial" panose="020B0604020202020204" pitchFamily="34" charset="0"/>
              <a:buChar char="•"/>
            </a:pPr>
            <a:r>
              <a:rPr lang="cs-CZ" sz="2400" dirty="0">
                <a:solidFill>
                  <a:srgbClr val="002060"/>
                </a:solidFill>
              </a:rPr>
              <a:t>ekonomická efektivnost je však ovlivněna kolísáním cen pohonných hmot, které tvoří vyznanou část nákladů</a:t>
            </a:r>
          </a:p>
          <a:p>
            <a:pPr algn="ctr">
              <a:buClr>
                <a:schemeClr val="tx2">
                  <a:lumMod val="50000"/>
                </a:schemeClr>
              </a:buCl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a:t> </a:t>
            </a:r>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132</a:t>
            </a:fld>
            <a:endParaRPr lang="cs-CZ" dirty="0"/>
          </a:p>
        </p:txBody>
      </p:sp>
    </p:spTree>
    <p:extLst>
      <p:ext uri="{BB962C8B-B14F-4D97-AF65-F5344CB8AC3E}">
        <p14:creationId xmlns:p14="http://schemas.microsoft.com/office/powerpoint/2010/main" val="2940744329"/>
      </p:ext>
    </p:extLst>
  </p:cSld>
  <p:clrMapOvr>
    <a:masterClrMapping/>
  </p:clrMapOvr>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476673"/>
            <a:ext cx="8111155" cy="936104"/>
          </a:xfrm>
        </p:spPr>
        <p:txBody>
          <a:bodyPr>
            <a:noAutofit/>
          </a:bodyPr>
          <a:lstStyle/>
          <a:p>
            <a:pPr marL="457200" lvl="0" indent="-457200" algn="ctr">
              <a:spcBef>
                <a:spcPct val="20000"/>
              </a:spcBef>
            </a:pPr>
            <a:r>
              <a:rPr lang="cs-CZ" sz="2400" b="1" dirty="0">
                <a:solidFill>
                  <a:srgbClr val="31B6FD">
                    <a:lumMod val="50000"/>
                  </a:srgbClr>
                </a:solidFill>
                <a:ea typeface="+mn-ea"/>
                <a:cs typeface="+mn-cs"/>
              </a:rPr>
              <a:t/>
            </a:r>
            <a:br>
              <a:rPr lang="cs-CZ" sz="2400" b="1" dirty="0">
                <a:solidFill>
                  <a:srgbClr val="31B6FD">
                    <a:lumMod val="50000"/>
                  </a:srgbClr>
                </a:solidFill>
                <a:ea typeface="+mn-ea"/>
                <a:cs typeface="+mn-cs"/>
              </a:rPr>
            </a:br>
            <a:endParaRPr lang="cs-CZ" sz="3600" b="1" dirty="0"/>
          </a:p>
        </p:txBody>
      </p:sp>
      <p:sp>
        <p:nvSpPr>
          <p:cNvPr id="3" name="Zástupný symbol pro text 2"/>
          <p:cNvSpPr>
            <a:spLocks noGrp="1"/>
          </p:cNvSpPr>
          <p:nvPr>
            <p:ph type="body" sz="half" idx="2"/>
          </p:nvPr>
        </p:nvSpPr>
        <p:spPr>
          <a:xfrm>
            <a:off x="611560" y="620688"/>
            <a:ext cx="8064896" cy="5994600"/>
          </a:xfrm>
        </p:spPr>
        <p:txBody>
          <a:bodyPr>
            <a:noAutofit/>
          </a:bodyPr>
          <a:lstStyle/>
          <a:p>
            <a:pPr algn="just">
              <a:buClr>
                <a:schemeClr val="tx2">
                  <a:lumMod val="50000"/>
                </a:schemeClr>
              </a:buClr>
            </a:pPr>
            <a:r>
              <a:rPr lang="cs-CZ" sz="2400" b="1" dirty="0">
                <a:solidFill>
                  <a:srgbClr val="002060"/>
                </a:solidFill>
              </a:rPr>
              <a:t>Souhrn systému úhrad zdravotních služeb</a:t>
            </a:r>
          </a:p>
          <a:p>
            <a:pPr marL="342900" indent="-342900" algn="just">
              <a:buClr>
                <a:schemeClr val="tx2">
                  <a:lumMod val="50000"/>
                </a:schemeClr>
              </a:buClr>
              <a:buFont typeface="Arial" panose="020B0604020202020204" pitchFamily="34" charset="0"/>
              <a:buChar char="•"/>
            </a:pPr>
            <a:r>
              <a:rPr lang="cs-CZ" sz="2400" dirty="0">
                <a:solidFill>
                  <a:srgbClr val="002060"/>
                </a:solidFill>
              </a:rPr>
              <a:t>MZ vydává pro každý rok tzv. úhradovou vyhlášku, kterou stanoví hodnoty bodů, výši úhrady zdravotních služeb hrazených ze zdravotního pojištění a stanoví i regulační omezení pro daný rok, tato vyhláška se však použije v případě, že se poskytovatelé a zdravotní pojišťovny nedohodnou na výši úhrad</a:t>
            </a:r>
          </a:p>
          <a:p>
            <a:pPr marL="342900" indent="-342900" algn="just">
              <a:buClr>
                <a:schemeClr val="tx2">
                  <a:lumMod val="50000"/>
                </a:schemeClr>
              </a:buClr>
              <a:buFont typeface="Arial" panose="020B0604020202020204" pitchFamily="34" charset="0"/>
              <a:buChar char="•"/>
            </a:pPr>
            <a:r>
              <a:rPr lang="cs-CZ" sz="2400" dirty="0">
                <a:solidFill>
                  <a:srgbClr val="002060"/>
                </a:solidFill>
              </a:rPr>
              <a:t>pro stanovení úhrad pro příslušný rok se vychází z tzv. referenčního období, tímto obdobím je obvykle předminulého roku</a:t>
            </a:r>
          </a:p>
          <a:p>
            <a:pPr marL="342900" indent="-342900" algn="just">
              <a:buClr>
                <a:schemeClr val="tx2">
                  <a:lumMod val="50000"/>
                </a:schemeClr>
              </a:buClr>
              <a:buFont typeface="Arial" panose="020B0604020202020204" pitchFamily="34" charset="0"/>
              <a:buChar char="•"/>
            </a:pPr>
            <a:r>
              <a:rPr lang="cs-CZ" sz="2400" dirty="0">
                <a:solidFill>
                  <a:srgbClr val="002060"/>
                </a:solidFill>
              </a:rPr>
              <a:t>ideální požadovaný systém úhrad by měl splňovat:</a:t>
            </a:r>
          </a:p>
          <a:p>
            <a:pPr marL="914400" lvl="1" indent="-457200" algn="just">
              <a:buClr>
                <a:schemeClr val="tx2">
                  <a:lumMod val="50000"/>
                </a:schemeClr>
              </a:buClr>
              <a:buFont typeface="+mj-lt"/>
              <a:buAutoNum type="alphaLcParenR"/>
            </a:pPr>
            <a:r>
              <a:rPr lang="cs-CZ" sz="2400" i="1" dirty="0">
                <a:solidFill>
                  <a:srgbClr val="002060"/>
                </a:solidFill>
              </a:rPr>
              <a:t>měl by zabránit nežádoucí nadprodukci zdravotních výkonů, ať již jsou požadovány poskytovateli zdravotní péče či pacienty samotnými</a:t>
            </a:r>
          </a:p>
          <a:p>
            <a:pPr algn="ctr">
              <a:buClr>
                <a:schemeClr val="tx2">
                  <a:lumMod val="50000"/>
                </a:schemeClr>
              </a:buCl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a:t> </a:t>
            </a:r>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133</a:t>
            </a:fld>
            <a:endParaRPr lang="cs-CZ" dirty="0"/>
          </a:p>
        </p:txBody>
      </p:sp>
    </p:spTree>
    <p:extLst>
      <p:ext uri="{BB962C8B-B14F-4D97-AF65-F5344CB8AC3E}">
        <p14:creationId xmlns:p14="http://schemas.microsoft.com/office/powerpoint/2010/main" val="1842939260"/>
      </p:ext>
    </p:extLst>
  </p:cSld>
  <p:clrMapOvr>
    <a:masterClrMapping/>
  </p:clrMapOvr>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476673"/>
            <a:ext cx="8111155" cy="936104"/>
          </a:xfrm>
        </p:spPr>
        <p:txBody>
          <a:bodyPr>
            <a:noAutofit/>
          </a:bodyPr>
          <a:lstStyle/>
          <a:p>
            <a:pPr marL="457200" lvl="0" indent="-457200" algn="ctr">
              <a:spcBef>
                <a:spcPct val="20000"/>
              </a:spcBef>
            </a:pPr>
            <a:r>
              <a:rPr lang="cs-CZ" sz="2400" b="1" dirty="0">
                <a:solidFill>
                  <a:srgbClr val="31B6FD">
                    <a:lumMod val="50000"/>
                  </a:srgbClr>
                </a:solidFill>
                <a:ea typeface="+mn-ea"/>
                <a:cs typeface="+mn-cs"/>
              </a:rPr>
              <a:t/>
            </a:r>
            <a:br>
              <a:rPr lang="cs-CZ" sz="2400" b="1" dirty="0">
                <a:solidFill>
                  <a:srgbClr val="31B6FD">
                    <a:lumMod val="50000"/>
                  </a:srgbClr>
                </a:solidFill>
                <a:ea typeface="+mn-ea"/>
                <a:cs typeface="+mn-cs"/>
              </a:rPr>
            </a:br>
            <a:endParaRPr lang="cs-CZ" sz="3600" b="1" dirty="0"/>
          </a:p>
        </p:txBody>
      </p:sp>
      <p:sp>
        <p:nvSpPr>
          <p:cNvPr id="3" name="Zástupný symbol pro text 2"/>
          <p:cNvSpPr>
            <a:spLocks noGrp="1"/>
          </p:cNvSpPr>
          <p:nvPr>
            <p:ph type="body" sz="half" idx="2"/>
          </p:nvPr>
        </p:nvSpPr>
        <p:spPr>
          <a:xfrm>
            <a:off x="611560" y="1556792"/>
            <a:ext cx="8064896" cy="5058496"/>
          </a:xfrm>
        </p:spPr>
        <p:txBody>
          <a:bodyPr>
            <a:noAutofit/>
          </a:bodyPr>
          <a:lstStyle/>
          <a:p>
            <a:pPr marL="914400" lvl="1" indent="-457200" algn="just">
              <a:buClr>
                <a:schemeClr val="tx2">
                  <a:lumMod val="50000"/>
                </a:schemeClr>
              </a:buClr>
              <a:buFont typeface="+mj-lt"/>
              <a:buAutoNum type="alphaLcParenR" startAt="2"/>
            </a:pPr>
            <a:r>
              <a:rPr lang="cs-CZ" sz="2400" i="1" dirty="0">
                <a:solidFill>
                  <a:srgbClr val="002060"/>
                </a:solidFill>
              </a:rPr>
              <a:t>měl by motivovat k prevenci, a to jak na straně poskytovatelů, tak především na straně občanů</a:t>
            </a:r>
          </a:p>
          <a:p>
            <a:pPr marL="914400" lvl="1" indent="-457200" algn="just">
              <a:buClr>
                <a:schemeClr val="tx2">
                  <a:lumMod val="50000"/>
                </a:schemeClr>
              </a:buClr>
              <a:buFont typeface="+mj-lt"/>
              <a:buAutoNum type="alphaLcParenR" startAt="2"/>
            </a:pPr>
            <a:r>
              <a:rPr lang="cs-CZ" sz="2400" i="1" dirty="0">
                <a:solidFill>
                  <a:srgbClr val="002060"/>
                </a:solidFill>
              </a:rPr>
              <a:t>neměl by být administrativně náročný a měl by být kontrolovatelný</a:t>
            </a:r>
          </a:p>
          <a:p>
            <a:pPr marL="914400" lvl="1" indent="-457200" algn="just">
              <a:buClr>
                <a:schemeClr val="tx2">
                  <a:lumMod val="50000"/>
                </a:schemeClr>
              </a:buClr>
              <a:buFont typeface="+mj-lt"/>
              <a:buAutoNum type="alphaLcParenR" startAt="2"/>
            </a:pPr>
            <a:r>
              <a:rPr lang="cs-CZ" sz="2400" i="1" dirty="0">
                <a:solidFill>
                  <a:srgbClr val="002060"/>
                </a:solidFill>
              </a:rPr>
              <a:t>neměl by vytvářet prostor pro možné podvodné jednání</a:t>
            </a:r>
          </a:p>
          <a:p>
            <a:pPr marL="914400" lvl="1" indent="-457200" algn="just">
              <a:buClr>
                <a:schemeClr val="tx2">
                  <a:lumMod val="50000"/>
                </a:schemeClr>
              </a:buClr>
              <a:buFont typeface="+mj-lt"/>
              <a:buAutoNum type="alphaLcParenR" startAt="2"/>
            </a:pPr>
            <a:r>
              <a:rPr lang="cs-CZ" sz="2400" i="1" dirty="0">
                <a:solidFill>
                  <a:srgbClr val="002060"/>
                </a:solidFill>
              </a:rPr>
              <a:t>měl by zajistit uspokojení nároků pacientů v rozsahu kvality a komfortu zdravotní péče, jaká je v evropském prostoru obvyklá </a:t>
            </a:r>
          </a:p>
          <a:p>
            <a:pPr marL="457200" indent="-457200" algn="ctr">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a:t> </a:t>
            </a:r>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134</a:t>
            </a:fld>
            <a:endParaRPr lang="cs-CZ" dirty="0"/>
          </a:p>
        </p:txBody>
      </p:sp>
    </p:spTree>
    <p:extLst>
      <p:ext uri="{BB962C8B-B14F-4D97-AF65-F5344CB8AC3E}">
        <p14:creationId xmlns:p14="http://schemas.microsoft.com/office/powerpoint/2010/main" val="3827285287"/>
      </p:ext>
    </p:extLst>
  </p:cSld>
  <p:clrMapOvr>
    <a:masterClrMapping/>
  </p:clrMapOvr>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476673"/>
            <a:ext cx="8111155" cy="936104"/>
          </a:xfrm>
        </p:spPr>
        <p:txBody>
          <a:bodyPr>
            <a:noAutofit/>
          </a:bodyPr>
          <a:lstStyle/>
          <a:p>
            <a:pPr marL="457200" lvl="0" indent="-457200" algn="ctr">
              <a:spcBef>
                <a:spcPct val="20000"/>
              </a:spcBef>
            </a:pPr>
            <a:r>
              <a:rPr lang="cs-CZ" sz="2400" b="1" dirty="0">
                <a:solidFill>
                  <a:srgbClr val="31B6FD">
                    <a:lumMod val="50000"/>
                  </a:srgbClr>
                </a:solidFill>
                <a:ea typeface="+mn-ea"/>
                <a:cs typeface="+mn-cs"/>
              </a:rPr>
              <a:t/>
            </a:r>
            <a:br>
              <a:rPr lang="cs-CZ" sz="2400" b="1" dirty="0">
                <a:solidFill>
                  <a:srgbClr val="31B6FD">
                    <a:lumMod val="50000"/>
                  </a:srgbClr>
                </a:solidFill>
                <a:ea typeface="+mn-ea"/>
                <a:cs typeface="+mn-cs"/>
              </a:rPr>
            </a:br>
            <a:endParaRPr lang="cs-CZ" sz="3600" b="1" dirty="0"/>
          </a:p>
        </p:txBody>
      </p:sp>
      <p:sp>
        <p:nvSpPr>
          <p:cNvPr id="3" name="Zástupný symbol pro text 2"/>
          <p:cNvSpPr>
            <a:spLocks noGrp="1"/>
          </p:cNvSpPr>
          <p:nvPr>
            <p:ph type="body" sz="half" idx="2"/>
          </p:nvPr>
        </p:nvSpPr>
        <p:spPr>
          <a:xfrm>
            <a:off x="611560" y="1556792"/>
            <a:ext cx="8064896" cy="5058496"/>
          </a:xfrm>
        </p:spPr>
        <p:txBody>
          <a:bodyPr>
            <a:noAutofit/>
          </a:bodyPr>
          <a:lstStyle/>
          <a:p>
            <a:pPr algn="just">
              <a:buClr>
                <a:schemeClr val="tx2">
                  <a:lumMod val="50000"/>
                </a:schemeClr>
              </a:buClr>
            </a:pPr>
            <a:r>
              <a:rPr lang="cs-CZ" sz="2400" b="1" dirty="0">
                <a:solidFill>
                  <a:srgbClr val="002060"/>
                </a:solidFill>
              </a:rPr>
              <a:t>V průběhu času se v našem systému úhrad nákladů na zdravotní péče vyprofilovaly tři základní mechanismy těchto úhrad:</a:t>
            </a:r>
          </a:p>
          <a:p>
            <a:pPr marL="457200" indent="-457200" algn="just">
              <a:buClr>
                <a:srgbClr val="C00000"/>
              </a:buClr>
              <a:buFont typeface="+mj-lt"/>
              <a:buAutoNum type="arabicPeriod"/>
            </a:pPr>
            <a:r>
              <a:rPr lang="cs-CZ" sz="2400" b="1" dirty="0">
                <a:solidFill>
                  <a:srgbClr val="C00000"/>
                </a:solidFill>
              </a:rPr>
              <a:t>výkonový systém </a:t>
            </a:r>
          </a:p>
          <a:p>
            <a:pPr marL="342900" indent="-342900" algn="just">
              <a:buClr>
                <a:srgbClr val="002060"/>
              </a:buClr>
              <a:buFont typeface="Candara" panose="020E0502030303020204" pitchFamily="34" charset="0"/>
              <a:buChar char="‐"/>
            </a:pPr>
            <a:r>
              <a:rPr lang="cs-CZ" sz="2400" i="1" dirty="0">
                <a:solidFill>
                  <a:srgbClr val="002060"/>
                </a:solidFill>
              </a:rPr>
              <a:t>uvedený úhradový systém se jeví jako nejvhodnější, z důvodu přesnosti vykazování výkonů a motivací zdravotnických zařízení</a:t>
            </a:r>
          </a:p>
          <a:p>
            <a:pPr marL="342900" indent="-342900" algn="just">
              <a:buClr>
                <a:srgbClr val="002060"/>
              </a:buClr>
              <a:buFont typeface="Candara" panose="020E0502030303020204" pitchFamily="34" charset="0"/>
              <a:buChar char="‐"/>
            </a:pPr>
            <a:r>
              <a:rPr lang="cs-CZ" sz="2400" i="1" dirty="0">
                <a:solidFill>
                  <a:srgbClr val="002060"/>
                </a:solidFill>
              </a:rPr>
              <a:t>úhradový mechanismus je založen na identifikaci zdravotnických výkonů (víc jak 4 000 položek výkonů)</a:t>
            </a:r>
          </a:p>
          <a:p>
            <a:pPr marL="342900" indent="-342900" algn="just">
              <a:buClr>
                <a:srgbClr val="002060"/>
              </a:buClr>
              <a:buFont typeface="Candara" panose="020E0502030303020204" pitchFamily="34" charset="0"/>
              <a:buChar char="‐"/>
            </a:pPr>
            <a:r>
              <a:rPr lang="cs-CZ" sz="2400" i="1" dirty="0">
                <a:solidFill>
                  <a:srgbClr val="002060"/>
                </a:solidFill>
              </a:rPr>
              <a:t>výkony jsou ohodnoceny body, k těmto bodům  pak byly přiřazeny peněžní hodnoty</a:t>
            </a:r>
          </a:p>
          <a:p>
            <a:pPr algn="just">
              <a:buClr>
                <a:srgbClr val="C00000"/>
              </a:buClr>
            </a:pPr>
            <a:endParaRPr lang="cs-CZ" sz="2400" b="1" dirty="0">
              <a:solidFill>
                <a:srgbClr val="C00000"/>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a:t> </a:t>
            </a:r>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135</a:t>
            </a:fld>
            <a:endParaRPr lang="cs-CZ" dirty="0"/>
          </a:p>
        </p:txBody>
      </p:sp>
    </p:spTree>
    <p:extLst>
      <p:ext uri="{BB962C8B-B14F-4D97-AF65-F5344CB8AC3E}">
        <p14:creationId xmlns:p14="http://schemas.microsoft.com/office/powerpoint/2010/main" val="1524253074"/>
      </p:ext>
    </p:extLst>
  </p:cSld>
  <p:clrMapOvr>
    <a:masterClrMapping/>
  </p:clrMapOvr>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476673"/>
            <a:ext cx="8111155" cy="936104"/>
          </a:xfrm>
        </p:spPr>
        <p:txBody>
          <a:bodyPr>
            <a:noAutofit/>
          </a:bodyPr>
          <a:lstStyle/>
          <a:p>
            <a:pPr marL="457200" lvl="0" indent="-457200" algn="ctr">
              <a:spcBef>
                <a:spcPct val="20000"/>
              </a:spcBef>
            </a:pPr>
            <a:r>
              <a:rPr lang="cs-CZ" sz="2400" b="1" dirty="0">
                <a:solidFill>
                  <a:srgbClr val="31B6FD">
                    <a:lumMod val="50000"/>
                  </a:srgbClr>
                </a:solidFill>
                <a:ea typeface="+mn-ea"/>
                <a:cs typeface="+mn-cs"/>
              </a:rPr>
              <a:t/>
            </a:r>
            <a:br>
              <a:rPr lang="cs-CZ" sz="2400" b="1" dirty="0">
                <a:solidFill>
                  <a:srgbClr val="31B6FD">
                    <a:lumMod val="50000"/>
                  </a:srgbClr>
                </a:solidFill>
                <a:ea typeface="+mn-ea"/>
                <a:cs typeface="+mn-cs"/>
              </a:rPr>
            </a:br>
            <a:endParaRPr lang="cs-CZ" sz="3600" b="1" dirty="0"/>
          </a:p>
        </p:txBody>
      </p:sp>
      <p:sp>
        <p:nvSpPr>
          <p:cNvPr id="3" name="Zástupný symbol pro text 2"/>
          <p:cNvSpPr>
            <a:spLocks noGrp="1"/>
          </p:cNvSpPr>
          <p:nvPr>
            <p:ph type="body" sz="half" idx="2"/>
          </p:nvPr>
        </p:nvSpPr>
        <p:spPr>
          <a:xfrm>
            <a:off x="611560" y="620688"/>
            <a:ext cx="8064896" cy="5994600"/>
          </a:xfrm>
        </p:spPr>
        <p:txBody>
          <a:bodyPr>
            <a:noAutofit/>
          </a:bodyPr>
          <a:lstStyle/>
          <a:p>
            <a:pPr marL="457200" indent="-457200" algn="just">
              <a:buClr>
                <a:srgbClr val="C00000"/>
              </a:buClr>
              <a:buFont typeface="+mj-lt"/>
              <a:buAutoNum type="arabicPeriod" startAt="2"/>
            </a:pPr>
            <a:r>
              <a:rPr lang="cs-CZ" sz="2400" b="1" dirty="0">
                <a:solidFill>
                  <a:srgbClr val="C00000"/>
                </a:solidFill>
              </a:rPr>
              <a:t>systém paušálů </a:t>
            </a:r>
          </a:p>
          <a:p>
            <a:pPr marL="457200" indent="-457200" algn="just">
              <a:buClr>
                <a:srgbClr val="002060"/>
              </a:buClr>
              <a:buFont typeface="Candara" panose="020E0502030303020204" pitchFamily="34" charset="0"/>
              <a:buChar char="‐"/>
            </a:pPr>
            <a:r>
              <a:rPr lang="cs-CZ" sz="2400" i="1" dirty="0">
                <a:solidFill>
                  <a:srgbClr val="002060"/>
                </a:solidFill>
              </a:rPr>
              <a:t>paušál představuje ohodnocení určitého komplexu výkonů spojených do jedné jednotky úhrady zdravotní péče (pobytový den v lůžkovém zařízení, pacient identifikovaný jedním rodným číslem apod.), jedná se tedy o jakési zprůměrování nákladů na léčení pacienta</a:t>
            </a:r>
          </a:p>
          <a:p>
            <a:pPr marL="457200" indent="-457200" algn="just">
              <a:buClr>
                <a:srgbClr val="002060"/>
              </a:buClr>
              <a:buFont typeface="Candara" panose="020E0502030303020204" pitchFamily="34" charset="0"/>
              <a:buChar char="‐"/>
            </a:pPr>
            <a:r>
              <a:rPr lang="cs-CZ" sz="2400" i="1" dirty="0">
                <a:solidFill>
                  <a:srgbClr val="002060"/>
                </a:solidFill>
              </a:rPr>
              <a:t>užívá se především v lůžkových zařízeních, kde obvykle převažuje tzv. fixní náklad nebo variabilní náklad (vážou se na jednotku výkonu, náklady na léky, stravování apod.)</a:t>
            </a:r>
          </a:p>
          <a:p>
            <a:pPr marL="457200" indent="-457200" algn="just">
              <a:buClr>
                <a:srgbClr val="002060"/>
              </a:buClr>
              <a:buFont typeface="Candara" panose="020E0502030303020204" pitchFamily="34" charset="0"/>
              <a:buChar char="‐"/>
            </a:pPr>
            <a:r>
              <a:rPr lang="cs-CZ" sz="2400" i="1" dirty="0">
                <a:solidFill>
                  <a:srgbClr val="002060"/>
                </a:solidFill>
              </a:rPr>
              <a:t>v zájmů zvýšení motivace poskytovatelů na kvalitě zdravotní péče a i v zájmu vyššího zobjektivizování rozsahu a nákladovosti zdravotní péče v případě konkrétního pacienta se na přelomu let 2012 a 2013 přešlo na systém případových paušálů (DRG)</a:t>
            </a:r>
          </a:p>
          <a:p>
            <a:pPr algn="just">
              <a:buClr>
                <a:schemeClr val="tx2">
                  <a:lumMod val="50000"/>
                </a:schemeClr>
              </a:buClr>
            </a:pPr>
            <a:endParaRPr lang="cs-CZ" sz="24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a:t> </a:t>
            </a:r>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136</a:t>
            </a:fld>
            <a:endParaRPr lang="cs-CZ" dirty="0"/>
          </a:p>
        </p:txBody>
      </p:sp>
    </p:spTree>
    <p:extLst>
      <p:ext uri="{BB962C8B-B14F-4D97-AF65-F5344CB8AC3E}">
        <p14:creationId xmlns:p14="http://schemas.microsoft.com/office/powerpoint/2010/main" val="979560105"/>
      </p:ext>
    </p:extLst>
  </p:cSld>
  <p:clrMapOvr>
    <a:masterClrMapping/>
  </p:clrMapOvr>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476673"/>
            <a:ext cx="8111155" cy="936104"/>
          </a:xfrm>
        </p:spPr>
        <p:txBody>
          <a:bodyPr>
            <a:noAutofit/>
          </a:bodyPr>
          <a:lstStyle/>
          <a:p>
            <a:pPr marL="457200" lvl="0" indent="-457200" algn="ctr">
              <a:spcBef>
                <a:spcPct val="20000"/>
              </a:spcBef>
            </a:pPr>
            <a:r>
              <a:rPr lang="cs-CZ" sz="2400" b="1" dirty="0">
                <a:solidFill>
                  <a:srgbClr val="31B6FD">
                    <a:lumMod val="50000"/>
                  </a:srgbClr>
                </a:solidFill>
                <a:ea typeface="+mn-ea"/>
                <a:cs typeface="+mn-cs"/>
              </a:rPr>
              <a:t/>
            </a:r>
            <a:br>
              <a:rPr lang="cs-CZ" sz="2400" b="1" dirty="0">
                <a:solidFill>
                  <a:srgbClr val="31B6FD">
                    <a:lumMod val="50000"/>
                  </a:srgbClr>
                </a:solidFill>
                <a:ea typeface="+mn-ea"/>
                <a:cs typeface="+mn-cs"/>
              </a:rPr>
            </a:br>
            <a:endParaRPr lang="cs-CZ" sz="3600" b="1" dirty="0"/>
          </a:p>
        </p:txBody>
      </p:sp>
      <p:sp>
        <p:nvSpPr>
          <p:cNvPr id="3" name="Zástupný symbol pro text 2"/>
          <p:cNvSpPr>
            <a:spLocks noGrp="1"/>
          </p:cNvSpPr>
          <p:nvPr>
            <p:ph type="body" sz="half" idx="2"/>
          </p:nvPr>
        </p:nvSpPr>
        <p:spPr>
          <a:xfrm>
            <a:off x="611560" y="1556792"/>
            <a:ext cx="8064896" cy="5058496"/>
          </a:xfrm>
        </p:spPr>
        <p:txBody>
          <a:bodyPr>
            <a:noAutofit/>
          </a:bodyPr>
          <a:lstStyle/>
          <a:p>
            <a:pPr marL="342900" indent="-342900" algn="just">
              <a:buClr>
                <a:schemeClr val="tx2">
                  <a:lumMod val="50000"/>
                </a:schemeClr>
              </a:buClr>
              <a:buFont typeface="Candara" panose="020E0502030303020204" pitchFamily="34" charset="0"/>
              <a:buChar char="‐"/>
            </a:pPr>
            <a:r>
              <a:rPr lang="cs-CZ" sz="2400" i="1" dirty="0" err="1">
                <a:solidFill>
                  <a:srgbClr val="002060"/>
                </a:solidFill>
              </a:rPr>
              <a:t>Diagnostic</a:t>
            </a:r>
            <a:r>
              <a:rPr lang="cs-CZ" sz="2400" i="1" dirty="0">
                <a:solidFill>
                  <a:srgbClr val="002060"/>
                </a:solidFill>
              </a:rPr>
              <a:t> </a:t>
            </a:r>
            <a:r>
              <a:rPr lang="cs-CZ" sz="2400" i="1" dirty="0" err="1">
                <a:solidFill>
                  <a:srgbClr val="002060"/>
                </a:solidFill>
              </a:rPr>
              <a:t>Related</a:t>
            </a:r>
            <a:r>
              <a:rPr lang="cs-CZ" sz="2400" i="1" dirty="0">
                <a:solidFill>
                  <a:srgbClr val="002060"/>
                </a:solidFill>
              </a:rPr>
              <a:t> </a:t>
            </a:r>
            <a:r>
              <a:rPr lang="cs-CZ" sz="2400" i="1" dirty="0" err="1">
                <a:solidFill>
                  <a:srgbClr val="002060"/>
                </a:solidFill>
              </a:rPr>
              <a:t>Groups</a:t>
            </a:r>
            <a:r>
              <a:rPr lang="cs-CZ" sz="2400" i="1" dirty="0">
                <a:solidFill>
                  <a:srgbClr val="002060"/>
                </a:solidFill>
              </a:rPr>
              <a:t> (DRG) hlavních diagnostických kategorií je v jednotlivých verzích metod DRG několik desítek seřazených podle orgánových systémů, hlavní diagnostické kategorie se dělí na další skupiny, z nichž každá se dále člení v závislosti na složitosti průběhu onemocnění do tří skupin průběhu na, bez komplikací, s komplikacemi a s většími komplikacemi.</a:t>
            </a:r>
          </a:p>
          <a:p>
            <a:pPr marL="342900" indent="-342900" algn="just">
              <a:buClr>
                <a:schemeClr val="tx2">
                  <a:lumMod val="50000"/>
                </a:schemeClr>
              </a:buClr>
              <a:buFont typeface="Candara" panose="020E0502030303020204" pitchFamily="34" charset="0"/>
              <a:buChar char="‐"/>
            </a:pPr>
            <a:r>
              <a:rPr lang="cs-CZ" sz="2400" i="1" dirty="0">
                <a:solidFill>
                  <a:srgbClr val="002060"/>
                </a:solidFill>
              </a:rPr>
              <a:t>výhodou této metody je vyšší objektivnost vykazování nákladů na péči a vyšší míru „spravedlnosti“ v úhradách za aktuální lůžkovou péči</a:t>
            </a:r>
          </a:p>
          <a:p>
            <a:pPr marL="342900" indent="-342900" algn="just">
              <a:buClr>
                <a:schemeClr val="tx2">
                  <a:lumMod val="50000"/>
                </a:schemeClr>
              </a:buClr>
              <a:buFont typeface="Candara" panose="020E0502030303020204" pitchFamily="34" charset="0"/>
              <a:buChar char="‐"/>
            </a:pPr>
            <a:r>
              <a:rPr lang="cs-CZ" sz="2400" i="1" dirty="0">
                <a:solidFill>
                  <a:srgbClr val="002060"/>
                </a:solidFill>
              </a:rPr>
              <a:t>nevýhodou  je motivace poskytovatelů ke zkracování pobytu pacienta na lůžku</a:t>
            </a:r>
          </a:p>
          <a:p>
            <a:pPr marL="342900" indent="-342900" algn="just">
              <a:buClr>
                <a:schemeClr val="tx2">
                  <a:lumMod val="50000"/>
                </a:schemeClr>
              </a:buClr>
              <a:buFont typeface="Candara" panose="020E0502030303020204" pitchFamily="34" charset="0"/>
              <a:buChar char="‐"/>
            </a:pPr>
            <a:endParaRPr lang="cs-CZ" sz="2400" i="1" dirty="0">
              <a:solidFill>
                <a:srgbClr val="002060"/>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a:t> </a:t>
            </a:r>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137</a:t>
            </a:fld>
            <a:endParaRPr lang="cs-CZ" dirty="0"/>
          </a:p>
        </p:txBody>
      </p:sp>
    </p:spTree>
    <p:extLst>
      <p:ext uri="{BB962C8B-B14F-4D97-AF65-F5344CB8AC3E}">
        <p14:creationId xmlns:p14="http://schemas.microsoft.com/office/powerpoint/2010/main" val="993329763"/>
      </p:ext>
    </p:extLst>
  </p:cSld>
  <p:clrMapOvr>
    <a:masterClrMapping/>
  </p:clrMapOvr>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476673"/>
            <a:ext cx="8111155" cy="936104"/>
          </a:xfrm>
        </p:spPr>
        <p:txBody>
          <a:bodyPr>
            <a:noAutofit/>
          </a:bodyPr>
          <a:lstStyle/>
          <a:p>
            <a:pPr marL="457200" lvl="0" indent="-457200" algn="ctr">
              <a:spcBef>
                <a:spcPct val="20000"/>
              </a:spcBef>
            </a:pPr>
            <a:r>
              <a:rPr lang="cs-CZ" sz="2400" b="1" dirty="0">
                <a:solidFill>
                  <a:srgbClr val="31B6FD">
                    <a:lumMod val="50000"/>
                  </a:srgbClr>
                </a:solidFill>
                <a:ea typeface="+mn-ea"/>
                <a:cs typeface="+mn-cs"/>
              </a:rPr>
              <a:t/>
            </a:r>
            <a:br>
              <a:rPr lang="cs-CZ" sz="2400" b="1" dirty="0">
                <a:solidFill>
                  <a:srgbClr val="31B6FD">
                    <a:lumMod val="50000"/>
                  </a:srgbClr>
                </a:solidFill>
                <a:ea typeface="+mn-ea"/>
                <a:cs typeface="+mn-cs"/>
              </a:rPr>
            </a:br>
            <a:endParaRPr lang="cs-CZ" sz="3600" b="1" dirty="0"/>
          </a:p>
        </p:txBody>
      </p:sp>
      <p:sp>
        <p:nvSpPr>
          <p:cNvPr id="3" name="Zástupný symbol pro text 2"/>
          <p:cNvSpPr>
            <a:spLocks noGrp="1"/>
          </p:cNvSpPr>
          <p:nvPr>
            <p:ph type="body" sz="half" idx="2"/>
          </p:nvPr>
        </p:nvSpPr>
        <p:spPr>
          <a:xfrm>
            <a:off x="611560" y="1556792"/>
            <a:ext cx="8064896" cy="5058496"/>
          </a:xfrm>
        </p:spPr>
        <p:txBody>
          <a:bodyPr>
            <a:noAutofit/>
          </a:bodyPr>
          <a:lstStyle/>
          <a:p>
            <a:pPr marL="457200" indent="-457200" algn="just">
              <a:buClr>
                <a:srgbClr val="C00000"/>
              </a:buClr>
              <a:buFont typeface="+mj-lt"/>
              <a:buAutoNum type="arabicPeriod" startAt="3"/>
            </a:pPr>
            <a:r>
              <a:rPr lang="cs-CZ" sz="2400" b="1" dirty="0">
                <a:solidFill>
                  <a:srgbClr val="C00000"/>
                </a:solidFill>
              </a:rPr>
              <a:t>kapitační systém</a:t>
            </a:r>
          </a:p>
          <a:p>
            <a:pPr marL="457200" indent="-457200" algn="just">
              <a:buClr>
                <a:srgbClr val="002060"/>
              </a:buClr>
              <a:buFont typeface="Candara" panose="020E0502030303020204" pitchFamily="34" charset="0"/>
              <a:buChar char="‐"/>
            </a:pPr>
            <a:r>
              <a:rPr lang="cs-CZ" sz="2400" i="1" dirty="0">
                <a:solidFill>
                  <a:srgbClr val="002060"/>
                </a:solidFill>
              </a:rPr>
              <a:t>jedná se o zvláštní paušální platby, spočívá ve stanovení pevné částky platby poskytovatele za každého pojištěnce, kterého má ve své dlouhodobé péči, a to bez ohledu, zda je pojištěnec zdravý či nemocný</a:t>
            </a:r>
          </a:p>
          <a:p>
            <a:pPr marL="457200" indent="-457200" algn="just">
              <a:buClr>
                <a:srgbClr val="002060"/>
              </a:buClr>
              <a:buFont typeface="Candara" panose="020E0502030303020204" pitchFamily="34" charset="0"/>
              <a:buChar char="‐"/>
            </a:pPr>
            <a:r>
              <a:rPr lang="cs-CZ" sz="2400" i="1" dirty="0">
                <a:solidFill>
                  <a:srgbClr val="002060"/>
                </a:solidFill>
              </a:rPr>
              <a:t>tento systém úhrad se používá především u praktických lékařů</a:t>
            </a:r>
          </a:p>
          <a:p>
            <a:pPr marL="457200" indent="-457200" algn="just">
              <a:buClr>
                <a:srgbClr val="002060"/>
              </a:buClr>
              <a:buFont typeface="Candara" panose="020E0502030303020204" pitchFamily="34" charset="0"/>
              <a:buChar char="‐"/>
            </a:pPr>
            <a:r>
              <a:rPr lang="cs-CZ" sz="2400" i="1" dirty="0">
                <a:solidFill>
                  <a:srgbClr val="002060"/>
                </a:solidFill>
              </a:rPr>
              <a:t>tato forma úhrad zdravotní péče je velmi administrativně nenáročná, a proto i nenákladná a snadno kontrolovatelná</a:t>
            </a:r>
          </a:p>
          <a:p>
            <a:pPr algn="just">
              <a:buClr>
                <a:srgbClr val="002060"/>
              </a:buClr>
            </a:pPr>
            <a:endParaRPr lang="cs-CZ" sz="2400" i="1" dirty="0">
              <a:solidFill>
                <a:srgbClr val="002060"/>
              </a:solidFill>
            </a:endParaRPr>
          </a:p>
          <a:p>
            <a:pPr algn="just">
              <a:buClr>
                <a:schemeClr val="tx2">
                  <a:lumMod val="50000"/>
                </a:schemeClr>
              </a:buClr>
            </a:pPr>
            <a:endParaRPr lang="cs-CZ" sz="24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a:t> </a:t>
            </a:r>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138</a:t>
            </a:fld>
            <a:endParaRPr lang="cs-CZ" dirty="0"/>
          </a:p>
        </p:txBody>
      </p:sp>
    </p:spTree>
    <p:extLst>
      <p:ext uri="{BB962C8B-B14F-4D97-AF65-F5344CB8AC3E}">
        <p14:creationId xmlns:p14="http://schemas.microsoft.com/office/powerpoint/2010/main" val="1669484135"/>
      </p:ext>
    </p:extLst>
  </p:cSld>
  <p:clrMapOvr>
    <a:masterClrMapping/>
  </p:clrMapOvr>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836712"/>
            <a:ext cx="8111155" cy="1440160"/>
          </a:xfrm>
        </p:spPr>
        <p:txBody>
          <a:bodyPr>
            <a:noAutofit/>
          </a:bodyPr>
          <a:lstStyle/>
          <a:p>
            <a:pPr marL="457200" lvl="0" indent="-457200" algn="ctr">
              <a:spcBef>
                <a:spcPct val="20000"/>
              </a:spcBef>
            </a:pPr>
            <a:r>
              <a:rPr lang="cs-CZ" sz="4000" b="1" dirty="0">
                <a:solidFill>
                  <a:schemeClr val="bg1"/>
                </a:solidFill>
                <a:ea typeface="+mn-ea"/>
                <a:cs typeface="+mn-cs"/>
              </a:rPr>
              <a:t>Perspektivní vývoj financování zdravotnictví</a:t>
            </a:r>
            <a:br>
              <a:rPr lang="cs-CZ" sz="4000" b="1" dirty="0">
                <a:solidFill>
                  <a:schemeClr val="bg1"/>
                </a:solidFill>
                <a:ea typeface="+mn-ea"/>
                <a:cs typeface="+mn-cs"/>
              </a:rPr>
            </a:br>
            <a:r>
              <a:rPr lang="cs-CZ" sz="2400" b="1" dirty="0">
                <a:solidFill>
                  <a:schemeClr val="bg1"/>
                </a:solidFill>
                <a:ea typeface="+mn-ea"/>
                <a:cs typeface="+mn-cs"/>
              </a:rPr>
              <a:t>Problém privatizace ve zdravotnictví</a:t>
            </a:r>
            <a:r>
              <a:rPr lang="cs-CZ" sz="2400" b="1" dirty="0">
                <a:solidFill>
                  <a:srgbClr val="31B6FD">
                    <a:lumMod val="50000"/>
                  </a:srgbClr>
                </a:solidFill>
                <a:ea typeface="+mn-ea"/>
                <a:cs typeface="+mn-cs"/>
              </a:rPr>
              <a:t/>
            </a:r>
            <a:br>
              <a:rPr lang="cs-CZ" sz="2400" b="1" dirty="0">
                <a:solidFill>
                  <a:srgbClr val="31B6FD">
                    <a:lumMod val="50000"/>
                  </a:srgbClr>
                </a:solidFill>
                <a:ea typeface="+mn-ea"/>
                <a:cs typeface="+mn-cs"/>
              </a:rPr>
            </a:br>
            <a:endParaRPr lang="cs-CZ" sz="3600" b="1" dirty="0"/>
          </a:p>
        </p:txBody>
      </p:sp>
      <p:sp>
        <p:nvSpPr>
          <p:cNvPr id="3" name="Zástupný symbol pro text 2"/>
          <p:cNvSpPr>
            <a:spLocks noGrp="1"/>
          </p:cNvSpPr>
          <p:nvPr>
            <p:ph type="body" sz="half" idx="2"/>
          </p:nvPr>
        </p:nvSpPr>
        <p:spPr>
          <a:xfrm>
            <a:off x="597706" y="1340768"/>
            <a:ext cx="8064896" cy="6159152"/>
          </a:xfrm>
        </p:spPr>
        <p:txBody>
          <a:bodyPr>
            <a:noAutofit/>
          </a:bodyPr>
          <a:lstStyle/>
          <a:p>
            <a:pPr>
              <a:buClr>
                <a:schemeClr val="tx2">
                  <a:lumMod val="50000"/>
                </a:schemeClr>
              </a:buClr>
            </a:pPr>
            <a:endParaRPr lang="cs-CZ" sz="2000" b="1" dirty="0">
              <a:solidFill>
                <a:schemeClr val="accent1">
                  <a:lumMod val="50000"/>
                </a:schemeClr>
              </a:solidFill>
            </a:endParaRPr>
          </a:p>
          <a:p>
            <a:pPr>
              <a:buClr>
                <a:schemeClr val="tx2">
                  <a:lumMod val="50000"/>
                </a:schemeClr>
              </a:buClr>
            </a:pPr>
            <a:endParaRPr lang="cs-CZ" sz="2000" b="1" dirty="0">
              <a:solidFill>
                <a:schemeClr val="accent1">
                  <a:lumMod val="50000"/>
                </a:schemeClr>
              </a:solidFill>
            </a:endParaRPr>
          </a:p>
          <a:p>
            <a:pPr algn="just">
              <a:buClr>
                <a:schemeClr val="tx2">
                  <a:lumMod val="50000"/>
                </a:schemeClr>
              </a:buClr>
            </a:pPr>
            <a:r>
              <a:rPr lang="cs-CZ" sz="2400" b="1" dirty="0">
                <a:solidFill>
                  <a:srgbClr val="002060"/>
                </a:solidFill>
              </a:rPr>
              <a:t>V ČR proces transformace národního hospodářství byl nastartován především v oblasti výroby a služeb. Ve zdravotnictví byl opožděn, i když ne ve všech jeho segmentech. Proces privatizace ve zdravotnictví můžeme rozdělit do dvou fází:</a:t>
            </a:r>
          </a:p>
          <a:p>
            <a:pPr marL="457200" indent="-457200" algn="just">
              <a:buClr>
                <a:srgbClr val="C00000"/>
              </a:buClr>
              <a:buFont typeface="+mj-lt"/>
              <a:buAutoNum type="arabicPeriod"/>
            </a:pPr>
            <a:r>
              <a:rPr lang="cs-CZ" sz="2400" b="1" dirty="0">
                <a:solidFill>
                  <a:srgbClr val="C00000"/>
                </a:solidFill>
              </a:rPr>
              <a:t>fáze – </a:t>
            </a:r>
            <a:r>
              <a:rPr lang="cs-CZ" sz="2400" i="1" dirty="0">
                <a:solidFill>
                  <a:srgbClr val="002060"/>
                </a:solidFill>
              </a:rPr>
              <a:t>zahrnuje období po roce 1990, kdy do procesu privatizace byly zařazeny lázně a dále ambulantní pracoviště praktických lékařů a ambulantních specialistů a i dalších menších zdravotnických zařízení.</a:t>
            </a:r>
          </a:p>
          <a:p>
            <a:pPr lvl="1" algn="just">
              <a:buClr>
                <a:srgbClr val="C00000"/>
              </a:buClr>
            </a:pPr>
            <a:r>
              <a:rPr lang="cs-CZ" sz="2400" i="1" dirty="0">
                <a:solidFill>
                  <a:srgbClr val="002060"/>
                </a:solidFill>
              </a:rPr>
              <a:t>V této době vzniká vedle VZP i různé zaměstnanecké pojišťovny, v 2.polovině 90 let jich bylo téměř třicet.</a:t>
            </a:r>
            <a:endParaRPr lang="cs-CZ" sz="2400" i="1" dirty="0">
              <a:solidFill>
                <a:srgbClr val="C00000"/>
              </a:solidFill>
            </a:endParaRPr>
          </a:p>
          <a:p>
            <a:pPr marL="457200" indent="-457200" algn="just">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a:t> </a:t>
            </a:r>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139</a:t>
            </a:fld>
            <a:endParaRPr lang="cs-CZ" dirty="0"/>
          </a:p>
        </p:txBody>
      </p:sp>
    </p:spTree>
    <p:extLst>
      <p:ext uri="{BB962C8B-B14F-4D97-AF65-F5344CB8AC3E}">
        <p14:creationId xmlns:p14="http://schemas.microsoft.com/office/powerpoint/2010/main" val="351925488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332656"/>
            <a:ext cx="8111155" cy="1002101"/>
          </a:xfrm>
        </p:spPr>
        <p:txBody>
          <a:bodyPr>
            <a:noAutofit/>
          </a:bodyPr>
          <a:lstStyle/>
          <a:p>
            <a:pPr algn="ctr"/>
            <a:r>
              <a:rPr lang="cs-CZ" sz="4000" b="1" dirty="0"/>
              <a:t>Organizace zdravotnictví v ČR</a:t>
            </a:r>
            <a:r>
              <a:rPr lang="cs-CZ" sz="3600" b="1" dirty="0"/>
              <a:t/>
            </a:r>
            <a:br>
              <a:rPr lang="cs-CZ" sz="3600" b="1" dirty="0"/>
            </a:br>
            <a:r>
              <a:rPr lang="cs-CZ" sz="2400" b="1" dirty="0"/>
              <a:t>Výkon státní správy na úseku zdravotnictví</a:t>
            </a:r>
            <a:endParaRPr lang="cs-CZ" sz="3600" b="1" dirty="0"/>
          </a:p>
        </p:txBody>
      </p:sp>
      <p:sp>
        <p:nvSpPr>
          <p:cNvPr id="3" name="Zástupný symbol pro text 2"/>
          <p:cNvSpPr>
            <a:spLocks noGrp="1"/>
          </p:cNvSpPr>
          <p:nvPr>
            <p:ph type="body" sz="half" idx="2"/>
          </p:nvPr>
        </p:nvSpPr>
        <p:spPr>
          <a:xfrm>
            <a:off x="611560" y="1484784"/>
            <a:ext cx="7704856" cy="4896543"/>
          </a:xfrm>
        </p:spPr>
        <p:txBody>
          <a:bodyPr>
            <a:noAutofit/>
          </a:bodyPr>
          <a:lstStyle/>
          <a:p>
            <a:pPr algn="just">
              <a:buClr>
                <a:schemeClr val="tx2">
                  <a:lumMod val="50000"/>
                </a:schemeClr>
              </a:buClr>
            </a:pPr>
            <a:r>
              <a:rPr lang="cs-CZ" sz="2400" b="1" dirty="0">
                <a:solidFill>
                  <a:srgbClr val="002060"/>
                </a:solidFill>
              </a:rPr>
              <a:t>Ústředním orgánem na úseku zdravotnictví je MINISTERSTVO ZDRAVOTNICTVÍ ČR, </a:t>
            </a:r>
            <a:r>
              <a:rPr lang="cs-CZ" sz="2400" dirty="0">
                <a:solidFill>
                  <a:srgbClr val="002060"/>
                </a:solidFill>
              </a:rPr>
              <a:t>a to na základě kompetenčního zákona 2/1969 Sb. o zřízení ministerstev a jiných ústředních orgánů státní správy.</a:t>
            </a:r>
          </a:p>
          <a:p>
            <a:pPr algn="just">
              <a:buClr>
                <a:schemeClr val="tx2">
                  <a:lumMod val="50000"/>
                </a:schemeClr>
              </a:buClr>
            </a:pPr>
            <a:endParaRPr lang="cs-CZ" sz="2400" dirty="0">
              <a:solidFill>
                <a:srgbClr val="002060"/>
              </a:solidFill>
            </a:endParaRPr>
          </a:p>
          <a:p>
            <a:pPr algn="just">
              <a:buClr>
                <a:schemeClr val="tx2">
                  <a:lumMod val="50000"/>
                </a:schemeClr>
              </a:buClr>
            </a:pPr>
            <a:r>
              <a:rPr lang="cs-CZ" sz="2400" b="1" dirty="0">
                <a:solidFill>
                  <a:srgbClr val="002060"/>
                </a:solidFill>
              </a:rPr>
              <a:t>Ministerstvo zdravotnictví ČR je ústředním orgánem státní správy pro zdravotní péči, ochranu veřejného zdraví, zdravotnickou vědeckovýzkumnou činnost, zdravotnická zařízení v přímé řídící působnosti ministerstva, apod.</a:t>
            </a:r>
          </a:p>
          <a:p>
            <a:pPr algn="just">
              <a:buClr>
                <a:schemeClr val="tx2">
                  <a:lumMod val="50000"/>
                </a:schemeClr>
              </a:buClr>
            </a:pPr>
            <a:endParaRPr lang="cs-CZ" sz="2400" b="1" dirty="0">
              <a:solidFill>
                <a:srgbClr val="002060"/>
              </a:solidFill>
            </a:endParaRPr>
          </a:p>
          <a:p>
            <a:pPr algn="just">
              <a:buClr>
                <a:schemeClr val="tx2">
                  <a:lumMod val="50000"/>
                </a:schemeClr>
              </a:buClr>
            </a:pPr>
            <a:r>
              <a:rPr lang="cs-CZ" sz="2400" b="1" dirty="0">
                <a:solidFill>
                  <a:srgbClr val="002060"/>
                </a:solidFill>
              </a:rPr>
              <a:t>Součástí ministerstva je i Český inspektorát lázní.  </a:t>
            </a:r>
          </a:p>
          <a:p>
            <a:pPr algn="just">
              <a:buClr>
                <a:schemeClr val="tx2">
                  <a:lumMod val="50000"/>
                </a:schemeClr>
              </a:buClr>
            </a:pPr>
            <a:endParaRPr lang="cs-CZ" sz="2000" dirty="0">
              <a:solidFill>
                <a:schemeClr val="accent1">
                  <a:lumMod val="50000"/>
                </a:schemeClr>
              </a:solidFill>
            </a:endParaRPr>
          </a:p>
          <a:p>
            <a:pPr algn="just">
              <a:buClr>
                <a:schemeClr val="tx2">
                  <a:lumMod val="50000"/>
                </a:schemeClr>
              </a:buClr>
            </a:pPr>
            <a:endParaRPr lang="cs-CZ" sz="2000" b="1" dirty="0">
              <a:solidFill>
                <a:schemeClr val="accent1">
                  <a:lumMod val="50000"/>
                </a:schemeClr>
              </a:solidFill>
            </a:endParaRPr>
          </a:p>
          <a:p>
            <a:pPr algn="just">
              <a:buClr>
                <a:schemeClr val="tx2">
                  <a:lumMod val="50000"/>
                </a:schemeClr>
              </a:buClr>
            </a:pPr>
            <a:endParaRPr lang="cs-CZ" sz="2000" i="1" dirty="0">
              <a:solidFill>
                <a:schemeClr val="accent1">
                  <a:lumMod val="50000"/>
                </a:schemeClr>
              </a:solidFill>
            </a:endParaRPr>
          </a:p>
          <a:p>
            <a:pPr algn="just">
              <a:buClr>
                <a:schemeClr val="tx2">
                  <a:lumMod val="50000"/>
                </a:schemeClr>
              </a:buClr>
            </a:pPr>
            <a:endParaRPr lang="cs-CZ" sz="2000" b="1" dirty="0">
              <a:solidFill>
                <a:schemeClr val="accent1">
                  <a:lumMod val="50000"/>
                </a:schemeClr>
              </a:solidFill>
            </a:endParaRPr>
          </a:p>
          <a:p>
            <a:pPr algn="ctr">
              <a:buClr>
                <a:schemeClr val="tx2">
                  <a:lumMod val="50000"/>
                </a:schemeClr>
              </a:buCl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14</a:t>
            </a:fld>
            <a:endParaRPr lang="cs-CZ"/>
          </a:p>
        </p:txBody>
      </p:sp>
    </p:spTree>
    <p:extLst>
      <p:ext uri="{BB962C8B-B14F-4D97-AF65-F5344CB8AC3E}">
        <p14:creationId xmlns:p14="http://schemas.microsoft.com/office/powerpoint/2010/main" val="2402772089"/>
      </p:ext>
    </p:extLst>
  </p:cSld>
  <p:clrMapOvr>
    <a:masterClrMapping/>
  </p:clrMapOvr>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476673"/>
            <a:ext cx="8111155" cy="936104"/>
          </a:xfrm>
        </p:spPr>
        <p:txBody>
          <a:bodyPr>
            <a:noAutofit/>
          </a:bodyPr>
          <a:lstStyle/>
          <a:p>
            <a:pPr marL="457200" lvl="0" indent="-457200" algn="ctr">
              <a:spcBef>
                <a:spcPct val="20000"/>
              </a:spcBef>
            </a:pPr>
            <a:r>
              <a:rPr lang="cs-CZ" sz="2400" b="1" dirty="0">
                <a:solidFill>
                  <a:srgbClr val="31B6FD">
                    <a:lumMod val="50000"/>
                  </a:srgbClr>
                </a:solidFill>
                <a:ea typeface="+mn-ea"/>
                <a:cs typeface="+mn-cs"/>
              </a:rPr>
              <a:t/>
            </a:r>
            <a:br>
              <a:rPr lang="cs-CZ" sz="2400" b="1" dirty="0">
                <a:solidFill>
                  <a:srgbClr val="31B6FD">
                    <a:lumMod val="50000"/>
                  </a:srgbClr>
                </a:solidFill>
                <a:ea typeface="+mn-ea"/>
                <a:cs typeface="+mn-cs"/>
              </a:rPr>
            </a:br>
            <a:endParaRPr lang="cs-CZ" sz="3600" b="1" dirty="0"/>
          </a:p>
        </p:txBody>
      </p:sp>
      <p:sp>
        <p:nvSpPr>
          <p:cNvPr id="3" name="Zástupný symbol pro text 2"/>
          <p:cNvSpPr>
            <a:spLocks noGrp="1"/>
          </p:cNvSpPr>
          <p:nvPr>
            <p:ph type="body" sz="half" idx="2"/>
          </p:nvPr>
        </p:nvSpPr>
        <p:spPr>
          <a:xfrm>
            <a:off x="611560" y="1556794"/>
            <a:ext cx="8064896" cy="5058494"/>
          </a:xfrm>
        </p:spPr>
        <p:txBody>
          <a:bodyPr>
            <a:noAutofit/>
          </a:bodyPr>
          <a:lstStyle/>
          <a:p>
            <a:pPr marL="457200" indent="-457200" algn="just">
              <a:buClr>
                <a:srgbClr val="C00000"/>
              </a:buClr>
              <a:buFont typeface="+mj-lt"/>
              <a:buAutoNum type="arabicPeriod" startAt="2"/>
            </a:pPr>
            <a:r>
              <a:rPr lang="cs-CZ" sz="2400" b="1" dirty="0">
                <a:solidFill>
                  <a:srgbClr val="C00000"/>
                </a:solidFill>
              </a:rPr>
              <a:t>fáze – </a:t>
            </a:r>
            <a:r>
              <a:rPr lang="cs-CZ" sz="2400" i="1" dirty="0">
                <a:solidFill>
                  <a:srgbClr val="002060"/>
                </a:solidFill>
              </a:rPr>
              <a:t>zahrnuje období po roce 2000, kdy dochází k odstátnění většiny statných nemocnic (mimo FN). Týká se to především okresních nemocnic, které představují páteřní síť lůžkových zdravotnických zařízení. V té době byla většina nemocnic ve vážných ekonomických problémech. Jejich převedení na kraje a zároveň s jejich jednorázovým oddlužením, problém jejich ztrátového provozu „přehodil“ na kraje, aniž by řešil příčiny této většinové ztrátovosti. Z důvodu ztrátovosti některé kraje nemocnice prodávají, jiné je převádějí na obchodní společnosti, jiné vytvářejí různé holdingové struktury apod.</a:t>
            </a:r>
          </a:p>
          <a:p>
            <a:pPr algn="just">
              <a:buClr>
                <a:srgbClr val="C00000"/>
              </a:buClr>
            </a:pPr>
            <a:r>
              <a:rPr lang="cs-CZ" sz="2400" b="1" i="1" dirty="0">
                <a:solidFill>
                  <a:srgbClr val="002060"/>
                </a:solidFill>
              </a:rPr>
              <a:t>       </a:t>
            </a: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a:t> 	</a:t>
            </a:r>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140</a:t>
            </a:fld>
            <a:endParaRPr lang="cs-CZ" dirty="0"/>
          </a:p>
        </p:txBody>
      </p:sp>
    </p:spTree>
    <p:extLst>
      <p:ext uri="{BB962C8B-B14F-4D97-AF65-F5344CB8AC3E}">
        <p14:creationId xmlns:p14="http://schemas.microsoft.com/office/powerpoint/2010/main" val="2165551192"/>
      </p:ext>
    </p:extLst>
  </p:cSld>
  <p:clrMapOvr>
    <a:masterClrMapping/>
  </p:clrMapOvr>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476673"/>
            <a:ext cx="8111155" cy="936104"/>
          </a:xfrm>
        </p:spPr>
        <p:txBody>
          <a:bodyPr>
            <a:noAutofit/>
          </a:bodyPr>
          <a:lstStyle/>
          <a:p>
            <a:pPr marL="457200" lvl="0" indent="-457200" algn="ctr">
              <a:spcBef>
                <a:spcPct val="20000"/>
              </a:spcBef>
            </a:pPr>
            <a:r>
              <a:rPr lang="cs-CZ" sz="2400" b="1" dirty="0">
                <a:solidFill>
                  <a:srgbClr val="31B6FD">
                    <a:lumMod val="50000"/>
                  </a:srgbClr>
                </a:solidFill>
                <a:ea typeface="+mn-ea"/>
                <a:cs typeface="+mn-cs"/>
              </a:rPr>
              <a:t/>
            </a:r>
            <a:br>
              <a:rPr lang="cs-CZ" sz="2400" b="1" dirty="0">
                <a:solidFill>
                  <a:srgbClr val="31B6FD">
                    <a:lumMod val="50000"/>
                  </a:srgbClr>
                </a:solidFill>
                <a:ea typeface="+mn-ea"/>
                <a:cs typeface="+mn-cs"/>
              </a:rPr>
            </a:br>
            <a:endParaRPr lang="cs-CZ" sz="3600" b="1" dirty="0"/>
          </a:p>
        </p:txBody>
      </p:sp>
      <p:sp>
        <p:nvSpPr>
          <p:cNvPr id="3" name="Zástupný symbol pro text 2"/>
          <p:cNvSpPr>
            <a:spLocks noGrp="1"/>
          </p:cNvSpPr>
          <p:nvPr>
            <p:ph type="body" sz="half" idx="2"/>
          </p:nvPr>
        </p:nvSpPr>
        <p:spPr>
          <a:xfrm>
            <a:off x="611560" y="942256"/>
            <a:ext cx="8064896" cy="5673032"/>
          </a:xfrm>
        </p:spPr>
        <p:txBody>
          <a:bodyPr>
            <a:noAutofit/>
          </a:bodyPr>
          <a:lstStyle/>
          <a:p>
            <a:pPr algn="just">
              <a:buClr>
                <a:srgbClr val="C00000"/>
              </a:buClr>
            </a:pPr>
            <a:r>
              <a:rPr lang="cs-CZ" sz="2400" i="1" dirty="0">
                <a:solidFill>
                  <a:srgbClr val="002060"/>
                </a:solidFill>
              </a:rPr>
              <a:t>Pokud se zamyslíme nad teoretickými aspekty privatizace ve zdravotnictví, privátní podnikání je charakteristické úsilím o vytvoření maximálního zisku a zlepšit výsledek hospodaření, tedy zvýšit zisk nebo snížit ztrátu, lez prakticky dvěma cestami:</a:t>
            </a:r>
          </a:p>
          <a:p>
            <a:pPr marL="457200" indent="-457200" algn="just">
              <a:buClr>
                <a:srgbClr val="C00000"/>
              </a:buClr>
              <a:buFont typeface="+mj-lt"/>
              <a:buAutoNum type="alphaLcParenR"/>
            </a:pPr>
            <a:r>
              <a:rPr lang="cs-CZ" sz="2400" b="1" dirty="0">
                <a:solidFill>
                  <a:srgbClr val="C00000"/>
                </a:solidFill>
              </a:rPr>
              <a:t>buď zvýšením výnosu – </a:t>
            </a:r>
            <a:r>
              <a:rPr lang="cs-CZ" sz="2400" i="1" dirty="0">
                <a:solidFill>
                  <a:srgbClr val="002060"/>
                </a:solidFill>
              </a:rPr>
              <a:t>zvyšování výnosů ve zdravotnictví, kde jsou výkony hrazeny většinou ze zdravotního pojištění, lze obtížně, protože zdravotní pojišťovny výši úhrad různými způsoby regulují</a:t>
            </a:r>
            <a:endParaRPr lang="cs-CZ" sz="2400" b="1" dirty="0">
              <a:solidFill>
                <a:srgbClr val="C00000"/>
              </a:solidFill>
            </a:endParaRPr>
          </a:p>
          <a:p>
            <a:pPr marL="457200" indent="-457200" algn="just">
              <a:buClr>
                <a:srgbClr val="C00000"/>
              </a:buClr>
              <a:buFont typeface="+mj-lt"/>
              <a:buAutoNum type="alphaLcParenR"/>
            </a:pPr>
            <a:r>
              <a:rPr lang="cs-CZ" sz="2400" b="1" dirty="0">
                <a:solidFill>
                  <a:srgbClr val="C00000"/>
                </a:solidFill>
              </a:rPr>
              <a:t>snížením nákladů, popř. obojím způsobem – </a:t>
            </a:r>
            <a:r>
              <a:rPr lang="cs-CZ" sz="2400" i="1" dirty="0">
                <a:solidFill>
                  <a:srgbClr val="002060"/>
                </a:solidFill>
              </a:rPr>
              <a:t>snižovat náklady v nemocnicích je také velmi obtížné, protože většina nákladů je fixních a v oblasti variabilních nákladů jejich úspora jde obvykle na úkor kvality péče, to znamená, že úsilí lůžkových zdravotnických zařízení o zlepšení hospodářského výsledku může vést ke snížení kvality zdravotní péče</a:t>
            </a:r>
            <a:endParaRPr lang="cs-CZ" sz="2400" b="1" i="1" dirty="0">
              <a:solidFill>
                <a:srgbClr val="C00000"/>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algn="just">
              <a:buClr>
                <a:schemeClr val="tx2">
                  <a:lumMod val="50000"/>
                </a:schemeClr>
              </a:buClr>
            </a:pPr>
            <a:endParaRPr lang="cs-CZ" sz="24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a:t> </a:t>
            </a:r>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141</a:t>
            </a:fld>
            <a:endParaRPr lang="cs-CZ" dirty="0"/>
          </a:p>
        </p:txBody>
      </p:sp>
    </p:spTree>
    <p:extLst>
      <p:ext uri="{BB962C8B-B14F-4D97-AF65-F5344CB8AC3E}">
        <p14:creationId xmlns:p14="http://schemas.microsoft.com/office/powerpoint/2010/main" val="349559057"/>
      </p:ext>
    </p:extLst>
  </p:cSld>
  <p:clrMapOvr>
    <a:masterClrMapping/>
  </p:clrMapOvr>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476673"/>
            <a:ext cx="8111155" cy="936104"/>
          </a:xfrm>
        </p:spPr>
        <p:txBody>
          <a:bodyPr>
            <a:noAutofit/>
          </a:bodyPr>
          <a:lstStyle/>
          <a:p>
            <a:pPr marL="457200" lvl="0" indent="-457200" algn="ctr">
              <a:spcBef>
                <a:spcPct val="20000"/>
              </a:spcBef>
            </a:pPr>
            <a:r>
              <a:rPr lang="cs-CZ" sz="2400" b="1" dirty="0">
                <a:solidFill>
                  <a:srgbClr val="31B6FD">
                    <a:lumMod val="50000"/>
                  </a:srgbClr>
                </a:solidFill>
                <a:ea typeface="+mn-ea"/>
                <a:cs typeface="+mn-cs"/>
              </a:rPr>
              <a:t/>
            </a:r>
            <a:br>
              <a:rPr lang="cs-CZ" sz="2400" b="1" dirty="0">
                <a:solidFill>
                  <a:srgbClr val="31B6FD">
                    <a:lumMod val="50000"/>
                  </a:srgbClr>
                </a:solidFill>
                <a:ea typeface="+mn-ea"/>
                <a:cs typeface="+mn-cs"/>
              </a:rPr>
            </a:br>
            <a:endParaRPr lang="cs-CZ" sz="3600" b="1" dirty="0"/>
          </a:p>
        </p:txBody>
      </p:sp>
      <p:sp>
        <p:nvSpPr>
          <p:cNvPr id="3" name="Zástupný symbol pro text 2"/>
          <p:cNvSpPr>
            <a:spLocks noGrp="1"/>
          </p:cNvSpPr>
          <p:nvPr>
            <p:ph type="body" sz="half" idx="2"/>
          </p:nvPr>
        </p:nvSpPr>
        <p:spPr>
          <a:xfrm>
            <a:off x="611560" y="836712"/>
            <a:ext cx="8064896" cy="5778576"/>
          </a:xfrm>
        </p:spPr>
        <p:txBody>
          <a:bodyPr>
            <a:noAutofit/>
          </a:bodyPr>
          <a:lstStyle/>
          <a:p>
            <a:pPr algn="just">
              <a:buClr>
                <a:schemeClr val="tx2">
                  <a:lumMod val="50000"/>
                </a:schemeClr>
              </a:buClr>
            </a:pPr>
            <a:r>
              <a:rPr lang="cs-CZ" sz="2400" b="1" dirty="0">
                <a:solidFill>
                  <a:srgbClr val="002060"/>
                </a:solidFill>
              </a:rPr>
              <a:t>Do oblasti nemocniční péče se mnohem lépe hodí příspěvkové formy těchto zdravotnických zařízení, ostatně ty nejvýznamnější lůžková zdravotnická zařízení (FN), mají ze zákona formu příspěvkových organizací. </a:t>
            </a:r>
          </a:p>
          <a:p>
            <a:pPr algn="just">
              <a:buClr>
                <a:schemeClr val="tx2">
                  <a:lumMod val="50000"/>
                </a:schemeClr>
              </a:buClr>
            </a:pPr>
            <a:endParaRPr lang="cs-CZ" sz="2400" b="1" dirty="0">
              <a:solidFill>
                <a:srgbClr val="002060"/>
              </a:solidFill>
            </a:endParaRPr>
          </a:p>
          <a:p>
            <a:pPr algn="just">
              <a:buClr>
                <a:schemeClr val="tx2">
                  <a:lumMod val="50000"/>
                </a:schemeClr>
              </a:buClr>
            </a:pPr>
            <a:r>
              <a:rPr lang="cs-CZ" sz="2400" b="1" dirty="0">
                <a:solidFill>
                  <a:srgbClr val="002060"/>
                </a:solidFill>
              </a:rPr>
              <a:t>Hnacím motorem tržní ekonomiky je KONKURENCE, ta obecně vede k vyšší kvalitě služeb, úspoře nákladů apod. Obecně se i ve zdravotnictví konkurence prosazuje, a to ve dvou směrech:</a:t>
            </a:r>
          </a:p>
          <a:p>
            <a:pPr marL="457200" indent="-457200" algn="just">
              <a:buClr>
                <a:srgbClr val="C00000"/>
              </a:buClr>
              <a:buFont typeface="+mj-lt"/>
              <a:buAutoNum type="alphaLcParenR"/>
            </a:pPr>
            <a:r>
              <a:rPr lang="cs-CZ" sz="2400" dirty="0">
                <a:solidFill>
                  <a:srgbClr val="C00000"/>
                </a:solidFill>
              </a:rPr>
              <a:t>mezi zdravotními pojišťovnami – </a:t>
            </a:r>
            <a:r>
              <a:rPr lang="cs-CZ" sz="2400" i="1" dirty="0">
                <a:solidFill>
                  <a:srgbClr val="002060"/>
                </a:solidFill>
              </a:rPr>
              <a:t>zde však konkurenční boj o pojištěnce vede k nárůstu výdajů</a:t>
            </a:r>
          </a:p>
          <a:p>
            <a:pPr marL="457200" indent="-457200" algn="just">
              <a:buClr>
                <a:srgbClr val="C00000"/>
              </a:buClr>
              <a:buFont typeface="+mj-lt"/>
              <a:buAutoNum type="alphaLcParenR"/>
            </a:pPr>
            <a:r>
              <a:rPr lang="cs-CZ" sz="2400" i="1" dirty="0">
                <a:solidFill>
                  <a:srgbClr val="C00000"/>
                </a:solidFill>
              </a:rPr>
              <a:t>mezi zdravotnickými zařízeními – </a:t>
            </a:r>
            <a:r>
              <a:rPr lang="cs-CZ" sz="2400" i="1" dirty="0">
                <a:solidFill>
                  <a:srgbClr val="002060"/>
                </a:solidFill>
              </a:rPr>
              <a:t>vzhledem k tomu, že pacient není často schopen tuto stránku zdravotní péče posoudit, konkurenční boj se tak omezuje pouze na parametry „boje o široký úsměv“</a:t>
            </a:r>
            <a:endParaRPr lang="cs-CZ" sz="2400" dirty="0">
              <a:solidFill>
                <a:srgbClr val="002060"/>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a:t> </a:t>
            </a:r>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142</a:t>
            </a:fld>
            <a:endParaRPr lang="cs-CZ" dirty="0"/>
          </a:p>
        </p:txBody>
      </p:sp>
    </p:spTree>
    <p:extLst>
      <p:ext uri="{BB962C8B-B14F-4D97-AF65-F5344CB8AC3E}">
        <p14:creationId xmlns:p14="http://schemas.microsoft.com/office/powerpoint/2010/main" val="1403823404"/>
      </p:ext>
    </p:extLst>
  </p:cSld>
  <p:clrMapOvr>
    <a:masterClrMapping/>
  </p:clrMapOvr>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332655"/>
            <a:ext cx="8111155" cy="432049"/>
          </a:xfrm>
        </p:spPr>
        <p:txBody>
          <a:bodyPr>
            <a:noAutofit/>
          </a:bodyPr>
          <a:lstStyle/>
          <a:p>
            <a:pPr marL="457200" lvl="0" indent="-457200" algn="ctr">
              <a:spcBef>
                <a:spcPct val="20000"/>
              </a:spcBef>
            </a:pPr>
            <a:r>
              <a:rPr lang="cs-CZ" sz="2400" b="1" dirty="0">
                <a:solidFill>
                  <a:schemeClr val="bg1"/>
                </a:solidFill>
                <a:ea typeface="+mn-ea"/>
                <a:cs typeface="+mn-cs"/>
              </a:rPr>
              <a:t/>
            </a:r>
            <a:br>
              <a:rPr lang="cs-CZ" sz="2400" b="1" dirty="0">
                <a:solidFill>
                  <a:schemeClr val="bg1"/>
                </a:solidFill>
                <a:ea typeface="+mn-ea"/>
                <a:cs typeface="+mn-cs"/>
              </a:rPr>
            </a:br>
            <a:r>
              <a:rPr lang="cs-CZ" sz="2400" b="1" dirty="0">
                <a:solidFill>
                  <a:schemeClr val="bg1"/>
                </a:solidFill>
                <a:ea typeface="+mn-ea"/>
                <a:cs typeface="+mn-cs"/>
              </a:rPr>
              <a:t>Problém prevence ve zdravotnictví</a:t>
            </a:r>
            <a:endParaRPr lang="cs-CZ" sz="3600" b="1" dirty="0">
              <a:solidFill>
                <a:schemeClr val="bg1"/>
              </a:solidFill>
            </a:endParaRPr>
          </a:p>
        </p:txBody>
      </p:sp>
      <p:sp>
        <p:nvSpPr>
          <p:cNvPr id="3" name="Zástupný symbol pro text 2"/>
          <p:cNvSpPr>
            <a:spLocks noGrp="1"/>
          </p:cNvSpPr>
          <p:nvPr>
            <p:ph type="body" sz="half" idx="2"/>
          </p:nvPr>
        </p:nvSpPr>
        <p:spPr>
          <a:xfrm>
            <a:off x="611560" y="942256"/>
            <a:ext cx="8064896" cy="5673032"/>
          </a:xfrm>
        </p:spPr>
        <p:txBody>
          <a:bodyPr>
            <a:noAutofit/>
          </a:bodyPr>
          <a:lstStyle/>
          <a:p>
            <a:pPr marL="342900" indent="-342900" algn="just">
              <a:buClr>
                <a:srgbClr val="002060"/>
              </a:buClr>
              <a:buFont typeface="Courier New" panose="02070309020205020404" pitchFamily="49" charset="0"/>
              <a:buChar char="o"/>
            </a:pPr>
            <a:r>
              <a:rPr lang="cs-CZ" sz="2400" b="1" dirty="0">
                <a:solidFill>
                  <a:srgbClr val="002060"/>
                </a:solidFill>
              </a:rPr>
              <a:t>prevence má ve zdravotnictví velký význam, a to nejen z medicínského, tak i z ekonomického hlediska</a:t>
            </a:r>
          </a:p>
          <a:p>
            <a:pPr marL="342900" indent="-342900" algn="just">
              <a:buClr>
                <a:srgbClr val="002060"/>
              </a:buClr>
              <a:buFont typeface="Courier New" panose="02070309020205020404" pitchFamily="49" charset="0"/>
              <a:buChar char="o"/>
            </a:pPr>
            <a:r>
              <a:rPr lang="cs-CZ" sz="2400" b="1" dirty="0">
                <a:solidFill>
                  <a:srgbClr val="002060"/>
                </a:solidFill>
              </a:rPr>
              <a:t>předcházet onemocnění je méně nákladné, než onemocnění léčit</a:t>
            </a:r>
          </a:p>
          <a:p>
            <a:pPr marL="342900" indent="-342900" algn="just">
              <a:buClr>
                <a:srgbClr val="002060"/>
              </a:buClr>
              <a:buFont typeface="Courier New" panose="02070309020205020404" pitchFamily="49" charset="0"/>
              <a:buChar char="o"/>
            </a:pPr>
            <a:r>
              <a:rPr lang="cs-CZ" sz="2400" b="1" dirty="0">
                <a:solidFill>
                  <a:srgbClr val="002060"/>
                </a:solidFill>
              </a:rPr>
              <a:t>v minulosti v postátněném zdravotnictví, se péče o zdraví jednotlivce přenesla na stát (povinné očkování, preventivní prohlídky, apod.)</a:t>
            </a:r>
          </a:p>
          <a:p>
            <a:pPr marL="342900" indent="-342900" algn="just">
              <a:buClr>
                <a:srgbClr val="002060"/>
              </a:buClr>
              <a:buFont typeface="Courier New" panose="02070309020205020404" pitchFamily="49" charset="0"/>
              <a:buChar char="o"/>
            </a:pPr>
            <a:r>
              <a:rPr lang="cs-CZ" sz="2400" b="1" dirty="0">
                <a:solidFill>
                  <a:srgbClr val="002060"/>
                </a:solidFill>
              </a:rPr>
              <a:t>po roce 1990 přestal stát požadovat povinné očkování na řadu onemocnění a byl zrušen i systém povinných preventivních prohlídek dětí a mládeže, to spolu s otevřením hranic pro osoby ze zemí s mnohem nižším standardem zdravotnické péče vedlo k návratu některých chorob, které u nás byly již neznáme (černý kašel, tuberkulóza apod.)</a:t>
            </a:r>
          </a:p>
          <a:p>
            <a:pPr marL="457200" indent="-457200">
              <a:buClr>
                <a:schemeClr val="tx2">
                  <a:lumMod val="50000"/>
                </a:schemeClr>
              </a:buClr>
              <a:buFont typeface="Courier New" panose="02070309020205020404" pitchFamily="49" charset="0"/>
              <a:buChar char="o"/>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a:t> </a:t>
            </a:r>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143</a:t>
            </a:fld>
            <a:endParaRPr lang="cs-CZ" dirty="0"/>
          </a:p>
        </p:txBody>
      </p:sp>
    </p:spTree>
    <p:extLst>
      <p:ext uri="{BB962C8B-B14F-4D97-AF65-F5344CB8AC3E}">
        <p14:creationId xmlns:p14="http://schemas.microsoft.com/office/powerpoint/2010/main" val="52594965"/>
      </p:ext>
    </p:extLst>
  </p:cSld>
  <p:clrMapOvr>
    <a:masterClrMapping/>
  </p:clrMapOvr>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476673"/>
            <a:ext cx="8111155" cy="936104"/>
          </a:xfrm>
        </p:spPr>
        <p:txBody>
          <a:bodyPr>
            <a:noAutofit/>
          </a:bodyPr>
          <a:lstStyle/>
          <a:p>
            <a:pPr marL="457200" lvl="0" indent="-457200" algn="ctr">
              <a:spcBef>
                <a:spcPct val="20000"/>
              </a:spcBef>
            </a:pPr>
            <a:r>
              <a:rPr lang="cs-CZ" sz="2400" b="1" dirty="0">
                <a:solidFill>
                  <a:srgbClr val="31B6FD">
                    <a:lumMod val="50000"/>
                  </a:srgbClr>
                </a:solidFill>
                <a:ea typeface="+mn-ea"/>
                <a:cs typeface="+mn-cs"/>
              </a:rPr>
              <a:t/>
            </a:r>
            <a:br>
              <a:rPr lang="cs-CZ" sz="2400" b="1" dirty="0">
                <a:solidFill>
                  <a:srgbClr val="31B6FD">
                    <a:lumMod val="50000"/>
                  </a:srgbClr>
                </a:solidFill>
                <a:ea typeface="+mn-ea"/>
                <a:cs typeface="+mn-cs"/>
              </a:rPr>
            </a:br>
            <a:endParaRPr lang="cs-CZ" sz="3600" b="1" dirty="0"/>
          </a:p>
        </p:txBody>
      </p:sp>
      <p:sp>
        <p:nvSpPr>
          <p:cNvPr id="3" name="Zástupný symbol pro text 2"/>
          <p:cNvSpPr>
            <a:spLocks noGrp="1"/>
          </p:cNvSpPr>
          <p:nvPr>
            <p:ph type="body" sz="half" idx="2"/>
          </p:nvPr>
        </p:nvSpPr>
        <p:spPr>
          <a:xfrm>
            <a:off x="611560" y="1556792"/>
            <a:ext cx="8064896" cy="5058496"/>
          </a:xfrm>
        </p:spPr>
        <p:txBody>
          <a:bodyPr>
            <a:noAutofit/>
          </a:bodyPr>
          <a:lstStyle/>
          <a:p>
            <a:pPr algn="just">
              <a:buClr>
                <a:schemeClr val="tx2">
                  <a:lumMod val="50000"/>
                </a:schemeClr>
              </a:buClr>
            </a:pPr>
            <a:r>
              <a:rPr lang="cs-CZ" sz="2400" b="1" dirty="0">
                <a:solidFill>
                  <a:srgbClr val="002060"/>
                </a:solidFill>
              </a:rPr>
              <a:t>Hlavní směřování prevence by se mělo ubírat tímto směrem:</a:t>
            </a:r>
          </a:p>
          <a:p>
            <a:pPr marL="457200" indent="-457200" algn="just">
              <a:buClr>
                <a:schemeClr val="tx2">
                  <a:lumMod val="50000"/>
                </a:schemeClr>
              </a:buClr>
              <a:buFont typeface="+mj-lt"/>
              <a:buAutoNum type="arabicPeriod"/>
            </a:pPr>
            <a:r>
              <a:rPr lang="cs-CZ" sz="2400" dirty="0">
                <a:solidFill>
                  <a:srgbClr val="002060"/>
                </a:solidFill>
              </a:rPr>
              <a:t>výchova k osobní odpovědnosti za zdraví má probíhat v rodinách i ve škole</a:t>
            </a:r>
          </a:p>
          <a:p>
            <a:pPr marL="457200" indent="-457200" algn="just">
              <a:buClr>
                <a:schemeClr val="tx2">
                  <a:lumMod val="50000"/>
                </a:schemeClr>
              </a:buClr>
              <a:buFont typeface="+mj-lt"/>
              <a:buAutoNum type="arabicPeriod"/>
            </a:pPr>
            <a:r>
              <a:rPr lang="cs-CZ" sz="2400" dirty="0">
                <a:solidFill>
                  <a:srgbClr val="002060"/>
                </a:solidFill>
              </a:rPr>
              <a:t>osvětové programy mají být zaměřeny především na ženy jako matky, které navozují životní návyky dětí a členů rodiny</a:t>
            </a:r>
          </a:p>
          <a:p>
            <a:pPr marL="457200" indent="-457200" algn="just">
              <a:buClr>
                <a:schemeClr val="tx2">
                  <a:lumMod val="50000"/>
                </a:schemeClr>
              </a:buClr>
              <a:buFont typeface="+mj-lt"/>
              <a:buAutoNum type="arabicPeriod"/>
            </a:pPr>
            <a:r>
              <a:rPr lang="cs-CZ" sz="2400" dirty="0">
                <a:solidFill>
                  <a:srgbClr val="002060"/>
                </a:solidFill>
              </a:rPr>
              <a:t>vzdělávání k péči o vlastní zdraví má být zařazené už do výuky základních škol</a:t>
            </a: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a:t> </a:t>
            </a:r>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144</a:t>
            </a:fld>
            <a:endParaRPr lang="cs-CZ" dirty="0"/>
          </a:p>
        </p:txBody>
      </p:sp>
    </p:spTree>
    <p:extLst>
      <p:ext uri="{BB962C8B-B14F-4D97-AF65-F5344CB8AC3E}">
        <p14:creationId xmlns:p14="http://schemas.microsoft.com/office/powerpoint/2010/main" val="1646160490"/>
      </p:ext>
    </p:extLst>
  </p:cSld>
  <p:clrMapOvr>
    <a:masterClrMapping/>
  </p:clrMapOvr>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332656"/>
            <a:ext cx="8111155" cy="1002101"/>
          </a:xfrm>
        </p:spPr>
        <p:txBody>
          <a:bodyPr>
            <a:noAutofit/>
          </a:bodyPr>
          <a:lstStyle/>
          <a:p>
            <a:pPr algn="ctr"/>
            <a:r>
              <a:rPr lang="cs-CZ" sz="4000" b="1" dirty="0">
                <a:solidFill>
                  <a:schemeClr val="bg1"/>
                </a:solidFill>
              </a:rPr>
              <a:t>Ekonomika a pojišťovnictví</a:t>
            </a:r>
          </a:p>
        </p:txBody>
      </p:sp>
      <p:sp>
        <p:nvSpPr>
          <p:cNvPr id="3" name="Zástupný symbol pro text 2"/>
          <p:cNvSpPr>
            <a:spLocks noGrp="1"/>
          </p:cNvSpPr>
          <p:nvPr>
            <p:ph type="body" sz="half" idx="2"/>
          </p:nvPr>
        </p:nvSpPr>
        <p:spPr>
          <a:xfrm>
            <a:off x="611560" y="1556792"/>
            <a:ext cx="7704856" cy="5058496"/>
          </a:xfrm>
        </p:spPr>
        <p:txBody>
          <a:bodyPr>
            <a:noAutofit/>
          </a:bodyPr>
          <a:lstStyle/>
          <a:p>
            <a:pPr algn="just">
              <a:buClr>
                <a:schemeClr val="tx2">
                  <a:lumMod val="50000"/>
                </a:schemeClr>
              </a:buClr>
            </a:pPr>
            <a:endParaRPr lang="cs-CZ" sz="2000" b="1" dirty="0">
              <a:solidFill>
                <a:schemeClr val="accent1">
                  <a:lumMod val="50000"/>
                </a:schemeClr>
              </a:solidFill>
            </a:endParaRPr>
          </a:p>
          <a:p>
            <a:pPr algn="ctr"/>
            <a:r>
              <a:rPr lang="cs-CZ" sz="2400" dirty="0">
                <a:solidFill>
                  <a:srgbClr val="002060"/>
                </a:solidFill>
              </a:rPr>
              <a:t>Děkuji za pozornost</a:t>
            </a:r>
          </a:p>
          <a:p>
            <a:pPr algn="ctr"/>
            <a:endParaRPr lang="cs-CZ" sz="2400" dirty="0">
              <a:solidFill>
                <a:srgbClr val="002060"/>
              </a:solidFill>
            </a:endParaRPr>
          </a:p>
          <a:p>
            <a:pPr algn="ctr">
              <a:spcBef>
                <a:spcPts val="0"/>
              </a:spcBef>
            </a:pPr>
            <a:r>
              <a:rPr lang="cs-CZ" sz="2400" dirty="0">
                <a:solidFill>
                  <a:srgbClr val="002060"/>
                </a:solidFill>
              </a:rPr>
              <a:t>Ing. Jovana Exnerová</a:t>
            </a:r>
          </a:p>
          <a:p>
            <a:pPr algn="ctr">
              <a:spcBef>
                <a:spcPts val="0"/>
              </a:spcBef>
            </a:pPr>
            <a:r>
              <a:rPr lang="cs-CZ" sz="2400" dirty="0">
                <a:solidFill>
                  <a:srgbClr val="002060"/>
                </a:solidFill>
              </a:rPr>
              <a:t>JovanaV@seznam.cz</a:t>
            </a:r>
          </a:p>
          <a:p>
            <a:pPr algn="just">
              <a:buClr>
                <a:schemeClr val="tx2">
                  <a:lumMod val="50000"/>
                </a:schemeClr>
              </a:buClr>
            </a:pPr>
            <a:endParaRPr lang="cs-CZ" sz="2400" i="1" dirty="0">
              <a:solidFill>
                <a:schemeClr val="tx1"/>
              </a:solidFill>
            </a:endParaRPr>
          </a:p>
          <a:p>
            <a:pPr algn="just">
              <a:buClr>
                <a:schemeClr val="tx2">
                  <a:lumMod val="50000"/>
                </a:schemeClr>
              </a:buClr>
            </a:pPr>
            <a:endParaRPr lang="cs-CZ" sz="2400" b="1" dirty="0">
              <a:solidFill>
                <a:schemeClr val="tx1"/>
              </a:solidFill>
            </a:endParaRPr>
          </a:p>
          <a:p>
            <a:pPr algn="ctr">
              <a:buClr>
                <a:schemeClr val="tx2">
                  <a:lumMod val="50000"/>
                </a:schemeClr>
              </a:buCl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a:t> </a:t>
            </a:r>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145</a:t>
            </a:fld>
            <a:endParaRPr lang="cs-CZ" dirty="0"/>
          </a:p>
        </p:txBody>
      </p:sp>
    </p:spTree>
    <p:extLst>
      <p:ext uri="{BB962C8B-B14F-4D97-AF65-F5344CB8AC3E}">
        <p14:creationId xmlns:p14="http://schemas.microsoft.com/office/powerpoint/2010/main" val="138369819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332656"/>
            <a:ext cx="8111155" cy="1002101"/>
          </a:xfrm>
        </p:spPr>
        <p:txBody>
          <a:bodyPr>
            <a:noAutofit/>
          </a:bodyPr>
          <a:lstStyle/>
          <a:p>
            <a:pPr algn="ctr"/>
            <a:endParaRPr lang="cs-CZ" sz="3600" b="1" dirty="0"/>
          </a:p>
        </p:txBody>
      </p:sp>
      <p:sp>
        <p:nvSpPr>
          <p:cNvPr id="3" name="Zástupný symbol pro text 2"/>
          <p:cNvSpPr>
            <a:spLocks noGrp="1"/>
          </p:cNvSpPr>
          <p:nvPr>
            <p:ph type="body" sz="half" idx="2"/>
          </p:nvPr>
        </p:nvSpPr>
        <p:spPr>
          <a:xfrm>
            <a:off x="611560" y="1484784"/>
            <a:ext cx="7704856" cy="4896543"/>
          </a:xfrm>
        </p:spPr>
        <p:txBody>
          <a:bodyPr>
            <a:noAutofit/>
          </a:bodyPr>
          <a:lstStyle/>
          <a:p>
            <a:pPr algn="just">
              <a:buClr>
                <a:schemeClr val="tx2">
                  <a:lumMod val="50000"/>
                </a:schemeClr>
              </a:buClr>
            </a:pPr>
            <a:r>
              <a:rPr lang="cs-CZ" sz="2400" b="1" dirty="0">
                <a:solidFill>
                  <a:srgbClr val="002060"/>
                </a:solidFill>
              </a:rPr>
              <a:t>Pro výkon státní správy na úseku zdravotnictví jsou zřízeny i specializované orgány státní správy a těmi jsou:</a:t>
            </a:r>
          </a:p>
          <a:p>
            <a:pPr algn="just">
              <a:buClr>
                <a:schemeClr val="tx2">
                  <a:lumMod val="50000"/>
                </a:schemeClr>
              </a:buClr>
            </a:pPr>
            <a:endParaRPr lang="cs-CZ" sz="2400" b="1" dirty="0">
              <a:solidFill>
                <a:srgbClr val="002060"/>
              </a:solidFill>
            </a:endParaRPr>
          </a:p>
          <a:p>
            <a:pPr marL="342900" indent="-342900" algn="just">
              <a:buClr>
                <a:schemeClr val="tx2">
                  <a:lumMod val="50000"/>
                </a:schemeClr>
              </a:buClr>
              <a:buFont typeface="Wingdings" panose="05000000000000000000" pitchFamily="2" charset="2"/>
              <a:buChar char="v"/>
            </a:pPr>
            <a:r>
              <a:rPr lang="cs-CZ" sz="2400" dirty="0">
                <a:solidFill>
                  <a:srgbClr val="002060"/>
                </a:solidFill>
              </a:rPr>
              <a:t>Státní zdravotní ústav (SZU)</a:t>
            </a:r>
          </a:p>
          <a:p>
            <a:pPr marL="342900" indent="-342900" algn="just">
              <a:buClr>
                <a:schemeClr val="tx2">
                  <a:lumMod val="50000"/>
                </a:schemeClr>
              </a:buClr>
              <a:buFont typeface="Wingdings" panose="05000000000000000000" pitchFamily="2" charset="2"/>
              <a:buChar char="v"/>
            </a:pPr>
            <a:r>
              <a:rPr lang="cs-CZ" sz="2400" dirty="0">
                <a:solidFill>
                  <a:srgbClr val="002060"/>
                </a:solidFill>
              </a:rPr>
              <a:t>Státní ústav pro kontrolu léčiv (SUKL)</a:t>
            </a:r>
          </a:p>
          <a:p>
            <a:pPr marL="342900" indent="-342900" algn="just">
              <a:buClr>
                <a:schemeClr val="tx2">
                  <a:lumMod val="50000"/>
                </a:schemeClr>
              </a:buClr>
              <a:buFont typeface="Wingdings" panose="05000000000000000000" pitchFamily="2" charset="2"/>
              <a:buChar char="v"/>
            </a:pPr>
            <a:r>
              <a:rPr lang="cs-CZ" sz="2400" dirty="0">
                <a:solidFill>
                  <a:srgbClr val="002060"/>
                </a:solidFill>
              </a:rPr>
              <a:t>hygienické stanice</a:t>
            </a:r>
          </a:p>
          <a:p>
            <a:pPr marL="342900" indent="-342900" algn="just">
              <a:buClr>
                <a:schemeClr val="tx2">
                  <a:lumMod val="50000"/>
                </a:schemeClr>
              </a:buClr>
              <a:buFont typeface="Wingdings" panose="05000000000000000000" pitchFamily="2" charset="2"/>
              <a:buChar char="v"/>
            </a:pPr>
            <a:r>
              <a:rPr lang="cs-CZ" sz="2400" dirty="0">
                <a:solidFill>
                  <a:srgbClr val="002060"/>
                </a:solidFill>
              </a:rPr>
              <a:t>zdravotní ústavy</a:t>
            </a:r>
          </a:p>
          <a:p>
            <a:pPr marL="342900" indent="-342900" algn="just">
              <a:buClr>
                <a:schemeClr val="tx2">
                  <a:lumMod val="50000"/>
                </a:schemeClr>
              </a:buClr>
              <a:buFont typeface="Wingdings" panose="05000000000000000000" pitchFamily="2" charset="2"/>
              <a:buChar char="v"/>
            </a:pPr>
            <a:r>
              <a:rPr lang="cs-CZ" sz="2400" dirty="0">
                <a:solidFill>
                  <a:srgbClr val="002060"/>
                </a:solidFill>
              </a:rPr>
              <a:t>Ústav zdravotních informací a statistiky (ÚZIS)</a:t>
            </a:r>
          </a:p>
          <a:p>
            <a:pPr marL="342900" indent="-342900" algn="just">
              <a:buClr>
                <a:schemeClr val="tx2">
                  <a:lumMod val="50000"/>
                </a:schemeClr>
              </a:buClr>
              <a:buFont typeface="Wingdings" panose="05000000000000000000" pitchFamily="2" charset="2"/>
              <a:buChar char="v"/>
            </a:pPr>
            <a:r>
              <a:rPr lang="cs-CZ" sz="2400" dirty="0">
                <a:solidFill>
                  <a:srgbClr val="002060"/>
                </a:solidFill>
              </a:rPr>
              <a:t>Ústav leteckého zdravotnictví</a:t>
            </a:r>
          </a:p>
          <a:p>
            <a:pPr marL="342900" indent="-342900" algn="just">
              <a:buClr>
                <a:schemeClr val="tx2">
                  <a:lumMod val="50000"/>
                </a:schemeClr>
              </a:buClr>
              <a:buFont typeface="Wingdings" panose="05000000000000000000" pitchFamily="2" charset="2"/>
              <a:buChar char="v"/>
            </a:pPr>
            <a:endParaRPr lang="cs-CZ" sz="2400" dirty="0">
              <a:solidFill>
                <a:srgbClr val="002060"/>
              </a:solidFill>
            </a:endParaRPr>
          </a:p>
          <a:p>
            <a:pPr algn="just">
              <a:buClr>
                <a:schemeClr val="tx2">
                  <a:lumMod val="50000"/>
                </a:schemeClr>
              </a:buClr>
            </a:pPr>
            <a:endParaRPr lang="cs-CZ" sz="2000" b="1" dirty="0">
              <a:solidFill>
                <a:schemeClr val="accent1">
                  <a:lumMod val="50000"/>
                </a:schemeClr>
              </a:solidFill>
            </a:endParaRPr>
          </a:p>
          <a:p>
            <a:pPr algn="just">
              <a:buClr>
                <a:schemeClr val="tx2">
                  <a:lumMod val="50000"/>
                </a:schemeClr>
              </a:buClr>
            </a:pPr>
            <a:endParaRPr lang="cs-CZ" sz="2000" i="1" dirty="0">
              <a:solidFill>
                <a:schemeClr val="accent1">
                  <a:lumMod val="50000"/>
                </a:schemeClr>
              </a:solidFill>
            </a:endParaRPr>
          </a:p>
          <a:p>
            <a:pPr algn="just">
              <a:buClr>
                <a:schemeClr val="tx2">
                  <a:lumMod val="50000"/>
                </a:schemeClr>
              </a:buClr>
            </a:pPr>
            <a:endParaRPr lang="cs-CZ" sz="2000" b="1" dirty="0">
              <a:solidFill>
                <a:schemeClr val="accent1">
                  <a:lumMod val="50000"/>
                </a:schemeClr>
              </a:solidFill>
            </a:endParaRPr>
          </a:p>
          <a:p>
            <a:pPr algn="ctr">
              <a:buClr>
                <a:schemeClr val="tx2">
                  <a:lumMod val="50000"/>
                </a:schemeClr>
              </a:buCl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15</a:t>
            </a:fld>
            <a:endParaRPr lang="cs-CZ"/>
          </a:p>
        </p:txBody>
      </p:sp>
    </p:spTree>
    <p:extLst>
      <p:ext uri="{BB962C8B-B14F-4D97-AF65-F5344CB8AC3E}">
        <p14:creationId xmlns:p14="http://schemas.microsoft.com/office/powerpoint/2010/main" val="26921308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332656"/>
            <a:ext cx="8111155" cy="1002101"/>
          </a:xfrm>
        </p:spPr>
        <p:txBody>
          <a:bodyPr>
            <a:noAutofit/>
          </a:bodyPr>
          <a:lstStyle/>
          <a:p>
            <a:pPr algn="ctr"/>
            <a:endParaRPr lang="cs-CZ" sz="3600" b="1" dirty="0"/>
          </a:p>
        </p:txBody>
      </p:sp>
      <p:sp>
        <p:nvSpPr>
          <p:cNvPr id="3" name="Zástupný symbol pro text 2"/>
          <p:cNvSpPr>
            <a:spLocks noGrp="1"/>
          </p:cNvSpPr>
          <p:nvPr>
            <p:ph type="body" sz="half" idx="2"/>
          </p:nvPr>
        </p:nvSpPr>
        <p:spPr>
          <a:xfrm>
            <a:off x="611560" y="836712"/>
            <a:ext cx="7704856" cy="5778576"/>
          </a:xfrm>
        </p:spPr>
        <p:txBody>
          <a:bodyPr>
            <a:noAutofit/>
          </a:bodyPr>
          <a:lstStyle/>
          <a:p>
            <a:pPr algn="just">
              <a:buClr>
                <a:schemeClr val="tx2">
                  <a:lumMod val="50000"/>
                </a:schemeClr>
              </a:buClr>
            </a:pPr>
            <a:r>
              <a:rPr lang="cs-CZ" sz="2400" b="1" dirty="0">
                <a:solidFill>
                  <a:srgbClr val="002060"/>
                </a:solidFill>
              </a:rPr>
              <a:t>Výkon státní správy na úseku zdravotnictví v území je svěřen orgánům územní samosprávy, a to v rámci </a:t>
            </a:r>
            <a:r>
              <a:rPr lang="cs-CZ" sz="2400" i="1" dirty="0">
                <a:solidFill>
                  <a:srgbClr val="002060"/>
                </a:solidFill>
              </a:rPr>
              <a:t>PŘENESENÉ PŮSOBNOSTI.</a:t>
            </a:r>
            <a:endParaRPr lang="cs-CZ" sz="2400" b="1" dirty="0">
              <a:solidFill>
                <a:srgbClr val="002060"/>
              </a:solidFill>
            </a:endParaRPr>
          </a:p>
          <a:p>
            <a:pPr algn="just">
              <a:buClr>
                <a:schemeClr val="tx2">
                  <a:lumMod val="50000"/>
                </a:schemeClr>
              </a:buClr>
            </a:pPr>
            <a:r>
              <a:rPr lang="cs-CZ" sz="2400" b="1" dirty="0">
                <a:solidFill>
                  <a:srgbClr val="002060"/>
                </a:solidFill>
              </a:rPr>
              <a:t>Při svěření zdravotnictví orgánům územní správy je upřednostňováno především hledisko dostupnost a kvality zdravotní péče.</a:t>
            </a:r>
          </a:p>
          <a:p>
            <a:pPr algn="just">
              <a:buClr>
                <a:schemeClr val="tx2">
                  <a:lumMod val="50000"/>
                </a:schemeClr>
              </a:buClr>
            </a:pPr>
            <a:r>
              <a:rPr lang="cs-CZ" sz="2400" b="1" dirty="0">
                <a:solidFill>
                  <a:srgbClr val="002060"/>
                </a:solidFill>
              </a:rPr>
              <a:t>Na úrovni vyšších územních samosprávních celků (krajů) vykonávají </a:t>
            </a:r>
            <a:r>
              <a:rPr lang="cs-CZ" sz="2400" b="1" u="sng" dirty="0">
                <a:solidFill>
                  <a:srgbClr val="002060"/>
                </a:solidFill>
              </a:rPr>
              <a:t>státní správu</a:t>
            </a:r>
            <a:r>
              <a:rPr lang="cs-CZ" sz="2400" b="1" dirty="0">
                <a:solidFill>
                  <a:srgbClr val="002060"/>
                </a:solidFill>
              </a:rPr>
              <a:t> na úseku zdravotnictví odbory zdravotnictví krajských úřadů.</a:t>
            </a:r>
          </a:p>
          <a:p>
            <a:pPr algn="just">
              <a:buClr>
                <a:schemeClr val="tx2">
                  <a:lumMod val="50000"/>
                </a:schemeClr>
              </a:buClr>
            </a:pPr>
            <a:r>
              <a:rPr lang="cs-CZ" sz="2400" b="1" dirty="0">
                <a:solidFill>
                  <a:srgbClr val="002060"/>
                </a:solidFill>
              </a:rPr>
              <a:t>Odbory zdravotnictví zodpovídají za stav zdravotní péče v kraji, řídí nemocnice (krom nemocnic řízeních přímo ministerstvem) a i sítě lékařů primární péče, ambulantních specialistů, lékáren, LDN, psychologové, logopedi apod. Dále řídí zdravotnickou záchranou službu v kraji.</a:t>
            </a:r>
            <a:endParaRPr lang="cs-CZ" sz="2400" dirty="0">
              <a:solidFill>
                <a:srgbClr val="002060"/>
              </a:solidFill>
            </a:endParaRPr>
          </a:p>
          <a:p>
            <a:pPr marL="342900" indent="-342900" algn="just">
              <a:buClr>
                <a:schemeClr val="tx2">
                  <a:lumMod val="50000"/>
                </a:schemeClr>
              </a:buClr>
              <a:buFont typeface="Wingdings" panose="05000000000000000000" pitchFamily="2" charset="2"/>
              <a:buChar char="v"/>
            </a:pPr>
            <a:endParaRPr lang="cs-CZ" sz="2400" dirty="0">
              <a:solidFill>
                <a:schemeClr val="accent1">
                  <a:lumMod val="50000"/>
                </a:schemeClr>
              </a:solidFill>
            </a:endParaRPr>
          </a:p>
          <a:p>
            <a:pPr algn="just">
              <a:buClr>
                <a:schemeClr val="tx2">
                  <a:lumMod val="50000"/>
                </a:schemeClr>
              </a:buClr>
            </a:pPr>
            <a:endParaRPr lang="cs-CZ" sz="2000" b="1" dirty="0">
              <a:solidFill>
                <a:schemeClr val="accent1">
                  <a:lumMod val="50000"/>
                </a:schemeClr>
              </a:solidFill>
            </a:endParaRPr>
          </a:p>
          <a:p>
            <a:pPr algn="just">
              <a:buClr>
                <a:schemeClr val="tx2">
                  <a:lumMod val="50000"/>
                </a:schemeClr>
              </a:buClr>
            </a:pPr>
            <a:endParaRPr lang="cs-CZ" sz="2000" i="1" dirty="0">
              <a:solidFill>
                <a:schemeClr val="accent1">
                  <a:lumMod val="50000"/>
                </a:schemeClr>
              </a:solidFill>
            </a:endParaRPr>
          </a:p>
          <a:p>
            <a:pPr algn="just">
              <a:buClr>
                <a:schemeClr val="tx2">
                  <a:lumMod val="50000"/>
                </a:schemeClr>
              </a:buClr>
            </a:pPr>
            <a:endParaRPr lang="cs-CZ" sz="2000" b="1" dirty="0">
              <a:solidFill>
                <a:schemeClr val="accent1">
                  <a:lumMod val="50000"/>
                </a:schemeClr>
              </a:solidFill>
            </a:endParaRPr>
          </a:p>
          <a:p>
            <a:pPr algn="ctr">
              <a:buClr>
                <a:schemeClr val="tx2">
                  <a:lumMod val="50000"/>
                </a:schemeClr>
              </a:buCl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a:t> </a:t>
            </a:r>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16</a:t>
            </a:fld>
            <a:endParaRPr lang="cs-CZ" dirty="0"/>
          </a:p>
        </p:txBody>
      </p:sp>
      <p:sp>
        <p:nvSpPr>
          <p:cNvPr id="6" name="Zahnutá šipka doprava 5"/>
          <p:cNvSpPr/>
          <p:nvPr/>
        </p:nvSpPr>
        <p:spPr>
          <a:xfrm>
            <a:off x="107504" y="2420888"/>
            <a:ext cx="576064" cy="1944216"/>
          </a:xfrm>
          <a:prstGeom prst="curvedRigh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solidFill>
                <a:schemeClr val="tx1"/>
              </a:solidFill>
            </a:endParaRPr>
          </a:p>
        </p:txBody>
      </p:sp>
    </p:spTree>
    <p:extLst>
      <p:ext uri="{BB962C8B-B14F-4D97-AF65-F5344CB8AC3E}">
        <p14:creationId xmlns:p14="http://schemas.microsoft.com/office/powerpoint/2010/main" val="187314983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332656"/>
            <a:ext cx="8111155" cy="1002101"/>
          </a:xfrm>
        </p:spPr>
        <p:txBody>
          <a:bodyPr>
            <a:noAutofit/>
          </a:bodyPr>
          <a:lstStyle/>
          <a:p>
            <a:pPr algn="ctr"/>
            <a:endParaRPr lang="cs-CZ" sz="3600" b="1" dirty="0"/>
          </a:p>
        </p:txBody>
      </p:sp>
      <p:sp>
        <p:nvSpPr>
          <p:cNvPr id="3" name="Zástupný symbol pro text 2"/>
          <p:cNvSpPr>
            <a:spLocks noGrp="1"/>
          </p:cNvSpPr>
          <p:nvPr>
            <p:ph type="body" sz="half" idx="2"/>
          </p:nvPr>
        </p:nvSpPr>
        <p:spPr>
          <a:xfrm>
            <a:off x="611560" y="942256"/>
            <a:ext cx="7704856" cy="5673032"/>
          </a:xfrm>
        </p:spPr>
        <p:txBody>
          <a:bodyPr>
            <a:noAutofit/>
          </a:bodyPr>
          <a:lstStyle/>
          <a:p>
            <a:pPr algn="just">
              <a:buClr>
                <a:schemeClr val="tx2">
                  <a:lumMod val="50000"/>
                </a:schemeClr>
              </a:buClr>
            </a:pPr>
            <a:r>
              <a:rPr lang="cs-CZ" sz="2400" b="1" dirty="0">
                <a:solidFill>
                  <a:srgbClr val="002060"/>
                </a:solidFill>
              </a:rPr>
              <a:t>Odbory zdravotnictví se většinou člení na dvě oddělení: </a:t>
            </a:r>
          </a:p>
          <a:p>
            <a:pPr marL="457200" indent="-457200" algn="just">
              <a:buClr>
                <a:schemeClr val="tx2">
                  <a:lumMod val="50000"/>
                </a:schemeClr>
              </a:buClr>
              <a:buFont typeface="+mj-lt"/>
              <a:buAutoNum type="arabicPeriod"/>
            </a:pPr>
            <a:r>
              <a:rPr lang="cs-CZ" sz="2400" b="1" dirty="0">
                <a:solidFill>
                  <a:srgbClr val="002060"/>
                </a:solidFill>
              </a:rPr>
              <a:t>oddělení zdravotní péče</a:t>
            </a:r>
          </a:p>
          <a:p>
            <a:pPr marL="457200" indent="-457200" algn="just">
              <a:buClr>
                <a:schemeClr val="tx2">
                  <a:lumMod val="50000"/>
                </a:schemeClr>
              </a:buClr>
              <a:buFont typeface="+mj-lt"/>
              <a:buAutoNum type="arabicPeriod"/>
            </a:pPr>
            <a:r>
              <a:rPr lang="cs-CZ" sz="2400" b="1" dirty="0">
                <a:solidFill>
                  <a:srgbClr val="002060"/>
                </a:solidFill>
              </a:rPr>
              <a:t>oddělení ekonomicko-investiční a majetkové</a:t>
            </a:r>
          </a:p>
          <a:p>
            <a:pPr algn="just">
              <a:buClr>
                <a:schemeClr val="tx2">
                  <a:lumMod val="50000"/>
                </a:schemeClr>
              </a:buClr>
            </a:pPr>
            <a:endParaRPr lang="cs-CZ" sz="2400" b="1" dirty="0">
              <a:solidFill>
                <a:srgbClr val="002060"/>
              </a:solidFill>
            </a:endParaRPr>
          </a:p>
          <a:p>
            <a:pPr algn="just">
              <a:buClr>
                <a:schemeClr val="tx2">
                  <a:lumMod val="50000"/>
                </a:schemeClr>
              </a:buClr>
            </a:pPr>
            <a:r>
              <a:rPr lang="cs-CZ" sz="2400" b="1" dirty="0">
                <a:solidFill>
                  <a:srgbClr val="002060"/>
                </a:solidFill>
              </a:rPr>
              <a:t>Toto oddělení vykonává svoji činnost v přenesené působnosti státní správy, tak i činnost v přenesené působnosti kraje, a to na úrovni obcí s rozšířenou působností a městských úřadů jsou zřízeny odbory sociální a zdravotní. Těm jsou svěřeny především úkoly v oblasti evidence receptů na některé druhy léků např. omamné látky, dále řeší přestupky a jiné správní delikty na úseku ochrany před škodami způsobenými tabákovými výrobky, alkoholem a jinými návykovými látkami.</a:t>
            </a:r>
          </a:p>
          <a:p>
            <a:pPr algn="just">
              <a:buClr>
                <a:schemeClr val="tx2">
                  <a:lumMod val="50000"/>
                </a:schemeClr>
              </a:buClr>
            </a:pPr>
            <a:endParaRPr lang="cs-CZ" sz="2000" b="1" dirty="0">
              <a:solidFill>
                <a:srgbClr val="002060"/>
              </a:solidFill>
            </a:endParaRPr>
          </a:p>
          <a:p>
            <a:pPr algn="just">
              <a:buClr>
                <a:schemeClr val="tx2">
                  <a:lumMod val="50000"/>
                </a:schemeClr>
              </a:buClr>
            </a:pPr>
            <a:endParaRPr lang="cs-CZ" sz="2000" i="1" dirty="0">
              <a:solidFill>
                <a:schemeClr val="accent1">
                  <a:lumMod val="50000"/>
                </a:schemeClr>
              </a:solidFill>
            </a:endParaRPr>
          </a:p>
          <a:p>
            <a:pPr algn="just">
              <a:buClr>
                <a:schemeClr val="tx2">
                  <a:lumMod val="50000"/>
                </a:schemeClr>
              </a:buClr>
            </a:pPr>
            <a:endParaRPr lang="cs-CZ" sz="2000" b="1" dirty="0">
              <a:solidFill>
                <a:schemeClr val="accent1">
                  <a:lumMod val="50000"/>
                </a:schemeClr>
              </a:solidFill>
            </a:endParaRPr>
          </a:p>
          <a:p>
            <a:pPr algn="ctr">
              <a:buClr>
                <a:schemeClr val="tx2">
                  <a:lumMod val="50000"/>
                </a:schemeClr>
              </a:buCl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a:t> </a:t>
            </a:r>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17</a:t>
            </a:fld>
            <a:endParaRPr lang="cs-CZ" dirty="0"/>
          </a:p>
        </p:txBody>
      </p:sp>
    </p:spTree>
    <p:extLst>
      <p:ext uri="{BB962C8B-B14F-4D97-AF65-F5344CB8AC3E}">
        <p14:creationId xmlns:p14="http://schemas.microsoft.com/office/powerpoint/2010/main" val="417888848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332656"/>
            <a:ext cx="8111155" cy="1002101"/>
          </a:xfrm>
        </p:spPr>
        <p:txBody>
          <a:bodyPr>
            <a:noAutofit/>
          </a:bodyPr>
          <a:lstStyle/>
          <a:p>
            <a:pPr algn="ctr"/>
            <a:r>
              <a:rPr lang="cs-CZ" sz="4000" b="1" dirty="0"/>
              <a:t>Zdravotní pojišťovny</a:t>
            </a:r>
          </a:p>
        </p:txBody>
      </p:sp>
      <p:sp>
        <p:nvSpPr>
          <p:cNvPr id="3" name="Zástupný symbol pro text 2"/>
          <p:cNvSpPr>
            <a:spLocks noGrp="1"/>
          </p:cNvSpPr>
          <p:nvPr>
            <p:ph type="body" sz="half" idx="2"/>
          </p:nvPr>
        </p:nvSpPr>
        <p:spPr>
          <a:xfrm>
            <a:off x="611560" y="1556792"/>
            <a:ext cx="7704856" cy="5058496"/>
          </a:xfrm>
        </p:spPr>
        <p:txBody>
          <a:bodyPr>
            <a:noAutofit/>
          </a:bodyPr>
          <a:lstStyle/>
          <a:p>
            <a:pPr marL="342900" indent="-342900" algn="just">
              <a:buClr>
                <a:schemeClr val="tx2">
                  <a:lumMod val="50000"/>
                </a:schemeClr>
              </a:buClr>
              <a:buFont typeface="Wingdings" panose="05000000000000000000" pitchFamily="2" charset="2"/>
              <a:buChar char="v"/>
            </a:pPr>
            <a:r>
              <a:rPr lang="cs-CZ" sz="2000" b="1" dirty="0">
                <a:solidFill>
                  <a:srgbClr val="002060"/>
                </a:solidFill>
              </a:rPr>
              <a:t>Většinu nákladů na výkon zdravotních služeb je hrazena z prostředků zdravotního pojištění.</a:t>
            </a:r>
          </a:p>
          <a:p>
            <a:pPr marL="342900" indent="-342900" algn="just">
              <a:buClr>
                <a:schemeClr val="tx2">
                  <a:lumMod val="50000"/>
                </a:schemeClr>
              </a:buClr>
              <a:buFont typeface="Wingdings" panose="05000000000000000000" pitchFamily="2" charset="2"/>
              <a:buChar char="v"/>
            </a:pPr>
            <a:r>
              <a:rPr lang="cs-CZ" sz="2000" b="1" dirty="0">
                <a:solidFill>
                  <a:srgbClr val="002060"/>
                </a:solidFill>
              </a:rPr>
              <a:t>V ČR je zdravotní pojištění povinné, což znamená, že každá FO s trvalým pobytem na území ČR a cizinci pracující u zaměstnavatele se sídlem v ČR musí být </a:t>
            </a:r>
            <a:r>
              <a:rPr lang="cs-CZ" sz="2000" i="1" dirty="0">
                <a:solidFill>
                  <a:srgbClr val="002060"/>
                </a:solidFill>
              </a:rPr>
              <a:t>POVINNĚ </a:t>
            </a:r>
            <a:r>
              <a:rPr lang="cs-CZ" sz="2000" b="1" dirty="0">
                <a:solidFill>
                  <a:srgbClr val="002060"/>
                </a:solidFill>
              </a:rPr>
              <a:t>pojištěnu u některého zdravotní pojišťovny působící na území ČR.</a:t>
            </a:r>
          </a:p>
          <a:p>
            <a:pPr algn="just">
              <a:buClr>
                <a:schemeClr val="tx2">
                  <a:lumMod val="50000"/>
                </a:schemeClr>
              </a:buClr>
            </a:pPr>
            <a:endParaRPr lang="cs-CZ" sz="2000" b="1" dirty="0">
              <a:solidFill>
                <a:schemeClr val="accent1">
                  <a:lumMod val="50000"/>
                </a:schemeClr>
              </a:solidFill>
            </a:endParaRPr>
          </a:p>
          <a:p>
            <a:pPr algn="just">
              <a:buClr>
                <a:schemeClr val="tx2">
                  <a:lumMod val="50000"/>
                </a:schemeClr>
              </a:buClr>
            </a:pPr>
            <a:endParaRPr lang="cs-CZ" sz="2000" b="1" dirty="0">
              <a:solidFill>
                <a:schemeClr val="accent1">
                  <a:lumMod val="50000"/>
                </a:schemeClr>
              </a:solidFill>
            </a:endParaRPr>
          </a:p>
          <a:p>
            <a:pPr algn="just">
              <a:buClr>
                <a:schemeClr val="tx2">
                  <a:lumMod val="50000"/>
                </a:schemeClr>
              </a:buClr>
            </a:pPr>
            <a:endParaRPr lang="cs-CZ" sz="2000" i="1" dirty="0">
              <a:solidFill>
                <a:schemeClr val="accent1">
                  <a:lumMod val="50000"/>
                </a:schemeClr>
              </a:solidFill>
            </a:endParaRPr>
          </a:p>
          <a:p>
            <a:pPr algn="just">
              <a:buClr>
                <a:schemeClr val="tx2">
                  <a:lumMod val="50000"/>
                </a:schemeClr>
              </a:buClr>
            </a:pPr>
            <a:endParaRPr lang="cs-CZ" sz="2000" b="1" dirty="0">
              <a:solidFill>
                <a:schemeClr val="accent1">
                  <a:lumMod val="50000"/>
                </a:schemeClr>
              </a:solidFill>
            </a:endParaRPr>
          </a:p>
          <a:p>
            <a:pPr algn="ctr">
              <a:buClr>
                <a:schemeClr val="tx2">
                  <a:lumMod val="50000"/>
                </a:schemeClr>
              </a:buCl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a:t> </a:t>
            </a:r>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18</a:t>
            </a:fld>
            <a:endParaRPr lang="cs-CZ" dirty="0"/>
          </a:p>
        </p:txBody>
      </p:sp>
      <p:graphicFrame>
        <p:nvGraphicFramePr>
          <p:cNvPr id="6" name="Tabulka 5"/>
          <p:cNvGraphicFramePr>
            <a:graphicFrameLocks noGrp="1"/>
          </p:cNvGraphicFramePr>
          <p:nvPr>
            <p:extLst>
              <p:ext uri="{D42A27DB-BD31-4B8C-83A1-F6EECF244321}">
                <p14:modId xmlns:p14="http://schemas.microsoft.com/office/powerpoint/2010/main" val="3616749790"/>
              </p:ext>
            </p:extLst>
          </p:nvPr>
        </p:nvGraphicFramePr>
        <p:xfrm>
          <a:off x="1043608" y="3640080"/>
          <a:ext cx="7128792" cy="2468880"/>
        </p:xfrm>
        <a:graphic>
          <a:graphicData uri="http://schemas.openxmlformats.org/drawingml/2006/table">
            <a:tbl>
              <a:tblPr firstRow="1" bandRow="1">
                <a:tableStyleId>{775DCB02-9BB8-47FD-8907-85C794F793BA}</a:tableStyleId>
              </a:tblPr>
              <a:tblGrid>
                <a:gridCol w="792088">
                  <a:extLst>
                    <a:ext uri="{9D8B030D-6E8A-4147-A177-3AD203B41FA5}">
                      <a16:colId xmlns:a16="http://schemas.microsoft.com/office/drawing/2014/main" val="20000"/>
                    </a:ext>
                  </a:extLst>
                </a:gridCol>
                <a:gridCol w="5328592">
                  <a:extLst>
                    <a:ext uri="{9D8B030D-6E8A-4147-A177-3AD203B41FA5}">
                      <a16:colId xmlns:a16="http://schemas.microsoft.com/office/drawing/2014/main" val="20001"/>
                    </a:ext>
                  </a:extLst>
                </a:gridCol>
                <a:gridCol w="1008112">
                  <a:extLst>
                    <a:ext uri="{9D8B030D-6E8A-4147-A177-3AD203B41FA5}">
                      <a16:colId xmlns:a16="http://schemas.microsoft.com/office/drawing/2014/main" val="20002"/>
                    </a:ext>
                  </a:extLst>
                </a:gridCol>
              </a:tblGrid>
              <a:tr h="252000">
                <a:tc>
                  <a:txBody>
                    <a:bodyPr/>
                    <a:lstStyle/>
                    <a:p>
                      <a:pPr algn="ctr"/>
                      <a:r>
                        <a:rPr lang="cs-CZ" dirty="0"/>
                        <a:t>Kód</a:t>
                      </a:r>
                      <a:r>
                        <a:rPr lang="cs-CZ" baseline="0" dirty="0"/>
                        <a:t> ZP</a:t>
                      </a:r>
                      <a:endParaRPr lang="cs-CZ" dirty="0"/>
                    </a:p>
                  </a:txBody>
                  <a:tcPr marL="0" marR="0" marT="0" marB="0" anchor="ctr"/>
                </a:tc>
                <a:tc>
                  <a:txBody>
                    <a:bodyPr/>
                    <a:lstStyle/>
                    <a:p>
                      <a:pPr algn="ctr"/>
                      <a:r>
                        <a:rPr lang="cs-CZ" dirty="0"/>
                        <a:t>Název zdravotní pojišťovny</a:t>
                      </a:r>
                    </a:p>
                  </a:txBody>
                  <a:tcPr marL="0" marR="0" marT="0" marB="0" anchor="ctr"/>
                </a:tc>
                <a:tc>
                  <a:txBody>
                    <a:bodyPr/>
                    <a:lstStyle/>
                    <a:p>
                      <a:pPr algn="ctr"/>
                      <a:r>
                        <a:rPr lang="cs-CZ" dirty="0"/>
                        <a:t>Zkratka</a:t>
                      </a:r>
                    </a:p>
                  </a:txBody>
                  <a:tcPr marL="0" marR="0" marT="0" marB="0" anchor="ctr"/>
                </a:tc>
                <a:extLst>
                  <a:ext uri="{0D108BD9-81ED-4DB2-BD59-A6C34878D82A}">
                    <a16:rowId xmlns:a16="http://schemas.microsoft.com/office/drawing/2014/main" val="10000"/>
                  </a:ext>
                </a:extLst>
              </a:tr>
              <a:tr h="252000">
                <a:tc>
                  <a:txBody>
                    <a:bodyPr/>
                    <a:lstStyle/>
                    <a:p>
                      <a:pPr algn="ctr"/>
                      <a:r>
                        <a:rPr lang="cs-CZ" dirty="0"/>
                        <a:t>111</a:t>
                      </a:r>
                    </a:p>
                  </a:txBody>
                  <a:tcPr marL="0" marR="0" marT="0" marB="0" anchor="ctr"/>
                </a:tc>
                <a:tc>
                  <a:txBody>
                    <a:bodyPr/>
                    <a:lstStyle/>
                    <a:p>
                      <a:pPr algn="just"/>
                      <a:r>
                        <a:rPr lang="cs-CZ" dirty="0"/>
                        <a:t>Všeobecná zdravotní pojišťovna ČR</a:t>
                      </a:r>
                    </a:p>
                  </a:txBody>
                  <a:tcPr marL="0" marR="0" marT="0" marB="0" anchor="ctr"/>
                </a:tc>
                <a:tc>
                  <a:txBody>
                    <a:bodyPr/>
                    <a:lstStyle/>
                    <a:p>
                      <a:pPr algn="ctr"/>
                      <a:r>
                        <a:rPr lang="cs-CZ" dirty="0"/>
                        <a:t>VZP ČR</a:t>
                      </a:r>
                    </a:p>
                  </a:txBody>
                  <a:tcPr marL="0" marR="0" marT="0" marB="0" anchor="ctr"/>
                </a:tc>
                <a:extLst>
                  <a:ext uri="{0D108BD9-81ED-4DB2-BD59-A6C34878D82A}">
                    <a16:rowId xmlns:a16="http://schemas.microsoft.com/office/drawing/2014/main" val="10001"/>
                  </a:ext>
                </a:extLst>
              </a:tr>
              <a:tr h="252000">
                <a:tc>
                  <a:txBody>
                    <a:bodyPr/>
                    <a:lstStyle/>
                    <a:p>
                      <a:pPr algn="ctr"/>
                      <a:r>
                        <a:rPr lang="cs-CZ" dirty="0"/>
                        <a:t>201</a:t>
                      </a:r>
                    </a:p>
                  </a:txBody>
                  <a:tcPr marL="0" marR="0" marT="0" marB="0" anchor="ctr"/>
                </a:tc>
                <a:tc>
                  <a:txBody>
                    <a:bodyPr/>
                    <a:lstStyle/>
                    <a:p>
                      <a:pPr algn="just"/>
                      <a:r>
                        <a:rPr lang="cs-CZ" dirty="0"/>
                        <a:t>Vojenská zdravotní pojišťovna ČR</a:t>
                      </a:r>
                    </a:p>
                  </a:txBody>
                  <a:tcPr marL="0" marR="0" marT="0" marB="0" anchor="ctr"/>
                </a:tc>
                <a:tc>
                  <a:txBody>
                    <a:bodyPr/>
                    <a:lstStyle/>
                    <a:p>
                      <a:pPr algn="ctr"/>
                      <a:r>
                        <a:rPr lang="cs-CZ" dirty="0"/>
                        <a:t>VoZP</a:t>
                      </a:r>
                    </a:p>
                  </a:txBody>
                  <a:tcPr marL="0" marR="0" marT="0" marB="0" anchor="ctr"/>
                </a:tc>
                <a:extLst>
                  <a:ext uri="{0D108BD9-81ED-4DB2-BD59-A6C34878D82A}">
                    <a16:rowId xmlns:a16="http://schemas.microsoft.com/office/drawing/2014/main" val="10002"/>
                  </a:ext>
                </a:extLst>
              </a:tr>
              <a:tr h="252000">
                <a:tc>
                  <a:txBody>
                    <a:bodyPr/>
                    <a:lstStyle/>
                    <a:p>
                      <a:pPr algn="ctr"/>
                      <a:r>
                        <a:rPr lang="cs-CZ" dirty="0"/>
                        <a:t>205</a:t>
                      </a:r>
                    </a:p>
                  </a:txBody>
                  <a:tcPr marL="0" marR="0" marT="0" marB="0" anchor="ctr"/>
                </a:tc>
                <a:tc>
                  <a:txBody>
                    <a:bodyPr/>
                    <a:lstStyle/>
                    <a:p>
                      <a:pPr algn="just"/>
                      <a:r>
                        <a:rPr lang="cs-CZ" dirty="0"/>
                        <a:t>Česká průmyslová zdravotní pojišťovna </a:t>
                      </a:r>
                    </a:p>
                  </a:txBody>
                  <a:tcPr marL="0" marR="0" marT="0" marB="0" anchor="ctr"/>
                </a:tc>
                <a:tc>
                  <a:txBody>
                    <a:bodyPr/>
                    <a:lstStyle/>
                    <a:p>
                      <a:pPr algn="ctr"/>
                      <a:r>
                        <a:rPr lang="cs-CZ" dirty="0"/>
                        <a:t>ČPZP</a:t>
                      </a:r>
                    </a:p>
                  </a:txBody>
                  <a:tcPr marL="0" marR="0" marT="0" marB="0" anchor="ctr"/>
                </a:tc>
                <a:extLst>
                  <a:ext uri="{0D108BD9-81ED-4DB2-BD59-A6C34878D82A}">
                    <a16:rowId xmlns:a16="http://schemas.microsoft.com/office/drawing/2014/main" val="10003"/>
                  </a:ext>
                </a:extLst>
              </a:tr>
              <a:tr h="252000">
                <a:tc>
                  <a:txBody>
                    <a:bodyPr/>
                    <a:lstStyle/>
                    <a:p>
                      <a:pPr algn="ctr"/>
                      <a:r>
                        <a:rPr lang="cs-CZ" dirty="0"/>
                        <a:t>207</a:t>
                      </a:r>
                    </a:p>
                  </a:txBody>
                  <a:tcPr marL="0" marR="0" marT="0" marB="0" anchor="ctr"/>
                </a:tc>
                <a:tc>
                  <a:txBody>
                    <a:bodyPr/>
                    <a:lstStyle/>
                    <a:p>
                      <a:pPr algn="just"/>
                      <a:r>
                        <a:rPr lang="cs-CZ" dirty="0"/>
                        <a:t>Oborová zdravotní pojišťovna zaměstnanců bank, pojišťoven a stavebnictví</a:t>
                      </a:r>
                    </a:p>
                  </a:txBody>
                  <a:tcPr marL="0" marR="0" marT="0" marB="0" anchor="ctr"/>
                </a:tc>
                <a:tc>
                  <a:txBody>
                    <a:bodyPr/>
                    <a:lstStyle/>
                    <a:p>
                      <a:pPr algn="ctr"/>
                      <a:r>
                        <a:rPr lang="cs-CZ" dirty="0"/>
                        <a:t>OZP</a:t>
                      </a:r>
                    </a:p>
                  </a:txBody>
                  <a:tcPr marL="0" marR="0" marT="0" marB="0" anchor="ctr"/>
                </a:tc>
                <a:extLst>
                  <a:ext uri="{0D108BD9-81ED-4DB2-BD59-A6C34878D82A}">
                    <a16:rowId xmlns:a16="http://schemas.microsoft.com/office/drawing/2014/main" val="10004"/>
                  </a:ext>
                </a:extLst>
              </a:tr>
              <a:tr h="252000">
                <a:tc>
                  <a:txBody>
                    <a:bodyPr/>
                    <a:lstStyle/>
                    <a:p>
                      <a:pPr algn="ctr"/>
                      <a:r>
                        <a:rPr lang="cs-CZ" dirty="0"/>
                        <a:t>209</a:t>
                      </a:r>
                    </a:p>
                  </a:txBody>
                  <a:tcPr marL="0" marR="0" marT="0" marB="0" anchor="ctr"/>
                </a:tc>
                <a:tc>
                  <a:txBody>
                    <a:bodyPr/>
                    <a:lstStyle/>
                    <a:p>
                      <a:pPr algn="just"/>
                      <a:r>
                        <a:rPr lang="cs-CZ" dirty="0"/>
                        <a:t>Zaměstnanecká pojišťovna Škoda</a:t>
                      </a:r>
                    </a:p>
                  </a:txBody>
                  <a:tcPr marL="0" marR="0" marT="0" marB="0" anchor="ctr"/>
                </a:tc>
                <a:tc>
                  <a:txBody>
                    <a:bodyPr/>
                    <a:lstStyle/>
                    <a:p>
                      <a:pPr algn="ctr"/>
                      <a:r>
                        <a:rPr lang="cs-CZ" dirty="0"/>
                        <a:t>ZPŠ</a:t>
                      </a:r>
                    </a:p>
                  </a:txBody>
                  <a:tcPr marL="0" marR="0" marT="0" marB="0" anchor="ctr"/>
                </a:tc>
                <a:extLst>
                  <a:ext uri="{0D108BD9-81ED-4DB2-BD59-A6C34878D82A}">
                    <a16:rowId xmlns:a16="http://schemas.microsoft.com/office/drawing/2014/main" val="10005"/>
                  </a:ext>
                </a:extLst>
              </a:tr>
              <a:tr h="252000">
                <a:tc>
                  <a:txBody>
                    <a:bodyPr/>
                    <a:lstStyle/>
                    <a:p>
                      <a:pPr algn="ctr"/>
                      <a:r>
                        <a:rPr lang="cs-CZ" dirty="0"/>
                        <a:t>211</a:t>
                      </a:r>
                    </a:p>
                  </a:txBody>
                  <a:tcPr marL="0" marR="0" marT="0" marB="0" anchor="ctr"/>
                </a:tc>
                <a:tc>
                  <a:txBody>
                    <a:bodyPr/>
                    <a:lstStyle/>
                    <a:p>
                      <a:pPr algn="just"/>
                      <a:r>
                        <a:rPr lang="cs-CZ" dirty="0"/>
                        <a:t>Zdravotní pojišťovna Ministerstva vnitra</a:t>
                      </a:r>
                    </a:p>
                  </a:txBody>
                  <a:tcPr marL="0" marR="0" marT="0" marB="0" anchor="ctr"/>
                </a:tc>
                <a:tc>
                  <a:txBody>
                    <a:bodyPr/>
                    <a:lstStyle/>
                    <a:p>
                      <a:pPr algn="ctr"/>
                      <a:r>
                        <a:rPr lang="cs-CZ" dirty="0"/>
                        <a:t>ZP MV ČR</a:t>
                      </a:r>
                    </a:p>
                  </a:txBody>
                  <a:tcPr marL="0" marR="0" marT="0" marB="0" anchor="ctr"/>
                </a:tc>
                <a:extLst>
                  <a:ext uri="{0D108BD9-81ED-4DB2-BD59-A6C34878D82A}">
                    <a16:rowId xmlns:a16="http://schemas.microsoft.com/office/drawing/2014/main" val="10006"/>
                  </a:ext>
                </a:extLst>
              </a:tr>
              <a:tr h="252000">
                <a:tc>
                  <a:txBody>
                    <a:bodyPr/>
                    <a:lstStyle/>
                    <a:p>
                      <a:pPr algn="ctr"/>
                      <a:r>
                        <a:rPr lang="cs-CZ" dirty="0"/>
                        <a:t>213</a:t>
                      </a:r>
                    </a:p>
                  </a:txBody>
                  <a:tcPr marL="0" marR="0" marT="0" marB="0" anchor="ctr"/>
                </a:tc>
                <a:tc>
                  <a:txBody>
                    <a:bodyPr/>
                    <a:lstStyle/>
                    <a:p>
                      <a:pPr algn="just"/>
                      <a:r>
                        <a:rPr lang="cs-CZ" dirty="0"/>
                        <a:t>Revírní</a:t>
                      </a:r>
                      <a:r>
                        <a:rPr lang="cs-CZ" baseline="0" dirty="0"/>
                        <a:t> bratrská pokladna </a:t>
                      </a:r>
                      <a:endParaRPr lang="cs-CZ" dirty="0"/>
                    </a:p>
                  </a:txBody>
                  <a:tcPr marL="0" marR="0" marT="0" marB="0" anchor="ctr"/>
                </a:tc>
                <a:tc>
                  <a:txBody>
                    <a:bodyPr/>
                    <a:lstStyle/>
                    <a:p>
                      <a:pPr algn="ctr"/>
                      <a:r>
                        <a:rPr lang="cs-CZ" dirty="0"/>
                        <a:t>RBP</a:t>
                      </a:r>
                    </a:p>
                  </a:txBody>
                  <a:tcPr marL="0" marR="0" marT="0" marB="0" anchor="ctr"/>
                </a:tc>
                <a:extLst>
                  <a:ext uri="{0D108BD9-81ED-4DB2-BD59-A6C34878D82A}">
                    <a16:rowId xmlns:a16="http://schemas.microsoft.com/office/drawing/2014/main" val="10007"/>
                  </a:ext>
                </a:extLst>
              </a:tr>
            </a:tbl>
          </a:graphicData>
        </a:graphic>
      </p:graphicFrame>
    </p:spTree>
    <p:extLst>
      <p:ext uri="{BB962C8B-B14F-4D97-AF65-F5344CB8AC3E}">
        <p14:creationId xmlns:p14="http://schemas.microsoft.com/office/powerpoint/2010/main" val="368250370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332656"/>
            <a:ext cx="8111155" cy="1002101"/>
          </a:xfrm>
        </p:spPr>
        <p:txBody>
          <a:bodyPr>
            <a:noAutofit/>
          </a:bodyPr>
          <a:lstStyle/>
          <a:p>
            <a:pPr algn="ctr"/>
            <a:endParaRPr lang="cs-CZ" sz="3600" b="1" dirty="0"/>
          </a:p>
        </p:txBody>
      </p:sp>
      <p:sp>
        <p:nvSpPr>
          <p:cNvPr id="3" name="Zástupný symbol pro text 2"/>
          <p:cNvSpPr>
            <a:spLocks noGrp="1"/>
          </p:cNvSpPr>
          <p:nvPr>
            <p:ph type="body" sz="half" idx="2"/>
          </p:nvPr>
        </p:nvSpPr>
        <p:spPr>
          <a:xfrm>
            <a:off x="611560" y="1556792"/>
            <a:ext cx="7704856" cy="5058496"/>
          </a:xfrm>
        </p:spPr>
        <p:txBody>
          <a:bodyPr>
            <a:noAutofit/>
          </a:bodyPr>
          <a:lstStyle/>
          <a:p>
            <a:pPr marL="342900" indent="-342900" algn="just">
              <a:buClr>
                <a:schemeClr val="tx2">
                  <a:lumMod val="50000"/>
                </a:schemeClr>
              </a:buClr>
              <a:buFont typeface="Wingdings" panose="05000000000000000000" pitchFamily="2" charset="2"/>
              <a:buChar char="v"/>
            </a:pPr>
            <a:r>
              <a:rPr lang="cs-CZ" sz="2400" b="1" dirty="0">
                <a:solidFill>
                  <a:srgbClr val="002060"/>
                </a:solidFill>
              </a:rPr>
              <a:t>Zdravotní pojišťovny vykonávají v rámci systému zdravotního pojištění především tyto dva základní druhy činnosti:</a:t>
            </a:r>
          </a:p>
          <a:p>
            <a:pPr marL="800100" lvl="1" indent="-342900" algn="just">
              <a:buClr>
                <a:schemeClr val="tx2">
                  <a:lumMod val="50000"/>
                </a:schemeClr>
              </a:buClr>
              <a:buFont typeface="+mj-lt"/>
              <a:buAutoNum type="arabicPeriod"/>
            </a:pPr>
            <a:r>
              <a:rPr lang="cs-CZ" sz="2400" b="1" dirty="0">
                <a:solidFill>
                  <a:srgbClr val="002060"/>
                </a:solidFill>
              </a:rPr>
              <a:t>výběr a správa pojistného na zdravotní pojištění</a:t>
            </a:r>
          </a:p>
          <a:p>
            <a:pPr marL="1257300" lvl="2" indent="-342900" algn="just">
              <a:buClr>
                <a:schemeClr val="tx2">
                  <a:lumMod val="50000"/>
                </a:schemeClr>
              </a:buClr>
              <a:buFont typeface="Candara" panose="020E0502030303020204" pitchFamily="34" charset="0"/>
              <a:buChar char="‐"/>
            </a:pPr>
            <a:r>
              <a:rPr lang="cs-CZ" sz="2200" i="1" dirty="0">
                <a:solidFill>
                  <a:srgbClr val="002060"/>
                </a:solidFill>
              </a:rPr>
              <a:t>děje se na základě zákona 592/1992 Sb. o pojistném na veřejné zdravotní pojištění. Z vybraného pojištění jsou potom hrazeny náklady na zdravotní služby.</a:t>
            </a:r>
          </a:p>
          <a:p>
            <a:pPr marL="800100" lvl="1" indent="-342900" algn="just">
              <a:buClr>
                <a:schemeClr val="tx2">
                  <a:lumMod val="50000"/>
                </a:schemeClr>
              </a:buClr>
              <a:buFont typeface="+mj-lt"/>
              <a:buAutoNum type="arabicPeriod"/>
            </a:pPr>
            <a:r>
              <a:rPr lang="cs-CZ" sz="2400" b="1" dirty="0">
                <a:solidFill>
                  <a:srgbClr val="002060"/>
                </a:solidFill>
              </a:rPr>
              <a:t>úhradu výkonů zdravotním zařízením za poskytnuté zdravotní služby </a:t>
            </a:r>
          </a:p>
          <a:p>
            <a:pPr marL="1257300" lvl="2" indent="-342900" algn="just">
              <a:buClr>
                <a:schemeClr val="tx2">
                  <a:lumMod val="50000"/>
                </a:schemeClr>
              </a:buClr>
              <a:buFont typeface="Candara" panose="020E0502030303020204" pitchFamily="34" charset="0"/>
              <a:buChar char="‐"/>
            </a:pPr>
            <a:r>
              <a:rPr lang="cs-CZ" sz="2200" i="1" dirty="0">
                <a:solidFill>
                  <a:srgbClr val="002060"/>
                </a:solidFill>
              </a:rPr>
              <a:t>úhrady jsou prováděny na základě smlouvy mezi zdravotními pojišťovnami a zdravotnickým zařízením nebo lékařem.</a:t>
            </a:r>
          </a:p>
          <a:p>
            <a:pPr marL="800100" lvl="1" indent="-342900" algn="just">
              <a:buClr>
                <a:schemeClr val="tx2">
                  <a:lumMod val="50000"/>
                </a:schemeClr>
              </a:buClr>
              <a:buFont typeface="+mj-lt"/>
              <a:buAutoNum type="arabicPeriod"/>
            </a:pPr>
            <a:endParaRPr lang="cs-CZ" sz="2400" b="1" dirty="0">
              <a:solidFill>
                <a:schemeClr val="accent1">
                  <a:lumMod val="50000"/>
                </a:schemeClr>
              </a:solidFill>
            </a:endParaRPr>
          </a:p>
          <a:p>
            <a:pPr marL="914400" lvl="1" indent="-457200" algn="just">
              <a:buClr>
                <a:schemeClr val="tx2">
                  <a:lumMod val="50000"/>
                </a:schemeClr>
              </a:buClr>
              <a:buFont typeface="+mj-lt"/>
              <a:buAutoNum type="arabicPeriod"/>
            </a:pPr>
            <a:endParaRPr lang="cs-CZ" b="1" dirty="0">
              <a:solidFill>
                <a:schemeClr val="accent1">
                  <a:lumMod val="50000"/>
                </a:schemeClr>
              </a:solidFill>
            </a:endParaRPr>
          </a:p>
          <a:p>
            <a:pPr algn="just">
              <a:buClr>
                <a:schemeClr val="tx2">
                  <a:lumMod val="50000"/>
                </a:schemeClr>
              </a:buClr>
            </a:pPr>
            <a:endParaRPr lang="cs-CZ" sz="2000" i="1" dirty="0">
              <a:solidFill>
                <a:schemeClr val="accent1">
                  <a:lumMod val="50000"/>
                </a:schemeClr>
              </a:solidFill>
            </a:endParaRPr>
          </a:p>
          <a:p>
            <a:pPr algn="just">
              <a:buClr>
                <a:schemeClr val="tx2">
                  <a:lumMod val="50000"/>
                </a:schemeClr>
              </a:buClr>
            </a:pPr>
            <a:endParaRPr lang="cs-CZ" sz="2000" b="1" dirty="0">
              <a:solidFill>
                <a:schemeClr val="accent1">
                  <a:lumMod val="50000"/>
                </a:schemeClr>
              </a:solidFill>
            </a:endParaRPr>
          </a:p>
          <a:p>
            <a:pPr algn="ctr">
              <a:buClr>
                <a:schemeClr val="tx2">
                  <a:lumMod val="50000"/>
                </a:schemeClr>
              </a:buCl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a:t> </a:t>
            </a:r>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19</a:t>
            </a:fld>
            <a:endParaRPr lang="cs-CZ" dirty="0"/>
          </a:p>
        </p:txBody>
      </p:sp>
    </p:spTree>
    <p:extLst>
      <p:ext uri="{BB962C8B-B14F-4D97-AF65-F5344CB8AC3E}">
        <p14:creationId xmlns:p14="http://schemas.microsoft.com/office/powerpoint/2010/main" val="34813448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518864" y="350170"/>
            <a:ext cx="8229600" cy="1252728"/>
          </a:xfrm>
        </p:spPr>
        <p:txBody>
          <a:bodyPr>
            <a:noAutofit/>
          </a:bodyPr>
          <a:lstStyle/>
          <a:p>
            <a:r>
              <a:rPr lang="cs-CZ" sz="4000" b="1" dirty="0"/>
              <a:t>Charakteristika zdravotnictví z pohledu ekonomické teorie</a:t>
            </a:r>
            <a:br>
              <a:rPr lang="cs-CZ" sz="4000" b="1" dirty="0"/>
            </a:br>
            <a:r>
              <a:rPr lang="cs-CZ" sz="2400" b="1" dirty="0"/>
              <a:t>Zdravotnictví v tržním hospodářství</a:t>
            </a:r>
          </a:p>
        </p:txBody>
      </p:sp>
      <p:sp>
        <p:nvSpPr>
          <p:cNvPr id="3" name="Zástupný symbol pro obsah 2"/>
          <p:cNvSpPr>
            <a:spLocks noGrp="1"/>
          </p:cNvSpPr>
          <p:nvPr>
            <p:ph sz="quarter" idx="13"/>
          </p:nvPr>
        </p:nvSpPr>
        <p:spPr>
          <a:xfrm>
            <a:off x="395536" y="1844824"/>
            <a:ext cx="8352928" cy="4281656"/>
          </a:xfrm>
        </p:spPr>
        <p:txBody>
          <a:bodyPr>
            <a:normAutofit lnSpcReduction="10000"/>
          </a:bodyPr>
          <a:lstStyle/>
          <a:p>
            <a:pPr marL="0" indent="0" algn="just">
              <a:buNone/>
            </a:pPr>
            <a:endParaRPr lang="cs-CZ" b="1" dirty="0">
              <a:solidFill>
                <a:schemeClr val="tx2">
                  <a:lumMod val="75000"/>
                </a:schemeClr>
              </a:solidFill>
            </a:endParaRPr>
          </a:p>
          <a:p>
            <a:pPr algn="just">
              <a:buFont typeface="Wingdings" panose="05000000000000000000" pitchFamily="2" charset="2"/>
              <a:buChar char="§"/>
            </a:pPr>
            <a:r>
              <a:rPr lang="cs-CZ" b="1" dirty="0">
                <a:solidFill>
                  <a:schemeClr val="tx2">
                    <a:lumMod val="75000"/>
                  </a:schemeClr>
                </a:solidFill>
              </a:rPr>
              <a:t>Ekonomika péče o zdraví je souhrnem mnoha různorodých nákladů do všech vstupů tvořící systém péče o zdraví, tedy i nákladů vložených do životního a pracovního prostředí, vědy a výzkumu a ostatních inputů vstupujících do systému.</a:t>
            </a:r>
          </a:p>
          <a:p>
            <a:pPr marL="0" indent="0" algn="just">
              <a:buNone/>
            </a:pPr>
            <a:endParaRPr lang="cs-CZ" b="1" dirty="0">
              <a:solidFill>
                <a:schemeClr val="tx2">
                  <a:lumMod val="75000"/>
                </a:schemeClr>
              </a:solidFill>
            </a:endParaRPr>
          </a:p>
          <a:p>
            <a:pPr algn="just">
              <a:buFont typeface="Wingdings" panose="05000000000000000000" pitchFamily="2" charset="2"/>
              <a:buChar char="§"/>
            </a:pPr>
            <a:r>
              <a:rPr lang="cs-CZ" b="1" dirty="0">
                <a:solidFill>
                  <a:schemeClr val="tx2">
                    <a:lumMod val="75000"/>
                  </a:schemeClr>
                </a:solidFill>
              </a:rPr>
              <a:t>Náklady vynaložené do péče o zdraví jsou v mnoha případech otázkou dlouhodobých investic bez okamžité či krátkodobé návratnosti. Nikdy není zcela jisté, kdy a zda vůbec se očekávaný přínos dostaví.</a:t>
            </a:r>
          </a:p>
          <a:p>
            <a:pPr marL="0" indent="0" algn="just">
              <a:buNone/>
            </a:pPr>
            <a:r>
              <a:rPr lang="cs-CZ" b="1" dirty="0">
                <a:solidFill>
                  <a:schemeClr val="tx2">
                    <a:lumMod val="75000"/>
                  </a:schemeClr>
                </a:solidFill>
              </a:rPr>
              <a:t> </a:t>
            </a:r>
          </a:p>
        </p:txBody>
      </p:sp>
      <p:pic>
        <p:nvPicPr>
          <p:cNvPr id="307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95495"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2</a:t>
            </a:fld>
            <a:endParaRPr lang="cs-CZ"/>
          </a:p>
        </p:txBody>
      </p:sp>
    </p:spTree>
    <p:extLst>
      <p:ext uri="{BB962C8B-B14F-4D97-AF65-F5344CB8AC3E}">
        <p14:creationId xmlns:p14="http://schemas.microsoft.com/office/powerpoint/2010/main" val="277765911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332656"/>
            <a:ext cx="8111155" cy="1002101"/>
          </a:xfrm>
        </p:spPr>
        <p:txBody>
          <a:bodyPr>
            <a:noAutofit/>
          </a:bodyPr>
          <a:lstStyle/>
          <a:p>
            <a:pPr algn="ctr"/>
            <a:r>
              <a:rPr lang="cs-CZ" sz="4000" b="1" dirty="0"/>
              <a:t>Zdravotnická zařízení</a:t>
            </a:r>
          </a:p>
        </p:txBody>
      </p:sp>
      <p:sp>
        <p:nvSpPr>
          <p:cNvPr id="3" name="Zástupný symbol pro text 2"/>
          <p:cNvSpPr>
            <a:spLocks noGrp="1"/>
          </p:cNvSpPr>
          <p:nvPr>
            <p:ph type="body" sz="half" idx="2"/>
          </p:nvPr>
        </p:nvSpPr>
        <p:spPr>
          <a:xfrm>
            <a:off x="467544" y="1334757"/>
            <a:ext cx="8280919" cy="4974563"/>
          </a:xfrm>
        </p:spPr>
        <p:txBody>
          <a:bodyPr>
            <a:noAutofit/>
          </a:bodyPr>
          <a:lstStyle/>
          <a:p>
            <a:pPr marL="342900" indent="-342900" algn="just">
              <a:buClr>
                <a:schemeClr val="tx2">
                  <a:lumMod val="50000"/>
                </a:schemeClr>
              </a:buClr>
              <a:buFont typeface="Wingdings" panose="05000000000000000000" pitchFamily="2" charset="2"/>
              <a:buChar char="v"/>
            </a:pPr>
            <a:r>
              <a:rPr lang="cs-CZ" sz="2400" b="1" dirty="0">
                <a:solidFill>
                  <a:srgbClr val="002060"/>
                </a:solidFill>
              </a:rPr>
              <a:t>Zdravotnická zařízení posykují zdravotní péči a služby a lze je členit podle mnoha hledisek, např.:</a:t>
            </a:r>
          </a:p>
          <a:p>
            <a:pPr marL="342900" indent="-342900" algn="just">
              <a:buClr>
                <a:schemeClr val="tx2">
                  <a:lumMod val="50000"/>
                </a:schemeClr>
              </a:buClr>
              <a:buFont typeface="Wingdings" panose="05000000000000000000" pitchFamily="2" charset="2"/>
              <a:buChar char="v"/>
            </a:pPr>
            <a:endParaRPr lang="cs-CZ" sz="2400" b="1" dirty="0">
              <a:solidFill>
                <a:srgbClr val="002060"/>
              </a:solidFill>
            </a:endParaRPr>
          </a:p>
          <a:p>
            <a:pPr marL="914400" lvl="1" indent="-457200" algn="just">
              <a:buClr>
                <a:schemeClr val="tx2">
                  <a:lumMod val="50000"/>
                </a:schemeClr>
              </a:buClr>
              <a:buFont typeface="+mj-lt"/>
              <a:buAutoNum type="arabicPeriod"/>
            </a:pPr>
            <a:r>
              <a:rPr lang="cs-CZ" sz="2400" b="1" dirty="0">
                <a:solidFill>
                  <a:srgbClr val="002060"/>
                </a:solidFill>
              </a:rPr>
              <a:t>podle zřizovatele </a:t>
            </a:r>
          </a:p>
          <a:p>
            <a:pPr marL="1371600" lvl="2" indent="-457200" algn="just">
              <a:buClr>
                <a:schemeClr val="tx2">
                  <a:lumMod val="50000"/>
                </a:schemeClr>
              </a:buClr>
              <a:buFont typeface="Candara" panose="020E0502030303020204" pitchFamily="34" charset="0"/>
              <a:buChar char="‐"/>
            </a:pPr>
            <a:r>
              <a:rPr lang="cs-CZ" sz="2400" b="1" i="1" dirty="0">
                <a:solidFill>
                  <a:srgbClr val="002060"/>
                </a:solidFill>
              </a:rPr>
              <a:t>státní zdravotnická zařízení </a:t>
            </a:r>
            <a:r>
              <a:rPr lang="cs-CZ" sz="2400" dirty="0">
                <a:solidFill>
                  <a:srgbClr val="002060"/>
                </a:solidFill>
              </a:rPr>
              <a:t>– zřizovatel je stát</a:t>
            </a:r>
          </a:p>
          <a:p>
            <a:pPr marL="1371600" lvl="2" indent="-457200" algn="just">
              <a:buClr>
                <a:schemeClr val="tx2">
                  <a:lumMod val="50000"/>
                </a:schemeClr>
              </a:buClr>
              <a:buFont typeface="Candara" panose="020E0502030303020204" pitchFamily="34" charset="0"/>
              <a:buChar char="‐"/>
            </a:pPr>
            <a:r>
              <a:rPr lang="cs-CZ" sz="2400" b="1" i="1" dirty="0">
                <a:solidFill>
                  <a:srgbClr val="002060"/>
                </a:solidFill>
              </a:rPr>
              <a:t>nestátní zdravotnická zařízení </a:t>
            </a:r>
            <a:r>
              <a:rPr lang="cs-CZ" sz="2400" dirty="0">
                <a:solidFill>
                  <a:srgbClr val="002060"/>
                </a:solidFill>
              </a:rPr>
              <a:t>– zřizovatel je jiný subjekt než stát (územní samosprávní celek, církev, soukromý subjekt apod.)</a:t>
            </a:r>
          </a:p>
          <a:p>
            <a:pPr marL="914400" lvl="1" indent="-457200" algn="just">
              <a:buClr>
                <a:schemeClr val="tx2">
                  <a:lumMod val="50000"/>
                </a:schemeClr>
              </a:buClr>
              <a:buFont typeface="+mj-lt"/>
              <a:buAutoNum type="arabicPeriod"/>
            </a:pPr>
            <a:r>
              <a:rPr lang="cs-CZ" sz="2400" b="1" dirty="0">
                <a:solidFill>
                  <a:srgbClr val="002060"/>
                </a:solidFill>
              </a:rPr>
              <a:t>podle právní formy</a:t>
            </a:r>
          </a:p>
          <a:p>
            <a:pPr marL="1371600" lvl="2" indent="-457200" algn="just">
              <a:buClr>
                <a:schemeClr val="tx2">
                  <a:lumMod val="50000"/>
                </a:schemeClr>
              </a:buClr>
              <a:buFont typeface="Candara" panose="020E0502030303020204" pitchFamily="34" charset="0"/>
              <a:buChar char="‐"/>
            </a:pPr>
            <a:r>
              <a:rPr lang="cs-CZ" sz="2200" b="1" i="1" dirty="0">
                <a:solidFill>
                  <a:srgbClr val="002060"/>
                </a:solidFill>
              </a:rPr>
              <a:t>fyzické osoby – </a:t>
            </a:r>
            <a:r>
              <a:rPr lang="cs-CZ" sz="2200" dirty="0">
                <a:solidFill>
                  <a:srgbClr val="002060"/>
                </a:solidFill>
              </a:rPr>
              <a:t>podnikatelé jako poskytovatelé zdravotnických služeb, většinou ambulantní péče (praktičtí lékaři, stomatologové, další odborní lékaři, lékárny, zdravotní dopravní služby, laboratoře apod.)</a:t>
            </a:r>
            <a:endParaRPr lang="cs-CZ" sz="2200" b="1" i="1" dirty="0">
              <a:solidFill>
                <a:srgbClr val="002060"/>
              </a:solidFill>
            </a:endParaRPr>
          </a:p>
          <a:p>
            <a:pPr algn="just">
              <a:buClr>
                <a:schemeClr val="tx2">
                  <a:lumMod val="50000"/>
                </a:schemeClr>
              </a:buClr>
            </a:pPr>
            <a:endParaRPr lang="cs-CZ" sz="2000" i="1" dirty="0">
              <a:solidFill>
                <a:schemeClr val="accent1">
                  <a:lumMod val="50000"/>
                </a:schemeClr>
              </a:solidFill>
            </a:endParaRPr>
          </a:p>
          <a:p>
            <a:pPr algn="just">
              <a:buClr>
                <a:schemeClr val="tx2">
                  <a:lumMod val="50000"/>
                </a:schemeClr>
              </a:buClr>
            </a:pPr>
            <a:endParaRPr lang="cs-CZ" sz="2000" b="1" dirty="0">
              <a:solidFill>
                <a:schemeClr val="accent1">
                  <a:lumMod val="50000"/>
                </a:schemeClr>
              </a:solidFill>
            </a:endParaRPr>
          </a:p>
          <a:p>
            <a:pPr algn="ctr">
              <a:buClr>
                <a:schemeClr val="tx2">
                  <a:lumMod val="50000"/>
                </a:schemeClr>
              </a:buCl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a:t> </a:t>
            </a:r>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20</a:t>
            </a:fld>
            <a:endParaRPr lang="cs-CZ" dirty="0"/>
          </a:p>
        </p:txBody>
      </p:sp>
    </p:spTree>
    <p:extLst>
      <p:ext uri="{BB962C8B-B14F-4D97-AF65-F5344CB8AC3E}">
        <p14:creationId xmlns:p14="http://schemas.microsoft.com/office/powerpoint/2010/main" val="205641861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332656"/>
            <a:ext cx="8111155" cy="1002101"/>
          </a:xfrm>
        </p:spPr>
        <p:txBody>
          <a:bodyPr>
            <a:noAutofit/>
          </a:bodyPr>
          <a:lstStyle/>
          <a:p>
            <a:pPr algn="ctr"/>
            <a:r>
              <a:rPr lang="cs-CZ" sz="4000" b="1" dirty="0"/>
              <a:t>Zdravotnictví v tržním hospodářství</a:t>
            </a:r>
            <a:br>
              <a:rPr lang="cs-CZ" sz="4000" b="1" dirty="0"/>
            </a:br>
            <a:r>
              <a:rPr lang="cs-CZ" sz="2400" b="1" dirty="0"/>
              <a:t>Poptávka ve zdravotnictví</a:t>
            </a:r>
            <a:endParaRPr lang="cs-CZ" sz="4000" b="1" dirty="0"/>
          </a:p>
        </p:txBody>
      </p:sp>
      <p:sp>
        <p:nvSpPr>
          <p:cNvPr id="3" name="Zástupný symbol pro text 2"/>
          <p:cNvSpPr>
            <a:spLocks noGrp="1"/>
          </p:cNvSpPr>
          <p:nvPr>
            <p:ph type="body" sz="half" idx="2"/>
          </p:nvPr>
        </p:nvSpPr>
        <p:spPr>
          <a:xfrm>
            <a:off x="611560" y="1916832"/>
            <a:ext cx="7704856" cy="4698456"/>
          </a:xfrm>
        </p:spPr>
        <p:txBody>
          <a:bodyPr>
            <a:noAutofit/>
          </a:bodyPr>
          <a:lstStyle/>
          <a:p>
            <a:pPr algn="just">
              <a:buClr>
                <a:schemeClr val="tx2">
                  <a:lumMod val="50000"/>
                </a:schemeClr>
              </a:buClr>
            </a:pPr>
            <a:r>
              <a:rPr lang="cs-CZ" sz="2400" b="1" dirty="0">
                <a:solidFill>
                  <a:srgbClr val="002060"/>
                </a:solidFill>
              </a:rPr>
              <a:t>Z hlediska ekonomické teorie lze rozlišit poptávku po zdravotnických službách:</a:t>
            </a:r>
          </a:p>
          <a:p>
            <a:pPr algn="just">
              <a:buClr>
                <a:schemeClr val="tx2">
                  <a:lumMod val="50000"/>
                </a:schemeClr>
              </a:buClr>
            </a:pPr>
            <a:endParaRPr lang="cs-CZ" sz="2400" b="1" dirty="0">
              <a:solidFill>
                <a:srgbClr val="002060"/>
              </a:solidFill>
            </a:endParaRPr>
          </a:p>
          <a:p>
            <a:pPr marL="457200" indent="-457200" algn="just">
              <a:buClr>
                <a:schemeClr val="tx2">
                  <a:lumMod val="50000"/>
                </a:schemeClr>
              </a:buClr>
              <a:buFont typeface="+mj-lt"/>
              <a:buAutoNum type="alphaLcParenR"/>
            </a:pPr>
            <a:r>
              <a:rPr lang="cs-CZ" sz="2400" b="1" dirty="0">
                <a:solidFill>
                  <a:srgbClr val="002060"/>
                </a:solidFill>
              </a:rPr>
              <a:t>v užším slova smyslu – </a:t>
            </a:r>
            <a:r>
              <a:rPr lang="cs-CZ" sz="2400" dirty="0">
                <a:solidFill>
                  <a:srgbClr val="002060"/>
                </a:solidFill>
              </a:rPr>
              <a:t>tu představuji zdravotní pojišťovny, které nasmlouvávají se zdravotnickými zařízeními poskytování zdravotních služeb. </a:t>
            </a:r>
          </a:p>
          <a:p>
            <a:pPr marL="457200" indent="-457200" algn="just">
              <a:buClr>
                <a:schemeClr val="tx2">
                  <a:lumMod val="50000"/>
                </a:schemeClr>
              </a:buClr>
              <a:buFont typeface="+mj-lt"/>
              <a:buAutoNum type="alphaLcParenR"/>
            </a:pPr>
            <a:endParaRPr lang="cs-CZ" sz="2400" b="1" dirty="0">
              <a:solidFill>
                <a:srgbClr val="002060"/>
              </a:solidFill>
            </a:endParaRPr>
          </a:p>
          <a:p>
            <a:pPr marL="457200" indent="-457200" algn="just">
              <a:buClr>
                <a:schemeClr val="tx2">
                  <a:lumMod val="50000"/>
                </a:schemeClr>
              </a:buClr>
              <a:buFont typeface="+mj-lt"/>
              <a:buAutoNum type="alphaLcParenR"/>
            </a:pPr>
            <a:r>
              <a:rPr lang="cs-CZ" sz="2400" b="1" dirty="0">
                <a:solidFill>
                  <a:srgbClr val="002060"/>
                </a:solidFill>
              </a:rPr>
              <a:t>v širším slova smyslu – </a:t>
            </a:r>
            <a:r>
              <a:rPr lang="cs-CZ" sz="2400" dirty="0">
                <a:solidFill>
                  <a:srgbClr val="002060"/>
                </a:solidFill>
              </a:rPr>
              <a:t>tu představují klienti (pacienti), kteří poptávají zdravotní služby.</a:t>
            </a:r>
          </a:p>
          <a:p>
            <a:pPr algn="just">
              <a:buClr>
                <a:schemeClr val="tx2">
                  <a:lumMod val="50000"/>
                </a:schemeClr>
              </a:buClr>
            </a:pPr>
            <a:endParaRPr lang="cs-CZ" sz="2000" i="1" dirty="0">
              <a:solidFill>
                <a:schemeClr val="accent1">
                  <a:lumMod val="50000"/>
                </a:schemeClr>
              </a:solidFill>
            </a:endParaRPr>
          </a:p>
          <a:p>
            <a:pPr algn="just">
              <a:buClr>
                <a:schemeClr val="tx2">
                  <a:lumMod val="50000"/>
                </a:schemeClr>
              </a:buClr>
            </a:pPr>
            <a:endParaRPr lang="cs-CZ" sz="2000" b="1" dirty="0">
              <a:solidFill>
                <a:schemeClr val="accent1">
                  <a:lumMod val="50000"/>
                </a:schemeClr>
              </a:solidFill>
            </a:endParaRPr>
          </a:p>
          <a:p>
            <a:pPr algn="ctr">
              <a:buClr>
                <a:schemeClr val="tx2">
                  <a:lumMod val="50000"/>
                </a:schemeClr>
              </a:buCl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a:t> </a:t>
            </a:r>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21</a:t>
            </a:fld>
            <a:endParaRPr lang="cs-CZ" dirty="0"/>
          </a:p>
        </p:txBody>
      </p:sp>
    </p:spTree>
    <p:extLst>
      <p:ext uri="{BB962C8B-B14F-4D97-AF65-F5344CB8AC3E}">
        <p14:creationId xmlns:p14="http://schemas.microsoft.com/office/powerpoint/2010/main" val="383324283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332656"/>
            <a:ext cx="8111155" cy="1002101"/>
          </a:xfrm>
        </p:spPr>
        <p:txBody>
          <a:bodyPr>
            <a:noAutofit/>
          </a:bodyPr>
          <a:lstStyle/>
          <a:p>
            <a:pPr algn="ctr"/>
            <a:endParaRPr lang="cs-CZ" sz="3600" b="1" dirty="0"/>
          </a:p>
        </p:txBody>
      </p:sp>
      <p:sp>
        <p:nvSpPr>
          <p:cNvPr id="3" name="Zástupný symbol pro text 2"/>
          <p:cNvSpPr>
            <a:spLocks noGrp="1"/>
          </p:cNvSpPr>
          <p:nvPr>
            <p:ph type="body" sz="half" idx="2"/>
          </p:nvPr>
        </p:nvSpPr>
        <p:spPr>
          <a:xfrm>
            <a:off x="395536" y="1484784"/>
            <a:ext cx="8424936" cy="4765379"/>
          </a:xfrm>
        </p:spPr>
        <p:txBody>
          <a:bodyPr>
            <a:noAutofit/>
          </a:bodyPr>
          <a:lstStyle/>
          <a:p>
            <a:pPr algn="just">
              <a:buClr>
                <a:schemeClr val="tx2">
                  <a:lumMod val="50000"/>
                </a:schemeClr>
              </a:buClr>
            </a:pPr>
            <a:r>
              <a:rPr lang="cs-CZ" sz="2400" b="1" dirty="0">
                <a:solidFill>
                  <a:schemeClr val="tx2">
                    <a:lumMod val="75000"/>
                  </a:schemeClr>
                </a:solidFill>
              </a:rPr>
              <a:t>Poptávka po zdravotní péči má dvě složky, které vedou ke vzniku poptávky po zdravotní péči.</a:t>
            </a:r>
          </a:p>
          <a:p>
            <a:pPr algn="just">
              <a:buClr>
                <a:schemeClr val="tx2">
                  <a:lumMod val="50000"/>
                </a:schemeClr>
              </a:buClr>
            </a:pPr>
            <a:endParaRPr lang="cs-CZ" sz="2000" b="1" i="1" dirty="0">
              <a:solidFill>
                <a:schemeClr val="tx2">
                  <a:lumMod val="75000"/>
                </a:schemeClr>
              </a:solidFill>
            </a:endParaRPr>
          </a:p>
          <a:p>
            <a:pPr marL="457200" indent="-457200" algn="just">
              <a:buClr>
                <a:schemeClr val="tx2">
                  <a:lumMod val="50000"/>
                </a:schemeClr>
              </a:buClr>
              <a:buFont typeface="+mj-lt"/>
              <a:buAutoNum type="alphaLcParenR"/>
            </a:pPr>
            <a:r>
              <a:rPr lang="cs-CZ" sz="2400" b="1" i="1" dirty="0">
                <a:solidFill>
                  <a:schemeClr val="tx2">
                    <a:lumMod val="75000"/>
                  </a:schemeClr>
                </a:solidFill>
              </a:rPr>
              <a:t>Subjektivní potřeba</a:t>
            </a:r>
          </a:p>
          <a:p>
            <a:pPr marL="914400" lvl="1" indent="-457200" algn="just">
              <a:buClr>
                <a:schemeClr val="tx2">
                  <a:lumMod val="50000"/>
                </a:schemeClr>
              </a:buClr>
              <a:buFont typeface="Candara" panose="020E0502030303020204" pitchFamily="34" charset="0"/>
              <a:buChar char="‐"/>
            </a:pPr>
            <a:r>
              <a:rPr lang="cs-CZ" sz="2000" i="1" dirty="0">
                <a:solidFill>
                  <a:schemeClr val="tx2">
                    <a:lumMod val="75000"/>
                  </a:schemeClr>
                </a:solidFill>
              </a:rPr>
              <a:t>vychází z obecné definice potřeby, tj. vědomí nedostatek. Potřeba zdraví v subjektivním vyjádření je tedy pocit, vnímání chybějícího zdraví, ztráty zdraví, zhoršení individuálního zdravotního stavu. Při vzniku této potřeby člověk obvykle vyhledá zdravotní zařízení</a:t>
            </a:r>
          </a:p>
          <a:p>
            <a:pPr lvl="1" algn="just">
              <a:buClr>
                <a:schemeClr val="tx2">
                  <a:lumMod val="50000"/>
                </a:schemeClr>
              </a:buClr>
            </a:pPr>
            <a:r>
              <a:rPr lang="cs-CZ" sz="2000" i="1" dirty="0">
                <a:solidFill>
                  <a:schemeClr val="tx2">
                    <a:lumMod val="75000"/>
                  </a:schemeClr>
                </a:solidFill>
              </a:rPr>
              <a:t>                    realizuje poptávku po zdravotnických službách</a:t>
            </a:r>
            <a:endParaRPr lang="cs-CZ" sz="2000" b="1" i="1" dirty="0">
              <a:solidFill>
                <a:schemeClr val="tx2">
                  <a:lumMod val="75000"/>
                </a:schemeClr>
              </a:solidFill>
            </a:endParaRPr>
          </a:p>
          <a:p>
            <a:pPr marL="457200" indent="-457200" algn="just">
              <a:buClr>
                <a:schemeClr val="tx2">
                  <a:lumMod val="50000"/>
                </a:schemeClr>
              </a:buClr>
              <a:buFont typeface="+mj-lt"/>
              <a:buAutoNum type="alphaLcParenR"/>
            </a:pPr>
            <a:r>
              <a:rPr lang="cs-CZ" sz="2400" b="1" i="1" dirty="0">
                <a:solidFill>
                  <a:schemeClr val="tx2">
                    <a:lumMod val="75000"/>
                  </a:schemeClr>
                </a:solidFill>
              </a:rPr>
              <a:t>Objektivní potřeba</a:t>
            </a:r>
          </a:p>
          <a:p>
            <a:pPr marL="914400" lvl="1" indent="-457200" algn="just">
              <a:buClr>
                <a:schemeClr val="tx2">
                  <a:lumMod val="50000"/>
                </a:schemeClr>
              </a:buClr>
              <a:buFont typeface="Candara" panose="020E0502030303020204" pitchFamily="34" charset="0"/>
              <a:buChar char="‐"/>
            </a:pPr>
            <a:r>
              <a:rPr lang="cs-CZ" sz="2000" i="1" dirty="0">
                <a:solidFill>
                  <a:schemeClr val="tx2">
                    <a:lumMod val="75000"/>
                  </a:schemeClr>
                </a:solidFill>
              </a:rPr>
              <a:t>je založena na nutnosti preventivního sledování zdravotního stavu obyvatelstva, včasného snížení zdravotních rizik, opatřeních vedoucích k eliminaci rizik. </a:t>
            </a:r>
          </a:p>
          <a:p>
            <a:pPr marL="457200" indent="-457200" algn="just">
              <a:buClr>
                <a:schemeClr val="tx2">
                  <a:lumMod val="50000"/>
                </a:schemeClr>
              </a:buClr>
              <a:buFont typeface="+mj-lt"/>
              <a:buAutoNum type="alphaLcParenR"/>
            </a:pPr>
            <a:endParaRPr lang="cs-CZ" sz="2600" b="1" i="1" dirty="0">
              <a:solidFill>
                <a:schemeClr val="accent1">
                  <a:lumMod val="50000"/>
                </a:schemeClr>
              </a:solidFill>
            </a:endParaRPr>
          </a:p>
          <a:p>
            <a:pPr algn="just">
              <a:buClr>
                <a:schemeClr val="tx2">
                  <a:lumMod val="50000"/>
                </a:schemeClr>
              </a:buClr>
            </a:pPr>
            <a:endParaRPr lang="cs-CZ" sz="2000" b="1" dirty="0">
              <a:solidFill>
                <a:schemeClr val="accent1">
                  <a:lumMod val="50000"/>
                </a:schemeClr>
              </a:solidFill>
            </a:endParaRPr>
          </a:p>
          <a:p>
            <a:pPr algn="just">
              <a:buClr>
                <a:schemeClr val="tx2">
                  <a:lumMod val="50000"/>
                </a:schemeClr>
              </a:buClr>
            </a:pPr>
            <a:endParaRPr lang="cs-CZ" sz="2000" b="1" dirty="0">
              <a:solidFill>
                <a:schemeClr val="accent1">
                  <a:lumMod val="50000"/>
                </a:schemeClr>
              </a:solidFill>
            </a:endParaRPr>
          </a:p>
          <a:p>
            <a:pPr>
              <a:buClr>
                <a:schemeClr val="tx2">
                  <a:lumMod val="50000"/>
                </a:schemeClr>
              </a:buClr>
            </a:pPr>
            <a:endParaRPr lang="cs-CZ" sz="2000" b="1" dirty="0">
              <a:solidFill>
                <a:schemeClr val="accent1">
                  <a:lumMod val="50000"/>
                </a:schemeClr>
              </a:solidFill>
            </a:endParaRPr>
          </a:p>
          <a:p>
            <a:pPr marL="457200" indent="-457200">
              <a:buClr>
                <a:schemeClr val="tx2">
                  <a:lumMod val="50000"/>
                </a:schemeClr>
              </a:buClr>
              <a:buAutoNum type="alphaLcParenR" startAt="3"/>
            </a:pPr>
            <a:endParaRPr lang="cs-CZ" sz="2000" b="1" dirty="0">
              <a:solidFill>
                <a:schemeClr val="accent1">
                  <a:lumMod val="50000"/>
                </a:schemeClr>
              </a:solidFill>
            </a:endParaRPr>
          </a:p>
          <a:p>
            <a:pPr marL="457200" indent="-457200">
              <a:buClr>
                <a:schemeClr val="tx2">
                  <a:lumMod val="50000"/>
                </a:schemeClr>
              </a:buClr>
              <a:buAutoNum type="alphaLcParenR" startAt="3"/>
            </a:pPr>
            <a:endParaRPr lang="cs-CZ" sz="2000" b="1" dirty="0">
              <a:solidFill>
                <a:schemeClr val="accent1">
                  <a:lumMod val="50000"/>
                </a:schemeClr>
              </a:solidFill>
            </a:endParaRPr>
          </a:p>
          <a:p>
            <a:pPr marL="457200" indent="-457200">
              <a:buClr>
                <a:schemeClr val="tx2">
                  <a:lumMod val="50000"/>
                </a:schemeClr>
              </a:buClr>
              <a:buAutoNum type="alphaLcParenR" startAt="3"/>
            </a:pPr>
            <a:endParaRPr lang="cs-CZ" sz="2000" b="1" dirty="0">
              <a:solidFill>
                <a:schemeClr val="accent1">
                  <a:lumMod val="50000"/>
                </a:schemeClr>
              </a:solidFill>
            </a:endParaRPr>
          </a:p>
          <a:p>
            <a:pPr marL="457200" indent="-457200">
              <a:buClr>
                <a:schemeClr val="tx2">
                  <a:lumMod val="50000"/>
                </a:schemeClr>
              </a:buClr>
              <a:buFont typeface="+mj-lt"/>
              <a:buAutoNum type="alphaLcParenR" startAt="3"/>
            </a:pPr>
            <a:endParaRPr lang="cs-CZ" sz="2000" b="1" dirty="0">
              <a:solidFill>
                <a:schemeClr val="accent1">
                  <a:lumMod val="50000"/>
                </a:schemeClr>
              </a:solidFill>
            </a:endParaRPr>
          </a:p>
          <a:p>
            <a:pPr marL="457200" indent="-457200">
              <a:buClr>
                <a:schemeClr val="tx2">
                  <a:lumMod val="50000"/>
                </a:schemeClr>
              </a:buClr>
              <a:buFont typeface="+mj-lt"/>
              <a:buAutoNum type="alphaLcParenR" startAt="3"/>
            </a:pPr>
            <a:endParaRPr lang="cs-CZ" sz="2000" b="1" dirty="0">
              <a:solidFill>
                <a:schemeClr val="accent1">
                  <a:lumMod val="50000"/>
                </a:schemeClr>
              </a:solidFill>
            </a:endParaRPr>
          </a:p>
          <a:p>
            <a:pPr marL="457200" indent="-457200">
              <a:buFont typeface="+mj-lt"/>
              <a:buAutoNum type="alphaLcParenR" startAt="3"/>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endParaRPr lang="cs-CZ" dirty="0"/>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22</a:t>
            </a:fld>
            <a:endParaRPr lang="cs-CZ"/>
          </a:p>
        </p:txBody>
      </p:sp>
      <p:sp>
        <p:nvSpPr>
          <p:cNvPr id="10" name="Šrafovaná šipka doprava 9"/>
          <p:cNvSpPr/>
          <p:nvPr/>
        </p:nvSpPr>
        <p:spPr>
          <a:xfrm>
            <a:off x="1475656" y="4487813"/>
            <a:ext cx="364890" cy="180019"/>
          </a:xfrm>
          <a:prstGeom prst="stripedRigh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1" name="Šrafovaná šipka doprava 10"/>
          <p:cNvSpPr/>
          <p:nvPr/>
        </p:nvSpPr>
        <p:spPr>
          <a:xfrm rot="10800000">
            <a:off x="6948264" y="4487813"/>
            <a:ext cx="364890" cy="180019"/>
          </a:xfrm>
          <a:prstGeom prst="stripedRigh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Tree>
    <p:extLst>
      <p:ext uri="{BB962C8B-B14F-4D97-AF65-F5344CB8AC3E}">
        <p14:creationId xmlns:p14="http://schemas.microsoft.com/office/powerpoint/2010/main" val="428658886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332656"/>
            <a:ext cx="8111155" cy="1002101"/>
          </a:xfrm>
        </p:spPr>
        <p:txBody>
          <a:bodyPr>
            <a:noAutofit/>
          </a:bodyPr>
          <a:lstStyle/>
          <a:p>
            <a:pPr algn="ctr"/>
            <a:endParaRPr lang="cs-CZ" sz="3600" b="1" dirty="0">
              <a:solidFill>
                <a:srgbClr val="FF0000"/>
              </a:solidFill>
            </a:endParaRPr>
          </a:p>
        </p:txBody>
      </p:sp>
      <p:sp>
        <p:nvSpPr>
          <p:cNvPr id="3" name="Zástupný symbol pro text 2"/>
          <p:cNvSpPr>
            <a:spLocks noGrp="1"/>
          </p:cNvSpPr>
          <p:nvPr>
            <p:ph type="body" sz="half" idx="2"/>
          </p:nvPr>
        </p:nvSpPr>
        <p:spPr>
          <a:xfrm>
            <a:off x="395536" y="1484784"/>
            <a:ext cx="8424936" cy="4765379"/>
          </a:xfrm>
        </p:spPr>
        <p:txBody>
          <a:bodyPr>
            <a:noAutofit/>
          </a:bodyPr>
          <a:lstStyle/>
          <a:p>
            <a:pPr marL="342900" indent="-342900" algn="just">
              <a:buClr>
                <a:schemeClr val="tx2">
                  <a:lumMod val="50000"/>
                </a:schemeClr>
              </a:buClr>
              <a:buFont typeface="Wingdings" panose="05000000000000000000" pitchFamily="2" charset="2"/>
              <a:buChar char="Ø"/>
            </a:pPr>
            <a:r>
              <a:rPr lang="cs-CZ" sz="2400" b="1" dirty="0">
                <a:solidFill>
                  <a:schemeClr val="tx2">
                    <a:lumMod val="75000"/>
                  </a:schemeClr>
                </a:solidFill>
              </a:rPr>
              <a:t>Objektivní potřebu si lidé většinou neuvědomují, mnohdy ji ani jako potřebu nepociťují. </a:t>
            </a:r>
          </a:p>
          <a:p>
            <a:pPr marL="342900" indent="-342900" algn="just">
              <a:buClr>
                <a:schemeClr val="tx2">
                  <a:lumMod val="50000"/>
                </a:schemeClr>
              </a:buClr>
              <a:buFont typeface="Wingdings" panose="05000000000000000000" pitchFamily="2" charset="2"/>
              <a:buChar char="Ø"/>
            </a:pPr>
            <a:r>
              <a:rPr lang="cs-CZ" sz="2400" b="1" dirty="0">
                <a:solidFill>
                  <a:schemeClr val="tx2">
                    <a:lumMod val="75000"/>
                  </a:schemeClr>
                </a:solidFill>
              </a:rPr>
              <a:t>Lidé obvykle vyhledávají pomoc, až když je situace akutní. Přitom by se dávno předtím daly zachytit příznaky a nemoc mohla být úspěšněji léčena v počátečních stádiích vzniku.</a:t>
            </a:r>
          </a:p>
          <a:p>
            <a:pPr marL="342900" indent="-342900" algn="just">
              <a:buClr>
                <a:schemeClr val="tx2">
                  <a:lumMod val="50000"/>
                </a:schemeClr>
              </a:buClr>
              <a:buFont typeface="Wingdings" panose="05000000000000000000" pitchFamily="2" charset="2"/>
              <a:buChar char="Ø"/>
            </a:pPr>
            <a:r>
              <a:rPr lang="cs-CZ" sz="2400" b="1" dirty="0">
                <a:solidFill>
                  <a:schemeClr val="tx2">
                    <a:lumMod val="75000"/>
                  </a:schemeClr>
                </a:solidFill>
              </a:rPr>
              <a:t>Proto je nutná určitá zdravotní politika státu vycházející z objektivních potřeb zdravotního stavu obyvatelstva. Tato zdravotní politika státu prostřednictvím programu péče o zdraví vyvolává i tento druh poptávky po zdravotnické péči.</a:t>
            </a:r>
          </a:p>
          <a:p>
            <a:pPr marL="342900" indent="-342900" algn="just">
              <a:buClr>
                <a:schemeClr val="tx2">
                  <a:lumMod val="50000"/>
                </a:schemeClr>
              </a:buClr>
              <a:buFont typeface="Wingdings" panose="05000000000000000000" pitchFamily="2" charset="2"/>
              <a:buChar char="Ø"/>
            </a:pPr>
            <a:r>
              <a:rPr lang="cs-CZ" sz="2400" b="1" dirty="0">
                <a:solidFill>
                  <a:schemeClr val="tx2">
                    <a:lumMod val="75000"/>
                  </a:schemeClr>
                </a:solidFill>
              </a:rPr>
              <a:t>Do určité míry je regulace této poptávky vyvolána samotnými lékaři, kteří zvou občany k preventivním prohlídkám. </a:t>
            </a:r>
            <a:endParaRPr lang="cs-CZ" sz="2000" dirty="0">
              <a:solidFill>
                <a:schemeClr val="accent1">
                  <a:lumMod val="50000"/>
                </a:schemeClr>
              </a:solidFill>
            </a:endParaRPr>
          </a:p>
          <a:p>
            <a:pPr algn="just">
              <a:buClr>
                <a:schemeClr val="tx2">
                  <a:lumMod val="50000"/>
                </a:schemeClr>
              </a:buClr>
            </a:pPr>
            <a:endParaRPr lang="cs-CZ" sz="2000" b="1" dirty="0">
              <a:solidFill>
                <a:schemeClr val="accent1">
                  <a:lumMod val="50000"/>
                </a:schemeClr>
              </a:solidFill>
            </a:endParaRPr>
          </a:p>
          <a:p>
            <a:pPr algn="just">
              <a:buClr>
                <a:schemeClr val="tx2">
                  <a:lumMod val="50000"/>
                </a:schemeClr>
              </a:buClr>
            </a:pPr>
            <a:endParaRPr lang="cs-CZ" sz="2000" b="1" dirty="0">
              <a:solidFill>
                <a:schemeClr val="accent1">
                  <a:lumMod val="50000"/>
                </a:schemeClr>
              </a:solidFill>
            </a:endParaRPr>
          </a:p>
          <a:p>
            <a:pPr>
              <a:buClr>
                <a:schemeClr val="tx2">
                  <a:lumMod val="50000"/>
                </a:schemeClr>
              </a:buClr>
            </a:pPr>
            <a:endParaRPr lang="cs-CZ" sz="2000" b="1" dirty="0">
              <a:solidFill>
                <a:schemeClr val="accent1">
                  <a:lumMod val="50000"/>
                </a:schemeClr>
              </a:solidFill>
            </a:endParaRPr>
          </a:p>
          <a:p>
            <a:pPr marL="457200" indent="-457200">
              <a:buClr>
                <a:schemeClr val="tx2">
                  <a:lumMod val="50000"/>
                </a:schemeClr>
              </a:buClr>
              <a:buAutoNum type="alphaLcParenR" startAt="3"/>
            </a:pPr>
            <a:endParaRPr lang="cs-CZ" sz="2000" b="1" dirty="0">
              <a:solidFill>
                <a:schemeClr val="accent1">
                  <a:lumMod val="50000"/>
                </a:schemeClr>
              </a:solidFill>
            </a:endParaRPr>
          </a:p>
          <a:p>
            <a:pPr marL="457200" indent="-457200">
              <a:buClr>
                <a:schemeClr val="tx2">
                  <a:lumMod val="50000"/>
                </a:schemeClr>
              </a:buClr>
              <a:buAutoNum type="alphaLcParenR" startAt="3"/>
            </a:pPr>
            <a:endParaRPr lang="cs-CZ" sz="2000" b="1" dirty="0">
              <a:solidFill>
                <a:schemeClr val="accent1">
                  <a:lumMod val="50000"/>
                </a:schemeClr>
              </a:solidFill>
            </a:endParaRPr>
          </a:p>
          <a:p>
            <a:pPr marL="457200" indent="-457200">
              <a:buClr>
                <a:schemeClr val="tx2">
                  <a:lumMod val="50000"/>
                </a:schemeClr>
              </a:buClr>
              <a:buAutoNum type="alphaLcParenR" startAt="3"/>
            </a:pPr>
            <a:endParaRPr lang="cs-CZ" sz="2000" b="1" dirty="0">
              <a:solidFill>
                <a:schemeClr val="accent1">
                  <a:lumMod val="50000"/>
                </a:schemeClr>
              </a:solidFill>
            </a:endParaRPr>
          </a:p>
          <a:p>
            <a:pPr marL="457200" indent="-457200">
              <a:buClr>
                <a:schemeClr val="tx2">
                  <a:lumMod val="50000"/>
                </a:schemeClr>
              </a:buClr>
              <a:buFont typeface="+mj-lt"/>
              <a:buAutoNum type="alphaLcParenR" startAt="3"/>
            </a:pPr>
            <a:endParaRPr lang="cs-CZ" sz="2000" b="1" dirty="0">
              <a:solidFill>
                <a:schemeClr val="accent1">
                  <a:lumMod val="50000"/>
                </a:schemeClr>
              </a:solidFill>
            </a:endParaRPr>
          </a:p>
          <a:p>
            <a:pPr marL="457200" indent="-457200">
              <a:buClr>
                <a:schemeClr val="tx2">
                  <a:lumMod val="50000"/>
                </a:schemeClr>
              </a:buClr>
              <a:buFont typeface="+mj-lt"/>
              <a:buAutoNum type="alphaLcParenR" startAt="3"/>
            </a:pPr>
            <a:endParaRPr lang="cs-CZ" sz="2000" b="1" dirty="0">
              <a:solidFill>
                <a:schemeClr val="accent1">
                  <a:lumMod val="50000"/>
                </a:schemeClr>
              </a:solidFill>
            </a:endParaRPr>
          </a:p>
          <a:p>
            <a:pPr marL="457200" indent="-457200">
              <a:buFont typeface="+mj-lt"/>
              <a:buAutoNum type="alphaLcParenR" startAt="3"/>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endParaRPr lang="cs-CZ" dirty="0"/>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23</a:t>
            </a:fld>
            <a:endParaRPr lang="cs-CZ"/>
          </a:p>
        </p:txBody>
      </p:sp>
    </p:spTree>
    <p:extLst>
      <p:ext uri="{BB962C8B-B14F-4D97-AF65-F5344CB8AC3E}">
        <p14:creationId xmlns:p14="http://schemas.microsoft.com/office/powerpoint/2010/main" val="359586475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332657"/>
            <a:ext cx="8111155" cy="792088"/>
          </a:xfrm>
        </p:spPr>
        <p:txBody>
          <a:bodyPr>
            <a:noAutofit/>
          </a:bodyPr>
          <a:lstStyle/>
          <a:p>
            <a:pPr algn="ctr"/>
            <a:r>
              <a:rPr lang="cs-CZ" sz="2400" b="1" dirty="0"/>
              <a:t>Nabídka ve zdravotnictví</a:t>
            </a:r>
          </a:p>
        </p:txBody>
      </p:sp>
      <p:sp>
        <p:nvSpPr>
          <p:cNvPr id="3" name="Zástupný symbol pro text 2"/>
          <p:cNvSpPr>
            <a:spLocks noGrp="1"/>
          </p:cNvSpPr>
          <p:nvPr>
            <p:ph type="body" sz="half" idx="2"/>
          </p:nvPr>
        </p:nvSpPr>
        <p:spPr>
          <a:xfrm>
            <a:off x="611560" y="1196752"/>
            <a:ext cx="8064896" cy="5418536"/>
          </a:xfrm>
        </p:spPr>
        <p:txBody>
          <a:bodyPr>
            <a:noAutofit/>
          </a:bodyPr>
          <a:lstStyle/>
          <a:p>
            <a:pPr marL="342900" indent="-342900" algn="just">
              <a:buClr>
                <a:schemeClr val="tx2">
                  <a:lumMod val="50000"/>
                </a:schemeClr>
              </a:buClr>
              <a:buFont typeface="Wingdings" panose="05000000000000000000" pitchFamily="2" charset="2"/>
              <a:buChar char="v"/>
            </a:pPr>
            <a:r>
              <a:rPr lang="cs-CZ" sz="2400" b="1" dirty="0">
                <a:solidFill>
                  <a:srgbClr val="002060"/>
                </a:solidFill>
              </a:rPr>
              <a:t>Stranu nabídky ve zdravotnictví představují  zdravotnická zařízení. Ta co do počtu a struktury tvoří síť zdravotnických zařízení. </a:t>
            </a:r>
          </a:p>
          <a:p>
            <a:pPr marL="342900" indent="-342900" algn="just">
              <a:buClr>
                <a:schemeClr val="tx2">
                  <a:lumMod val="50000"/>
                </a:schemeClr>
              </a:buClr>
              <a:buFont typeface="Wingdings" panose="05000000000000000000" pitchFamily="2" charset="2"/>
              <a:buChar char="v"/>
            </a:pPr>
            <a:r>
              <a:rPr lang="cs-CZ" sz="2400" b="1" dirty="0">
                <a:solidFill>
                  <a:srgbClr val="002060"/>
                </a:solidFill>
              </a:rPr>
              <a:t>O optimalizaci sítě zdravotnických zařízení se snaží jak zdravotnické pojišťovny, tak i Ministerstvo zdravotnictví.</a:t>
            </a:r>
          </a:p>
          <a:p>
            <a:pPr marL="342900" indent="-342900" algn="just">
              <a:buClr>
                <a:schemeClr val="tx2">
                  <a:lumMod val="50000"/>
                </a:schemeClr>
              </a:buClr>
              <a:buFont typeface="Wingdings" panose="05000000000000000000" pitchFamily="2" charset="2"/>
              <a:buChar char="v"/>
            </a:pPr>
            <a:r>
              <a:rPr lang="cs-CZ" sz="2400" b="1" dirty="0">
                <a:solidFill>
                  <a:srgbClr val="002060"/>
                </a:solidFill>
              </a:rPr>
              <a:t>Z důvodu etického rozměru podnikání ve zdravotnictví nemůže být zdravotnictví nikdy jen doménou tržních sil a mechanismů. Vždy bude třeba významných zásahů státu a jiných veřejnoprávních orgánů do mechanismu tohoto trhu. Tyto zásahy nejsou jen otázkami ekonomickými, ale i politickými a jejich řešení se proto odvíjí od toho, jak je zaměřena konkrétní vláda, zda více liberalisticky nebo více intervencionisticky, jaké jsou preference obyvatelstva apod.</a:t>
            </a:r>
          </a:p>
          <a:p>
            <a:pPr algn="just">
              <a:buClr>
                <a:schemeClr val="tx2">
                  <a:lumMod val="50000"/>
                </a:schemeClr>
              </a:buClr>
            </a:pPr>
            <a:endParaRPr lang="cs-CZ" sz="2000" i="1" dirty="0">
              <a:solidFill>
                <a:schemeClr val="accent1">
                  <a:lumMod val="50000"/>
                </a:schemeClr>
              </a:solidFill>
            </a:endParaRPr>
          </a:p>
          <a:p>
            <a:pPr algn="just">
              <a:buClr>
                <a:schemeClr val="tx2">
                  <a:lumMod val="50000"/>
                </a:schemeClr>
              </a:buClr>
            </a:pPr>
            <a:endParaRPr lang="cs-CZ" sz="2000" b="1" dirty="0">
              <a:solidFill>
                <a:schemeClr val="accent1">
                  <a:lumMod val="50000"/>
                </a:schemeClr>
              </a:solidFill>
            </a:endParaRPr>
          </a:p>
          <a:p>
            <a:pPr algn="ctr">
              <a:buClr>
                <a:schemeClr val="tx2">
                  <a:lumMod val="50000"/>
                </a:schemeClr>
              </a:buCl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a:t> </a:t>
            </a:r>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24</a:t>
            </a:fld>
            <a:endParaRPr lang="cs-CZ" dirty="0"/>
          </a:p>
        </p:txBody>
      </p:sp>
    </p:spTree>
    <p:extLst>
      <p:ext uri="{BB962C8B-B14F-4D97-AF65-F5344CB8AC3E}">
        <p14:creationId xmlns:p14="http://schemas.microsoft.com/office/powerpoint/2010/main" val="143264018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332656"/>
            <a:ext cx="8111155" cy="1002101"/>
          </a:xfrm>
        </p:spPr>
        <p:txBody>
          <a:bodyPr>
            <a:noAutofit/>
          </a:bodyPr>
          <a:lstStyle/>
          <a:p>
            <a:pPr algn="ctr"/>
            <a:endParaRPr lang="cs-CZ" sz="3600" b="1" dirty="0"/>
          </a:p>
        </p:txBody>
      </p:sp>
      <p:sp>
        <p:nvSpPr>
          <p:cNvPr id="3" name="Zástupný symbol pro text 2"/>
          <p:cNvSpPr>
            <a:spLocks noGrp="1"/>
          </p:cNvSpPr>
          <p:nvPr>
            <p:ph type="body" sz="half" idx="2"/>
          </p:nvPr>
        </p:nvSpPr>
        <p:spPr>
          <a:xfrm>
            <a:off x="611559" y="1334757"/>
            <a:ext cx="7895131" cy="5280531"/>
          </a:xfrm>
        </p:spPr>
        <p:txBody>
          <a:bodyPr>
            <a:noAutofit/>
          </a:bodyPr>
          <a:lstStyle/>
          <a:p>
            <a:pPr algn="just">
              <a:buClr>
                <a:schemeClr val="tx2">
                  <a:lumMod val="50000"/>
                </a:schemeClr>
              </a:buClr>
            </a:pPr>
            <a:r>
              <a:rPr lang="cs-CZ" sz="2400" b="1" dirty="0">
                <a:solidFill>
                  <a:srgbClr val="002060"/>
                </a:solidFill>
              </a:rPr>
              <a:t>V rámci tržního modelu hospodářství se vychází z toho, že nemůže být ponecháno jen volnému působení tržních sil, a to z důvodu, že:</a:t>
            </a:r>
          </a:p>
          <a:p>
            <a:pPr marL="457200" indent="-457200" algn="just">
              <a:buClr>
                <a:schemeClr val="tx2">
                  <a:lumMod val="50000"/>
                </a:schemeClr>
              </a:buClr>
              <a:buFont typeface="+mj-lt"/>
              <a:buAutoNum type="alphaLcParenR"/>
            </a:pPr>
            <a:r>
              <a:rPr lang="cs-CZ" sz="2400" dirty="0">
                <a:solidFill>
                  <a:srgbClr val="002060"/>
                </a:solidFill>
              </a:rPr>
              <a:t>v důsledku nerovnosti v příjmech občanů by mohlo dojít k tomu, že by některým občanům nebyla zdravotní služba poskytnuta, přestože ji potřebují</a:t>
            </a:r>
          </a:p>
          <a:p>
            <a:pPr marL="457200" indent="-457200" algn="just">
              <a:buClr>
                <a:schemeClr val="tx2">
                  <a:lumMod val="50000"/>
                </a:schemeClr>
              </a:buClr>
              <a:buFont typeface="+mj-lt"/>
              <a:buAutoNum type="alphaLcParenR"/>
            </a:pPr>
            <a:r>
              <a:rPr lang="cs-CZ" sz="2400" dirty="0">
                <a:solidFill>
                  <a:srgbClr val="002060"/>
                </a:solidFill>
              </a:rPr>
              <a:t>mohlo dojít k selhání dostupnosti zdravotní péče z hlediska počtu a struktury poskytovatelů zdravotních služeb.</a:t>
            </a:r>
          </a:p>
          <a:p>
            <a:pPr algn="just">
              <a:buClr>
                <a:schemeClr val="tx2">
                  <a:lumMod val="50000"/>
                </a:schemeClr>
              </a:buClr>
            </a:pPr>
            <a:r>
              <a:rPr lang="cs-CZ" sz="2400" b="1" dirty="0">
                <a:solidFill>
                  <a:srgbClr val="002060"/>
                </a:solidFill>
              </a:rPr>
              <a:t>Z výše uvedených důvodů hledají vlády států takové modely financování zdravotní péče, které by zajistily poskytování kvalitní zdravotní péče pro všechny obyvatele.</a:t>
            </a:r>
          </a:p>
          <a:p>
            <a:pPr algn="just">
              <a:buClr>
                <a:schemeClr val="tx2">
                  <a:lumMod val="50000"/>
                </a:schemeClr>
              </a:buClr>
            </a:pPr>
            <a:endParaRPr lang="cs-CZ" sz="2400" b="1" dirty="0">
              <a:solidFill>
                <a:srgbClr val="002060"/>
              </a:solidFill>
            </a:endParaRPr>
          </a:p>
          <a:p>
            <a:pPr algn="just">
              <a:buClr>
                <a:schemeClr val="tx2">
                  <a:lumMod val="50000"/>
                </a:schemeClr>
              </a:buClr>
            </a:pPr>
            <a:endParaRPr lang="cs-CZ" sz="2000" i="1" dirty="0">
              <a:solidFill>
                <a:schemeClr val="accent1">
                  <a:lumMod val="50000"/>
                </a:schemeClr>
              </a:solidFill>
            </a:endParaRPr>
          </a:p>
          <a:p>
            <a:pPr algn="just">
              <a:buClr>
                <a:schemeClr val="tx2">
                  <a:lumMod val="50000"/>
                </a:schemeClr>
              </a:buClr>
            </a:pPr>
            <a:endParaRPr lang="cs-CZ" sz="2000" b="1" dirty="0">
              <a:solidFill>
                <a:schemeClr val="accent1">
                  <a:lumMod val="50000"/>
                </a:schemeClr>
              </a:solidFill>
            </a:endParaRPr>
          </a:p>
          <a:p>
            <a:pPr algn="ctr">
              <a:buClr>
                <a:schemeClr val="tx2">
                  <a:lumMod val="50000"/>
                </a:schemeClr>
              </a:buCl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a:t> </a:t>
            </a:r>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25</a:t>
            </a:fld>
            <a:endParaRPr lang="cs-CZ" dirty="0"/>
          </a:p>
        </p:txBody>
      </p:sp>
    </p:spTree>
    <p:extLst>
      <p:ext uri="{BB962C8B-B14F-4D97-AF65-F5344CB8AC3E}">
        <p14:creationId xmlns:p14="http://schemas.microsoft.com/office/powerpoint/2010/main" val="70296581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332656"/>
            <a:ext cx="8111155" cy="1002101"/>
          </a:xfrm>
        </p:spPr>
        <p:txBody>
          <a:bodyPr>
            <a:noAutofit/>
          </a:bodyPr>
          <a:lstStyle/>
          <a:p>
            <a:pPr algn="ctr"/>
            <a:endParaRPr lang="cs-CZ" sz="3600" b="1" dirty="0"/>
          </a:p>
        </p:txBody>
      </p:sp>
      <p:sp>
        <p:nvSpPr>
          <p:cNvPr id="3" name="Zástupný symbol pro text 2"/>
          <p:cNvSpPr>
            <a:spLocks noGrp="1"/>
          </p:cNvSpPr>
          <p:nvPr>
            <p:ph type="body" sz="half" idx="2"/>
          </p:nvPr>
        </p:nvSpPr>
        <p:spPr>
          <a:xfrm>
            <a:off x="611560" y="1556792"/>
            <a:ext cx="7704856" cy="5058496"/>
          </a:xfrm>
        </p:spPr>
        <p:txBody>
          <a:bodyPr>
            <a:noAutofit/>
          </a:bodyPr>
          <a:lstStyle/>
          <a:p>
            <a:pPr algn="just">
              <a:buClr>
                <a:schemeClr val="tx2">
                  <a:lumMod val="50000"/>
                </a:schemeClr>
              </a:buClr>
            </a:pPr>
            <a:r>
              <a:rPr lang="cs-CZ" sz="2400" b="1" dirty="0">
                <a:solidFill>
                  <a:srgbClr val="002060"/>
                </a:solidFill>
              </a:rPr>
              <a:t>Nyní jsou ve světě tři základní modely financování zdravotnictví, i když se většinou nevyskytují v čisté formě, ale jsou různě modifikovány :</a:t>
            </a:r>
          </a:p>
          <a:p>
            <a:pPr marL="457200" indent="-457200" algn="just">
              <a:buClr>
                <a:schemeClr val="tx2">
                  <a:lumMod val="50000"/>
                </a:schemeClr>
              </a:buClr>
              <a:buFont typeface="+mj-lt"/>
              <a:buAutoNum type="arabicPeriod"/>
            </a:pPr>
            <a:r>
              <a:rPr lang="cs-CZ" sz="2400" b="1" dirty="0">
                <a:solidFill>
                  <a:srgbClr val="002060"/>
                </a:solidFill>
              </a:rPr>
              <a:t>zdravotnictví financované převážně ze státního rozpočtu</a:t>
            </a:r>
          </a:p>
          <a:p>
            <a:pPr marL="457200" indent="-457200" algn="just">
              <a:buClr>
                <a:schemeClr val="tx2">
                  <a:lumMod val="50000"/>
                </a:schemeClr>
              </a:buClr>
              <a:buFont typeface="+mj-lt"/>
              <a:buAutoNum type="arabicPeriod"/>
            </a:pPr>
            <a:r>
              <a:rPr lang="cs-CZ" sz="2400" b="1" dirty="0">
                <a:solidFill>
                  <a:srgbClr val="002060"/>
                </a:solidFill>
              </a:rPr>
              <a:t>zdravotnictví financované převážně ze zdravotního pojištění</a:t>
            </a:r>
          </a:p>
          <a:p>
            <a:pPr marL="457200" indent="-457200" algn="just">
              <a:buClr>
                <a:schemeClr val="tx2">
                  <a:lumMod val="50000"/>
                </a:schemeClr>
              </a:buClr>
              <a:buFont typeface="+mj-lt"/>
              <a:buAutoNum type="arabicPeriod"/>
            </a:pPr>
            <a:r>
              <a:rPr lang="cs-CZ" sz="2400" b="1" dirty="0">
                <a:solidFill>
                  <a:srgbClr val="002060"/>
                </a:solidFill>
              </a:rPr>
              <a:t>tržní zdravotnictví financované převážně ze zdrojů pacientů</a:t>
            </a:r>
          </a:p>
          <a:p>
            <a:pPr marL="457200" indent="-457200" algn="just">
              <a:buClr>
                <a:schemeClr val="tx2">
                  <a:lumMod val="50000"/>
                </a:schemeClr>
              </a:buClr>
              <a:buFont typeface="+mj-lt"/>
              <a:buAutoNum type="arabicPeriod"/>
            </a:pPr>
            <a:endParaRPr lang="cs-CZ" sz="2400" b="1" dirty="0">
              <a:solidFill>
                <a:schemeClr val="accent1">
                  <a:lumMod val="50000"/>
                </a:schemeClr>
              </a:solidFill>
            </a:endParaRPr>
          </a:p>
          <a:p>
            <a:pPr marL="457200" indent="-457200" algn="just">
              <a:buClr>
                <a:schemeClr val="tx2">
                  <a:lumMod val="50000"/>
                </a:schemeClr>
              </a:buClr>
              <a:buFont typeface="+mj-lt"/>
              <a:buAutoNum type="arabicPeriod"/>
            </a:pPr>
            <a:endParaRPr lang="cs-CZ" sz="2400" b="1" dirty="0">
              <a:solidFill>
                <a:schemeClr val="accent1">
                  <a:lumMod val="50000"/>
                </a:schemeClr>
              </a:solidFill>
            </a:endParaRPr>
          </a:p>
          <a:p>
            <a:pPr algn="just">
              <a:buClr>
                <a:schemeClr val="tx2">
                  <a:lumMod val="50000"/>
                </a:schemeClr>
              </a:buClr>
            </a:pPr>
            <a:endParaRPr lang="cs-CZ" sz="2000" i="1" dirty="0">
              <a:solidFill>
                <a:schemeClr val="accent1">
                  <a:lumMod val="50000"/>
                </a:schemeClr>
              </a:solidFill>
            </a:endParaRPr>
          </a:p>
          <a:p>
            <a:pPr algn="just">
              <a:buClr>
                <a:schemeClr val="tx2">
                  <a:lumMod val="50000"/>
                </a:schemeClr>
              </a:buClr>
            </a:pPr>
            <a:endParaRPr lang="cs-CZ" sz="2000" b="1" dirty="0">
              <a:solidFill>
                <a:schemeClr val="accent1">
                  <a:lumMod val="50000"/>
                </a:schemeClr>
              </a:solidFill>
            </a:endParaRPr>
          </a:p>
          <a:p>
            <a:pPr algn="ctr">
              <a:buClr>
                <a:schemeClr val="tx2">
                  <a:lumMod val="50000"/>
                </a:schemeClr>
              </a:buCl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a:t> </a:t>
            </a:r>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26</a:t>
            </a:fld>
            <a:endParaRPr lang="cs-CZ" dirty="0"/>
          </a:p>
        </p:txBody>
      </p:sp>
    </p:spTree>
    <p:extLst>
      <p:ext uri="{BB962C8B-B14F-4D97-AF65-F5344CB8AC3E}">
        <p14:creationId xmlns:p14="http://schemas.microsoft.com/office/powerpoint/2010/main" val="353973530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476672"/>
            <a:ext cx="8111155" cy="1440160"/>
          </a:xfrm>
        </p:spPr>
        <p:txBody>
          <a:bodyPr>
            <a:noAutofit/>
          </a:bodyPr>
          <a:lstStyle/>
          <a:p>
            <a:pPr marL="457200" lvl="0" indent="-457200" algn="ctr">
              <a:spcBef>
                <a:spcPct val="20000"/>
              </a:spcBef>
              <a:buFont typeface="+mj-lt"/>
              <a:buAutoNum type="arabicPeriod"/>
            </a:pPr>
            <a:r>
              <a:rPr lang="cs-CZ" sz="2400" b="1" dirty="0">
                <a:solidFill>
                  <a:schemeClr val="bg1"/>
                </a:solidFill>
                <a:ea typeface="+mn-ea"/>
                <a:cs typeface="+mn-cs"/>
              </a:rPr>
              <a:t>Systém financování zdravotnictví ze státního </a:t>
            </a:r>
            <a:br>
              <a:rPr lang="cs-CZ" sz="2400" b="1" dirty="0">
                <a:solidFill>
                  <a:schemeClr val="bg1"/>
                </a:solidFill>
                <a:ea typeface="+mn-ea"/>
                <a:cs typeface="+mn-cs"/>
              </a:rPr>
            </a:br>
            <a:r>
              <a:rPr lang="cs-CZ" sz="2400" b="1" dirty="0">
                <a:solidFill>
                  <a:schemeClr val="bg1"/>
                </a:solidFill>
                <a:ea typeface="+mn-ea"/>
                <a:cs typeface="+mn-cs"/>
              </a:rPr>
              <a:t>rozpočtu</a:t>
            </a:r>
            <a:r>
              <a:rPr lang="cs-CZ" sz="2400" b="1" dirty="0">
                <a:solidFill>
                  <a:srgbClr val="31B6FD">
                    <a:lumMod val="50000"/>
                  </a:srgbClr>
                </a:solidFill>
                <a:ea typeface="+mn-ea"/>
                <a:cs typeface="+mn-cs"/>
              </a:rPr>
              <a:t/>
            </a:r>
            <a:br>
              <a:rPr lang="cs-CZ" sz="2400" b="1" dirty="0">
                <a:solidFill>
                  <a:srgbClr val="31B6FD">
                    <a:lumMod val="50000"/>
                  </a:srgbClr>
                </a:solidFill>
                <a:ea typeface="+mn-ea"/>
                <a:cs typeface="+mn-cs"/>
              </a:rPr>
            </a:br>
            <a:endParaRPr lang="cs-CZ" sz="3600" b="1" dirty="0"/>
          </a:p>
        </p:txBody>
      </p:sp>
      <p:sp>
        <p:nvSpPr>
          <p:cNvPr id="3" name="Zástupný symbol pro text 2"/>
          <p:cNvSpPr>
            <a:spLocks noGrp="1"/>
          </p:cNvSpPr>
          <p:nvPr>
            <p:ph type="body" sz="half" idx="2"/>
          </p:nvPr>
        </p:nvSpPr>
        <p:spPr>
          <a:xfrm>
            <a:off x="395536" y="1556792"/>
            <a:ext cx="8208912" cy="4693371"/>
          </a:xfrm>
        </p:spPr>
        <p:txBody>
          <a:bodyPr>
            <a:noAutofit/>
          </a:bodyPr>
          <a:lstStyle/>
          <a:p>
            <a:pPr marL="457200" indent="-457200" algn="just">
              <a:buClr>
                <a:schemeClr val="tx2">
                  <a:lumMod val="50000"/>
                </a:schemeClr>
              </a:buClr>
              <a:buFont typeface="+mj-lt"/>
              <a:buAutoNum type="arabicPeriod"/>
            </a:pPr>
            <a:r>
              <a:rPr lang="cs-CZ" sz="2400" b="1" dirty="0">
                <a:solidFill>
                  <a:srgbClr val="002060"/>
                </a:solidFill>
              </a:rPr>
              <a:t>Zdravotnictví financované převážně ze státního rozpočtu = národní zdravotní služba (v ČR před rokem 1990)</a:t>
            </a:r>
          </a:p>
          <a:p>
            <a:pPr marL="914400" lvl="1" indent="-457200" algn="just">
              <a:buClr>
                <a:schemeClr val="tx2">
                  <a:lumMod val="50000"/>
                </a:schemeClr>
              </a:buClr>
              <a:buFont typeface="Wingdings" panose="05000000000000000000" pitchFamily="2" charset="2"/>
              <a:buChar char="§"/>
            </a:pPr>
            <a:r>
              <a:rPr lang="cs-CZ" sz="2400" dirty="0">
                <a:solidFill>
                  <a:srgbClr val="002060"/>
                </a:solidFill>
              </a:rPr>
              <a:t>je to model financovaný z vybraných daní Velká Británie, Itálie, Dánsko apod.</a:t>
            </a:r>
          </a:p>
          <a:p>
            <a:pPr marL="914400" lvl="1" indent="-457200" algn="just">
              <a:buClr>
                <a:schemeClr val="tx2">
                  <a:lumMod val="50000"/>
                </a:schemeClr>
              </a:buClr>
              <a:buFont typeface="Wingdings" panose="05000000000000000000" pitchFamily="2" charset="2"/>
              <a:buChar char="§"/>
            </a:pPr>
            <a:r>
              <a:rPr lang="cs-CZ" sz="2400" dirty="0">
                <a:solidFill>
                  <a:srgbClr val="002060"/>
                </a:solidFill>
              </a:rPr>
              <a:t>stát zajišťuje bezplatné poskytování zdravotních služeb pro všechny občany</a:t>
            </a:r>
          </a:p>
          <a:p>
            <a:pPr marL="914400" lvl="1" indent="-457200" algn="just">
              <a:buClr>
                <a:schemeClr val="tx2">
                  <a:lumMod val="50000"/>
                </a:schemeClr>
              </a:buClr>
              <a:buFont typeface="Wingdings" panose="05000000000000000000" pitchFamily="2" charset="2"/>
              <a:buChar char="§"/>
            </a:pPr>
            <a:r>
              <a:rPr lang="cs-CZ" sz="2400" dirty="0">
                <a:solidFill>
                  <a:srgbClr val="002060"/>
                </a:solidFill>
              </a:rPr>
              <a:t>náklady na zdravotní péči jsou hrazeny přímo ze státního rozpočtu (z vybraných daní)</a:t>
            </a:r>
          </a:p>
          <a:p>
            <a:pPr marL="914400" lvl="1" indent="-457200" algn="just">
              <a:buClr>
                <a:schemeClr val="tx2">
                  <a:lumMod val="50000"/>
                </a:schemeClr>
              </a:buClr>
              <a:buFont typeface="Wingdings" panose="05000000000000000000" pitchFamily="2" charset="2"/>
              <a:buChar char="§"/>
            </a:pPr>
            <a:r>
              <a:rPr lang="cs-CZ" sz="2400" dirty="0">
                <a:solidFill>
                  <a:srgbClr val="002060"/>
                </a:solidFill>
              </a:rPr>
              <a:t>v tomto systém jsou poskytovatelé zdravotních služeb buď veřejné zdravotnická zařízení, nebo soukromí poskytovatelé na základě smlouvy se specializovanými orgány na regionální a municipální úrovni.</a:t>
            </a:r>
          </a:p>
          <a:p>
            <a:pPr algn="just">
              <a:buClr>
                <a:schemeClr val="tx2">
                  <a:lumMod val="50000"/>
                </a:schemeClr>
              </a:buClr>
            </a:pPr>
            <a:endParaRPr lang="cs-CZ" sz="2000" b="1" dirty="0">
              <a:solidFill>
                <a:schemeClr val="accent1">
                  <a:lumMod val="50000"/>
                </a:schemeClr>
              </a:solidFill>
            </a:endParaRPr>
          </a:p>
          <a:p>
            <a:pPr algn="just">
              <a:buClr>
                <a:schemeClr val="tx2">
                  <a:lumMod val="50000"/>
                </a:schemeClr>
              </a:buClr>
            </a:pPr>
            <a:endParaRPr lang="cs-CZ" sz="2000" i="1" dirty="0">
              <a:solidFill>
                <a:schemeClr val="accent1">
                  <a:lumMod val="50000"/>
                </a:schemeClr>
              </a:solidFill>
            </a:endParaRPr>
          </a:p>
          <a:p>
            <a:pPr algn="just">
              <a:buClr>
                <a:schemeClr val="tx2">
                  <a:lumMod val="50000"/>
                </a:schemeClr>
              </a:buClr>
            </a:pPr>
            <a:endParaRPr lang="cs-CZ" sz="2000" b="1" dirty="0">
              <a:solidFill>
                <a:schemeClr val="accent1">
                  <a:lumMod val="50000"/>
                </a:schemeClr>
              </a:solidFill>
            </a:endParaRPr>
          </a:p>
          <a:p>
            <a:pPr algn="ctr">
              <a:buClr>
                <a:schemeClr val="tx2">
                  <a:lumMod val="50000"/>
                </a:schemeClr>
              </a:buCl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a:t> </a:t>
            </a:r>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27</a:t>
            </a:fld>
            <a:endParaRPr lang="cs-CZ" dirty="0"/>
          </a:p>
        </p:txBody>
      </p:sp>
    </p:spTree>
    <p:extLst>
      <p:ext uri="{BB962C8B-B14F-4D97-AF65-F5344CB8AC3E}">
        <p14:creationId xmlns:p14="http://schemas.microsoft.com/office/powerpoint/2010/main" val="173651652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53065" y="332655"/>
            <a:ext cx="8111155" cy="1296145"/>
          </a:xfrm>
        </p:spPr>
        <p:txBody>
          <a:bodyPr>
            <a:noAutofit/>
          </a:bodyPr>
          <a:lstStyle/>
          <a:p>
            <a:pPr marL="457200" lvl="0" indent="-457200" algn="ctr">
              <a:spcBef>
                <a:spcPct val="20000"/>
              </a:spcBef>
              <a:buFont typeface="+mj-lt"/>
              <a:buAutoNum type="arabicPeriod" startAt="2"/>
            </a:pPr>
            <a:r>
              <a:rPr lang="cs-CZ" sz="2400" b="1" dirty="0">
                <a:solidFill>
                  <a:schemeClr val="bg1"/>
                </a:solidFill>
                <a:ea typeface="+mn-ea"/>
                <a:cs typeface="+mn-cs"/>
              </a:rPr>
              <a:t>Financování zdravotnictví převážně z prostředků povinného všeobecného zdravotního pojištění</a:t>
            </a:r>
            <a:r>
              <a:rPr lang="cs-CZ" sz="2400" b="1" dirty="0">
                <a:solidFill>
                  <a:srgbClr val="31B6FD">
                    <a:lumMod val="50000"/>
                  </a:srgbClr>
                </a:solidFill>
                <a:ea typeface="+mn-ea"/>
                <a:cs typeface="+mn-cs"/>
              </a:rPr>
              <a:t/>
            </a:r>
            <a:br>
              <a:rPr lang="cs-CZ" sz="2400" b="1" dirty="0">
                <a:solidFill>
                  <a:srgbClr val="31B6FD">
                    <a:lumMod val="50000"/>
                  </a:srgbClr>
                </a:solidFill>
                <a:ea typeface="+mn-ea"/>
                <a:cs typeface="+mn-cs"/>
              </a:rPr>
            </a:br>
            <a:endParaRPr lang="cs-CZ" sz="2400" b="1" dirty="0"/>
          </a:p>
        </p:txBody>
      </p:sp>
      <p:sp>
        <p:nvSpPr>
          <p:cNvPr id="3" name="Zástupný symbol pro text 2"/>
          <p:cNvSpPr>
            <a:spLocks noGrp="1"/>
          </p:cNvSpPr>
          <p:nvPr>
            <p:ph type="body" sz="half" idx="2"/>
          </p:nvPr>
        </p:nvSpPr>
        <p:spPr>
          <a:xfrm>
            <a:off x="611560" y="1556792"/>
            <a:ext cx="7704856" cy="5058496"/>
          </a:xfrm>
        </p:spPr>
        <p:txBody>
          <a:bodyPr>
            <a:noAutofit/>
          </a:bodyPr>
          <a:lstStyle/>
          <a:p>
            <a:pPr marL="457200" indent="-457200" algn="just">
              <a:buClr>
                <a:schemeClr val="tx2">
                  <a:lumMod val="50000"/>
                </a:schemeClr>
              </a:buClr>
              <a:buFont typeface="+mj-lt"/>
              <a:buAutoNum type="arabicPeriod" startAt="2"/>
            </a:pPr>
            <a:r>
              <a:rPr lang="cs-CZ" sz="2400" b="1" dirty="0">
                <a:solidFill>
                  <a:srgbClr val="002060"/>
                </a:solidFill>
              </a:rPr>
              <a:t>Zdravotnictví financované převážně ze zdravotního pojištění</a:t>
            </a:r>
          </a:p>
          <a:p>
            <a:pPr marL="457200" indent="-457200" algn="just">
              <a:buClr>
                <a:schemeClr val="tx2">
                  <a:lumMod val="50000"/>
                </a:schemeClr>
              </a:buClr>
              <a:buFont typeface="Wingdings" panose="05000000000000000000" pitchFamily="2" charset="2"/>
              <a:buChar char="§"/>
            </a:pPr>
            <a:r>
              <a:rPr lang="cs-CZ" sz="2400" dirty="0">
                <a:solidFill>
                  <a:srgbClr val="002060"/>
                </a:solidFill>
              </a:rPr>
              <a:t>uplatňuje se ve většině zemí Evropy včetně ČR</a:t>
            </a:r>
          </a:p>
          <a:p>
            <a:pPr marL="457200" indent="-457200" algn="just">
              <a:buClr>
                <a:schemeClr val="tx2">
                  <a:lumMod val="50000"/>
                </a:schemeClr>
              </a:buClr>
              <a:buFont typeface="Wingdings" panose="05000000000000000000" pitchFamily="2" charset="2"/>
              <a:buChar char="§"/>
            </a:pPr>
            <a:r>
              <a:rPr lang="cs-CZ" sz="2400" dirty="0">
                <a:solidFill>
                  <a:srgbClr val="002060"/>
                </a:solidFill>
              </a:rPr>
              <a:t>finanční prostředky vybraného pojistného se soustředí ve zvláštních pojistných fondech, které jsou spravovány zdravotními pojišťovnami</a:t>
            </a:r>
          </a:p>
          <a:p>
            <a:pPr marL="457200" indent="-457200" algn="just">
              <a:buClr>
                <a:schemeClr val="tx2">
                  <a:lumMod val="50000"/>
                </a:schemeClr>
              </a:buClr>
              <a:buFont typeface="Wingdings" panose="05000000000000000000" pitchFamily="2" charset="2"/>
              <a:buChar char="§"/>
            </a:pPr>
            <a:r>
              <a:rPr lang="cs-CZ" sz="2400" dirty="0">
                <a:solidFill>
                  <a:srgbClr val="002060"/>
                </a:solidFill>
              </a:rPr>
              <a:t>do fondů povinně přispívají  zákonem stanovené výši zaměstnanci a zaměstnavatelé i OSVČ a státní pojištěnci, za ně pojištění platí stát (důchodci, nezaměstnaní, studenti apod.)</a:t>
            </a:r>
          </a:p>
          <a:p>
            <a:pPr marL="457200" indent="-457200" algn="just">
              <a:buClr>
                <a:schemeClr val="tx2">
                  <a:lumMod val="50000"/>
                </a:schemeClr>
              </a:buClr>
              <a:buFont typeface="Wingdings" panose="05000000000000000000" pitchFamily="2" charset="2"/>
              <a:buChar char="§"/>
            </a:pPr>
            <a:r>
              <a:rPr lang="cs-CZ" sz="2400" dirty="0">
                <a:solidFill>
                  <a:srgbClr val="002060"/>
                </a:solidFill>
              </a:rPr>
              <a:t>poskytovatelé zdravotních služeb jsou státní i nestátní zdravotnická zařízení, která své služby poskytují občanům na základě smlouvy uzavřené s ZP.</a:t>
            </a:r>
          </a:p>
          <a:p>
            <a:pPr marL="457200" indent="-457200" algn="just">
              <a:buClr>
                <a:schemeClr val="tx2">
                  <a:lumMod val="50000"/>
                </a:schemeClr>
              </a:buClr>
              <a:buFont typeface="Wingdings" panose="05000000000000000000" pitchFamily="2" charset="2"/>
              <a:buChar char="§"/>
            </a:pPr>
            <a:endParaRPr lang="cs-CZ" sz="2400" b="1" dirty="0">
              <a:solidFill>
                <a:schemeClr val="accent1">
                  <a:lumMod val="50000"/>
                </a:schemeClr>
              </a:solidFill>
            </a:endParaRPr>
          </a:p>
          <a:p>
            <a:pPr marL="457200" indent="-457200" algn="just">
              <a:buClr>
                <a:schemeClr val="tx2">
                  <a:lumMod val="50000"/>
                </a:schemeClr>
              </a:buClr>
              <a:buFont typeface="Arial" panose="020B0604020202020204" pitchFamily="34" charset="0"/>
              <a:buChar char="•"/>
            </a:pPr>
            <a:endParaRPr lang="cs-CZ" sz="2400" b="1" dirty="0">
              <a:solidFill>
                <a:schemeClr val="accent1">
                  <a:lumMod val="50000"/>
                </a:schemeClr>
              </a:solidFill>
            </a:endParaRPr>
          </a:p>
          <a:p>
            <a:pPr algn="just">
              <a:buClr>
                <a:schemeClr val="tx2">
                  <a:lumMod val="50000"/>
                </a:schemeClr>
              </a:buClr>
            </a:pPr>
            <a:endParaRPr lang="cs-CZ" sz="2000" b="1" dirty="0">
              <a:solidFill>
                <a:schemeClr val="accent1">
                  <a:lumMod val="50000"/>
                </a:schemeClr>
              </a:solidFill>
            </a:endParaRPr>
          </a:p>
          <a:p>
            <a:pPr algn="just">
              <a:buClr>
                <a:schemeClr val="tx2">
                  <a:lumMod val="50000"/>
                </a:schemeClr>
              </a:buClr>
            </a:pPr>
            <a:endParaRPr lang="cs-CZ" sz="2000" i="1" dirty="0">
              <a:solidFill>
                <a:schemeClr val="accent1">
                  <a:lumMod val="50000"/>
                </a:schemeClr>
              </a:solidFill>
            </a:endParaRPr>
          </a:p>
          <a:p>
            <a:pPr algn="just">
              <a:buClr>
                <a:schemeClr val="tx2">
                  <a:lumMod val="50000"/>
                </a:schemeClr>
              </a:buClr>
            </a:pPr>
            <a:endParaRPr lang="cs-CZ" sz="2000" b="1" dirty="0">
              <a:solidFill>
                <a:schemeClr val="accent1">
                  <a:lumMod val="50000"/>
                </a:schemeClr>
              </a:solidFill>
            </a:endParaRPr>
          </a:p>
          <a:p>
            <a:pPr algn="ctr">
              <a:buClr>
                <a:schemeClr val="tx2">
                  <a:lumMod val="50000"/>
                </a:schemeClr>
              </a:buCl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41163" y="332654"/>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a:t> </a:t>
            </a:r>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28</a:t>
            </a:fld>
            <a:endParaRPr lang="cs-CZ" dirty="0"/>
          </a:p>
        </p:txBody>
      </p:sp>
    </p:spTree>
    <p:extLst>
      <p:ext uri="{BB962C8B-B14F-4D97-AF65-F5344CB8AC3E}">
        <p14:creationId xmlns:p14="http://schemas.microsoft.com/office/powerpoint/2010/main" val="156590004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764704"/>
            <a:ext cx="8111155" cy="936104"/>
          </a:xfrm>
        </p:spPr>
        <p:txBody>
          <a:bodyPr>
            <a:noAutofit/>
          </a:bodyPr>
          <a:lstStyle/>
          <a:p>
            <a:pPr marL="457200" lvl="0" indent="-457200" algn="ctr">
              <a:spcBef>
                <a:spcPct val="20000"/>
              </a:spcBef>
              <a:buClr>
                <a:schemeClr val="bg1"/>
              </a:buClr>
              <a:buFont typeface="+mj-lt"/>
              <a:buAutoNum type="arabicPeriod" startAt="3"/>
            </a:pPr>
            <a:r>
              <a:rPr lang="cs-CZ" sz="2400" b="1" dirty="0">
                <a:solidFill>
                  <a:schemeClr val="bg1"/>
                </a:solidFill>
                <a:ea typeface="+mn-ea"/>
                <a:cs typeface="+mn-cs"/>
              </a:rPr>
              <a:t>Tržní zdravotnictví </a:t>
            </a:r>
            <a:r>
              <a:rPr lang="cs-CZ" sz="2400" b="1" dirty="0">
                <a:solidFill>
                  <a:srgbClr val="31B6FD">
                    <a:lumMod val="50000"/>
                  </a:srgbClr>
                </a:solidFill>
                <a:ea typeface="+mn-ea"/>
                <a:cs typeface="+mn-cs"/>
              </a:rPr>
              <a:t/>
            </a:r>
            <a:br>
              <a:rPr lang="cs-CZ" sz="2400" b="1" dirty="0">
                <a:solidFill>
                  <a:srgbClr val="31B6FD">
                    <a:lumMod val="50000"/>
                  </a:srgbClr>
                </a:solidFill>
                <a:ea typeface="+mn-ea"/>
                <a:cs typeface="+mn-cs"/>
              </a:rPr>
            </a:br>
            <a:endParaRPr lang="cs-CZ" sz="3600" b="1" dirty="0"/>
          </a:p>
        </p:txBody>
      </p:sp>
      <p:sp>
        <p:nvSpPr>
          <p:cNvPr id="3" name="Zástupný symbol pro text 2"/>
          <p:cNvSpPr>
            <a:spLocks noGrp="1"/>
          </p:cNvSpPr>
          <p:nvPr>
            <p:ph type="body" sz="half" idx="2"/>
          </p:nvPr>
        </p:nvSpPr>
        <p:spPr>
          <a:xfrm>
            <a:off x="611560" y="1556792"/>
            <a:ext cx="7704856" cy="5058496"/>
          </a:xfrm>
        </p:spPr>
        <p:txBody>
          <a:bodyPr>
            <a:noAutofit/>
          </a:bodyPr>
          <a:lstStyle/>
          <a:p>
            <a:pPr marL="457200" indent="-457200" algn="just">
              <a:buClr>
                <a:schemeClr val="tx2">
                  <a:lumMod val="50000"/>
                </a:schemeClr>
              </a:buClr>
              <a:buFont typeface="+mj-lt"/>
              <a:buAutoNum type="arabicPeriod" startAt="3"/>
            </a:pPr>
            <a:r>
              <a:rPr lang="cs-CZ" sz="2400" b="1" dirty="0">
                <a:solidFill>
                  <a:schemeClr val="accent2">
                    <a:lumMod val="50000"/>
                  </a:schemeClr>
                </a:solidFill>
              </a:rPr>
              <a:t>Tržní zdravotnictví financované převážně ze zdrojů pacientů = USA</a:t>
            </a:r>
          </a:p>
          <a:p>
            <a:pPr marL="342900" indent="-342900" algn="just">
              <a:buClr>
                <a:schemeClr val="tx2">
                  <a:lumMod val="50000"/>
                </a:schemeClr>
              </a:buClr>
              <a:buFont typeface="Wingdings" panose="05000000000000000000" pitchFamily="2" charset="2"/>
              <a:buChar char="§"/>
            </a:pPr>
            <a:r>
              <a:rPr lang="cs-CZ" sz="2400" dirty="0">
                <a:solidFill>
                  <a:schemeClr val="accent2">
                    <a:lumMod val="50000"/>
                  </a:schemeClr>
                </a:solidFill>
              </a:rPr>
              <a:t>stát financuje zdravotní služby jen pro určité skupiny obyvatelstva, obvykle se jedná o osoby s nejnižšími příjmy, důchodci, váleční veteráni apod. Ostatní obyvatelé si zdravotnické služby hradí přímo nebo uzavírá různé komerční pojištění pro hrazení těchto služeb</a:t>
            </a:r>
          </a:p>
          <a:p>
            <a:pPr marL="342900" indent="-342900" algn="just">
              <a:buClr>
                <a:schemeClr val="tx2">
                  <a:lumMod val="50000"/>
                </a:schemeClr>
              </a:buClr>
              <a:buFont typeface="Wingdings" panose="05000000000000000000" pitchFamily="2" charset="2"/>
              <a:buChar char="§"/>
            </a:pPr>
            <a:r>
              <a:rPr lang="cs-CZ" sz="2400" dirty="0">
                <a:solidFill>
                  <a:schemeClr val="accent2">
                    <a:lumMod val="50000"/>
                  </a:schemeClr>
                </a:solidFill>
              </a:rPr>
              <a:t>tento komerční pojistný systém je postaven na smluvní volnosti subjektů pojistného vztahu</a:t>
            </a:r>
          </a:p>
          <a:p>
            <a:pPr marL="342900" indent="-342900" algn="just">
              <a:buClr>
                <a:schemeClr val="tx2">
                  <a:lumMod val="50000"/>
                </a:schemeClr>
              </a:buClr>
              <a:buFont typeface="Wingdings" panose="05000000000000000000" pitchFamily="2" charset="2"/>
              <a:buChar char="§"/>
            </a:pPr>
            <a:r>
              <a:rPr lang="cs-CZ" sz="2400" dirty="0">
                <a:solidFill>
                  <a:schemeClr val="accent2">
                    <a:lumMod val="50000"/>
                  </a:schemeClr>
                </a:solidFill>
              </a:rPr>
              <a:t>některé velké podniky často kupují zdravotní pojištění pro své zaměstnance jako určitý benefit</a:t>
            </a:r>
          </a:p>
          <a:p>
            <a:pPr algn="just">
              <a:buClr>
                <a:schemeClr val="tx2">
                  <a:lumMod val="50000"/>
                </a:schemeClr>
              </a:buClr>
            </a:pPr>
            <a:endParaRPr lang="cs-CZ" sz="2000" i="1" dirty="0">
              <a:solidFill>
                <a:schemeClr val="accent1">
                  <a:lumMod val="50000"/>
                </a:schemeClr>
              </a:solidFill>
            </a:endParaRPr>
          </a:p>
          <a:p>
            <a:pPr algn="just">
              <a:buClr>
                <a:schemeClr val="tx2">
                  <a:lumMod val="50000"/>
                </a:schemeClr>
              </a:buClr>
            </a:pPr>
            <a:endParaRPr lang="cs-CZ" sz="2000" b="1" dirty="0">
              <a:solidFill>
                <a:schemeClr val="accent1">
                  <a:lumMod val="50000"/>
                </a:schemeClr>
              </a:solidFill>
            </a:endParaRPr>
          </a:p>
          <a:p>
            <a:pPr algn="ctr">
              <a:buClr>
                <a:schemeClr val="tx2">
                  <a:lumMod val="50000"/>
                </a:schemeClr>
              </a:buCl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a:t> </a:t>
            </a:r>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29</a:t>
            </a:fld>
            <a:endParaRPr lang="cs-CZ" dirty="0"/>
          </a:p>
        </p:txBody>
      </p:sp>
    </p:spTree>
    <p:extLst>
      <p:ext uri="{BB962C8B-B14F-4D97-AF65-F5344CB8AC3E}">
        <p14:creationId xmlns:p14="http://schemas.microsoft.com/office/powerpoint/2010/main" val="762477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755576" y="328950"/>
            <a:ext cx="7344816" cy="1299850"/>
          </a:xfrm>
        </p:spPr>
        <p:txBody>
          <a:bodyPr>
            <a:normAutofit/>
          </a:bodyPr>
          <a:lstStyle/>
          <a:p>
            <a:pPr algn="ctr"/>
            <a:endParaRPr lang="cs-CZ" sz="4400" b="1" dirty="0"/>
          </a:p>
        </p:txBody>
      </p:sp>
      <p:sp>
        <p:nvSpPr>
          <p:cNvPr id="3" name="Zástupný symbol pro text 2"/>
          <p:cNvSpPr>
            <a:spLocks noGrp="1"/>
          </p:cNvSpPr>
          <p:nvPr>
            <p:ph type="body" sz="half" idx="2"/>
          </p:nvPr>
        </p:nvSpPr>
        <p:spPr>
          <a:xfrm>
            <a:off x="527804" y="1340768"/>
            <a:ext cx="8257054" cy="5328592"/>
          </a:xfrm>
          <a:noFill/>
        </p:spPr>
        <p:txBody>
          <a:bodyPr>
            <a:normAutofit/>
          </a:bodyPr>
          <a:lstStyle/>
          <a:p>
            <a:pPr marL="285750" indent="-285750">
              <a:buFont typeface="Wingdings" panose="05000000000000000000" pitchFamily="2" charset="2"/>
              <a:buChar char="v"/>
            </a:pPr>
            <a:endParaRPr lang="cs-CZ" b="1" dirty="0">
              <a:solidFill>
                <a:schemeClr val="tx2">
                  <a:lumMod val="75000"/>
                </a:schemeClr>
              </a:solidFill>
            </a:endParaRPr>
          </a:p>
          <a:p>
            <a:pPr marL="285750" indent="-285750">
              <a:buFont typeface="Wingdings" panose="05000000000000000000" pitchFamily="2" charset="2"/>
              <a:buChar char="v"/>
            </a:pPr>
            <a:endParaRPr lang="cs-CZ" b="1" dirty="0">
              <a:solidFill>
                <a:schemeClr val="tx2">
                  <a:lumMod val="75000"/>
                </a:schemeClr>
              </a:solidFill>
            </a:endParaRPr>
          </a:p>
          <a:p>
            <a:pPr marL="285750" indent="-285750" algn="just">
              <a:buFont typeface="Wingdings" panose="05000000000000000000" pitchFamily="2" charset="2"/>
              <a:buChar char="v"/>
            </a:pPr>
            <a:r>
              <a:rPr lang="cs-CZ" sz="2400" b="1" dirty="0">
                <a:solidFill>
                  <a:schemeClr val="tx2">
                    <a:lumMod val="75000"/>
                  </a:schemeClr>
                </a:solidFill>
              </a:rPr>
              <a:t>ZDRAVÍ </a:t>
            </a:r>
            <a:r>
              <a:rPr lang="cs-CZ" sz="2400" dirty="0">
                <a:solidFill>
                  <a:schemeClr val="tx2">
                    <a:lumMod val="75000"/>
                  </a:schemeClr>
                </a:solidFill>
              </a:rPr>
              <a:t>            představuje základní hodnotu jednotlivce a v mnoha případech zásadně ovlivňuje i jeho rodinu, tak i v širším slova smyslu celou společnost.</a:t>
            </a:r>
          </a:p>
          <a:p>
            <a:pPr marL="285750" indent="-285750">
              <a:buFont typeface="Wingdings" panose="05000000000000000000" pitchFamily="2" charset="2"/>
              <a:buChar char="v"/>
            </a:pPr>
            <a:endParaRPr lang="cs-CZ" sz="2400" dirty="0">
              <a:solidFill>
                <a:schemeClr val="tx2">
                  <a:lumMod val="75000"/>
                </a:schemeClr>
              </a:solidFill>
            </a:endParaRPr>
          </a:p>
          <a:p>
            <a:pPr marL="285750" indent="-285750">
              <a:buFont typeface="Wingdings" panose="05000000000000000000" pitchFamily="2" charset="2"/>
              <a:buChar char="v"/>
            </a:pPr>
            <a:endParaRPr lang="cs-CZ" dirty="0">
              <a:solidFill>
                <a:schemeClr val="tx2">
                  <a:lumMod val="75000"/>
                </a:schemeClr>
              </a:solidFill>
            </a:endParaRPr>
          </a:p>
        </p:txBody>
      </p:sp>
      <p:pic>
        <p:nvPicPr>
          <p:cNvPr id="2050"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172400" y="332656"/>
            <a:ext cx="648072" cy="608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aphicFrame>
        <p:nvGraphicFramePr>
          <p:cNvPr id="5" name="Diagram 4"/>
          <p:cNvGraphicFramePr/>
          <p:nvPr>
            <p:extLst>
              <p:ext uri="{D42A27DB-BD31-4B8C-83A1-F6EECF244321}">
                <p14:modId xmlns:p14="http://schemas.microsoft.com/office/powerpoint/2010/main" val="3855830959"/>
              </p:ext>
            </p:extLst>
          </p:nvPr>
        </p:nvGraphicFramePr>
        <p:xfrm>
          <a:off x="899592" y="3212976"/>
          <a:ext cx="7344016" cy="237626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6" name="Šipka doprava 5"/>
          <p:cNvSpPr/>
          <p:nvPr/>
        </p:nvSpPr>
        <p:spPr>
          <a:xfrm>
            <a:off x="2123728" y="2132856"/>
            <a:ext cx="432048" cy="144016"/>
          </a:xfrm>
          <a:prstGeom prst="righ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4" name="Zástupný symbol pro zápatí 3"/>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88EE5339-3210-4F42-A617-3601F8616279}" type="slidenum">
              <a:rPr lang="cs-CZ" smtClean="0"/>
              <a:t>3</a:t>
            </a:fld>
            <a:endParaRPr lang="cs-CZ"/>
          </a:p>
        </p:txBody>
      </p:sp>
    </p:spTree>
    <p:extLst>
      <p:ext uri="{BB962C8B-B14F-4D97-AF65-F5344CB8AC3E}">
        <p14:creationId xmlns:p14="http://schemas.microsoft.com/office/powerpoint/2010/main" val="216024806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476673"/>
            <a:ext cx="8111155" cy="936104"/>
          </a:xfrm>
        </p:spPr>
        <p:txBody>
          <a:bodyPr>
            <a:noAutofit/>
          </a:bodyPr>
          <a:lstStyle/>
          <a:p>
            <a:pPr marL="457200" lvl="0" indent="-457200" algn="ctr">
              <a:spcBef>
                <a:spcPct val="20000"/>
              </a:spcBef>
            </a:pPr>
            <a:r>
              <a:rPr lang="cs-CZ" sz="2400" b="1" dirty="0">
                <a:solidFill>
                  <a:srgbClr val="31B6FD">
                    <a:lumMod val="50000"/>
                  </a:srgbClr>
                </a:solidFill>
                <a:ea typeface="+mn-ea"/>
                <a:cs typeface="+mn-cs"/>
              </a:rPr>
              <a:t/>
            </a:r>
            <a:br>
              <a:rPr lang="cs-CZ" sz="2400" b="1" dirty="0">
                <a:solidFill>
                  <a:srgbClr val="31B6FD">
                    <a:lumMod val="50000"/>
                  </a:srgbClr>
                </a:solidFill>
                <a:ea typeface="+mn-ea"/>
                <a:cs typeface="+mn-cs"/>
              </a:rPr>
            </a:br>
            <a:endParaRPr lang="cs-CZ" sz="3600" b="1" dirty="0"/>
          </a:p>
        </p:txBody>
      </p:sp>
      <p:sp>
        <p:nvSpPr>
          <p:cNvPr id="3" name="Zástupný symbol pro text 2"/>
          <p:cNvSpPr>
            <a:spLocks noGrp="1"/>
          </p:cNvSpPr>
          <p:nvPr>
            <p:ph type="body" sz="half" idx="2"/>
          </p:nvPr>
        </p:nvSpPr>
        <p:spPr>
          <a:xfrm>
            <a:off x="611560" y="1772816"/>
            <a:ext cx="7704856" cy="4842472"/>
          </a:xfrm>
        </p:spPr>
        <p:txBody>
          <a:bodyPr>
            <a:noAutofit/>
          </a:bodyPr>
          <a:lstStyle/>
          <a:p>
            <a:pPr marL="342900" indent="-342900" algn="just">
              <a:buClr>
                <a:schemeClr val="tx2">
                  <a:lumMod val="50000"/>
                </a:schemeClr>
              </a:buClr>
              <a:buFont typeface="Wingdings" panose="05000000000000000000" pitchFamily="2" charset="2"/>
              <a:buChar char="Ø"/>
            </a:pPr>
            <a:r>
              <a:rPr lang="cs-CZ" sz="2400" b="1" dirty="0">
                <a:solidFill>
                  <a:srgbClr val="002060"/>
                </a:solidFill>
              </a:rPr>
              <a:t>Centrálně řízené hospodářství  z období socialismu bylo nahrazeno financováním zdravotních služeb formou tržního systému národního hospodářství. </a:t>
            </a:r>
          </a:p>
          <a:p>
            <a:pPr marL="342900" indent="-342900" algn="just">
              <a:buClr>
                <a:schemeClr val="tx2">
                  <a:lumMod val="50000"/>
                </a:schemeClr>
              </a:buClr>
              <a:buFont typeface="Wingdings" panose="05000000000000000000" pitchFamily="2" charset="2"/>
              <a:buChar char="Ø"/>
            </a:pPr>
            <a:r>
              <a:rPr lang="cs-CZ" sz="2400" b="1" dirty="0">
                <a:solidFill>
                  <a:srgbClr val="002060"/>
                </a:solidFill>
              </a:rPr>
              <a:t>V ČR od roku 1993 uplatňován tržní systém národního hospodářství</a:t>
            </a:r>
          </a:p>
          <a:p>
            <a:pPr marL="342900" indent="-342900" algn="just">
              <a:buClr>
                <a:schemeClr val="tx2">
                  <a:lumMod val="50000"/>
                </a:schemeClr>
              </a:buClr>
              <a:buFont typeface="Wingdings" panose="05000000000000000000" pitchFamily="2" charset="2"/>
              <a:buChar char="Ø"/>
            </a:pPr>
            <a:r>
              <a:rPr lang="cs-CZ" sz="2400" b="1" dirty="0">
                <a:solidFill>
                  <a:srgbClr val="002060"/>
                </a:solidFill>
              </a:rPr>
              <a:t>Nejprve byly privatizována lázeňské péče a mnohé ambulantní zdravotnická zařízení.</a:t>
            </a:r>
          </a:p>
          <a:p>
            <a:pPr marL="342900" indent="-342900" algn="just">
              <a:buClr>
                <a:schemeClr val="tx2">
                  <a:lumMod val="50000"/>
                </a:schemeClr>
              </a:buClr>
              <a:buFont typeface="Wingdings" panose="05000000000000000000" pitchFamily="2" charset="2"/>
              <a:buChar char="Ø"/>
            </a:pPr>
            <a:r>
              <a:rPr lang="cs-CZ" sz="2400" b="1" dirty="0">
                <a:solidFill>
                  <a:srgbClr val="002060"/>
                </a:solidFill>
              </a:rPr>
              <a:t>Nemocnice byly odstátněny mnohem později, s to převodem do vlastnictví krajů.</a:t>
            </a:r>
          </a:p>
          <a:p>
            <a:pPr marL="342900" indent="-342900" algn="just">
              <a:buClr>
                <a:schemeClr val="tx2">
                  <a:lumMod val="50000"/>
                </a:schemeClr>
              </a:buClr>
              <a:buFont typeface="Wingdings" panose="05000000000000000000" pitchFamily="2" charset="2"/>
              <a:buChar char="Ø"/>
            </a:pPr>
            <a:endParaRPr lang="cs-CZ" sz="2400" b="1" dirty="0">
              <a:solidFill>
                <a:srgbClr val="002060"/>
              </a:solidFill>
            </a:endParaRPr>
          </a:p>
          <a:p>
            <a:pPr algn="just">
              <a:buClr>
                <a:schemeClr val="tx2">
                  <a:lumMod val="50000"/>
                </a:schemeClr>
              </a:buClr>
            </a:pPr>
            <a:endParaRPr lang="cs-CZ" sz="2400" b="1" dirty="0">
              <a:solidFill>
                <a:schemeClr val="accent1">
                  <a:lumMod val="50000"/>
                </a:schemeClr>
              </a:solidFill>
            </a:endParaRPr>
          </a:p>
          <a:p>
            <a:pPr algn="just">
              <a:buClr>
                <a:schemeClr val="tx2">
                  <a:lumMod val="50000"/>
                </a:schemeClr>
              </a:buClr>
            </a:pPr>
            <a:endParaRPr lang="cs-CZ" sz="2000" i="1" dirty="0">
              <a:solidFill>
                <a:schemeClr val="accent1">
                  <a:lumMod val="50000"/>
                </a:schemeClr>
              </a:solidFill>
            </a:endParaRPr>
          </a:p>
          <a:p>
            <a:pPr algn="just">
              <a:buClr>
                <a:schemeClr val="tx2">
                  <a:lumMod val="50000"/>
                </a:schemeClr>
              </a:buClr>
            </a:pPr>
            <a:endParaRPr lang="cs-CZ" sz="2000" b="1" dirty="0">
              <a:solidFill>
                <a:schemeClr val="accent1">
                  <a:lumMod val="50000"/>
                </a:schemeClr>
              </a:solidFill>
            </a:endParaRPr>
          </a:p>
          <a:p>
            <a:pPr algn="ctr">
              <a:buClr>
                <a:schemeClr val="tx2">
                  <a:lumMod val="50000"/>
                </a:schemeClr>
              </a:buCl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a:t> </a:t>
            </a:r>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30</a:t>
            </a:fld>
            <a:endParaRPr lang="cs-CZ" dirty="0"/>
          </a:p>
        </p:txBody>
      </p:sp>
    </p:spTree>
    <p:extLst>
      <p:ext uri="{BB962C8B-B14F-4D97-AF65-F5344CB8AC3E}">
        <p14:creationId xmlns:p14="http://schemas.microsoft.com/office/powerpoint/2010/main" val="261086462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476673"/>
            <a:ext cx="8111155" cy="936104"/>
          </a:xfrm>
        </p:spPr>
        <p:txBody>
          <a:bodyPr>
            <a:noAutofit/>
          </a:bodyPr>
          <a:lstStyle/>
          <a:p>
            <a:pPr marL="457200" lvl="0" indent="-457200" algn="ctr">
              <a:spcBef>
                <a:spcPct val="20000"/>
              </a:spcBef>
            </a:pPr>
            <a:r>
              <a:rPr lang="cs-CZ" sz="2400" b="1" dirty="0">
                <a:solidFill>
                  <a:srgbClr val="31B6FD">
                    <a:lumMod val="50000"/>
                  </a:srgbClr>
                </a:solidFill>
                <a:ea typeface="+mn-ea"/>
                <a:cs typeface="+mn-cs"/>
              </a:rPr>
              <a:t/>
            </a:r>
            <a:br>
              <a:rPr lang="cs-CZ" sz="2400" b="1" dirty="0">
                <a:solidFill>
                  <a:srgbClr val="31B6FD">
                    <a:lumMod val="50000"/>
                  </a:srgbClr>
                </a:solidFill>
                <a:ea typeface="+mn-ea"/>
                <a:cs typeface="+mn-cs"/>
              </a:rPr>
            </a:br>
            <a:endParaRPr lang="cs-CZ" sz="3600" b="1" dirty="0"/>
          </a:p>
        </p:txBody>
      </p:sp>
      <p:sp>
        <p:nvSpPr>
          <p:cNvPr id="3" name="Zástupný symbol pro text 2"/>
          <p:cNvSpPr>
            <a:spLocks noGrp="1"/>
          </p:cNvSpPr>
          <p:nvPr>
            <p:ph type="body" sz="half" idx="2"/>
          </p:nvPr>
        </p:nvSpPr>
        <p:spPr>
          <a:xfrm>
            <a:off x="611560" y="1412776"/>
            <a:ext cx="7704856" cy="5202511"/>
          </a:xfrm>
        </p:spPr>
        <p:txBody>
          <a:bodyPr>
            <a:noAutofit/>
          </a:bodyPr>
          <a:lstStyle/>
          <a:p>
            <a:pPr algn="just">
              <a:buClr>
                <a:schemeClr val="tx2">
                  <a:lumMod val="50000"/>
                </a:schemeClr>
              </a:buClr>
            </a:pPr>
            <a:r>
              <a:rPr lang="cs-CZ" sz="2400" b="1" dirty="0">
                <a:solidFill>
                  <a:schemeClr val="accent2">
                    <a:lumMod val="50000"/>
                  </a:schemeClr>
                </a:solidFill>
              </a:rPr>
              <a:t>Tržní mechanismů ve zdravotnictví má i své problémy, jelikož je tržní mechanismus dobře aplikovatelný na tzv. dvoustranné vztahy (kupující - prodávající, nájemce - pronajímatel apod.), kdy dobře funguje samoregulační tržní mechanismus, který vede k rovnováze mezi nabídkou a poptávkou prostřednictvím ceny.</a:t>
            </a:r>
          </a:p>
          <a:p>
            <a:pPr algn="just">
              <a:buClr>
                <a:schemeClr val="tx2">
                  <a:lumMod val="50000"/>
                </a:schemeClr>
              </a:buClr>
            </a:pPr>
            <a:r>
              <a:rPr lang="cs-CZ" sz="2400" b="1" dirty="0">
                <a:solidFill>
                  <a:schemeClr val="accent2">
                    <a:lumMod val="50000"/>
                  </a:schemeClr>
                </a:solidFill>
              </a:rPr>
              <a:t>Ve zdravotnictví však tyto jednoduché zásady tržní ekonomiky uplatnit nelze, a to z důvodu, že ve zdravotnictví není vztah dvoustranný, ale trojstranný. Do tržního vztahu zde vstupují tyto strany:</a:t>
            </a:r>
          </a:p>
          <a:p>
            <a:pPr algn="just">
              <a:buClr>
                <a:schemeClr val="tx2">
                  <a:lumMod val="50000"/>
                </a:schemeClr>
              </a:buClr>
            </a:pPr>
            <a:endParaRPr lang="cs-CZ" sz="2000" b="1" dirty="0">
              <a:solidFill>
                <a:schemeClr val="accent1">
                  <a:lumMod val="50000"/>
                </a:schemeClr>
              </a:solidFill>
            </a:endParaRPr>
          </a:p>
          <a:p>
            <a:pPr algn="just">
              <a:buClr>
                <a:schemeClr val="tx2">
                  <a:lumMod val="50000"/>
                </a:schemeClr>
              </a:buClr>
            </a:pPr>
            <a:endParaRPr lang="cs-CZ" sz="2000" i="1" dirty="0">
              <a:solidFill>
                <a:schemeClr val="accent1">
                  <a:lumMod val="50000"/>
                </a:schemeClr>
              </a:solidFill>
            </a:endParaRPr>
          </a:p>
          <a:p>
            <a:pPr algn="just">
              <a:buClr>
                <a:schemeClr val="tx2">
                  <a:lumMod val="50000"/>
                </a:schemeClr>
              </a:buClr>
            </a:pPr>
            <a:endParaRPr lang="cs-CZ" sz="2000" b="1" dirty="0">
              <a:solidFill>
                <a:schemeClr val="accent1">
                  <a:lumMod val="50000"/>
                </a:schemeClr>
              </a:solidFill>
            </a:endParaRPr>
          </a:p>
          <a:p>
            <a:pPr algn="ctr">
              <a:buClr>
                <a:schemeClr val="tx2">
                  <a:lumMod val="50000"/>
                </a:schemeClr>
              </a:buCl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a:t> </a:t>
            </a:r>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31</a:t>
            </a:fld>
            <a:endParaRPr lang="cs-CZ" dirty="0"/>
          </a:p>
        </p:txBody>
      </p:sp>
    </p:spTree>
    <p:extLst>
      <p:ext uri="{BB962C8B-B14F-4D97-AF65-F5344CB8AC3E}">
        <p14:creationId xmlns:p14="http://schemas.microsoft.com/office/powerpoint/2010/main" val="403368159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476673"/>
            <a:ext cx="8111155" cy="936104"/>
          </a:xfrm>
        </p:spPr>
        <p:txBody>
          <a:bodyPr>
            <a:noAutofit/>
          </a:bodyPr>
          <a:lstStyle/>
          <a:p>
            <a:pPr marL="457200" lvl="0" indent="-457200" algn="ctr">
              <a:spcBef>
                <a:spcPct val="20000"/>
              </a:spcBef>
            </a:pPr>
            <a:r>
              <a:rPr lang="cs-CZ" sz="2400" b="1" dirty="0">
                <a:solidFill>
                  <a:srgbClr val="31B6FD">
                    <a:lumMod val="50000"/>
                  </a:srgbClr>
                </a:solidFill>
                <a:ea typeface="+mn-ea"/>
                <a:cs typeface="+mn-cs"/>
              </a:rPr>
              <a:t/>
            </a:r>
            <a:br>
              <a:rPr lang="cs-CZ" sz="2400" b="1" dirty="0">
                <a:solidFill>
                  <a:srgbClr val="31B6FD">
                    <a:lumMod val="50000"/>
                  </a:srgbClr>
                </a:solidFill>
                <a:ea typeface="+mn-ea"/>
                <a:cs typeface="+mn-cs"/>
              </a:rPr>
            </a:br>
            <a:endParaRPr lang="cs-CZ" sz="3600" b="1" dirty="0"/>
          </a:p>
        </p:txBody>
      </p:sp>
      <p:sp>
        <p:nvSpPr>
          <p:cNvPr id="3" name="Zástupný symbol pro text 2"/>
          <p:cNvSpPr>
            <a:spLocks noGrp="1"/>
          </p:cNvSpPr>
          <p:nvPr>
            <p:ph type="body" sz="half" idx="2"/>
          </p:nvPr>
        </p:nvSpPr>
        <p:spPr>
          <a:xfrm>
            <a:off x="395536" y="1086273"/>
            <a:ext cx="8280920" cy="5529015"/>
          </a:xfrm>
        </p:spPr>
        <p:txBody>
          <a:bodyPr>
            <a:noAutofit/>
          </a:bodyPr>
          <a:lstStyle/>
          <a:p>
            <a:pPr marL="457200" indent="-457200" algn="just">
              <a:buClr>
                <a:schemeClr val="tx2">
                  <a:lumMod val="50000"/>
                </a:schemeClr>
              </a:buClr>
              <a:buFont typeface="+mj-lt"/>
              <a:buAutoNum type="arabicPeriod"/>
            </a:pPr>
            <a:r>
              <a:rPr lang="cs-CZ" sz="2400" b="1" dirty="0">
                <a:solidFill>
                  <a:schemeClr val="accent2">
                    <a:lumMod val="50000"/>
                  </a:schemeClr>
                </a:solidFill>
              </a:rPr>
              <a:t>pacient – </a:t>
            </a:r>
            <a:r>
              <a:rPr lang="cs-CZ" sz="2400" dirty="0">
                <a:solidFill>
                  <a:schemeClr val="accent2">
                    <a:lumMod val="50000"/>
                  </a:schemeClr>
                </a:solidFill>
              </a:rPr>
              <a:t>který zdravotní službu obvykle neplatí, ani ji 	               neobjednává, ale konzumuje ji</a:t>
            </a:r>
          </a:p>
          <a:p>
            <a:pPr marL="457200" indent="-457200" algn="just">
              <a:buClr>
                <a:schemeClr val="tx2">
                  <a:lumMod val="50000"/>
                </a:schemeClr>
              </a:buClr>
              <a:buFont typeface="+mj-lt"/>
              <a:buAutoNum type="arabicPeriod"/>
            </a:pPr>
            <a:r>
              <a:rPr lang="cs-CZ" sz="2400" b="1" dirty="0">
                <a:solidFill>
                  <a:schemeClr val="accent2">
                    <a:lumMod val="50000"/>
                  </a:schemeClr>
                </a:solidFill>
              </a:rPr>
              <a:t>lékař – </a:t>
            </a:r>
            <a:r>
              <a:rPr lang="cs-CZ" sz="2400" dirty="0">
                <a:solidFill>
                  <a:schemeClr val="accent2">
                    <a:lumMod val="50000"/>
                  </a:schemeClr>
                </a:solidFill>
              </a:rPr>
              <a:t>který také zdravotní službu neplatí, ale 		       poskytuje ji buď sám, nebo ji objednává u 	   	       dalších poskytovatelů zdravotních služeb, ale 		       tuto službu nekonzumuje</a:t>
            </a:r>
          </a:p>
          <a:p>
            <a:pPr marL="457200" indent="-457200" algn="just">
              <a:buClr>
                <a:schemeClr val="tx2">
                  <a:lumMod val="50000"/>
                </a:schemeClr>
              </a:buClr>
              <a:buFont typeface="+mj-lt"/>
              <a:buAutoNum type="arabicPeriod"/>
            </a:pPr>
            <a:r>
              <a:rPr lang="cs-CZ" sz="2400" b="1" dirty="0">
                <a:solidFill>
                  <a:schemeClr val="accent2">
                    <a:lumMod val="50000"/>
                  </a:schemeClr>
                </a:solidFill>
              </a:rPr>
              <a:t>zdravotní pojišťovna – </a:t>
            </a:r>
            <a:r>
              <a:rPr lang="cs-CZ" sz="2400" dirty="0">
                <a:solidFill>
                  <a:schemeClr val="accent2">
                    <a:lumMod val="50000"/>
                  </a:schemeClr>
                </a:solidFill>
              </a:rPr>
              <a:t>která služby platí, ale v 				           konkrétním případě ji neobjednává 			           a ani nekonzumuje</a:t>
            </a:r>
          </a:p>
          <a:p>
            <a:pPr marL="457200" indent="-457200" algn="just">
              <a:buClr>
                <a:schemeClr val="tx2">
                  <a:lumMod val="50000"/>
                </a:schemeClr>
              </a:buClr>
              <a:buFont typeface="+mj-lt"/>
              <a:buAutoNum type="arabicPeriod"/>
            </a:pPr>
            <a:endParaRPr lang="cs-CZ" sz="2400" b="1" dirty="0">
              <a:solidFill>
                <a:schemeClr val="accent2">
                  <a:lumMod val="50000"/>
                </a:schemeClr>
              </a:solidFill>
            </a:endParaRPr>
          </a:p>
          <a:p>
            <a:pPr algn="just">
              <a:buClr>
                <a:schemeClr val="tx2">
                  <a:lumMod val="50000"/>
                </a:schemeClr>
              </a:buClr>
            </a:pPr>
            <a:r>
              <a:rPr lang="cs-CZ" sz="2400" b="1" dirty="0">
                <a:solidFill>
                  <a:schemeClr val="accent2">
                    <a:lumMod val="50000"/>
                  </a:schemeClr>
                </a:solidFill>
              </a:rPr>
              <a:t>Zajistit rovnováhu v tomto trojstranném tržním vztahu je velmi obtížné a zatím do dnešní doby nedořešené z pohledu teorie tržní ekonomiky.</a:t>
            </a:r>
          </a:p>
          <a:p>
            <a:pPr algn="just">
              <a:buClr>
                <a:schemeClr val="tx2">
                  <a:lumMod val="50000"/>
                </a:schemeClr>
              </a:buClr>
            </a:pPr>
            <a:endParaRPr lang="cs-CZ" sz="2400" b="1" dirty="0">
              <a:solidFill>
                <a:schemeClr val="accent1">
                  <a:lumMod val="50000"/>
                </a:schemeClr>
              </a:solidFill>
            </a:endParaRPr>
          </a:p>
          <a:p>
            <a:pPr algn="just">
              <a:buClr>
                <a:schemeClr val="tx2">
                  <a:lumMod val="50000"/>
                </a:schemeClr>
              </a:buClr>
            </a:pPr>
            <a:endParaRPr lang="cs-CZ" sz="2400" b="1" dirty="0">
              <a:solidFill>
                <a:schemeClr val="accent2">
                  <a:lumMod val="50000"/>
                </a:schemeClr>
              </a:solidFill>
            </a:endParaRPr>
          </a:p>
          <a:p>
            <a:pPr algn="just">
              <a:buClr>
                <a:schemeClr val="tx2">
                  <a:lumMod val="50000"/>
                </a:schemeClr>
              </a:buClr>
            </a:pPr>
            <a:endParaRPr lang="cs-CZ" sz="2000" b="1" dirty="0">
              <a:solidFill>
                <a:schemeClr val="accent1">
                  <a:lumMod val="50000"/>
                </a:schemeClr>
              </a:solidFill>
            </a:endParaRPr>
          </a:p>
          <a:p>
            <a:pPr algn="ctr">
              <a:buClr>
                <a:schemeClr val="tx2">
                  <a:lumMod val="50000"/>
                </a:schemeClr>
              </a:buCl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a:t> </a:t>
            </a:r>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32</a:t>
            </a:fld>
            <a:endParaRPr lang="cs-CZ" dirty="0"/>
          </a:p>
        </p:txBody>
      </p:sp>
    </p:spTree>
    <p:extLst>
      <p:ext uri="{BB962C8B-B14F-4D97-AF65-F5344CB8AC3E}">
        <p14:creationId xmlns:p14="http://schemas.microsoft.com/office/powerpoint/2010/main" val="167217340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476672"/>
            <a:ext cx="8111155" cy="1368151"/>
          </a:xfrm>
        </p:spPr>
        <p:txBody>
          <a:bodyPr>
            <a:noAutofit/>
          </a:bodyPr>
          <a:lstStyle/>
          <a:p>
            <a:pPr marL="457200" lvl="0" indent="-457200" algn="ctr">
              <a:spcBef>
                <a:spcPct val="20000"/>
              </a:spcBef>
            </a:pPr>
            <a:r>
              <a:rPr lang="cs-CZ" sz="2400" b="1" dirty="0">
                <a:solidFill>
                  <a:srgbClr val="31B6FD">
                    <a:lumMod val="50000"/>
                  </a:srgbClr>
                </a:solidFill>
                <a:ea typeface="+mn-ea"/>
                <a:cs typeface="+mn-cs"/>
              </a:rPr>
              <a:t/>
            </a:r>
            <a:br>
              <a:rPr lang="cs-CZ" sz="2400" b="1" dirty="0">
                <a:solidFill>
                  <a:srgbClr val="31B6FD">
                    <a:lumMod val="50000"/>
                  </a:srgbClr>
                </a:solidFill>
                <a:ea typeface="+mn-ea"/>
                <a:cs typeface="+mn-cs"/>
              </a:rPr>
            </a:br>
            <a:r>
              <a:rPr lang="cs-CZ" sz="4000" b="1" dirty="0">
                <a:solidFill>
                  <a:schemeClr val="bg1"/>
                </a:solidFill>
                <a:ea typeface="+mn-ea"/>
                <a:cs typeface="+mn-cs"/>
              </a:rPr>
              <a:t>Poskytovatelé zdravotnických služeb</a:t>
            </a:r>
            <a:br>
              <a:rPr lang="cs-CZ" sz="4000" b="1" dirty="0">
                <a:solidFill>
                  <a:schemeClr val="bg1"/>
                </a:solidFill>
                <a:ea typeface="+mn-ea"/>
                <a:cs typeface="+mn-cs"/>
              </a:rPr>
            </a:br>
            <a:r>
              <a:rPr lang="cs-CZ" sz="2400" b="1" dirty="0">
                <a:solidFill>
                  <a:schemeClr val="bg1"/>
                </a:solidFill>
                <a:ea typeface="+mn-ea"/>
                <a:cs typeface="+mn-cs"/>
              </a:rPr>
              <a:t>Poskytovatelé – fyzické osoby</a:t>
            </a:r>
            <a:endParaRPr lang="cs-CZ" sz="3600" b="1" dirty="0">
              <a:solidFill>
                <a:schemeClr val="bg1"/>
              </a:solidFill>
            </a:endParaRPr>
          </a:p>
        </p:txBody>
      </p:sp>
      <p:sp>
        <p:nvSpPr>
          <p:cNvPr id="3" name="Zástupný symbol pro text 2"/>
          <p:cNvSpPr>
            <a:spLocks noGrp="1"/>
          </p:cNvSpPr>
          <p:nvPr>
            <p:ph type="body" sz="half" idx="2"/>
          </p:nvPr>
        </p:nvSpPr>
        <p:spPr>
          <a:xfrm>
            <a:off x="323529" y="1844823"/>
            <a:ext cx="8494984" cy="4770464"/>
          </a:xfrm>
        </p:spPr>
        <p:txBody>
          <a:bodyPr>
            <a:noAutofit/>
          </a:bodyPr>
          <a:lstStyle/>
          <a:p>
            <a:pPr algn="just">
              <a:buClr>
                <a:schemeClr val="tx2">
                  <a:lumMod val="50000"/>
                </a:schemeClr>
              </a:buClr>
            </a:pPr>
            <a:r>
              <a:rPr lang="cs-CZ" sz="2400" b="1" dirty="0">
                <a:solidFill>
                  <a:schemeClr val="tx2">
                    <a:lumMod val="50000"/>
                  </a:schemeClr>
                </a:solidFill>
              </a:rPr>
              <a:t>Fyzické osoby – podnikatelé</a:t>
            </a:r>
          </a:p>
          <a:p>
            <a:pPr marL="342900" indent="-342900" algn="just">
              <a:buClr>
                <a:schemeClr val="tx2">
                  <a:lumMod val="50000"/>
                </a:schemeClr>
              </a:buClr>
              <a:buFont typeface="Wingdings" panose="05000000000000000000" pitchFamily="2" charset="2"/>
              <a:buChar char="v"/>
            </a:pPr>
            <a:r>
              <a:rPr lang="cs-CZ" sz="2400" dirty="0">
                <a:solidFill>
                  <a:schemeClr val="tx2">
                    <a:lumMod val="50000"/>
                  </a:schemeClr>
                </a:solidFill>
              </a:rPr>
              <a:t>poskytují svojí činnost samostatně, na vlastní účet, pod vlastní majetkovou odpovědností  a na vlastní riziko</a:t>
            </a:r>
          </a:p>
          <a:p>
            <a:pPr marL="342900" indent="-342900" algn="just">
              <a:buClr>
                <a:schemeClr val="tx2">
                  <a:lumMod val="50000"/>
                </a:schemeClr>
              </a:buClr>
              <a:buFont typeface="Wingdings" panose="05000000000000000000" pitchFamily="2" charset="2"/>
              <a:buChar char="v"/>
            </a:pPr>
            <a:r>
              <a:rPr lang="cs-CZ" sz="2400" dirty="0">
                <a:solidFill>
                  <a:schemeClr val="tx2">
                    <a:lumMod val="50000"/>
                  </a:schemeClr>
                </a:solidFill>
              </a:rPr>
              <a:t>výkon samostatného lékařského povolání </a:t>
            </a:r>
            <a:r>
              <a:rPr lang="cs-CZ" sz="2400" b="1" dirty="0">
                <a:solidFill>
                  <a:schemeClr val="tx2">
                    <a:lumMod val="50000"/>
                  </a:schemeClr>
                </a:solidFill>
              </a:rPr>
              <a:t>není živností</a:t>
            </a:r>
            <a:r>
              <a:rPr lang="cs-CZ" sz="2400" dirty="0">
                <a:solidFill>
                  <a:schemeClr val="tx2">
                    <a:lumMod val="50000"/>
                  </a:schemeClr>
                </a:solidFill>
              </a:rPr>
              <a:t> podle zákona 455/1991 Sb. o živnostenském podnikání</a:t>
            </a:r>
          </a:p>
          <a:p>
            <a:pPr marL="342900" indent="-342900" algn="just">
              <a:buClr>
                <a:schemeClr val="tx2">
                  <a:lumMod val="50000"/>
                </a:schemeClr>
              </a:buClr>
              <a:buFont typeface="Wingdings" panose="05000000000000000000" pitchFamily="2" charset="2"/>
              <a:buChar char="v"/>
            </a:pPr>
            <a:r>
              <a:rPr lang="cs-CZ" sz="2400" dirty="0">
                <a:solidFill>
                  <a:schemeClr val="tx2">
                    <a:lumMod val="50000"/>
                  </a:schemeClr>
                </a:solidFill>
              </a:rPr>
              <a:t>bude-li FO – podnikatel sám poskytovat zdravotní služby, musí být způsobilý  k samostatnému výkonu zdravotnického povolání podle zákona 95/2004 Sb. o podmínkách získávání a uznávání odborné způsobilosti k výkonu  zdravotnického povolání lékaře, zubního lékaře a farmaceuta, či podle zákona 96/2004 Sb. o podmínkách získávání a uznávání způsobilosti k výkonu nelékařských zdravotnických povolání a k výkonu činností souvisejících s poskytováním zdravotní péče.</a:t>
            </a:r>
          </a:p>
          <a:p>
            <a:pPr algn="just">
              <a:buClr>
                <a:schemeClr val="tx2">
                  <a:lumMod val="50000"/>
                </a:schemeClr>
              </a:buClr>
            </a:pPr>
            <a:endParaRPr lang="cs-CZ" sz="2000" b="1" dirty="0">
              <a:solidFill>
                <a:schemeClr val="accent1">
                  <a:lumMod val="50000"/>
                </a:schemeClr>
              </a:solidFill>
            </a:endParaRPr>
          </a:p>
          <a:p>
            <a:pPr algn="ctr">
              <a:buClr>
                <a:schemeClr val="tx2">
                  <a:lumMod val="50000"/>
                </a:schemeClr>
              </a:buCl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a:t> </a:t>
            </a:r>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33</a:t>
            </a:fld>
            <a:endParaRPr lang="cs-CZ" dirty="0"/>
          </a:p>
        </p:txBody>
      </p:sp>
    </p:spTree>
    <p:extLst>
      <p:ext uri="{BB962C8B-B14F-4D97-AF65-F5344CB8AC3E}">
        <p14:creationId xmlns:p14="http://schemas.microsoft.com/office/powerpoint/2010/main" val="426645977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476673"/>
            <a:ext cx="8111155" cy="936104"/>
          </a:xfrm>
        </p:spPr>
        <p:txBody>
          <a:bodyPr>
            <a:noAutofit/>
          </a:bodyPr>
          <a:lstStyle/>
          <a:p>
            <a:pPr marL="457200" lvl="0" indent="-457200" algn="ctr">
              <a:spcBef>
                <a:spcPct val="20000"/>
              </a:spcBef>
            </a:pPr>
            <a:r>
              <a:rPr lang="cs-CZ" sz="2400" b="1" dirty="0">
                <a:solidFill>
                  <a:srgbClr val="31B6FD">
                    <a:lumMod val="50000"/>
                  </a:srgbClr>
                </a:solidFill>
                <a:ea typeface="+mn-ea"/>
                <a:cs typeface="+mn-cs"/>
              </a:rPr>
              <a:t/>
            </a:r>
            <a:br>
              <a:rPr lang="cs-CZ" sz="2400" b="1" dirty="0">
                <a:solidFill>
                  <a:srgbClr val="31B6FD">
                    <a:lumMod val="50000"/>
                  </a:srgbClr>
                </a:solidFill>
                <a:ea typeface="+mn-ea"/>
                <a:cs typeface="+mn-cs"/>
              </a:rPr>
            </a:br>
            <a:endParaRPr lang="cs-CZ" sz="3600" b="1" dirty="0"/>
          </a:p>
        </p:txBody>
      </p:sp>
      <p:sp>
        <p:nvSpPr>
          <p:cNvPr id="3" name="Zástupný symbol pro text 2"/>
          <p:cNvSpPr>
            <a:spLocks noGrp="1"/>
          </p:cNvSpPr>
          <p:nvPr>
            <p:ph type="body" sz="half" idx="2"/>
          </p:nvPr>
        </p:nvSpPr>
        <p:spPr>
          <a:xfrm>
            <a:off x="193639" y="1086272"/>
            <a:ext cx="8624874" cy="5529015"/>
          </a:xfrm>
        </p:spPr>
        <p:txBody>
          <a:bodyPr>
            <a:noAutofit/>
          </a:bodyPr>
          <a:lstStyle/>
          <a:p>
            <a:pPr marL="342900" indent="-342900" algn="just">
              <a:buClr>
                <a:schemeClr val="tx2">
                  <a:lumMod val="50000"/>
                </a:schemeClr>
              </a:buClr>
              <a:buFont typeface="Wingdings" panose="05000000000000000000" pitchFamily="2" charset="2"/>
              <a:buChar char="v"/>
            </a:pPr>
            <a:r>
              <a:rPr lang="cs-CZ" sz="2400" dirty="0">
                <a:solidFill>
                  <a:schemeClr val="tx2">
                    <a:lumMod val="50000"/>
                  </a:schemeClr>
                </a:solidFill>
              </a:rPr>
              <a:t>dále musí poskytovatel FO splňovat požadavek bezúhonnosti ve smyslu § 13 zákona 372/2011 Sb. o zdravotnických službách</a:t>
            </a:r>
          </a:p>
          <a:p>
            <a:pPr marL="342900" indent="-342900" algn="just">
              <a:buClr>
                <a:schemeClr val="tx2">
                  <a:lumMod val="50000"/>
                </a:schemeClr>
              </a:buClr>
              <a:buFont typeface="Wingdings" panose="05000000000000000000" pitchFamily="2" charset="2"/>
              <a:buChar char="v"/>
            </a:pPr>
            <a:r>
              <a:rPr lang="cs-CZ" sz="2400" dirty="0">
                <a:solidFill>
                  <a:schemeClr val="tx2">
                    <a:lumMod val="50000"/>
                  </a:schemeClr>
                </a:solidFill>
              </a:rPr>
              <a:t>tato forma podnikání se ve zdravotnictví uplatňuje především v ambulantní péči </a:t>
            </a:r>
          </a:p>
          <a:p>
            <a:pPr marL="342900" indent="-342900" algn="just">
              <a:buClr>
                <a:schemeClr val="tx2">
                  <a:lumMod val="50000"/>
                </a:schemeClr>
              </a:buClr>
              <a:buFont typeface="Wingdings" panose="05000000000000000000" pitchFamily="2" charset="2"/>
              <a:buChar char="v"/>
            </a:pPr>
            <a:r>
              <a:rPr lang="cs-CZ" sz="2400" dirty="0">
                <a:solidFill>
                  <a:schemeClr val="tx2">
                    <a:lumMod val="50000"/>
                  </a:schemeClr>
                </a:solidFill>
              </a:rPr>
              <a:t>jsou –</a:t>
            </a:r>
            <a:r>
              <a:rPr lang="cs-CZ" sz="2400" dirty="0" err="1">
                <a:solidFill>
                  <a:schemeClr val="tx2">
                    <a:lumMod val="50000"/>
                  </a:schemeClr>
                </a:solidFill>
              </a:rPr>
              <a:t>li</a:t>
            </a:r>
            <a:r>
              <a:rPr lang="cs-CZ" sz="2400" dirty="0">
                <a:solidFill>
                  <a:schemeClr val="tx2">
                    <a:lumMod val="50000"/>
                  </a:schemeClr>
                </a:solidFill>
              </a:rPr>
              <a:t> FO jako poskytovatelé zdravotnických služeb, mohou tyto služby poskytovat buď osobně, nebo prostřednictvím odborného zástupce, který může být opět jen FO </a:t>
            </a:r>
          </a:p>
          <a:p>
            <a:pPr marL="342900" indent="-342900" algn="just">
              <a:buClr>
                <a:schemeClr val="tx2">
                  <a:lumMod val="50000"/>
                </a:schemeClr>
              </a:buClr>
              <a:buFont typeface="Wingdings" panose="05000000000000000000" pitchFamily="2" charset="2"/>
              <a:buChar char="v"/>
            </a:pPr>
            <a:r>
              <a:rPr lang="cs-CZ" sz="2400" dirty="0">
                <a:solidFill>
                  <a:schemeClr val="tx2">
                    <a:lumMod val="50000"/>
                  </a:schemeClr>
                </a:solidFill>
              </a:rPr>
              <a:t>poskytovatel FO může k výkonu zdravotnických služeb zaměstnávat osoby s potřebnou kvalifikací odpovídající oborům, druhu a formě poskytované zdravotní péče</a:t>
            </a:r>
          </a:p>
          <a:p>
            <a:pPr marL="342900" indent="-342900" algn="just">
              <a:buClr>
                <a:schemeClr val="tx2">
                  <a:lumMod val="50000"/>
                </a:schemeClr>
              </a:buClr>
              <a:buFont typeface="Wingdings" panose="05000000000000000000" pitchFamily="2" charset="2"/>
              <a:buChar char="v"/>
            </a:pPr>
            <a:r>
              <a:rPr lang="cs-CZ" sz="2400" dirty="0">
                <a:solidFill>
                  <a:schemeClr val="tx2">
                    <a:lumMod val="50000"/>
                  </a:schemeClr>
                </a:solidFill>
              </a:rPr>
              <a:t>zdravotnické zařízení, kde jsou zdravotnické služby poskytovány, musí být  technicky, věcně vybaveno a splňovat i hygienické požadavky.</a:t>
            </a:r>
          </a:p>
          <a:p>
            <a:pPr marL="342900" indent="-342900" algn="just">
              <a:buClr>
                <a:schemeClr val="tx2">
                  <a:lumMod val="50000"/>
                </a:schemeClr>
              </a:buClr>
              <a:buFont typeface="Wingdings" panose="05000000000000000000" pitchFamily="2" charset="2"/>
              <a:buChar char="v"/>
            </a:pPr>
            <a:endParaRPr lang="cs-CZ" sz="2400" dirty="0">
              <a:solidFill>
                <a:schemeClr val="accent1">
                  <a:lumMod val="50000"/>
                </a:schemeClr>
              </a:solidFill>
            </a:endParaRPr>
          </a:p>
          <a:p>
            <a:pPr algn="just">
              <a:buClr>
                <a:schemeClr val="tx2">
                  <a:lumMod val="50000"/>
                </a:schemeClr>
              </a:buClr>
            </a:pPr>
            <a:endParaRPr lang="cs-CZ" sz="2000" i="1" dirty="0">
              <a:solidFill>
                <a:schemeClr val="accent1">
                  <a:lumMod val="50000"/>
                </a:schemeClr>
              </a:solidFill>
            </a:endParaRPr>
          </a:p>
          <a:p>
            <a:pPr algn="just">
              <a:buClr>
                <a:schemeClr val="tx2">
                  <a:lumMod val="50000"/>
                </a:schemeClr>
              </a:buClr>
            </a:pPr>
            <a:endParaRPr lang="cs-CZ" sz="2000" b="1" dirty="0">
              <a:solidFill>
                <a:schemeClr val="accent1">
                  <a:lumMod val="50000"/>
                </a:schemeClr>
              </a:solidFill>
            </a:endParaRPr>
          </a:p>
          <a:p>
            <a:pPr algn="ctr">
              <a:buClr>
                <a:schemeClr val="tx2">
                  <a:lumMod val="50000"/>
                </a:schemeClr>
              </a:buCl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a:t> </a:t>
            </a:r>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34</a:t>
            </a:fld>
            <a:endParaRPr lang="cs-CZ" dirty="0"/>
          </a:p>
        </p:txBody>
      </p:sp>
    </p:spTree>
    <p:extLst>
      <p:ext uri="{BB962C8B-B14F-4D97-AF65-F5344CB8AC3E}">
        <p14:creationId xmlns:p14="http://schemas.microsoft.com/office/powerpoint/2010/main" val="129067706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476673"/>
            <a:ext cx="8111155" cy="936104"/>
          </a:xfrm>
        </p:spPr>
        <p:txBody>
          <a:bodyPr>
            <a:noAutofit/>
          </a:bodyPr>
          <a:lstStyle/>
          <a:p>
            <a:pPr marL="457200" lvl="0" indent="-457200" algn="ctr">
              <a:spcBef>
                <a:spcPct val="20000"/>
              </a:spcBef>
            </a:pPr>
            <a:r>
              <a:rPr lang="cs-CZ" sz="2400" b="1" dirty="0">
                <a:solidFill>
                  <a:srgbClr val="31B6FD">
                    <a:lumMod val="50000"/>
                  </a:srgbClr>
                </a:solidFill>
                <a:ea typeface="+mn-ea"/>
                <a:cs typeface="+mn-cs"/>
              </a:rPr>
              <a:t/>
            </a:r>
            <a:br>
              <a:rPr lang="cs-CZ" sz="2400" b="1" dirty="0">
                <a:solidFill>
                  <a:srgbClr val="31B6FD">
                    <a:lumMod val="50000"/>
                  </a:srgbClr>
                </a:solidFill>
                <a:ea typeface="+mn-ea"/>
                <a:cs typeface="+mn-cs"/>
              </a:rPr>
            </a:br>
            <a:endParaRPr lang="cs-CZ" sz="3600" b="1" dirty="0"/>
          </a:p>
        </p:txBody>
      </p:sp>
      <p:sp>
        <p:nvSpPr>
          <p:cNvPr id="3" name="Zástupný symbol pro text 2"/>
          <p:cNvSpPr>
            <a:spLocks noGrp="1"/>
          </p:cNvSpPr>
          <p:nvPr>
            <p:ph type="body" sz="half" idx="2"/>
          </p:nvPr>
        </p:nvSpPr>
        <p:spPr>
          <a:xfrm>
            <a:off x="611560" y="1556792"/>
            <a:ext cx="7704856" cy="5058496"/>
          </a:xfrm>
        </p:spPr>
        <p:txBody>
          <a:bodyPr>
            <a:noAutofit/>
          </a:bodyPr>
          <a:lstStyle/>
          <a:p>
            <a:pPr marL="342900" indent="-342900" algn="just">
              <a:buClr>
                <a:schemeClr val="tx2">
                  <a:lumMod val="50000"/>
                </a:schemeClr>
              </a:buClr>
              <a:buFont typeface="Wingdings" panose="05000000000000000000" pitchFamily="2" charset="2"/>
              <a:buChar char="v"/>
            </a:pPr>
            <a:r>
              <a:rPr lang="cs-CZ" sz="2400" dirty="0">
                <a:solidFill>
                  <a:schemeClr val="tx2">
                    <a:lumMod val="50000"/>
                  </a:schemeClr>
                </a:solidFill>
              </a:rPr>
              <a:t>zdravotnické zařízení musí být zaregistrováno u odboru zdravotnictví místně příslušného krajského úřadu </a:t>
            </a:r>
          </a:p>
          <a:p>
            <a:pPr marL="342900" indent="-342900" algn="just">
              <a:buClr>
                <a:schemeClr val="tx2">
                  <a:lumMod val="50000"/>
                </a:schemeClr>
              </a:buClr>
              <a:buFont typeface="Wingdings" panose="05000000000000000000" pitchFamily="2" charset="2"/>
              <a:buChar char="v"/>
            </a:pPr>
            <a:r>
              <a:rPr lang="cs-CZ" sz="2400" dirty="0">
                <a:solidFill>
                  <a:schemeClr val="tx2">
                    <a:lumMod val="50000"/>
                  </a:schemeClr>
                </a:solidFill>
              </a:rPr>
              <a:t>dále musí splňovat požadavek povinného pojištění odpovědnosti za škody způsobené při poskytování zdravotních služeb a mít uzavřenou smlouvu s určitým okruhem zdravotních pojišťoven, aby mohlo zdravotní služby poskytovat k tíži zdravotního pojištění</a:t>
            </a:r>
          </a:p>
          <a:p>
            <a:pPr marL="342900" indent="-342900" algn="just">
              <a:buClr>
                <a:schemeClr val="tx2">
                  <a:lumMod val="50000"/>
                </a:schemeClr>
              </a:buClr>
              <a:buFont typeface="Wingdings" panose="05000000000000000000" pitchFamily="2" charset="2"/>
              <a:buChar char="v"/>
            </a:pPr>
            <a:r>
              <a:rPr lang="cs-CZ" sz="2400" dirty="0">
                <a:solidFill>
                  <a:schemeClr val="tx2">
                    <a:lumMod val="50000"/>
                  </a:schemeClr>
                </a:solidFill>
              </a:rPr>
              <a:t>ač se jedná o neživnostenské podnikání, přesto musí provozovatel zdravotnického zařízení plnit povinnosti obdobné jako podnikatel (mít přidělené identifikační číslo, být zaregistrován u správce daní, místně příslušné správy sociálního zabezpečení, zdravotní pojišťovny), </a:t>
            </a:r>
            <a:endParaRPr lang="cs-CZ" sz="2000" i="1" dirty="0">
              <a:solidFill>
                <a:schemeClr val="tx2">
                  <a:lumMod val="50000"/>
                </a:schemeClr>
              </a:solidFill>
            </a:endParaRPr>
          </a:p>
          <a:p>
            <a:pPr algn="just">
              <a:buClr>
                <a:schemeClr val="tx2">
                  <a:lumMod val="50000"/>
                </a:schemeClr>
              </a:buClr>
            </a:pPr>
            <a:endParaRPr lang="cs-CZ" sz="2000" b="1" dirty="0">
              <a:solidFill>
                <a:schemeClr val="accent1">
                  <a:lumMod val="50000"/>
                </a:schemeClr>
              </a:solidFill>
            </a:endParaRPr>
          </a:p>
          <a:p>
            <a:pPr algn="ctr">
              <a:buClr>
                <a:schemeClr val="tx2">
                  <a:lumMod val="50000"/>
                </a:schemeClr>
              </a:buCl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a:t> </a:t>
            </a:r>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35</a:t>
            </a:fld>
            <a:endParaRPr lang="cs-CZ" dirty="0"/>
          </a:p>
        </p:txBody>
      </p:sp>
    </p:spTree>
    <p:extLst>
      <p:ext uri="{BB962C8B-B14F-4D97-AF65-F5344CB8AC3E}">
        <p14:creationId xmlns:p14="http://schemas.microsoft.com/office/powerpoint/2010/main" val="289868765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476673"/>
            <a:ext cx="8111155" cy="936104"/>
          </a:xfrm>
        </p:spPr>
        <p:txBody>
          <a:bodyPr>
            <a:noAutofit/>
          </a:bodyPr>
          <a:lstStyle/>
          <a:p>
            <a:pPr marL="457200" lvl="0" indent="-457200" algn="ctr">
              <a:spcBef>
                <a:spcPct val="20000"/>
              </a:spcBef>
            </a:pPr>
            <a:r>
              <a:rPr lang="cs-CZ" sz="2400" b="1" dirty="0">
                <a:solidFill>
                  <a:srgbClr val="31B6FD">
                    <a:lumMod val="50000"/>
                  </a:srgbClr>
                </a:solidFill>
                <a:ea typeface="+mn-ea"/>
                <a:cs typeface="+mn-cs"/>
              </a:rPr>
              <a:t/>
            </a:r>
            <a:br>
              <a:rPr lang="cs-CZ" sz="2400" b="1" dirty="0">
                <a:solidFill>
                  <a:srgbClr val="31B6FD">
                    <a:lumMod val="50000"/>
                  </a:srgbClr>
                </a:solidFill>
                <a:ea typeface="+mn-ea"/>
                <a:cs typeface="+mn-cs"/>
              </a:rPr>
            </a:br>
            <a:endParaRPr lang="cs-CZ" sz="3600" b="1" dirty="0"/>
          </a:p>
        </p:txBody>
      </p:sp>
      <p:sp>
        <p:nvSpPr>
          <p:cNvPr id="3" name="Zástupný symbol pro text 2"/>
          <p:cNvSpPr>
            <a:spLocks noGrp="1"/>
          </p:cNvSpPr>
          <p:nvPr>
            <p:ph type="body" sz="half" idx="2"/>
          </p:nvPr>
        </p:nvSpPr>
        <p:spPr>
          <a:xfrm>
            <a:off x="611560" y="1556792"/>
            <a:ext cx="7560840" cy="5058496"/>
          </a:xfrm>
        </p:spPr>
        <p:txBody>
          <a:bodyPr>
            <a:noAutofit/>
          </a:bodyPr>
          <a:lstStyle/>
          <a:p>
            <a:pPr algn="just">
              <a:buClr>
                <a:schemeClr val="tx2">
                  <a:lumMod val="50000"/>
                </a:schemeClr>
              </a:buClr>
            </a:pPr>
            <a:r>
              <a:rPr lang="cs-CZ" sz="2400" dirty="0">
                <a:solidFill>
                  <a:schemeClr val="tx2">
                    <a:lumMod val="50000"/>
                  </a:schemeClr>
                </a:solidFill>
              </a:rPr>
              <a:t>     má-li zaměstnance musí provést registraci těchto</a:t>
            </a:r>
          </a:p>
          <a:p>
            <a:pPr marL="360363" algn="just">
              <a:buClr>
                <a:schemeClr val="tx2">
                  <a:lumMod val="50000"/>
                </a:schemeClr>
              </a:buClr>
            </a:pPr>
            <a:r>
              <a:rPr lang="cs-CZ" sz="2400" dirty="0">
                <a:solidFill>
                  <a:schemeClr val="tx2">
                    <a:lumMod val="50000"/>
                  </a:schemeClr>
                </a:solidFill>
              </a:rPr>
              <a:t>zaměstnanců k povinnému sociálnímu pojištění a      zdravotnímu pojištění, dále mít běžný účet u některé banky, vést účetnictví nebo daňovou evidenci, plnit si daňové povinnosti – odvod daně z příjmů atd.</a:t>
            </a:r>
          </a:p>
          <a:p>
            <a:pPr marL="342900" indent="-342900" algn="just">
              <a:buClr>
                <a:schemeClr val="tx2">
                  <a:lumMod val="50000"/>
                </a:schemeClr>
              </a:buClr>
              <a:buFont typeface="Wingdings" panose="05000000000000000000" pitchFamily="2" charset="2"/>
              <a:buChar char="v"/>
            </a:pPr>
            <a:r>
              <a:rPr lang="cs-CZ" sz="2400" dirty="0">
                <a:solidFill>
                  <a:schemeClr val="tx2">
                    <a:lumMod val="50000"/>
                  </a:schemeClr>
                </a:solidFill>
              </a:rPr>
              <a:t>může využít služby ekonomických či daňových poradců.</a:t>
            </a:r>
          </a:p>
          <a:p>
            <a:pPr algn="just">
              <a:buClr>
                <a:schemeClr val="tx2">
                  <a:lumMod val="50000"/>
                </a:schemeClr>
              </a:buClr>
            </a:pPr>
            <a:endParaRPr lang="cs-CZ" sz="2400" b="1" dirty="0">
              <a:solidFill>
                <a:schemeClr val="tx2">
                  <a:lumMod val="50000"/>
                </a:schemeClr>
              </a:solidFill>
            </a:endParaRPr>
          </a:p>
          <a:p>
            <a:pPr algn="just">
              <a:buClr>
                <a:schemeClr val="tx2">
                  <a:lumMod val="50000"/>
                </a:schemeClr>
              </a:buClr>
            </a:pPr>
            <a:endParaRPr lang="cs-CZ" sz="2000" i="1" dirty="0">
              <a:solidFill>
                <a:schemeClr val="tx2">
                  <a:lumMod val="50000"/>
                </a:schemeClr>
              </a:solidFill>
            </a:endParaRPr>
          </a:p>
          <a:p>
            <a:pPr algn="just">
              <a:buClr>
                <a:schemeClr val="tx2">
                  <a:lumMod val="50000"/>
                </a:schemeClr>
              </a:buClr>
            </a:pPr>
            <a:endParaRPr lang="cs-CZ" sz="2000" b="1" dirty="0">
              <a:solidFill>
                <a:schemeClr val="tx2">
                  <a:lumMod val="50000"/>
                </a:schemeClr>
              </a:solidFill>
            </a:endParaRPr>
          </a:p>
          <a:p>
            <a:pPr algn="ctr">
              <a:buClr>
                <a:schemeClr val="tx2">
                  <a:lumMod val="50000"/>
                </a:schemeClr>
              </a:buCl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a:t> </a:t>
            </a:r>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36</a:t>
            </a:fld>
            <a:endParaRPr lang="cs-CZ" dirty="0"/>
          </a:p>
        </p:txBody>
      </p:sp>
    </p:spTree>
    <p:extLst>
      <p:ext uri="{BB962C8B-B14F-4D97-AF65-F5344CB8AC3E}">
        <p14:creationId xmlns:p14="http://schemas.microsoft.com/office/powerpoint/2010/main" val="372883380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476673"/>
            <a:ext cx="8111155" cy="720079"/>
          </a:xfrm>
        </p:spPr>
        <p:txBody>
          <a:bodyPr>
            <a:noAutofit/>
          </a:bodyPr>
          <a:lstStyle/>
          <a:p>
            <a:pPr marL="457200" lvl="0" indent="-457200" algn="ctr">
              <a:spcBef>
                <a:spcPct val="20000"/>
              </a:spcBef>
            </a:pPr>
            <a:r>
              <a:rPr lang="cs-CZ" sz="2400" b="1" dirty="0">
                <a:solidFill>
                  <a:srgbClr val="31B6FD">
                    <a:lumMod val="50000"/>
                  </a:srgbClr>
                </a:solidFill>
                <a:ea typeface="+mn-ea"/>
                <a:cs typeface="+mn-cs"/>
              </a:rPr>
              <a:t/>
            </a:r>
            <a:br>
              <a:rPr lang="cs-CZ" sz="2400" b="1" dirty="0">
                <a:solidFill>
                  <a:srgbClr val="31B6FD">
                    <a:lumMod val="50000"/>
                  </a:srgbClr>
                </a:solidFill>
                <a:ea typeface="+mn-ea"/>
                <a:cs typeface="+mn-cs"/>
              </a:rPr>
            </a:br>
            <a:r>
              <a:rPr lang="cs-CZ" sz="2400" b="1" dirty="0">
                <a:solidFill>
                  <a:schemeClr val="bg1"/>
                </a:solidFill>
              </a:rPr>
              <a:t>Poskytovatelé (Právnické osoby) – obchodní společnosti</a:t>
            </a:r>
            <a:endParaRPr lang="cs-CZ" sz="2400" b="1" dirty="0"/>
          </a:p>
        </p:txBody>
      </p:sp>
      <p:sp>
        <p:nvSpPr>
          <p:cNvPr id="3" name="Zástupný symbol pro text 2"/>
          <p:cNvSpPr>
            <a:spLocks noGrp="1"/>
          </p:cNvSpPr>
          <p:nvPr>
            <p:ph type="body" sz="half" idx="2"/>
          </p:nvPr>
        </p:nvSpPr>
        <p:spPr>
          <a:xfrm>
            <a:off x="193638" y="1340769"/>
            <a:ext cx="8770850" cy="5274520"/>
          </a:xfrm>
        </p:spPr>
        <p:txBody>
          <a:bodyPr>
            <a:noAutofit/>
          </a:bodyPr>
          <a:lstStyle/>
          <a:p>
            <a:pPr marL="457200" indent="-457200" algn="just">
              <a:buClr>
                <a:schemeClr val="tx2">
                  <a:lumMod val="50000"/>
                </a:schemeClr>
              </a:buClr>
              <a:buFont typeface="+mj-lt"/>
              <a:buAutoNum type="arabicPeriod"/>
            </a:pPr>
            <a:r>
              <a:rPr lang="cs-CZ" sz="2400" b="1" dirty="0">
                <a:solidFill>
                  <a:schemeClr val="tx2">
                    <a:lumMod val="50000"/>
                  </a:schemeClr>
                </a:solidFill>
              </a:rPr>
              <a:t>SPOLEČNOST S RUČENÍM OMEZENÝM</a:t>
            </a:r>
          </a:p>
          <a:p>
            <a:pPr marL="342900" indent="-342900" algn="just">
              <a:buClr>
                <a:schemeClr val="tx2">
                  <a:lumMod val="50000"/>
                </a:schemeClr>
              </a:buClr>
              <a:buFont typeface="Wingdings" panose="05000000000000000000" pitchFamily="2" charset="2"/>
              <a:buChar char="§"/>
            </a:pPr>
            <a:r>
              <a:rPr lang="cs-CZ" sz="2400" dirty="0">
                <a:solidFill>
                  <a:schemeClr val="tx2">
                    <a:lumMod val="50000"/>
                  </a:schemeClr>
                </a:solidFill>
              </a:rPr>
              <a:t>pro vznik společnosti s ručením omezeným (s.r.o.) zákon 90/2012 Sb. o obchodních korporací stanoví minimální výši vkladu jednoho společníka na částku 1 Kč, je vypuštěna podmínka maximálního počtu společníků, tak jak to uváděl původní zákon.</a:t>
            </a:r>
          </a:p>
          <a:p>
            <a:pPr marL="342900" indent="-342900" algn="just">
              <a:buClr>
                <a:schemeClr val="tx2">
                  <a:lumMod val="50000"/>
                </a:schemeClr>
              </a:buClr>
              <a:buFont typeface="Wingdings" panose="05000000000000000000" pitchFamily="2" charset="2"/>
              <a:buChar char="§"/>
            </a:pPr>
            <a:r>
              <a:rPr lang="cs-CZ" sz="2400" dirty="0">
                <a:solidFill>
                  <a:schemeClr val="tx2">
                    <a:lumMod val="50000"/>
                  </a:schemeClr>
                </a:solidFill>
              </a:rPr>
              <a:t>s.r.o. vytváří orgány:</a:t>
            </a:r>
          </a:p>
          <a:p>
            <a:pPr marL="914400" lvl="1" indent="-457200" algn="just">
              <a:buClr>
                <a:srgbClr val="C00000"/>
              </a:buClr>
              <a:buFont typeface="+mj-lt"/>
              <a:buAutoNum type="alphaLcParenR"/>
            </a:pPr>
            <a:r>
              <a:rPr lang="cs-CZ" sz="2400" dirty="0">
                <a:solidFill>
                  <a:srgbClr val="C00000"/>
                </a:solidFill>
              </a:rPr>
              <a:t>plenární orgán - valná hromada (nejvyšší orgán společnosti)</a:t>
            </a:r>
            <a:endParaRPr lang="cs-CZ" sz="2400" dirty="0">
              <a:solidFill>
                <a:srgbClr val="002060"/>
              </a:solidFill>
            </a:endParaRPr>
          </a:p>
          <a:p>
            <a:pPr lvl="1" algn="just">
              <a:buClr>
                <a:srgbClr val="C00000"/>
              </a:buClr>
            </a:pPr>
            <a:r>
              <a:rPr lang="cs-CZ" sz="2400" dirty="0">
                <a:solidFill>
                  <a:srgbClr val="002060"/>
                </a:solidFill>
              </a:rPr>
              <a:t>	</a:t>
            </a:r>
            <a:r>
              <a:rPr lang="cs-CZ" sz="2400" i="1" dirty="0">
                <a:solidFill>
                  <a:srgbClr val="002060"/>
                </a:solidFill>
              </a:rPr>
              <a:t>shromáždění společníků, na kterém společníci hlasují 	váhou svých podílů. V případě s.r.o. s jedním   	společníkem má postavení valné hromady tento společník, 	jeho rozhodnutí v takovém případě musí mít písemnou 	formu.</a:t>
            </a:r>
            <a:endParaRPr lang="cs-CZ" sz="2400" i="1" dirty="0">
              <a:solidFill>
                <a:srgbClr val="C00000"/>
              </a:solidFill>
            </a:endParaRPr>
          </a:p>
          <a:p>
            <a:pPr algn="just">
              <a:buClr>
                <a:schemeClr val="tx2">
                  <a:lumMod val="50000"/>
                </a:schemeClr>
              </a:buClr>
            </a:pPr>
            <a:endParaRPr lang="cs-CZ" sz="2000" i="1" dirty="0">
              <a:solidFill>
                <a:schemeClr val="tx2">
                  <a:lumMod val="50000"/>
                </a:schemeClr>
              </a:solidFill>
            </a:endParaRPr>
          </a:p>
          <a:p>
            <a:pPr algn="just">
              <a:buClr>
                <a:schemeClr val="tx2">
                  <a:lumMod val="50000"/>
                </a:schemeClr>
              </a:buClr>
            </a:pPr>
            <a:endParaRPr lang="cs-CZ" sz="2000" b="1" dirty="0">
              <a:solidFill>
                <a:schemeClr val="tx2">
                  <a:lumMod val="50000"/>
                </a:schemeClr>
              </a:solidFill>
            </a:endParaRPr>
          </a:p>
          <a:p>
            <a:pPr algn="ctr">
              <a:buClr>
                <a:schemeClr val="tx2">
                  <a:lumMod val="50000"/>
                </a:schemeClr>
              </a:buCl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a:t> 	</a:t>
            </a:r>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37</a:t>
            </a:fld>
            <a:endParaRPr lang="cs-CZ" dirty="0"/>
          </a:p>
        </p:txBody>
      </p:sp>
    </p:spTree>
    <p:extLst>
      <p:ext uri="{BB962C8B-B14F-4D97-AF65-F5344CB8AC3E}">
        <p14:creationId xmlns:p14="http://schemas.microsoft.com/office/powerpoint/2010/main" val="184380509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476673"/>
            <a:ext cx="8111155" cy="936104"/>
          </a:xfrm>
        </p:spPr>
        <p:txBody>
          <a:bodyPr>
            <a:noAutofit/>
          </a:bodyPr>
          <a:lstStyle/>
          <a:p>
            <a:pPr marL="457200" lvl="0" indent="-457200" algn="ctr">
              <a:spcBef>
                <a:spcPct val="20000"/>
              </a:spcBef>
            </a:pPr>
            <a:r>
              <a:rPr lang="cs-CZ" sz="2400" b="1" dirty="0">
                <a:solidFill>
                  <a:srgbClr val="31B6FD">
                    <a:lumMod val="50000"/>
                  </a:srgbClr>
                </a:solidFill>
                <a:ea typeface="+mn-ea"/>
                <a:cs typeface="+mn-cs"/>
              </a:rPr>
              <a:t/>
            </a:r>
            <a:br>
              <a:rPr lang="cs-CZ" sz="2400" b="1" dirty="0">
                <a:solidFill>
                  <a:srgbClr val="31B6FD">
                    <a:lumMod val="50000"/>
                  </a:srgbClr>
                </a:solidFill>
                <a:ea typeface="+mn-ea"/>
                <a:cs typeface="+mn-cs"/>
              </a:rPr>
            </a:br>
            <a:endParaRPr lang="cs-CZ" sz="2400" b="1" dirty="0"/>
          </a:p>
        </p:txBody>
      </p:sp>
      <p:sp>
        <p:nvSpPr>
          <p:cNvPr id="3" name="Zástupný symbol pro text 2"/>
          <p:cNvSpPr>
            <a:spLocks noGrp="1"/>
          </p:cNvSpPr>
          <p:nvPr>
            <p:ph type="body" sz="half" idx="2"/>
          </p:nvPr>
        </p:nvSpPr>
        <p:spPr>
          <a:xfrm>
            <a:off x="611560" y="1556792"/>
            <a:ext cx="8064896" cy="5058496"/>
          </a:xfrm>
        </p:spPr>
        <p:txBody>
          <a:bodyPr>
            <a:noAutofit/>
          </a:bodyPr>
          <a:lstStyle/>
          <a:p>
            <a:pPr algn="just">
              <a:buClr>
                <a:schemeClr val="tx2">
                  <a:lumMod val="50000"/>
                </a:schemeClr>
              </a:buClr>
            </a:pPr>
            <a:r>
              <a:rPr lang="cs-CZ" sz="2000" i="1" dirty="0">
                <a:solidFill>
                  <a:schemeClr val="tx2">
                    <a:lumMod val="50000"/>
                  </a:schemeClr>
                </a:solidFill>
              </a:rPr>
              <a:t>	</a:t>
            </a:r>
            <a:r>
              <a:rPr lang="cs-CZ" sz="2400" i="1" dirty="0">
                <a:solidFill>
                  <a:schemeClr val="tx2">
                    <a:lumMod val="50000"/>
                  </a:schemeClr>
                </a:solidFill>
              </a:rPr>
              <a:t>schází se minimálně jednou za rok a volí a odvolává 	ostatní orgány společnosti, schvaluje hospodářské 	výsledky a jeho rozdělení</a:t>
            </a:r>
          </a:p>
          <a:p>
            <a:pPr algn="just">
              <a:buClr>
                <a:schemeClr val="tx2">
                  <a:lumMod val="50000"/>
                </a:schemeClr>
              </a:buClr>
            </a:pPr>
            <a:endParaRPr lang="cs-CZ" sz="2400" dirty="0">
              <a:solidFill>
                <a:schemeClr val="tx2">
                  <a:lumMod val="50000"/>
                </a:schemeClr>
              </a:solidFill>
            </a:endParaRPr>
          </a:p>
          <a:p>
            <a:pPr marL="914400" lvl="1" indent="-457200" algn="just">
              <a:buClr>
                <a:srgbClr val="C00000"/>
              </a:buClr>
              <a:buFont typeface="+mj-lt"/>
              <a:buAutoNum type="alphaLcParenR" startAt="2"/>
            </a:pPr>
            <a:r>
              <a:rPr lang="cs-CZ" sz="2400" dirty="0">
                <a:solidFill>
                  <a:srgbClr val="C00000"/>
                </a:solidFill>
              </a:rPr>
              <a:t>výkonný orgán – jednatel (jednatelé)</a:t>
            </a:r>
          </a:p>
          <a:p>
            <a:pPr algn="just">
              <a:buClr>
                <a:srgbClr val="C00000"/>
              </a:buClr>
            </a:pPr>
            <a:r>
              <a:rPr lang="cs-CZ" sz="2400" dirty="0">
                <a:solidFill>
                  <a:srgbClr val="C00000"/>
                </a:solidFill>
              </a:rPr>
              <a:t>	</a:t>
            </a:r>
            <a:r>
              <a:rPr lang="cs-CZ" sz="2400" i="1" dirty="0">
                <a:solidFill>
                  <a:srgbClr val="002060"/>
                </a:solidFill>
              </a:rPr>
              <a:t>pokud je jednatelů více, musí být stanoveno, jak 	jednají za společnost, jednatel (jednatelé) má 	postavení statutárního oránu, řídí společnost, 	jednatele volí a odvolává valná hromada, jednatelem 	může být některý ze společníků nebo i třetí osoba </a:t>
            </a:r>
          </a:p>
          <a:p>
            <a:pPr algn="just">
              <a:buClr>
                <a:srgbClr val="C00000"/>
              </a:buClr>
            </a:pPr>
            <a:endParaRPr lang="cs-CZ" sz="2400" i="1" dirty="0">
              <a:solidFill>
                <a:srgbClr val="002060"/>
              </a:solidFill>
            </a:endParaRPr>
          </a:p>
          <a:p>
            <a:pPr algn="just">
              <a:buClr>
                <a:srgbClr val="C00000"/>
              </a:buClr>
            </a:pPr>
            <a:endParaRPr lang="cs-CZ" sz="2400" dirty="0">
              <a:solidFill>
                <a:srgbClr val="002060"/>
              </a:solidFill>
            </a:endParaRPr>
          </a:p>
          <a:p>
            <a:pPr algn="just">
              <a:buClr>
                <a:schemeClr val="tx2">
                  <a:lumMod val="50000"/>
                </a:schemeClr>
              </a:buClr>
            </a:pPr>
            <a:endParaRPr lang="cs-CZ" sz="2000" b="1" dirty="0">
              <a:solidFill>
                <a:schemeClr val="tx2">
                  <a:lumMod val="50000"/>
                </a:schemeClr>
              </a:solidFill>
            </a:endParaRPr>
          </a:p>
          <a:p>
            <a:pPr algn="ctr">
              <a:buClr>
                <a:schemeClr val="tx2">
                  <a:lumMod val="50000"/>
                </a:schemeClr>
              </a:buCl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a:t> </a:t>
            </a:r>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38</a:t>
            </a:fld>
            <a:endParaRPr lang="cs-CZ" dirty="0"/>
          </a:p>
        </p:txBody>
      </p:sp>
    </p:spTree>
    <p:extLst>
      <p:ext uri="{BB962C8B-B14F-4D97-AF65-F5344CB8AC3E}">
        <p14:creationId xmlns:p14="http://schemas.microsoft.com/office/powerpoint/2010/main" val="132033159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476673"/>
            <a:ext cx="8111155" cy="936104"/>
          </a:xfrm>
        </p:spPr>
        <p:txBody>
          <a:bodyPr>
            <a:noAutofit/>
          </a:bodyPr>
          <a:lstStyle/>
          <a:p>
            <a:pPr marL="457200" lvl="0" indent="-457200" algn="ctr">
              <a:spcBef>
                <a:spcPct val="20000"/>
              </a:spcBef>
            </a:pPr>
            <a:r>
              <a:rPr lang="cs-CZ" sz="2400" b="1" dirty="0">
                <a:solidFill>
                  <a:srgbClr val="31B6FD">
                    <a:lumMod val="50000"/>
                  </a:srgbClr>
                </a:solidFill>
                <a:ea typeface="+mn-ea"/>
                <a:cs typeface="+mn-cs"/>
              </a:rPr>
              <a:t/>
            </a:r>
            <a:br>
              <a:rPr lang="cs-CZ" sz="2400" b="1" dirty="0">
                <a:solidFill>
                  <a:srgbClr val="31B6FD">
                    <a:lumMod val="50000"/>
                  </a:srgbClr>
                </a:solidFill>
                <a:ea typeface="+mn-ea"/>
                <a:cs typeface="+mn-cs"/>
              </a:rPr>
            </a:br>
            <a:endParaRPr lang="cs-CZ" sz="2400" b="1" dirty="0"/>
          </a:p>
        </p:txBody>
      </p:sp>
      <p:sp>
        <p:nvSpPr>
          <p:cNvPr id="3" name="Zástupný symbol pro text 2"/>
          <p:cNvSpPr>
            <a:spLocks noGrp="1"/>
          </p:cNvSpPr>
          <p:nvPr>
            <p:ph type="body" sz="half" idx="2"/>
          </p:nvPr>
        </p:nvSpPr>
        <p:spPr>
          <a:xfrm>
            <a:off x="611560" y="1556792"/>
            <a:ext cx="8064896" cy="5058496"/>
          </a:xfrm>
        </p:spPr>
        <p:txBody>
          <a:bodyPr>
            <a:noAutofit/>
          </a:bodyPr>
          <a:lstStyle/>
          <a:p>
            <a:pPr marL="914400" lvl="1" indent="-457200" algn="just">
              <a:buClr>
                <a:srgbClr val="C00000"/>
              </a:buClr>
              <a:buFont typeface="+mj-lt"/>
              <a:buAutoNum type="alphaLcParenR" startAt="3"/>
            </a:pPr>
            <a:r>
              <a:rPr lang="cs-CZ" sz="2400" dirty="0">
                <a:solidFill>
                  <a:srgbClr val="C00000"/>
                </a:solidFill>
              </a:rPr>
              <a:t>kontrolní orgán – dozorčí rada</a:t>
            </a:r>
          </a:p>
          <a:p>
            <a:pPr lvl="1" algn="just">
              <a:buClr>
                <a:srgbClr val="C00000"/>
              </a:buClr>
            </a:pPr>
            <a:r>
              <a:rPr lang="cs-CZ" sz="2400" dirty="0">
                <a:solidFill>
                  <a:srgbClr val="C00000"/>
                </a:solidFill>
              </a:rPr>
              <a:t>	</a:t>
            </a:r>
            <a:r>
              <a:rPr lang="cs-CZ" sz="2400" i="1" dirty="0">
                <a:solidFill>
                  <a:srgbClr val="002060"/>
                </a:solidFill>
              </a:rPr>
              <a:t>v s.r.o. je její zřízení nepovinné, volí a odvolává ji valná 	hromada, jejím úkolem je kontrola činnosti výkonného 	orgánu - jednatel (neslučitelnost funkce jednatele s 	členstvím v 	dozorčí radě) a kontrola plnění usnesení 	valné 	hromady.</a:t>
            </a:r>
          </a:p>
          <a:p>
            <a:pPr lvl="1" algn="just">
              <a:buClr>
                <a:srgbClr val="C00000"/>
              </a:buClr>
            </a:pPr>
            <a:endParaRPr lang="cs-CZ" sz="2400" dirty="0">
              <a:solidFill>
                <a:srgbClr val="002060"/>
              </a:solidFill>
            </a:endParaRPr>
          </a:p>
          <a:p>
            <a:pPr marL="342900" indent="-342900" algn="just">
              <a:buClr>
                <a:srgbClr val="002060"/>
              </a:buClr>
              <a:buFont typeface="Wingdings" panose="05000000000000000000" pitchFamily="2" charset="2"/>
              <a:buChar char="§"/>
            </a:pPr>
            <a:r>
              <a:rPr lang="cs-CZ" sz="2400" dirty="0">
                <a:solidFill>
                  <a:srgbClr val="002060"/>
                </a:solidFill>
              </a:rPr>
              <a:t>účast společníka v s.r.o. je převoditelná formou převodu jeho obchodního podílu</a:t>
            </a:r>
          </a:p>
          <a:p>
            <a:pPr marL="342900" indent="-342900" algn="just">
              <a:buClr>
                <a:srgbClr val="002060"/>
              </a:buClr>
              <a:buFont typeface="Wingdings" panose="05000000000000000000" pitchFamily="2" charset="2"/>
              <a:buChar char="§"/>
            </a:pPr>
            <a:r>
              <a:rPr lang="cs-CZ" sz="2400" dirty="0">
                <a:solidFill>
                  <a:srgbClr val="002060"/>
                </a:solidFill>
              </a:rPr>
              <a:t>podnikání formou s.r.o. je nejčastější právní formou podnikání v ČR, a to včetně podnikání i ve zdravotnictví.</a:t>
            </a:r>
          </a:p>
          <a:p>
            <a:pPr marL="342900" indent="-342900" algn="just">
              <a:buClr>
                <a:srgbClr val="002060"/>
              </a:buClr>
              <a:buFont typeface="Wingdings" panose="05000000000000000000" pitchFamily="2" charset="2"/>
              <a:buChar char="§"/>
            </a:pPr>
            <a:endParaRPr lang="cs-CZ" sz="2400" dirty="0">
              <a:solidFill>
                <a:srgbClr val="002060"/>
              </a:solidFill>
            </a:endParaRPr>
          </a:p>
          <a:p>
            <a:pPr algn="just">
              <a:buClr>
                <a:schemeClr val="tx2">
                  <a:lumMod val="50000"/>
                </a:schemeClr>
              </a:buClr>
            </a:pPr>
            <a:endParaRPr lang="cs-CZ" sz="2000" i="1" dirty="0">
              <a:solidFill>
                <a:schemeClr val="tx2">
                  <a:lumMod val="50000"/>
                </a:schemeClr>
              </a:solidFill>
            </a:endParaRPr>
          </a:p>
          <a:p>
            <a:pPr algn="just">
              <a:buClr>
                <a:schemeClr val="tx2">
                  <a:lumMod val="50000"/>
                </a:schemeClr>
              </a:buClr>
            </a:pPr>
            <a:endParaRPr lang="cs-CZ" sz="2000" b="1" dirty="0">
              <a:solidFill>
                <a:schemeClr val="tx2">
                  <a:lumMod val="50000"/>
                </a:schemeClr>
              </a:solidFill>
            </a:endParaRPr>
          </a:p>
          <a:p>
            <a:pPr algn="ctr">
              <a:buClr>
                <a:schemeClr val="tx2">
                  <a:lumMod val="50000"/>
                </a:schemeClr>
              </a:buCl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a:t> </a:t>
            </a:r>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39</a:t>
            </a:fld>
            <a:endParaRPr lang="cs-CZ" dirty="0"/>
          </a:p>
        </p:txBody>
      </p:sp>
    </p:spTree>
    <p:extLst>
      <p:ext uri="{BB962C8B-B14F-4D97-AF65-F5344CB8AC3E}">
        <p14:creationId xmlns:p14="http://schemas.microsoft.com/office/powerpoint/2010/main" val="28112483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332656"/>
            <a:ext cx="8111155" cy="1002101"/>
          </a:xfrm>
        </p:spPr>
        <p:txBody>
          <a:bodyPr>
            <a:noAutofit/>
          </a:bodyPr>
          <a:lstStyle/>
          <a:p>
            <a:endParaRPr lang="cs-CZ" sz="3600" b="1" dirty="0"/>
          </a:p>
        </p:txBody>
      </p:sp>
      <p:sp>
        <p:nvSpPr>
          <p:cNvPr id="3" name="Zástupný symbol pro text 2"/>
          <p:cNvSpPr>
            <a:spLocks noGrp="1"/>
          </p:cNvSpPr>
          <p:nvPr>
            <p:ph type="body" sz="half" idx="2"/>
          </p:nvPr>
        </p:nvSpPr>
        <p:spPr>
          <a:xfrm>
            <a:off x="395536" y="1340768"/>
            <a:ext cx="8424936" cy="5040559"/>
          </a:xfrm>
        </p:spPr>
        <p:txBody>
          <a:bodyPr>
            <a:noAutofit/>
          </a:bodyPr>
          <a:lstStyle/>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algn="just">
              <a:buClr>
                <a:schemeClr val="tx2">
                  <a:lumMod val="50000"/>
                </a:schemeClr>
              </a:buClr>
            </a:pPr>
            <a:r>
              <a:rPr lang="cs-CZ" sz="2400" b="1" dirty="0">
                <a:solidFill>
                  <a:schemeClr val="tx2">
                    <a:lumMod val="75000"/>
                  </a:schemeClr>
                </a:solidFill>
              </a:rPr>
              <a:t>K měření zdravotního stavu obyvatelstva se používají různé indikátory zdraví, které však nejsou příliš přesné. Mezi nejčastěji používané indikátory péče o zdraví se používají ukazatele jako jsou:</a:t>
            </a:r>
          </a:p>
          <a:p>
            <a:pPr marL="342900" indent="-342900" algn="just">
              <a:buClr>
                <a:schemeClr val="tx2">
                  <a:lumMod val="50000"/>
                </a:schemeClr>
              </a:buClr>
              <a:buFont typeface="Wingdings" panose="05000000000000000000" pitchFamily="2" charset="2"/>
              <a:buChar char="§"/>
            </a:pPr>
            <a:r>
              <a:rPr lang="cs-CZ" sz="2400" b="1" dirty="0">
                <a:solidFill>
                  <a:schemeClr val="tx2">
                    <a:lumMod val="75000"/>
                  </a:schemeClr>
                </a:solidFill>
              </a:rPr>
              <a:t>počet dnů pracovní neschopnosti v přepočtu na jednoho obyvatele,</a:t>
            </a:r>
          </a:p>
          <a:p>
            <a:pPr marL="342900" indent="-342900" algn="just">
              <a:buClr>
                <a:schemeClr val="tx2">
                  <a:lumMod val="50000"/>
                </a:schemeClr>
              </a:buClr>
              <a:buFont typeface="Wingdings" panose="05000000000000000000" pitchFamily="2" charset="2"/>
              <a:buChar char="§"/>
            </a:pPr>
            <a:r>
              <a:rPr lang="cs-CZ" sz="2400" b="1" dirty="0">
                <a:solidFill>
                  <a:schemeClr val="tx2">
                    <a:lumMod val="75000"/>
                  </a:schemeClr>
                </a:solidFill>
              </a:rPr>
              <a:t>procentuální vyjádření počtu invalidního obyvatelstva, </a:t>
            </a:r>
          </a:p>
          <a:p>
            <a:pPr marL="342900" indent="-342900" algn="just">
              <a:buClr>
                <a:schemeClr val="tx2">
                  <a:lumMod val="50000"/>
                </a:schemeClr>
              </a:buClr>
              <a:buFont typeface="Wingdings" panose="05000000000000000000" pitchFamily="2" charset="2"/>
              <a:buChar char="§"/>
            </a:pPr>
            <a:r>
              <a:rPr lang="cs-CZ" sz="2400" b="1" dirty="0">
                <a:solidFill>
                  <a:schemeClr val="tx2">
                    <a:lumMod val="75000"/>
                  </a:schemeClr>
                </a:solidFill>
              </a:rPr>
              <a:t>střední délka života,</a:t>
            </a:r>
          </a:p>
          <a:p>
            <a:pPr marL="342900" indent="-342900" algn="just">
              <a:buClr>
                <a:schemeClr val="tx2">
                  <a:lumMod val="50000"/>
                </a:schemeClr>
              </a:buClr>
              <a:buFont typeface="Wingdings" panose="05000000000000000000" pitchFamily="2" charset="2"/>
              <a:buChar char="§"/>
            </a:pPr>
            <a:r>
              <a:rPr lang="cs-CZ" sz="2400" b="1" dirty="0">
                <a:solidFill>
                  <a:schemeClr val="tx2">
                    <a:lumMod val="75000"/>
                  </a:schemeClr>
                </a:solidFill>
              </a:rPr>
              <a:t>úmrtnost v různém podrobnějším členění </a:t>
            </a:r>
            <a:r>
              <a:rPr lang="cs-CZ" sz="2400" dirty="0">
                <a:solidFill>
                  <a:schemeClr val="tx2">
                    <a:lumMod val="75000"/>
                  </a:schemeClr>
                </a:solidFill>
              </a:rPr>
              <a:t>(na různé druhy nemocí, novorozenecká, kojenecká, mateřská atd.)</a:t>
            </a:r>
          </a:p>
          <a:p>
            <a:pPr marL="342900" indent="-342900" algn="just">
              <a:buClr>
                <a:schemeClr val="tx2">
                  <a:lumMod val="50000"/>
                </a:schemeClr>
              </a:buClr>
              <a:buFont typeface="Wingdings" panose="05000000000000000000" pitchFamily="2" charset="2"/>
              <a:buChar char="§"/>
            </a:pPr>
            <a:r>
              <a:rPr lang="cs-CZ" sz="2400" b="1" dirty="0">
                <a:solidFill>
                  <a:schemeClr val="tx2">
                    <a:lumMod val="75000"/>
                  </a:schemeClr>
                </a:solidFill>
              </a:rPr>
              <a:t>Počet ztracených roků v důsledku úmrtí před 65 rokem atd.</a:t>
            </a:r>
          </a:p>
          <a:p>
            <a:pPr marL="342900" indent="-342900" algn="just">
              <a:buClr>
                <a:schemeClr val="tx2">
                  <a:lumMod val="50000"/>
                </a:schemeClr>
              </a:buClr>
              <a:buFont typeface="Arial" panose="020B0604020202020204" pitchFamily="34" charset="0"/>
              <a:buChar char="•"/>
            </a:pPr>
            <a:endParaRPr lang="cs-CZ" sz="24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4</a:t>
            </a:fld>
            <a:endParaRPr lang="cs-CZ"/>
          </a:p>
        </p:txBody>
      </p:sp>
    </p:spTree>
    <p:extLst>
      <p:ext uri="{BB962C8B-B14F-4D97-AF65-F5344CB8AC3E}">
        <p14:creationId xmlns:p14="http://schemas.microsoft.com/office/powerpoint/2010/main" val="3449993678"/>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476673"/>
            <a:ext cx="8111155" cy="936104"/>
          </a:xfrm>
        </p:spPr>
        <p:txBody>
          <a:bodyPr>
            <a:noAutofit/>
          </a:bodyPr>
          <a:lstStyle/>
          <a:p>
            <a:pPr marL="457200" lvl="0" indent="-457200" algn="ctr">
              <a:spcBef>
                <a:spcPct val="20000"/>
              </a:spcBef>
            </a:pPr>
            <a:r>
              <a:rPr lang="cs-CZ" sz="2400" b="1" dirty="0">
                <a:solidFill>
                  <a:srgbClr val="31B6FD">
                    <a:lumMod val="50000"/>
                  </a:srgbClr>
                </a:solidFill>
                <a:ea typeface="+mn-ea"/>
                <a:cs typeface="+mn-cs"/>
              </a:rPr>
              <a:t/>
            </a:r>
            <a:br>
              <a:rPr lang="cs-CZ" sz="2400" b="1" dirty="0">
                <a:solidFill>
                  <a:srgbClr val="31B6FD">
                    <a:lumMod val="50000"/>
                  </a:srgbClr>
                </a:solidFill>
                <a:ea typeface="+mn-ea"/>
                <a:cs typeface="+mn-cs"/>
              </a:rPr>
            </a:br>
            <a:endParaRPr lang="cs-CZ" sz="3600" b="1" dirty="0">
              <a:solidFill>
                <a:schemeClr val="bg1"/>
              </a:solidFill>
            </a:endParaRPr>
          </a:p>
        </p:txBody>
      </p:sp>
      <p:sp>
        <p:nvSpPr>
          <p:cNvPr id="3" name="Zástupný symbol pro text 2"/>
          <p:cNvSpPr>
            <a:spLocks noGrp="1"/>
          </p:cNvSpPr>
          <p:nvPr>
            <p:ph type="body" sz="half" idx="2"/>
          </p:nvPr>
        </p:nvSpPr>
        <p:spPr>
          <a:xfrm>
            <a:off x="611560" y="1556792"/>
            <a:ext cx="8064896" cy="5058496"/>
          </a:xfrm>
        </p:spPr>
        <p:txBody>
          <a:bodyPr>
            <a:noAutofit/>
          </a:bodyPr>
          <a:lstStyle/>
          <a:p>
            <a:pPr marL="457200" indent="-457200" algn="just">
              <a:buClr>
                <a:schemeClr val="tx2">
                  <a:lumMod val="50000"/>
                </a:schemeClr>
              </a:buClr>
              <a:buFont typeface="+mj-lt"/>
              <a:buAutoNum type="arabicPeriod" startAt="2"/>
            </a:pPr>
            <a:r>
              <a:rPr lang="cs-CZ" sz="2400" dirty="0">
                <a:solidFill>
                  <a:schemeClr val="accent1">
                    <a:lumMod val="50000"/>
                  </a:schemeClr>
                </a:solidFill>
              </a:rPr>
              <a:t> </a:t>
            </a:r>
            <a:r>
              <a:rPr lang="cs-CZ" sz="2400" b="1" dirty="0">
                <a:solidFill>
                  <a:schemeClr val="tx2">
                    <a:lumMod val="50000"/>
                  </a:schemeClr>
                </a:solidFill>
              </a:rPr>
              <a:t>AKCIOVÁ SPOLEČNOST</a:t>
            </a:r>
          </a:p>
          <a:p>
            <a:pPr algn="just">
              <a:buClr>
                <a:schemeClr val="tx2">
                  <a:lumMod val="50000"/>
                </a:schemeClr>
              </a:buClr>
            </a:pPr>
            <a:endParaRPr lang="cs-CZ" sz="2400" b="1" dirty="0">
              <a:solidFill>
                <a:schemeClr val="tx2">
                  <a:lumMod val="50000"/>
                </a:schemeClr>
              </a:solidFill>
            </a:endParaRPr>
          </a:p>
          <a:p>
            <a:pPr marL="342900" indent="-342900" algn="just">
              <a:buClr>
                <a:schemeClr val="tx2">
                  <a:lumMod val="50000"/>
                </a:schemeClr>
              </a:buClr>
              <a:buFont typeface="Wingdings" panose="05000000000000000000" pitchFamily="2" charset="2"/>
              <a:buChar char="Ø"/>
            </a:pPr>
            <a:r>
              <a:rPr lang="cs-CZ" sz="2400" dirty="0">
                <a:solidFill>
                  <a:schemeClr val="tx2">
                    <a:lumMod val="50000"/>
                  </a:schemeClr>
                </a:solidFill>
              </a:rPr>
              <a:t>akciová společnost (a.s.) je právní forma určená pro velké podnikání</a:t>
            </a:r>
          </a:p>
          <a:p>
            <a:pPr marL="342900" indent="-342900" algn="just">
              <a:buClr>
                <a:schemeClr val="tx2">
                  <a:lumMod val="50000"/>
                </a:schemeClr>
              </a:buClr>
              <a:buFont typeface="Wingdings" panose="05000000000000000000" pitchFamily="2" charset="2"/>
              <a:buChar char="Ø"/>
            </a:pPr>
            <a:r>
              <a:rPr lang="cs-CZ" sz="2400" dirty="0">
                <a:solidFill>
                  <a:schemeClr val="tx2">
                    <a:lumMod val="50000"/>
                  </a:schemeClr>
                </a:solidFill>
              </a:rPr>
              <a:t>jedná se o nejdokonalejší  a největší formu skupinového podnikání, která není v ČR nejpočetnější, ale i tak patří mezi nejdůležitější, protože tuto právní formu mají obvykle největší a nejvýznamnější podniky v ČR.</a:t>
            </a:r>
          </a:p>
          <a:p>
            <a:pPr marL="342900" indent="-342900" algn="just">
              <a:buClr>
                <a:schemeClr val="tx2">
                  <a:lumMod val="50000"/>
                </a:schemeClr>
              </a:buClr>
              <a:buFont typeface="Wingdings" panose="05000000000000000000" pitchFamily="2" charset="2"/>
              <a:buChar char="Ø"/>
            </a:pPr>
            <a:r>
              <a:rPr lang="cs-CZ" sz="2400" dirty="0">
                <a:solidFill>
                  <a:schemeClr val="tx2">
                    <a:lumMod val="50000"/>
                  </a:schemeClr>
                </a:solidFill>
              </a:rPr>
              <a:t>a.s. jako velké a významné podniky mají většinou snazší přístup k cizímu kapitálu (úvěry)</a:t>
            </a:r>
          </a:p>
          <a:p>
            <a:pPr marL="342900" indent="-342900" algn="just">
              <a:buClr>
                <a:schemeClr val="tx2">
                  <a:lumMod val="50000"/>
                </a:schemeClr>
              </a:buClr>
              <a:buFont typeface="Wingdings" panose="05000000000000000000" pitchFamily="2" charset="2"/>
              <a:buChar char="Ø"/>
            </a:pPr>
            <a:r>
              <a:rPr lang="cs-CZ" sz="2400" dirty="0">
                <a:solidFill>
                  <a:schemeClr val="tx2">
                    <a:lumMod val="50000"/>
                  </a:schemeClr>
                </a:solidFill>
              </a:rPr>
              <a:t>společníci a.s. (akcionáři) neručí vůbec za závazky a.s., je tedy typickou kapitálovou obchodní společností</a:t>
            </a:r>
          </a:p>
          <a:p>
            <a:pPr algn="just">
              <a:buClr>
                <a:schemeClr val="tx2">
                  <a:lumMod val="50000"/>
                </a:schemeClr>
              </a:buClr>
            </a:pPr>
            <a:endParaRPr lang="cs-CZ" sz="2400" b="1" dirty="0">
              <a:solidFill>
                <a:schemeClr val="accent1">
                  <a:lumMod val="50000"/>
                </a:schemeClr>
              </a:solidFill>
            </a:endParaRPr>
          </a:p>
          <a:p>
            <a:pPr marL="342900" indent="-342900" algn="just">
              <a:buClr>
                <a:schemeClr val="tx2">
                  <a:lumMod val="50000"/>
                </a:schemeClr>
              </a:buClr>
              <a:buFont typeface="Wingdings" panose="05000000000000000000" pitchFamily="2" charset="2"/>
              <a:buChar char="Ø"/>
            </a:pPr>
            <a:endParaRPr lang="cs-CZ" sz="2400" dirty="0">
              <a:solidFill>
                <a:schemeClr val="accent1">
                  <a:lumMod val="50000"/>
                </a:schemeClr>
              </a:solidFill>
            </a:endParaRPr>
          </a:p>
          <a:p>
            <a:pPr algn="just">
              <a:buClr>
                <a:schemeClr val="tx2">
                  <a:lumMod val="50000"/>
                </a:schemeClr>
              </a:buClr>
            </a:pPr>
            <a:endParaRPr lang="cs-CZ" sz="2400" b="1" dirty="0">
              <a:solidFill>
                <a:schemeClr val="accent1">
                  <a:lumMod val="50000"/>
                </a:schemeClr>
              </a:solidFill>
            </a:endParaRPr>
          </a:p>
          <a:p>
            <a:pPr algn="just">
              <a:buClr>
                <a:schemeClr val="tx2">
                  <a:lumMod val="50000"/>
                </a:schemeClr>
              </a:buClr>
            </a:pPr>
            <a:endParaRPr lang="cs-CZ" sz="2000" i="1" dirty="0">
              <a:solidFill>
                <a:schemeClr val="accent1">
                  <a:lumMod val="50000"/>
                </a:schemeClr>
              </a:solidFill>
            </a:endParaRPr>
          </a:p>
          <a:p>
            <a:pPr algn="just">
              <a:buClr>
                <a:schemeClr val="tx2">
                  <a:lumMod val="50000"/>
                </a:schemeClr>
              </a:buClr>
            </a:pPr>
            <a:endParaRPr lang="cs-CZ" sz="2000" b="1" dirty="0">
              <a:solidFill>
                <a:schemeClr val="accent1">
                  <a:lumMod val="50000"/>
                </a:schemeClr>
              </a:solidFill>
            </a:endParaRPr>
          </a:p>
          <a:p>
            <a:pPr algn="ctr">
              <a:buClr>
                <a:schemeClr val="tx2">
                  <a:lumMod val="50000"/>
                </a:schemeClr>
              </a:buCl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a:t> </a:t>
            </a:r>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40</a:t>
            </a:fld>
            <a:endParaRPr lang="cs-CZ" dirty="0"/>
          </a:p>
        </p:txBody>
      </p:sp>
    </p:spTree>
    <p:extLst>
      <p:ext uri="{BB962C8B-B14F-4D97-AF65-F5344CB8AC3E}">
        <p14:creationId xmlns:p14="http://schemas.microsoft.com/office/powerpoint/2010/main" val="182059479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476673"/>
            <a:ext cx="8111155" cy="936104"/>
          </a:xfrm>
        </p:spPr>
        <p:txBody>
          <a:bodyPr>
            <a:noAutofit/>
          </a:bodyPr>
          <a:lstStyle/>
          <a:p>
            <a:pPr marL="457200" lvl="0" indent="-457200" algn="ctr">
              <a:spcBef>
                <a:spcPct val="20000"/>
              </a:spcBef>
            </a:pPr>
            <a:r>
              <a:rPr lang="cs-CZ" sz="2400" b="1" dirty="0">
                <a:solidFill>
                  <a:srgbClr val="31B6FD">
                    <a:lumMod val="50000"/>
                  </a:srgbClr>
                </a:solidFill>
                <a:ea typeface="+mn-ea"/>
                <a:cs typeface="+mn-cs"/>
              </a:rPr>
              <a:t/>
            </a:r>
            <a:br>
              <a:rPr lang="cs-CZ" sz="2400" b="1" dirty="0">
                <a:solidFill>
                  <a:srgbClr val="31B6FD">
                    <a:lumMod val="50000"/>
                  </a:srgbClr>
                </a:solidFill>
                <a:ea typeface="+mn-ea"/>
                <a:cs typeface="+mn-cs"/>
              </a:rPr>
            </a:br>
            <a:endParaRPr lang="cs-CZ" sz="3600" b="1" dirty="0"/>
          </a:p>
        </p:txBody>
      </p:sp>
      <p:sp>
        <p:nvSpPr>
          <p:cNvPr id="3" name="Zástupný symbol pro text 2"/>
          <p:cNvSpPr>
            <a:spLocks noGrp="1"/>
          </p:cNvSpPr>
          <p:nvPr>
            <p:ph type="body" sz="half" idx="2"/>
          </p:nvPr>
        </p:nvSpPr>
        <p:spPr>
          <a:xfrm>
            <a:off x="251520" y="942256"/>
            <a:ext cx="8640960" cy="5673032"/>
          </a:xfrm>
        </p:spPr>
        <p:txBody>
          <a:bodyPr>
            <a:noAutofit/>
          </a:bodyPr>
          <a:lstStyle/>
          <a:p>
            <a:pPr marL="342900" indent="-342900" algn="just">
              <a:buClr>
                <a:schemeClr val="tx2">
                  <a:lumMod val="50000"/>
                </a:schemeClr>
              </a:buClr>
              <a:buFont typeface="Wingdings" panose="05000000000000000000" pitchFamily="2" charset="2"/>
              <a:buChar char="Ø"/>
            </a:pPr>
            <a:r>
              <a:rPr lang="cs-CZ" sz="2400" dirty="0">
                <a:solidFill>
                  <a:schemeClr val="tx2">
                    <a:lumMod val="50000"/>
                  </a:schemeClr>
                </a:solidFill>
              </a:rPr>
              <a:t>a.s. se zakládá přijetím stanov a zákon stanoví minimální výši základního kapitálu a.s. na částku 2 mil. Kč.</a:t>
            </a:r>
          </a:p>
          <a:p>
            <a:pPr marL="342900" indent="-342900" algn="just">
              <a:buClr>
                <a:schemeClr val="tx2">
                  <a:lumMod val="50000"/>
                </a:schemeClr>
              </a:buClr>
              <a:buFont typeface="Wingdings" panose="05000000000000000000" pitchFamily="2" charset="2"/>
              <a:buChar char="Ø"/>
            </a:pPr>
            <a:r>
              <a:rPr lang="cs-CZ" sz="2400" dirty="0">
                <a:solidFill>
                  <a:schemeClr val="tx2">
                    <a:lumMod val="50000"/>
                  </a:schemeClr>
                </a:solidFill>
              </a:rPr>
              <a:t>a.s. je obchodní společnost, jejíž základní kapitál je rozvržen na určitý počet akcií</a:t>
            </a:r>
          </a:p>
          <a:p>
            <a:pPr marL="342900" indent="-342900" algn="just">
              <a:buClr>
                <a:schemeClr val="tx2">
                  <a:lumMod val="50000"/>
                </a:schemeClr>
              </a:buClr>
              <a:buFont typeface="Wingdings" panose="05000000000000000000" pitchFamily="2" charset="2"/>
              <a:buChar char="Ø"/>
            </a:pPr>
            <a:r>
              <a:rPr lang="cs-CZ" sz="2400" dirty="0">
                <a:solidFill>
                  <a:schemeClr val="tx2">
                    <a:lumMod val="50000"/>
                  </a:schemeClr>
                </a:solidFill>
              </a:rPr>
              <a:t>a.s. povinně vytváří orgány: </a:t>
            </a:r>
          </a:p>
          <a:p>
            <a:pPr marL="914400" lvl="1" indent="-457200" algn="just">
              <a:buClr>
                <a:srgbClr val="C00000"/>
              </a:buClr>
              <a:buFont typeface="+mj-lt"/>
              <a:buAutoNum type="alphaLcParenR"/>
            </a:pPr>
            <a:r>
              <a:rPr lang="cs-CZ" sz="2400" i="1" dirty="0">
                <a:solidFill>
                  <a:srgbClr val="C00000"/>
                </a:solidFill>
              </a:rPr>
              <a:t>valná hromada </a:t>
            </a:r>
            <a:r>
              <a:rPr lang="cs-CZ" sz="2400" i="1" dirty="0">
                <a:solidFill>
                  <a:schemeClr val="tx2">
                    <a:lumMod val="50000"/>
                  </a:schemeClr>
                </a:solidFill>
              </a:rPr>
              <a:t>– plenární orgán, který představuje nejvyšší orgán a.s., je shromáždění akcionářů, kteří buď volí nebo odvolávají ostatní orgány a.s., schvalují hospodářský výsledek a způsob jeho rozdělení či uhrazení ztráty, rozhodnutí o vyplacení podílů ze zisku (dividend) a i odměny členům orgánů</a:t>
            </a:r>
          </a:p>
          <a:p>
            <a:pPr marL="914400" lvl="1" indent="-457200" algn="just">
              <a:buClr>
                <a:srgbClr val="C00000"/>
              </a:buClr>
              <a:buFont typeface="+mj-lt"/>
              <a:buAutoNum type="alphaLcParenR"/>
            </a:pPr>
            <a:r>
              <a:rPr lang="cs-CZ" sz="2400" i="1" dirty="0">
                <a:solidFill>
                  <a:srgbClr val="C00000"/>
                </a:solidFill>
              </a:rPr>
              <a:t>výkonný a kontrolní orgán </a:t>
            </a:r>
            <a:r>
              <a:rPr lang="cs-CZ" sz="2400" i="1" dirty="0">
                <a:solidFill>
                  <a:srgbClr val="002060"/>
                </a:solidFill>
              </a:rPr>
              <a:t>– název těchto orgánů závisí na zvoleném systému řízení uvedených ve stanovách.</a:t>
            </a:r>
            <a:endParaRPr lang="cs-CZ" sz="2400" i="1" dirty="0">
              <a:solidFill>
                <a:srgbClr val="C00000"/>
              </a:solidFill>
            </a:endParaRPr>
          </a:p>
          <a:p>
            <a:pPr algn="just">
              <a:buClr>
                <a:schemeClr val="tx2">
                  <a:lumMod val="50000"/>
                </a:schemeClr>
              </a:buClr>
            </a:pPr>
            <a:endParaRPr lang="cs-CZ" sz="2400" b="1" dirty="0">
              <a:solidFill>
                <a:schemeClr val="accent1">
                  <a:lumMod val="50000"/>
                </a:schemeClr>
              </a:solidFill>
            </a:endParaRPr>
          </a:p>
          <a:p>
            <a:pPr algn="just">
              <a:buClr>
                <a:schemeClr val="tx2">
                  <a:lumMod val="50000"/>
                </a:schemeClr>
              </a:buClr>
            </a:pPr>
            <a:endParaRPr lang="cs-CZ" sz="2000" i="1" dirty="0">
              <a:solidFill>
                <a:schemeClr val="accent1">
                  <a:lumMod val="50000"/>
                </a:schemeClr>
              </a:solidFill>
            </a:endParaRPr>
          </a:p>
          <a:p>
            <a:pPr algn="just">
              <a:buClr>
                <a:schemeClr val="tx2">
                  <a:lumMod val="50000"/>
                </a:schemeClr>
              </a:buClr>
            </a:pPr>
            <a:endParaRPr lang="cs-CZ" sz="2000" b="1" dirty="0">
              <a:solidFill>
                <a:schemeClr val="accent1">
                  <a:lumMod val="50000"/>
                </a:schemeClr>
              </a:solidFill>
            </a:endParaRPr>
          </a:p>
          <a:p>
            <a:pPr algn="ctr">
              <a:buClr>
                <a:schemeClr val="tx2">
                  <a:lumMod val="50000"/>
                </a:schemeClr>
              </a:buCl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a:t> </a:t>
            </a:r>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41</a:t>
            </a:fld>
            <a:endParaRPr lang="cs-CZ" dirty="0"/>
          </a:p>
        </p:txBody>
      </p:sp>
    </p:spTree>
    <p:extLst>
      <p:ext uri="{BB962C8B-B14F-4D97-AF65-F5344CB8AC3E}">
        <p14:creationId xmlns:p14="http://schemas.microsoft.com/office/powerpoint/2010/main" val="395236869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476673"/>
            <a:ext cx="8111155" cy="936104"/>
          </a:xfrm>
        </p:spPr>
        <p:txBody>
          <a:bodyPr>
            <a:noAutofit/>
          </a:bodyPr>
          <a:lstStyle/>
          <a:p>
            <a:pPr marL="457200" lvl="0" indent="-457200" algn="ctr">
              <a:spcBef>
                <a:spcPct val="20000"/>
              </a:spcBef>
            </a:pPr>
            <a:r>
              <a:rPr lang="cs-CZ" sz="2400" b="1" dirty="0">
                <a:solidFill>
                  <a:srgbClr val="31B6FD">
                    <a:lumMod val="50000"/>
                  </a:srgbClr>
                </a:solidFill>
                <a:ea typeface="+mn-ea"/>
                <a:cs typeface="+mn-cs"/>
              </a:rPr>
              <a:t/>
            </a:r>
            <a:br>
              <a:rPr lang="cs-CZ" sz="2400" b="1" dirty="0">
                <a:solidFill>
                  <a:srgbClr val="31B6FD">
                    <a:lumMod val="50000"/>
                  </a:srgbClr>
                </a:solidFill>
                <a:ea typeface="+mn-ea"/>
                <a:cs typeface="+mn-cs"/>
              </a:rPr>
            </a:br>
            <a:endParaRPr lang="cs-CZ" sz="2400" b="1" dirty="0"/>
          </a:p>
        </p:txBody>
      </p:sp>
      <p:sp>
        <p:nvSpPr>
          <p:cNvPr id="3" name="Zástupný symbol pro text 2"/>
          <p:cNvSpPr>
            <a:spLocks noGrp="1"/>
          </p:cNvSpPr>
          <p:nvPr>
            <p:ph type="body" sz="half" idx="2"/>
          </p:nvPr>
        </p:nvSpPr>
        <p:spPr>
          <a:xfrm>
            <a:off x="611560" y="836712"/>
            <a:ext cx="8064896" cy="5778576"/>
          </a:xfrm>
        </p:spPr>
        <p:txBody>
          <a:bodyPr>
            <a:noAutofit/>
          </a:bodyPr>
          <a:lstStyle/>
          <a:p>
            <a:pPr algn="just">
              <a:buClr>
                <a:schemeClr val="tx2">
                  <a:lumMod val="50000"/>
                </a:schemeClr>
              </a:buClr>
            </a:pPr>
            <a:r>
              <a:rPr lang="cs-CZ" sz="2400" dirty="0">
                <a:solidFill>
                  <a:srgbClr val="002060"/>
                </a:solidFill>
              </a:rPr>
              <a:t>Akciová společnost si může zvolit buď dualistický, nebo monistický systém řízení</a:t>
            </a:r>
            <a:endParaRPr lang="cs-CZ" sz="2400" dirty="0">
              <a:solidFill>
                <a:schemeClr val="tx2">
                  <a:lumMod val="50000"/>
                </a:schemeClr>
              </a:solidFill>
            </a:endParaRPr>
          </a:p>
          <a:p>
            <a:pPr algn="just">
              <a:buClr>
                <a:schemeClr val="tx2">
                  <a:lumMod val="50000"/>
                </a:schemeClr>
              </a:buClr>
            </a:pPr>
            <a:r>
              <a:rPr lang="cs-CZ" sz="2400" dirty="0">
                <a:solidFill>
                  <a:schemeClr val="tx2">
                    <a:lumMod val="50000"/>
                  </a:schemeClr>
                </a:solidFill>
              </a:rPr>
              <a:t>Dualistický systém řízení je u nás tradiční. Valná hromada volí představenstvo a dozorčí radu. Při monistickém systému řízení je valnou hromadou volena pouze správní rada.</a:t>
            </a:r>
          </a:p>
          <a:p>
            <a:pPr algn="just">
              <a:buClr>
                <a:schemeClr val="tx2">
                  <a:lumMod val="50000"/>
                </a:schemeClr>
              </a:buClr>
            </a:pPr>
            <a:endParaRPr lang="cs-CZ" sz="500" dirty="0">
              <a:solidFill>
                <a:schemeClr val="tx2">
                  <a:lumMod val="50000"/>
                </a:schemeClr>
              </a:solidFill>
            </a:endParaRPr>
          </a:p>
          <a:p>
            <a:pPr algn="just">
              <a:buClr>
                <a:schemeClr val="tx2">
                  <a:lumMod val="50000"/>
                </a:schemeClr>
              </a:buClr>
            </a:pPr>
            <a:r>
              <a:rPr lang="cs-CZ" sz="2400" b="1" dirty="0">
                <a:solidFill>
                  <a:schemeClr val="tx2">
                    <a:lumMod val="50000"/>
                  </a:schemeClr>
                </a:solidFill>
              </a:rPr>
              <a:t>Dualistický systém  řízení:</a:t>
            </a:r>
          </a:p>
          <a:p>
            <a:pPr algn="just">
              <a:buClr>
                <a:schemeClr val="tx2">
                  <a:lumMod val="50000"/>
                </a:schemeClr>
              </a:buClr>
            </a:pPr>
            <a:r>
              <a:rPr lang="cs-CZ" sz="2400" dirty="0">
                <a:solidFill>
                  <a:srgbClr val="C00000"/>
                </a:solidFill>
              </a:rPr>
              <a:t>Představenstvo </a:t>
            </a:r>
            <a:r>
              <a:rPr lang="cs-CZ" sz="2400" dirty="0">
                <a:solidFill>
                  <a:srgbClr val="002060"/>
                </a:solidFill>
              </a:rPr>
              <a:t>– výkonný a zároveň statutární orgán a.s., 	schází se podle potřeby, musí být určeno, kteří 	členové představenstva a jakým způsobem jednají za 	a.s. navenek, ustanovuje funkci generálního ředitele, 	který je na rozdíl od členů představenstva 	zaměstnancem a.s., není statutárním orgánem, proto 	právní úkony za a.s. může činit pouze na základě a v 	rozsahu zmocnění udělené představenstvem (plná 	moc)</a:t>
            </a:r>
            <a:endParaRPr lang="cs-CZ" sz="2400" dirty="0">
              <a:solidFill>
                <a:srgbClr val="C00000"/>
              </a:solidFill>
            </a:endParaRPr>
          </a:p>
          <a:p>
            <a:pPr algn="just">
              <a:buClr>
                <a:schemeClr val="tx2">
                  <a:lumMod val="50000"/>
                </a:schemeClr>
              </a:buClr>
            </a:pPr>
            <a:endParaRPr lang="cs-CZ" sz="2000" dirty="0">
              <a:solidFill>
                <a:schemeClr val="tx2">
                  <a:lumMod val="50000"/>
                </a:schemeClr>
              </a:solidFill>
            </a:endParaRPr>
          </a:p>
          <a:p>
            <a:pPr algn="just">
              <a:buClr>
                <a:schemeClr val="tx2">
                  <a:lumMod val="50000"/>
                </a:schemeClr>
              </a:buClr>
            </a:pPr>
            <a:endParaRPr lang="cs-CZ" sz="2000" dirty="0">
              <a:solidFill>
                <a:srgbClr val="002060"/>
              </a:solidFill>
            </a:endParaRPr>
          </a:p>
          <a:p>
            <a:pPr algn="just">
              <a:buClr>
                <a:schemeClr val="tx2">
                  <a:lumMod val="50000"/>
                </a:schemeClr>
              </a:buClr>
            </a:pPr>
            <a:endParaRPr lang="cs-CZ" sz="2000" b="1" dirty="0">
              <a:solidFill>
                <a:schemeClr val="tx2">
                  <a:lumMod val="50000"/>
                </a:schemeClr>
              </a:solidFill>
            </a:endParaRPr>
          </a:p>
          <a:p>
            <a:pPr algn="ctr">
              <a:buClr>
                <a:schemeClr val="tx2">
                  <a:lumMod val="50000"/>
                </a:schemeClr>
              </a:buCl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a:t> 		</a:t>
            </a:r>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42</a:t>
            </a:fld>
            <a:endParaRPr lang="cs-CZ" dirty="0"/>
          </a:p>
        </p:txBody>
      </p:sp>
    </p:spTree>
    <p:extLst>
      <p:ext uri="{BB962C8B-B14F-4D97-AF65-F5344CB8AC3E}">
        <p14:creationId xmlns:p14="http://schemas.microsoft.com/office/powerpoint/2010/main" val="72179504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476673"/>
            <a:ext cx="8111155" cy="936104"/>
          </a:xfrm>
        </p:spPr>
        <p:txBody>
          <a:bodyPr>
            <a:noAutofit/>
          </a:bodyPr>
          <a:lstStyle/>
          <a:p>
            <a:pPr marL="457200" lvl="0" indent="-457200" algn="ctr">
              <a:spcBef>
                <a:spcPct val="20000"/>
              </a:spcBef>
            </a:pPr>
            <a:r>
              <a:rPr lang="cs-CZ" sz="2400" b="1" dirty="0">
                <a:solidFill>
                  <a:srgbClr val="31B6FD">
                    <a:lumMod val="50000"/>
                  </a:srgbClr>
                </a:solidFill>
                <a:ea typeface="+mn-ea"/>
                <a:cs typeface="+mn-cs"/>
              </a:rPr>
              <a:t/>
            </a:r>
            <a:br>
              <a:rPr lang="cs-CZ" sz="2400" b="1" dirty="0">
                <a:solidFill>
                  <a:srgbClr val="31B6FD">
                    <a:lumMod val="50000"/>
                  </a:srgbClr>
                </a:solidFill>
                <a:ea typeface="+mn-ea"/>
                <a:cs typeface="+mn-cs"/>
              </a:rPr>
            </a:br>
            <a:endParaRPr lang="cs-CZ" sz="3600" b="1" dirty="0"/>
          </a:p>
        </p:txBody>
      </p:sp>
      <p:sp>
        <p:nvSpPr>
          <p:cNvPr id="3" name="Zástupný symbol pro text 2"/>
          <p:cNvSpPr>
            <a:spLocks noGrp="1"/>
          </p:cNvSpPr>
          <p:nvPr>
            <p:ph type="body" sz="half" idx="2"/>
          </p:nvPr>
        </p:nvSpPr>
        <p:spPr>
          <a:xfrm>
            <a:off x="611560" y="1556792"/>
            <a:ext cx="8064896" cy="5058496"/>
          </a:xfrm>
        </p:spPr>
        <p:txBody>
          <a:bodyPr>
            <a:noAutofit/>
          </a:bodyPr>
          <a:lstStyle/>
          <a:p>
            <a:pPr algn="just">
              <a:buClr>
                <a:schemeClr val="tx2">
                  <a:lumMod val="50000"/>
                </a:schemeClr>
              </a:buClr>
            </a:pPr>
            <a:r>
              <a:rPr lang="cs-CZ" sz="2400" dirty="0">
                <a:solidFill>
                  <a:srgbClr val="FF0000"/>
                </a:solidFill>
              </a:rPr>
              <a:t>Dozorčí rada </a:t>
            </a:r>
            <a:r>
              <a:rPr lang="cs-CZ" sz="2400" dirty="0">
                <a:solidFill>
                  <a:srgbClr val="002060"/>
                </a:solidFill>
              </a:rPr>
              <a:t>– kontroluje činnost představenstva, popř. 			 generálního ředitele, kontrola plnění usnesení 		 valné hromady</a:t>
            </a:r>
          </a:p>
          <a:p>
            <a:pPr algn="just">
              <a:buClr>
                <a:schemeClr val="tx2">
                  <a:lumMod val="50000"/>
                </a:schemeClr>
              </a:buClr>
            </a:pPr>
            <a:endParaRPr lang="cs-CZ" sz="2400" dirty="0">
              <a:solidFill>
                <a:srgbClr val="002060"/>
              </a:solidFill>
            </a:endParaRPr>
          </a:p>
          <a:p>
            <a:pPr algn="just">
              <a:buClr>
                <a:schemeClr val="tx2">
                  <a:lumMod val="50000"/>
                </a:schemeClr>
              </a:buClr>
            </a:pPr>
            <a:r>
              <a:rPr lang="cs-CZ" sz="2400" b="1" dirty="0">
                <a:solidFill>
                  <a:srgbClr val="002060"/>
                </a:solidFill>
              </a:rPr>
              <a:t>Monistický systém řízení:</a:t>
            </a:r>
          </a:p>
          <a:p>
            <a:pPr algn="just">
              <a:buClr>
                <a:schemeClr val="tx2">
                  <a:lumMod val="50000"/>
                </a:schemeClr>
              </a:buClr>
            </a:pPr>
            <a:r>
              <a:rPr lang="cs-CZ" sz="2400" dirty="0">
                <a:solidFill>
                  <a:srgbClr val="C00000"/>
                </a:solidFill>
              </a:rPr>
              <a:t>Správní rada </a:t>
            </a:r>
            <a:r>
              <a:rPr lang="cs-CZ" sz="2400" dirty="0">
                <a:solidFill>
                  <a:srgbClr val="002060"/>
                </a:solidFill>
              </a:rPr>
              <a:t>– spojuje v sobě funkci jak výkonnou, tak i 	kontrolní, v rámci výkonné funkce určuje obchodní 	vedení společnosti, v rámci kontrolní funkce 	kontroluje výkon vedení – statutárního ředitele – ten 	je volen a odvoláván správní radou a může být i jejím 	předsedou</a:t>
            </a:r>
            <a:endParaRPr lang="cs-CZ" sz="2400" dirty="0">
              <a:solidFill>
                <a:srgbClr val="C00000"/>
              </a:solidFill>
            </a:endParaRPr>
          </a:p>
          <a:p>
            <a:pPr algn="just">
              <a:buClr>
                <a:schemeClr val="tx2">
                  <a:lumMod val="50000"/>
                </a:schemeClr>
              </a:buClr>
            </a:pPr>
            <a:endParaRPr lang="cs-CZ" sz="2400" b="1" dirty="0">
              <a:solidFill>
                <a:schemeClr val="accent1">
                  <a:lumMod val="50000"/>
                </a:schemeClr>
              </a:solidFill>
            </a:endParaRPr>
          </a:p>
          <a:p>
            <a:pPr algn="just">
              <a:buClr>
                <a:schemeClr val="tx2">
                  <a:lumMod val="50000"/>
                </a:schemeClr>
              </a:buClr>
            </a:pPr>
            <a:endParaRPr lang="cs-CZ" sz="2000" i="1" dirty="0">
              <a:solidFill>
                <a:schemeClr val="accent1">
                  <a:lumMod val="50000"/>
                </a:schemeClr>
              </a:solidFill>
            </a:endParaRPr>
          </a:p>
          <a:p>
            <a:pPr algn="just">
              <a:buClr>
                <a:schemeClr val="tx2">
                  <a:lumMod val="50000"/>
                </a:schemeClr>
              </a:buClr>
            </a:pPr>
            <a:endParaRPr lang="cs-CZ" sz="2000" b="1" dirty="0">
              <a:solidFill>
                <a:schemeClr val="accent1">
                  <a:lumMod val="50000"/>
                </a:schemeClr>
              </a:solidFill>
            </a:endParaRPr>
          </a:p>
          <a:p>
            <a:pPr algn="ctr">
              <a:buClr>
                <a:schemeClr val="tx2">
                  <a:lumMod val="50000"/>
                </a:schemeClr>
              </a:buCl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a:t> </a:t>
            </a:r>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43</a:t>
            </a:fld>
            <a:endParaRPr lang="cs-CZ" dirty="0"/>
          </a:p>
        </p:txBody>
      </p:sp>
    </p:spTree>
    <p:extLst>
      <p:ext uri="{BB962C8B-B14F-4D97-AF65-F5344CB8AC3E}">
        <p14:creationId xmlns:p14="http://schemas.microsoft.com/office/powerpoint/2010/main" val="10439776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476673"/>
            <a:ext cx="8111155" cy="936104"/>
          </a:xfrm>
        </p:spPr>
        <p:txBody>
          <a:bodyPr>
            <a:noAutofit/>
          </a:bodyPr>
          <a:lstStyle/>
          <a:p>
            <a:pPr marL="457200" lvl="0" indent="-457200" algn="ctr">
              <a:spcBef>
                <a:spcPct val="20000"/>
              </a:spcBef>
            </a:pPr>
            <a:r>
              <a:rPr lang="cs-CZ" sz="2400" b="1" dirty="0">
                <a:solidFill>
                  <a:srgbClr val="31B6FD">
                    <a:lumMod val="50000"/>
                  </a:srgbClr>
                </a:solidFill>
                <a:ea typeface="+mn-ea"/>
                <a:cs typeface="+mn-cs"/>
              </a:rPr>
              <a:t/>
            </a:r>
            <a:br>
              <a:rPr lang="cs-CZ" sz="2400" b="1" dirty="0">
                <a:solidFill>
                  <a:srgbClr val="31B6FD">
                    <a:lumMod val="50000"/>
                  </a:srgbClr>
                </a:solidFill>
                <a:ea typeface="+mn-ea"/>
                <a:cs typeface="+mn-cs"/>
              </a:rPr>
            </a:br>
            <a:endParaRPr lang="cs-CZ" sz="3600" b="1" dirty="0"/>
          </a:p>
        </p:txBody>
      </p:sp>
      <p:sp>
        <p:nvSpPr>
          <p:cNvPr id="3" name="Zástupný symbol pro text 2"/>
          <p:cNvSpPr>
            <a:spLocks noGrp="1"/>
          </p:cNvSpPr>
          <p:nvPr>
            <p:ph type="body" sz="half" idx="2"/>
          </p:nvPr>
        </p:nvSpPr>
        <p:spPr>
          <a:xfrm>
            <a:off x="395536" y="1556792"/>
            <a:ext cx="8280920" cy="5058496"/>
          </a:xfrm>
        </p:spPr>
        <p:txBody>
          <a:bodyPr>
            <a:noAutofit/>
          </a:bodyPr>
          <a:lstStyle/>
          <a:p>
            <a:pPr algn="just">
              <a:buClr>
                <a:schemeClr val="tx2">
                  <a:lumMod val="50000"/>
                </a:schemeClr>
              </a:buClr>
            </a:pPr>
            <a:r>
              <a:rPr lang="cs-CZ" sz="2400" b="1" dirty="0">
                <a:solidFill>
                  <a:srgbClr val="002060"/>
                </a:solidFill>
              </a:rPr>
              <a:t>Akciová společnost vydává AKCIE = cenný papír, s který jsou spojena práva akcionářů, která jsou:</a:t>
            </a:r>
          </a:p>
          <a:p>
            <a:pPr marL="457200" indent="-457200" algn="just">
              <a:buClr>
                <a:schemeClr val="tx2">
                  <a:lumMod val="50000"/>
                </a:schemeClr>
              </a:buClr>
              <a:buFont typeface="+mj-lt"/>
              <a:buAutoNum type="alphaLcParenR"/>
            </a:pPr>
            <a:r>
              <a:rPr lang="cs-CZ" sz="2400" dirty="0">
                <a:solidFill>
                  <a:srgbClr val="002060"/>
                </a:solidFill>
              </a:rPr>
              <a:t>společenská – </a:t>
            </a:r>
            <a:r>
              <a:rPr lang="cs-CZ" sz="2400" i="1" dirty="0">
                <a:solidFill>
                  <a:srgbClr val="002060"/>
                </a:solidFill>
              </a:rPr>
              <a:t>např. právo účasti na valné hromadě, právo 		         volit a být volen do orgánů společnosti apod.</a:t>
            </a:r>
          </a:p>
          <a:p>
            <a:pPr marL="457200" indent="-457200" algn="just">
              <a:buClr>
                <a:schemeClr val="tx2">
                  <a:lumMod val="50000"/>
                </a:schemeClr>
              </a:buClr>
              <a:buFont typeface="+mj-lt"/>
              <a:buAutoNum type="alphaLcParenR"/>
            </a:pPr>
            <a:r>
              <a:rPr lang="cs-CZ" sz="2400" dirty="0">
                <a:solidFill>
                  <a:srgbClr val="002060"/>
                </a:solidFill>
              </a:rPr>
              <a:t>majetková – </a:t>
            </a:r>
            <a:r>
              <a:rPr lang="cs-CZ" sz="2400" i="1" dirty="0">
                <a:solidFill>
                  <a:srgbClr val="002060"/>
                </a:solidFill>
              </a:rPr>
              <a:t>např. právo na podíl na zisku apod.</a:t>
            </a:r>
          </a:p>
          <a:p>
            <a:pPr marL="457200" indent="-457200" algn="just">
              <a:buClr>
                <a:schemeClr val="tx2">
                  <a:lumMod val="50000"/>
                </a:schemeClr>
              </a:buClr>
              <a:buFont typeface="+mj-lt"/>
              <a:buAutoNum type="alphaLcParenR"/>
            </a:pPr>
            <a:endParaRPr lang="cs-CZ" sz="2400" i="1" dirty="0">
              <a:solidFill>
                <a:srgbClr val="002060"/>
              </a:solidFill>
            </a:endParaRPr>
          </a:p>
          <a:p>
            <a:pPr algn="just">
              <a:buClr>
                <a:schemeClr val="tx2">
                  <a:lumMod val="50000"/>
                </a:schemeClr>
              </a:buClr>
            </a:pPr>
            <a:r>
              <a:rPr lang="cs-CZ" sz="2400" b="1" dirty="0">
                <a:solidFill>
                  <a:srgbClr val="002060"/>
                </a:solidFill>
              </a:rPr>
              <a:t>Akcie můžeme členit podle několika kritérií, rozlišujeme např. akcie:</a:t>
            </a:r>
          </a:p>
          <a:p>
            <a:pPr marL="514350" indent="-514350" algn="just">
              <a:buClr>
                <a:schemeClr val="tx2">
                  <a:lumMod val="50000"/>
                </a:schemeClr>
              </a:buClr>
              <a:buFont typeface="+mj-lt"/>
              <a:buAutoNum type="arabicPeriod"/>
            </a:pPr>
            <a:r>
              <a:rPr lang="cs-CZ" sz="2400" dirty="0">
                <a:solidFill>
                  <a:srgbClr val="002060"/>
                </a:solidFill>
              </a:rPr>
              <a:t>kusové – </a:t>
            </a:r>
            <a:r>
              <a:rPr lang="cs-CZ" sz="2400" i="1" dirty="0">
                <a:solidFill>
                  <a:srgbClr val="002060"/>
                </a:solidFill>
              </a:rPr>
              <a:t>nemají vyjádřenou jmenovitou hodnotu a 		             představují stejné podíly na základním kapitálu a.s.</a:t>
            </a:r>
          </a:p>
          <a:p>
            <a:pPr marL="971550" lvl="1" indent="-514350" algn="just">
              <a:buClr>
                <a:schemeClr val="tx2">
                  <a:lumMod val="50000"/>
                </a:schemeClr>
              </a:buClr>
              <a:buFont typeface="Wingdings" panose="05000000000000000000" pitchFamily="2" charset="2"/>
              <a:buChar char="ü"/>
            </a:pPr>
            <a:endParaRPr lang="cs-CZ" sz="2400" dirty="0">
              <a:solidFill>
                <a:srgbClr val="002060"/>
              </a:solidFill>
            </a:endParaRPr>
          </a:p>
          <a:p>
            <a:pPr algn="just">
              <a:buClr>
                <a:schemeClr val="tx2">
                  <a:lumMod val="50000"/>
                </a:schemeClr>
              </a:buClr>
            </a:pPr>
            <a:endParaRPr lang="cs-CZ" sz="2400" b="1" dirty="0">
              <a:solidFill>
                <a:schemeClr val="accent1">
                  <a:lumMod val="50000"/>
                </a:schemeClr>
              </a:solidFill>
            </a:endParaRPr>
          </a:p>
          <a:p>
            <a:pPr algn="just">
              <a:buClr>
                <a:schemeClr val="tx2">
                  <a:lumMod val="50000"/>
                </a:schemeClr>
              </a:buClr>
            </a:pPr>
            <a:endParaRPr lang="cs-CZ" sz="2000" i="1" dirty="0">
              <a:solidFill>
                <a:schemeClr val="accent1">
                  <a:lumMod val="50000"/>
                </a:schemeClr>
              </a:solidFill>
            </a:endParaRPr>
          </a:p>
          <a:p>
            <a:pPr algn="just">
              <a:buClr>
                <a:schemeClr val="tx2">
                  <a:lumMod val="50000"/>
                </a:schemeClr>
              </a:buClr>
            </a:pPr>
            <a:endParaRPr lang="cs-CZ" sz="2000" b="1" dirty="0">
              <a:solidFill>
                <a:schemeClr val="accent1">
                  <a:lumMod val="50000"/>
                </a:schemeClr>
              </a:solidFill>
            </a:endParaRPr>
          </a:p>
          <a:p>
            <a:pPr algn="ctr">
              <a:buClr>
                <a:schemeClr val="tx2">
                  <a:lumMod val="50000"/>
                </a:schemeClr>
              </a:buCl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a:t> </a:t>
            </a:r>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44</a:t>
            </a:fld>
            <a:endParaRPr lang="cs-CZ" dirty="0"/>
          </a:p>
        </p:txBody>
      </p:sp>
    </p:spTree>
    <p:extLst>
      <p:ext uri="{BB962C8B-B14F-4D97-AF65-F5344CB8AC3E}">
        <p14:creationId xmlns:p14="http://schemas.microsoft.com/office/powerpoint/2010/main" val="262050927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476673"/>
            <a:ext cx="8111155" cy="936104"/>
          </a:xfrm>
        </p:spPr>
        <p:txBody>
          <a:bodyPr>
            <a:noAutofit/>
          </a:bodyPr>
          <a:lstStyle/>
          <a:p>
            <a:pPr marL="457200" lvl="0" indent="-457200" algn="ctr">
              <a:spcBef>
                <a:spcPct val="20000"/>
              </a:spcBef>
            </a:pPr>
            <a:r>
              <a:rPr lang="cs-CZ" sz="2400" b="1" dirty="0">
                <a:solidFill>
                  <a:srgbClr val="31B6FD">
                    <a:lumMod val="50000"/>
                  </a:srgbClr>
                </a:solidFill>
                <a:ea typeface="+mn-ea"/>
                <a:cs typeface="+mn-cs"/>
              </a:rPr>
              <a:t/>
            </a:r>
            <a:br>
              <a:rPr lang="cs-CZ" sz="2400" b="1" dirty="0">
                <a:solidFill>
                  <a:srgbClr val="31B6FD">
                    <a:lumMod val="50000"/>
                  </a:srgbClr>
                </a:solidFill>
                <a:ea typeface="+mn-ea"/>
                <a:cs typeface="+mn-cs"/>
              </a:rPr>
            </a:br>
            <a:endParaRPr lang="cs-CZ" sz="3600" b="1" dirty="0"/>
          </a:p>
        </p:txBody>
      </p:sp>
      <p:sp>
        <p:nvSpPr>
          <p:cNvPr id="3" name="Zástupný symbol pro text 2"/>
          <p:cNvSpPr>
            <a:spLocks noGrp="1"/>
          </p:cNvSpPr>
          <p:nvPr>
            <p:ph type="body" sz="half" idx="2"/>
          </p:nvPr>
        </p:nvSpPr>
        <p:spPr>
          <a:xfrm>
            <a:off x="395536" y="1556792"/>
            <a:ext cx="8422977" cy="5058496"/>
          </a:xfrm>
        </p:spPr>
        <p:txBody>
          <a:bodyPr>
            <a:noAutofit/>
          </a:bodyPr>
          <a:lstStyle/>
          <a:p>
            <a:pPr marL="514350" lvl="0" indent="-514350" algn="just">
              <a:buClr>
                <a:srgbClr val="073E87">
                  <a:lumMod val="50000"/>
                </a:srgbClr>
              </a:buClr>
              <a:buFont typeface="+mj-lt"/>
              <a:buAutoNum type="arabicPeriod" startAt="2"/>
            </a:pPr>
            <a:r>
              <a:rPr lang="cs-CZ" sz="2400" i="1" dirty="0">
                <a:solidFill>
                  <a:srgbClr val="002060"/>
                </a:solidFill>
              </a:rPr>
              <a:t>podle druhu dělíme akcie na:</a:t>
            </a:r>
          </a:p>
          <a:p>
            <a:pPr marL="971550" lvl="1" indent="-514350" algn="just">
              <a:buClr>
                <a:srgbClr val="073E87">
                  <a:lumMod val="50000"/>
                </a:srgbClr>
              </a:buClr>
              <a:buFont typeface="Wingdings" panose="05000000000000000000" pitchFamily="2" charset="2"/>
              <a:buChar char="ü"/>
            </a:pPr>
            <a:r>
              <a:rPr lang="cs-CZ" sz="2400" i="1" dirty="0">
                <a:solidFill>
                  <a:srgbClr val="002060"/>
                </a:solidFill>
              </a:rPr>
              <a:t>kmenové – nejsou s nimi spojena žádná práva 		         akcionářů</a:t>
            </a:r>
          </a:p>
          <a:p>
            <a:pPr marL="971550" lvl="1" indent="-514350" algn="just">
              <a:buClr>
                <a:srgbClr val="073E87">
                  <a:lumMod val="50000"/>
                </a:srgbClr>
              </a:buClr>
              <a:buFont typeface="Wingdings" panose="05000000000000000000" pitchFamily="2" charset="2"/>
              <a:buChar char="ü"/>
            </a:pPr>
            <a:r>
              <a:rPr lang="cs-CZ" sz="2400" i="1" dirty="0">
                <a:solidFill>
                  <a:srgbClr val="002060"/>
                </a:solidFill>
              </a:rPr>
              <a:t>prioritní – jsou s nimi spojena určitá práva akcionářů 	        (přednostní výplata dividend apod.)</a:t>
            </a:r>
          </a:p>
          <a:p>
            <a:pPr lvl="1" algn="just">
              <a:buClr>
                <a:srgbClr val="073E87">
                  <a:lumMod val="50000"/>
                </a:srgbClr>
              </a:buClr>
            </a:pPr>
            <a:endParaRPr lang="cs-CZ" sz="2400" i="1" dirty="0">
              <a:solidFill>
                <a:srgbClr val="002060"/>
              </a:solidFill>
            </a:endParaRPr>
          </a:p>
          <a:p>
            <a:pPr marL="514350" indent="-514350" algn="just">
              <a:buClr>
                <a:srgbClr val="073E87">
                  <a:lumMod val="50000"/>
                </a:srgbClr>
              </a:buClr>
              <a:buFont typeface="+mj-lt"/>
              <a:buAutoNum type="arabicPeriod" startAt="3"/>
            </a:pPr>
            <a:r>
              <a:rPr lang="cs-CZ" sz="2400" i="1" dirty="0">
                <a:solidFill>
                  <a:srgbClr val="002060"/>
                </a:solidFill>
              </a:rPr>
              <a:t>podle podoby rozlišujeme akcie na:</a:t>
            </a:r>
          </a:p>
          <a:p>
            <a:pPr marL="971550" lvl="1" indent="-514350" algn="just">
              <a:buClr>
                <a:srgbClr val="073E87">
                  <a:lumMod val="50000"/>
                </a:srgbClr>
              </a:buClr>
              <a:buFont typeface="Wingdings" panose="05000000000000000000" pitchFamily="2" charset="2"/>
              <a:buChar char="ü"/>
            </a:pPr>
            <a:r>
              <a:rPr lang="cs-CZ" sz="2400" i="1" dirty="0">
                <a:solidFill>
                  <a:srgbClr val="002060"/>
                </a:solidFill>
              </a:rPr>
              <a:t>listinné – mají papírovou podobu</a:t>
            </a:r>
          </a:p>
          <a:p>
            <a:pPr marL="971550" lvl="1" indent="-514350" algn="just">
              <a:buClr>
                <a:srgbClr val="073E87">
                  <a:lumMod val="50000"/>
                </a:srgbClr>
              </a:buClr>
              <a:buFont typeface="Wingdings" panose="05000000000000000000" pitchFamily="2" charset="2"/>
              <a:buChar char="ü"/>
            </a:pPr>
            <a:r>
              <a:rPr lang="cs-CZ" sz="2400" i="1" dirty="0">
                <a:solidFill>
                  <a:srgbClr val="002060"/>
                </a:solidFill>
              </a:rPr>
              <a:t>zaknihované – nemají papírovou podobu, ale jen 			 podobu záznamu </a:t>
            </a:r>
            <a:r>
              <a:rPr lang="cs-CZ" sz="2400" b="0" i="1" dirty="0">
                <a:solidFill>
                  <a:schemeClr val="bg2">
                    <a:lumMod val="25000"/>
                  </a:schemeClr>
                </a:solidFill>
                <a:effectLst/>
              </a:rPr>
              <a:t>v registru cenných papírů, u nás 	 	 ve Středisku cenných papírů</a:t>
            </a:r>
            <a:endParaRPr lang="cs-CZ" sz="2400" i="1" dirty="0">
              <a:solidFill>
                <a:schemeClr val="bg2">
                  <a:lumMod val="25000"/>
                </a:schemeClr>
              </a:solidFill>
            </a:endParaRPr>
          </a:p>
          <a:p>
            <a:pPr algn="just">
              <a:buClr>
                <a:srgbClr val="073E87">
                  <a:lumMod val="50000"/>
                </a:srgbClr>
              </a:buClr>
            </a:pPr>
            <a:endParaRPr lang="cs-CZ" sz="2400" i="1" dirty="0">
              <a:solidFill>
                <a:srgbClr val="002060"/>
              </a:solidFill>
            </a:endParaRPr>
          </a:p>
          <a:p>
            <a:pPr algn="just">
              <a:buClr>
                <a:schemeClr val="tx2">
                  <a:lumMod val="50000"/>
                </a:schemeClr>
              </a:buClr>
            </a:pPr>
            <a:endParaRPr lang="cs-CZ" sz="2400" b="1" dirty="0">
              <a:solidFill>
                <a:schemeClr val="accent1">
                  <a:lumMod val="50000"/>
                </a:schemeClr>
              </a:solidFill>
            </a:endParaRPr>
          </a:p>
          <a:p>
            <a:pPr algn="just">
              <a:buClr>
                <a:schemeClr val="tx2">
                  <a:lumMod val="50000"/>
                </a:schemeClr>
              </a:buClr>
            </a:pPr>
            <a:endParaRPr lang="cs-CZ" sz="2400" b="1" dirty="0">
              <a:solidFill>
                <a:schemeClr val="accent1">
                  <a:lumMod val="50000"/>
                </a:schemeClr>
              </a:solidFill>
            </a:endParaRPr>
          </a:p>
          <a:p>
            <a:pPr algn="just">
              <a:buClr>
                <a:schemeClr val="tx2">
                  <a:lumMod val="50000"/>
                </a:schemeClr>
              </a:buClr>
            </a:pPr>
            <a:endParaRPr lang="cs-CZ" sz="2400" b="1" dirty="0">
              <a:solidFill>
                <a:schemeClr val="accent1">
                  <a:lumMod val="50000"/>
                </a:schemeClr>
              </a:solidFill>
            </a:endParaRPr>
          </a:p>
          <a:p>
            <a:pPr algn="just">
              <a:buClr>
                <a:schemeClr val="tx2">
                  <a:lumMod val="50000"/>
                </a:schemeClr>
              </a:buClr>
            </a:pPr>
            <a:endParaRPr lang="cs-CZ" sz="2000" i="1" dirty="0">
              <a:solidFill>
                <a:schemeClr val="accent1">
                  <a:lumMod val="50000"/>
                </a:schemeClr>
              </a:solidFill>
            </a:endParaRPr>
          </a:p>
          <a:p>
            <a:pPr algn="just">
              <a:buClr>
                <a:schemeClr val="tx2">
                  <a:lumMod val="50000"/>
                </a:schemeClr>
              </a:buClr>
            </a:pPr>
            <a:endParaRPr lang="cs-CZ" sz="2000" b="1" dirty="0">
              <a:solidFill>
                <a:schemeClr val="accent1">
                  <a:lumMod val="50000"/>
                </a:schemeClr>
              </a:solidFill>
            </a:endParaRPr>
          </a:p>
          <a:p>
            <a:pPr algn="ctr">
              <a:buClr>
                <a:schemeClr val="tx2">
                  <a:lumMod val="50000"/>
                </a:schemeClr>
              </a:buCl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a:t> </a:t>
            </a:r>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45</a:t>
            </a:fld>
            <a:endParaRPr lang="cs-CZ" dirty="0"/>
          </a:p>
        </p:txBody>
      </p:sp>
    </p:spTree>
    <p:extLst>
      <p:ext uri="{BB962C8B-B14F-4D97-AF65-F5344CB8AC3E}">
        <p14:creationId xmlns:p14="http://schemas.microsoft.com/office/powerpoint/2010/main" val="124136593"/>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476673"/>
            <a:ext cx="8111155" cy="792087"/>
          </a:xfrm>
        </p:spPr>
        <p:txBody>
          <a:bodyPr>
            <a:noAutofit/>
          </a:bodyPr>
          <a:lstStyle/>
          <a:p>
            <a:pPr marL="457200" lvl="0" indent="-457200" algn="ctr">
              <a:spcBef>
                <a:spcPct val="20000"/>
              </a:spcBef>
            </a:pPr>
            <a:r>
              <a:rPr lang="cs-CZ" sz="2400" b="1" dirty="0">
                <a:solidFill>
                  <a:srgbClr val="31B6FD">
                    <a:lumMod val="50000"/>
                  </a:srgbClr>
                </a:solidFill>
                <a:ea typeface="+mn-ea"/>
                <a:cs typeface="+mn-cs"/>
              </a:rPr>
              <a:t/>
            </a:r>
            <a:br>
              <a:rPr lang="cs-CZ" sz="2400" b="1" dirty="0">
                <a:solidFill>
                  <a:srgbClr val="31B6FD">
                    <a:lumMod val="50000"/>
                  </a:srgbClr>
                </a:solidFill>
                <a:ea typeface="+mn-ea"/>
                <a:cs typeface="+mn-cs"/>
              </a:rPr>
            </a:br>
            <a:endParaRPr lang="cs-CZ" sz="3600" b="1" dirty="0"/>
          </a:p>
        </p:txBody>
      </p:sp>
      <p:sp>
        <p:nvSpPr>
          <p:cNvPr id="3" name="Zástupný symbol pro text 2"/>
          <p:cNvSpPr>
            <a:spLocks noGrp="1"/>
          </p:cNvSpPr>
          <p:nvPr>
            <p:ph type="body" sz="half" idx="2"/>
          </p:nvPr>
        </p:nvSpPr>
        <p:spPr>
          <a:xfrm>
            <a:off x="611560" y="942256"/>
            <a:ext cx="8064896" cy="5673032"/>
          </a:xfrm>
        </p:spPr>
        <p:txBody>
          <a:bodyPr>
            <a:noAutofit/>
          </a:bodyPr>
          <a:lstStyle/>
          <a:p>
            <a:pPr marL="457200" indent="-457200" algn="just">
              <a:buClr>
                <a:schemeClr val="tx2">
                  <a:lumMod val="50000"/>
                </a:schemeClr>
              </a:buClr>
              <a:buFont typeface="+mj-lt"/>
              <a:buAutoNum type="arabicPeriod" startAt="4"/>
            </a:pPr>
            <a:r>
              <a:rPr lang="cs-CZ" sz="2400" i="1" dirty="0">
                <a:solidFill>
                  <a:srgbClr val="002060"/>
                </a:solidFill>
              </a:rPr>
              <a:t>podle formy rozlišujeme akcie:</a:t>
            </a:r>
          </a:p>
          <a:p>
            <a:pPr marL="914400" lvl="1" indent="-457200" algn="just">
              <a:buClr>
                <a:schemeClr val="tx2">
                  <a:lumMod val="50000"/>
                </a:schemeClr>
              </a:buClr>
              <a:buFont typeface="Wingdings" panose="05000000000000000000" pitchFamily="2" charset="2"/>
              <a:buChar char="ü"/>
            </a:pPr>
            <a:r>
              <a:rPr lang="cs-CZ" sz="2400" i="1" dirty="0">
                <a:solidFill>
                  <a:srgbClr val="002060"/>
                </a:solidFill>
              </a:rPr>
              <a:t>na jméno – jsou vystaveny na jméno konkrétního 		       akcionáře, jsou-li vystavené v listinné 		       podobě, pak jsou převoditelné rubopisem na 	       řad (zápisem o změně majitele na rubové 	       straně listinné akcie, aktuálním vlastníkem je 	       ten, kdo je zapsán na rubové straně jako 	       poslední v řadě vlastníků akcie</a:t>
            </a:r>
          </a:p>
          <a:p>
            <a:pPr marL="914400" lvl="1" indent="-457200" algn="just">
              <a:buClr>
                <a:schemeClr val="tx2">
                  <a:lumMod val="50000"/>
                </a:schemeClr>
              </a:buClr>
              <a:buFont typeface="Wingdings" panose="05000000000000000000" pitchFamily="2" charset="2"/>
              <a:buChar char="ü"/>
            </a:pPr>
            <a:r>
              <a:rPr lang="cs-CZ" sz="2400" i="1" dirty="0">
                <a:solidFill>
                  <a:srgbClr val="002060"/>
                </a:solidFill>
              </a:rPr>
              <a:t>na majitele – mají neomezenou převoditelnost, existují 	             jen jako zaknihované cenné papíry.</a:t>
            </a:r>
          </a:p>
          <a:p>
            <a:pPr marL="914400" lvl="1" indent="-457200" algn="just">
              <a:buClr>
                <a:schemeClr val="tx2">
                  <a:lumMod val="50000"/>
                </a:schemeClr>
              </a:buClr>
              <a:buFont typeface="Wingdings" panose="05000000000000000000" pitchFamily="2" charset="2"/>
              <a:buChar char="ü"/>
            </a:pPr>
            <a:endParaRPr lang="cs-CZ" sz="2400" i="1" dirty="0">
              <a:solidFill>
                <a:srgbClr val="002060"/>
              </a:solidFill>
            </a:endParaRPr>
          </a:p>
          <a:p>
            <a:pPr algn="just">
              <a:buClr>
                <a:schemeClr val="tx2">
                  <a:lumMod val="50000"/>
                </a:schemeClr>
              </a:buClr>
            </a:pPr>
            <a:r>
              <a:rPr lang="cs-CZ" sz="2400" b="1" dirty="0">
                <a:solidFill>
                  <a:srgbClr val="002060"/>
                </a:solidFill>
              </a:rPr>
              <a:t>Ve zdravotnictví je podnikání formou a.s. poměrně omezené. Tuto formu někdy využívají kraje u dříve okresních nemocnic.</a:t>
            </a:r>
          </a:p>
          <a:p>
            <a:pPr marL="457200" indent="-457200" algn="just">
              <a:buClr>
                <a:schemeClr val="tx2">
                  <a:lumMod val="50000"/>
                </a:schemeClr>
              </a:buClr>
              <a:buFont typeface="+mj-lt"/>
              <a:buAutoNum type="arabicPeriod" startAt="4"/>
            </a:pPr>
            <a:endParaRPr lang="cs-CZ" sz="2000" i="1" dirty="0">
              <a:solidFill>
                <a:schemeClr val="accent1">
                  <a:lumMod val="50000"/>
                </a:schemeClr>
              </a:solidFill>
            </a:endParaRPr>
          </a:p>
          <a:p>
            <a:pPr marL="457200" indent="-457200" algn="just">
              <a:buClr>
                <a:schemeClr val="tx2">
                  <a:lumMod val="50000"/>
                </a:schemeClr>
              </a:buClr>
              <a:buFont typeface="+mj-lt"/>
              <a:buAutoNum type="arabicPeriod" startAt="4"/>
            </a:pPr>
            <a:endParaRPr lang="cs-CZ" sz="2000" b="1" dirty="0">
              <a:solidFill>
                <a:schemeClr val="accent1">
                  <a:lumMod val="50000"/>
                </a:schemeClr>
              </a:solidFill>
            </a:endParaRPr>
          </a:p>
          <a:p>
            <a:pPr marL="457200" indent="-457200" algn="ctr">
              <a:buClr>
                <a:schemeClr val="tx2">
                  <a:lumMod val="50000"/>
                </a:schemeClr>
              </a:buClr>
              <a:buFont typeface="+mj-lt"/>
              <a:buAutoNum type="arabicPeriod" startAt="4"/>
            </a:pPr>
            <a:endParaRPr lang="cs-CZ" sz="2000" b="1" dirty="0">
              <a:solidFill>
                <a:schemeClr val="accent1">
                  <a:lumMod val="50000"/>
                </a:schemeClr>
              </a:solidFill>
            </a:endParaRPr>
          </a:p>
          <a:p>
            <a:pPr marL="457200" indent="-457200">
              <a:buClr>
                <a:schemeClr val="tx2">
                  <a:lumMod val="50000"/>
                </a:schemeClr>
              </a:buClr>
              <a:buFont typeface="+mj-lt"/>
              <a:buAutoNum type="arabicPeriod" startAt="4"/>
            </a:pPr>
            <a:endParaRPr lang="cs-CZ" sz="2000" b="1" dirty="0">
              <a:solidFill>
                <a:schemeClr val="accent1">
                  <a:lumMod val="50000"/>
                </a:schemeClr>
              </a:solidFill>
            </a:endParaRPr>
          </a:p>
          <a:p>
            <a:pPr marL="457200" indent="-457200">
              <a:buClr>
                <a:schemeClr val="tx2">
                  <a:lumMod val="50000"/>
                </a:schemeClr>
              </a:buClr>
              <a:buAutoNum type="arabicPeriod" startAt="4"/>
            </a:pPr>
            <a:endParaRPr lang="cs-CZ" sz="2000" b="1" dirty="0">
              <a:solidFill>
                <a:schemeClr val="accent1">
                  <a:lumMod val="50000"/>
                </a:schemeClr>
              </a:solidFill>
            </a:endParaRPr>
          </a:p>
          <a:p>
            <a:pPr marL="457200" indent="-457200">
              <a:buClr>
                <a:schemeClr val="tx2">
                  <a:lumMod val="50000"/>
                </a:schemeClr>
              </a:buClr>
              <a:buAutoNum type="arabicPeriod" startAt="4"/>
            </a:pPr>
            <a:endParaRPr lang="cs-CZ" sz="2000" b="1" dirty="0">
              <a:solidFill>
                <a:schemeClr val="accent1">
                  <a:lumMod val="50000"/>
                </a:schemeClr>
              </a:solidFill>
            </a:endParaRPr>
          </a:p>
          <a:p>
            <a:pPr marL="457200" indent="-457200">
              <a:buClr>
                <a:schemeClr val="tx2">
                  <a:lumMod val="50000"/>
                </a:schemeClr>
              </a:buClr>
              <a:buAutoNum type="arabicPeriod" startAt="4"/>
            </a:pPr>
            <a:endParaRPr lang="cs-CZ" sz="2000" b="1" dirty="0">
              <a:solidFill>
                <a:schemeClr val="accent1">
                  <a:lumMod val="50000"/>
                </a:schemeClr>
              </a:solidFill>
            </a:endParaRPr>
          </a:p>
          <a:p>
            <a:pPr marL="457200" indent="-457200">
              <a:buClr>
                <a:schemeClr val="tx2">
                  <a:lumMod val="50000"/>
                </a:schemeClr>
              </a:buClr>
              <a:buAutoNum type="arabicPeriod" startAt="4"/>
            </a:pPr>
            <a:endParaRPr lang="cs-CZ" sz="2000" b="1" dirty="0">
              <a:solidFill>
                <a:schemeClr val="accent1">
                  <a:lumMod val="50000"/>
                </a:schemeClr>
              </a:solidFill>
            </a:endParaRPr>
          </a:p>
          <a:p>
            <a:pPr marL="457200" indent="-457200">
              <a:buClr>
                <a:schemeClr val="tx2">
                  <a:lumMod val="50000"/>
                </a:schemeClr>
              </a:buClr>
              <a:buAutoNum type="arabicPeriod" startAt="4"/>
            </a:pPr>
            <a:endParaRPr lang="cs-CZ" sz="2000" b="1" dirty="0">
              <a:solidFill>
                <a:schemeClr val="accent1">
                  <a:lumMod val="50000"/>
                </a:schemeClr>
              </a:solidFill>
            </a:endParaRPr>
          </a:p>
          <a:p>
            <a:pPr marL="457200" indent="-457200">
              <a:buClr>
                <a:schemeClr val="tx2">
                  <a:lumMod val="50000"/>
                </a:schemeClr>
              </a:buClr>
              <a:buAutoNum type="arabicPeriod" startAt="4"/>
            </a:pPr>
            <a:endParaRPr lang="cs-CZ" sz="2000" b="1" dirty="0">
              <a:solidFill>
                <a:schemeClr val="accent1">
                  <a:lumMod val="50000"/>
                </a:schemeClr>
              </a:solidFill>
            </a:endParaRPr>
          </a:p>
          <a:p>
            <a:pPr marL="457200" indent="-457200">
              <a:buClr>
                <a:schemeClr val="tx2">
                  <a:lumMod val="50000"/>
                </a:schemeClr>
              </a:buClr>
              <a:buFont typeface="+mj-lt"/>
              <a:buAutoNum type="arabicPeriod" startAt="4"/>
            </a:pPr>
            <a:endParaRPr lang="cs-CZ" sz="2000" b="1" dirty="0">
              <a:solidFill>
                <a:schemeClr val="accent1">
                  <a:lumMod val="50000"/>
                </a:schemeClr>
              </a:solidFill>
            </a:endParaRPr>
          </a:p>
          <a:p>
            <a:pPr marL="457200" indent="-457200">
              <a:buClr>
                <a:schemeClr val="tx2">
                  <a:lumMod val="50000"/>
                </a:schemeClr>
              </a:buClr>
              <a:buFont typeface="+mj-lt"/>
              <a:buAutoNum type="arabicPeriod" startAt="4"/>
            </a:pPr>
            <a:endParaRPr lang="cs-CZ" sz="2000" b="1" dirty="0">
              <a:solidFill>
                <a:schemeClr val="accent1">
                  <a:lumMod val="50000"/>
                </a:schemeClr>
              </a:solidFill>
            </a:endParaRPr>
          </a:p>
          <a:p>
            <a:pPr marL="457200" indent="-457200">
              <a:buFont typeface="+mj-lt"/>
              <a:buAutoNum type="arabicPeriod" startAt="4"/>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a:t> </a:t>
            </a:r>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46</a:t>
            </a:fld>
            <a:endParaRPr lang="cs-CZ" dirty="0"/>
          </a:p>
        </p:txBody>
      </p:sp>
    </p:spTree>
    <p:extLst>
      <p:ext uri="{BB962C8B-B14F-4D97-AF65-F5344CB8AC3E}">
        <p14:creationId xmlns:p14="http://schemas.microsoft.com/office/powerpoint/2010/main" val="3308076631"/>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476673"/>
            <a:ext cx="8111155" cy="936104"/>
          </a:xfrm>
        </p:spPr>
        <p:txBody>
          <a:bodyPr>
            <a:noAutofit/>
          </a:bodyPr>
          <a:lstStyle/>
          <a:p>
            <a:pPr marL="457200" lvl="0" indent="-457200" algn="ctr">
              <a:spcBef>
                <a:spcPct val="20000"/>
              </a:spcBef>
            </a:pPr>
            <a:r>
              <a:rPr lang="cs-CZ" sz="2400" b="1" dirty="0">
                <a:solidFill>
                  <a:srgbClr val="31B6FD">
                    <a:lumMod val="50000"/>
                  </a:srgbClr>
                </a:solidFill>
                <a:ea typeface="+mn-ea"/>
                <a:cs typeface="+mn-cs"/>
              </a:rPr>
              <a:t/>
            </a:r>
            <a:br>
              <a:rPr lang="cs-CZ" sz="2400" b="1" dirty="0">
                <a:solidFill>
                  <a:srgbClr val="31B6FD">
                    <a:lumMod val="50000"/>
                  </a:srgbClr>
                </a:solidFill>
                <a:ea typeface="+mn-ea"/>
                <a:cs typeface="+mn-cs"/>
              </a:rPr>
            </a:br>
            <a:endParaRPr lang="cs-CZ" sz="3600" b="1" dirty="0"/>
          </a:p>
        </p:txBody>
      </p:sp>
      <p:sp>
        <p:nvSpPr>
          <p:cNvPr id="3" name="Zástupný symbol pro text 2"/>
          <p:cNvSpPr>
            <a:spLocks noGrp="1"/>
          </p:cNvSpPr>
          <p:nvPr>
            <p:ph type="body" sz="half" idx="2"/>
          </p:nvPr>
        </p:nvSpPr>
        <p:spPr>
          <a:xfrm>
            <a:off x="323528" y="942256"/>
            <a:ext cx="8640960" cy="5673032"/>
          </a:xfrm>
        </p:spPr>
        <p:txBody>
          <a:bodyPr>
            <a:noAutofit/>
          </a:bodyPr>
          <a:lstStyle/>
          <a:p>
            <a:pPr algn="just">
              <a:buClr>
                <a:schemeClr val="tx2">
                  <a:lumMod val="50000"/>
                </a:schemeClr>
              </a:buClr>
            </a:pPr>
            <a:r>
              <a:rPr lang="cs-CZ" sz="2400" b="1" dirty="0">
                <a:solidFill>
                  <a:schemeClr val="tx2">
                    <a:lumMod val="50000"/>
                  </a:schemeClr>
                </a:solidFill>
              </a:rPr>
              <a:t>Zákon 90/2012 Sb. o obchodních korporací stanoví, které právní formy obchodních společností lze v ČR zřizovat, jsou jimi:</a:t>
            </a:r>
          </a:p>
          <a:p>
            <a:pPr marL="457200" indent="-457200" algn="just">
              <a:buClr>
                <a:schemeClr val="tx2">
                  <a:lumMod val="50000"/>
                </a:schemeClr>
              </a:buClr>
              <a:buFont typeface="+mj-lt"/>
              <a:buAutoNum type="arabicPeriod"/>
            </a:pPr>
            <a:r>
              <a:rPr lang="cs-CZ" sz="2400" dirty="0">
                <a:solidFill>
                  <a:schemeClr val="tx2">
                    <a:lumMod val="50000"/>
                  </a:schemeClr>
                </a:solidFill>
              </a:rPr>
              <a:t>veřejná obchodní společnost (v.o.s.)</a:t>
            </a:r>
          </a:p>
          <a:p>
            <a:pPr marL="457200" indent="-457200" algn="just">
              <a:buClr>
                <a:schemeClr val="tx2">
                  <a:lumMod val="50000"/>
                </a:schemeClr>
              </a:buClr>
              <a:buFont typeface="+mj-lt"/>
              <a:buAutoNum type="arabicPeriod"/>
            </a:pPr>
            <a:r>
              <a:rPr lang="cs-CZ" sz="2400" dirty="0">
                <a:solidFill>
                  <a:schemeClr val="tx2">
                    <a:lumMod val="50000"/>
                  </a:schemeClr>
                </a:solidFill>
              </a:rPr>
              <a:t>komanditní společnost (k.s.)</a:t>
            </a:r>
          </a:p>
          <a:p>
            <a:pPr marL="457200" indent="-457200" algn="just">
              <a:buClr>
                <a:schemeClr val="tx2">
                  <a:lumMod val="50000"/>
                </a:schemeClr>
              </a:buClr>
              <a:buFont typeface="+mj-lt"/>
              <a:buAutoNum type="arabicPeriod"/>
            </a:pPr>
            <a:r>
              <a:rPr lang="cs-CZ" sz="2400" dirty="0">
                <a:solidFill>
                  <a:schemeClr val="tx2">
                    <a:lumMod val="50000"/>
                  </a:schemeClr>
                </a:solidFill>
              </a:rPr>
              <a:t>společnost s ručením omezeným (s.r.o., ale i s r.o.)</a:t>
            </a:r>
          </a:p>
          <a:p>
            <a:pPr marL="457200" indent="-457200" algn="just">
              <a:buClr>
                <a:schemeClr val="tx2">
                  <a:lumMod val="50000"/>
                </a:schemeClr>
              </a:buClr>
              <a:buFont typeface="+mj-lt"/>
              <a:buAutoNum type="arabicPeriod"/>
            </a:pPr>
            <a:r>
              <a:rPr lang="cs-CZ" sz="2400" dirty="0">
                <a:solidFill>
                  <a:schemeClr val="tx2">
                    <a:lumMod val="50000"/>
                  </a:schemeClr>
                </a:solidFill>
              </a:rPr>
              <a:t>akciová společnost (a.s.)</a:t>
            </a:r>
            <a:endParaRPr lang="cs-CZ" sz="2400" dirty="0">
              <a:solidFill>
                <a:schemeClr val="accent1">
                  <a:lumMod val="50000"/>
                </a:schemeClr>
              </a:solidFill>
            </a:endParaRPr>
          </a:p>
          <a:p>
            <a:pPr algn="just">
              <a:buClr>
                <a:schemeClr val="tx2">
                  <a:lumMod val="50000"/>
                </a:schemeClr>
              </a:buClr>
            </a:pPr>
            <a:endParaRPr lang="cs-CZ" sz="2400" b="1" dirty="0">
              <a:solidFill>
                <a:schemeClr val="accent1">
                  <a:lumMod val="50000"/>
                </a:schemeClr>
              </a:solidFill>
            </a:endParaRPr>
          </a:p>
          <a:p>
            <a:pPr algn="just">
              <a:buClr>
                <a:schemeClr val="tx2">
                  <a:lumMod val="50000"/>
                </a:schemeClr>
              </a:buClr>
            </a:pPr>
            <a:r>
              <a:rPr lang="cs-CZ" sz="2400" b="1" dirty="0">
                <a:solidFill>
                  <a:srgbClr val="002060"/>
                </a:solidFill>
              </a:rPr>
              <a:t>Veřejná obchodní společnost = </a:t>
            </a:r>
            <a:r>
              <a:rPr lang="cs-CZ" sz="2400" dirty="0">
                <a:solidFill>
                  <a:srgbClr val="002060"/>
                </a:solidFill>
              </a:rPr>
              <a:t>osobní obchodní společnosti</a:t>
            </a:r>
          </a:p>
          <a:p>
            <a:pPr algn="just">
              <a:buClr>
                <a:schemeClr val="tx2">
                  <a:lumMod val="50000"/>
                </a:schemeClr>
              </a:buClr>
            </a:pPr>
            <a:r>
              <a:rPr lang="cs-CZ" sz="2400" b="1" dirty="0">
                <a:solidFill>
                  <a:srgbClr val="002060"/>
                </a:solidFill>
              </a:rPr>
              <a:t>Společnost s ručením omezeným a akciová společnost = </a:t>
            </a:r>
            <a:r>
              <a:rPr lang="cs-CZ" sz="2400" dirty="0">
                <a:solidFill>
                  <a:srgbClr val="002060"/>
                </a:solidFill>
              </a:rPr>
              <a:t>kapitálové obchodní společnost</a:t>
            </a:r>
            <a:endParaRPr lang="cs-CZ" sz="2400" b="1" dirty="0">
              <a:solidFill>
                <a:srgbClr val="002060"/>
              </a:solidFill>
            </a:endParaRPr>
          </a:p>
          <a:p>
            <a:pPr algn="just">
              <a:buClr>
                <a:schemeClr val="tx2">
                  <a:lumMod val="50000"/>
                </a:schemeClr>
              </a:buClr>
            </a:pPr>
            <a:r>
              <a:rPr lang="cs-CZ" sz="2400" b="1" dirty="0">
                <a:solidFill>
                  <a:srgbClr val="002060"/>
                </a:solidFill>
              </a:rPr>
              <a:t>Komanditní společnost = </a:t>
            </a:r>
            <a:r>
              <a:rPr lang="cs-CZ" sz="2400" dirty="0">
                <a:solidFill>
                  <a:srgbClr val="002060"/>
                </a:solidFill>
              </a:rPr>
              <a:t>stojí mezi osobní a kapitálovou obchodní společností, protože v ní jsou sdružené dvě skupiny společníků, a to komanditisté (kapitálový společníci) a komplementáři (osobní společníci)</a:t>
            </a:r>
            <a:endParaRPr lang="cs-CZ" sz="2400" b="1" dirty="0">
              <a:solidFill>
                <a:srgbClr val="002060"/>
              </a:solidFill>
            </a:endParaRPr>
          </a:p>
          <a:p>
            <a:pPr algn="just">
              <a:buClr>
                <a:schemeClr val="tx2">
                  <a:lumMod val="50000"/>
                </a:schemeClr>
              </a:buClr>
            </a:pPr>
            <a:endParaRPr lang="cs-CZ" sz="2000" i="1" dirty="0">
              <a:solidFill>
                <a:schemeClr val="accent1">
                  <a:lumMod val="50000"/>
                </a:schemeClr>
              </a:solidFill>
            </a:endParaRPr>
          </a:p>
          <a:p>
            <a:pPr algn="just">
              <a:buClr>
                <a:schemeClr val="tx2">
                  <a:lumMod val="50000"/>
                </a:schemeClr>
              </a:buClr>
            </a:pPr>
            <a:endParaRPr lang="cs-CZ" sz="2000" b="1" dirty="0">
              <a:solidFill>
                <a:schemeClr val="accent1">
                  <a:lumMod val="50000"/>
                </a:schemeClr>
              </a:solidFill>
            </a:endParaRPr>
          </a:p>
          <a:p>
            <a:pPr algn="ctr">
              <a:buClr>
                <a:schemeClr val="tx2">
                  <a:lumMod val="50000"/>
                </a:schemeClr>
              </a:buCl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a:t> </a:t>
            </a:r>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47</a:t>
            </a:fld>
            <a:endParaRPr lang="cs-CZ" dirty="0"/>
          </a:p>
        </p:txBody>
      </p:sp>
    </p:spTree>
    <p:extLst>
      <p:ext uri="{BB962C8B-B14F-4D97-AF65-F5344CB8AC3E}">
        <p14:creationId xmlns:p14="http://schemas.microsoft.com/office/powerpoint/2010/main" val="2520687931"/>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476673"/>
            <a:ext cx="8111155" cy="936104"/>
          </a:xfrm>
        </p:spPr>
        <p:txBody>
          <a:bodyPr>
            <a:noAutofit/>
          </a:bodyPr>
          <a:lstStyle/>
          <a:p>
            <a:pPr marL="457200" lvl="0" indent="-457200" algn="ctr">
              <a:spcBef>
                <a:spcPct val="20000"/>
              </a:spcBef>
            </a:pPr>
            <a:r>
              <a:rPr lang="cs-CZ" sz="2400" b="1" dirty="0">
                <a:solidFill>
                  <a:srgbClr val="31B6FD">
                    <a:lumMod val="50000"/>
                  </a:srgbClr>
                </a:solidFill>
                <a:ea typeface="+mn-ea"/>
                <a:cs typeface="+mn-cs"/>
              </a:rPr>
              <a:t/>
            </a:r>
            <a:br>
              <a:rPr lang="cs-CZ" sz="2400" b="1" dirty="0">
                <a:solidFill>
                  <a:srgbClr val="31B6FD">
                    <a:lumMod val="50000"/>
                  </a:srgbClr>
                </a:solidFill>
                <a:ea typeface="+mn-ea"/>
                <a:cs typeface="+mn-cs"/>
              </a:rPr>
            </a:br>
            <a:endParaRPr lang="cs-CZ" sz="3600" b="1" dirty="0"/>
          </a:p>
        </p:txBody>
      </p:sp>
      <p:sp>
        <p:nvSpPr>
          <p:cNvPr id="3" name="Zástupný symbol pro text 2"/>
          <p:cNvSpPr>
            <a:spLocks noGrp="1"/>
          </p:cNvSpPr>
          <p:nvPr>
            <p:ph type="body" sz="half" idx="2"/>
          </p:nvPr>
        </p:nvSpPr>
        <p:spPr>
          <a:xfrm>
            <a:off x="611560" y="836712"/>
            <a:ext cx="8064896" cy="5778576"/>
          </a:xfrm>
        </p:spPr>
        <p:txBody>
          <a:bodyPr>
            <a:noAutofit/>
          </a:bodyPr>
          <a:lstStyle/>
          <a:p>
            <a:pPr algn="just">
              <a:buClr>
                <a:schemeClr val="tx2">
                  <a:lumMod val="50000"/>
                </a:schemeClr>
              </a:buClr>
            </a:pPr>
            <a:r>
              <a:rPr lang="cs-CZ" sz="2400" b="1" dirty="0">
                <a:solidFill>
                  <a:srgbClr val="002060"/>
                </a:solidFill>
              </a:rPr>
              <a:t>Pokud jde o začátek podnikání, zákon rozlišuje mezi založením a vznikem obchodní společnosti.</a:t>
            </a:r>
          </a:p>
          <a:p>
            <a:pPr algn="just">
              <a:buClr>
                <a:schemeClr val="tx2">
                  <a:lumMod val="50000"/>
                </a:schemeClr>
              </a:buClr>
            </a:pPr>
            <a:endParaRPr lang="cs-CZ" sz="2400" b="1" dirty="0">
              <a:solidFill>
                <a:srgbClr val="002060"/>
              </a:solidFill>
            </a:endParaRPr>
          </a:p>
          <a:p>
            <a:pPr algn="just">
              <a:buClr>
                <a:schemeClr val="tx2">
                  <a:lumMod val="50000"/>
                </a:schemeClr>
              </a:buClr>
            </a:pPr>
            <a:r>
              <a:rPr lang="cs-CZ" sz="2400" b="1" dirty="0">
                <a:solidFill>
                  <a:srgbClr val="002060"/>
                </a:solidFill>
              </a:rPr>
              <a:t>ZALOŽENÍ </a:t>
            </a:r>
          </a:p>
          <a:p>
            <a:pPr marL="342900" indent="-342900" algn="just">
              <a:buClr>
                <a:schemeClr val="tx2">
                  <a:lumMod val="50000"/>
                </a:schemeClr>
              </a:buClr>
              <a:buFont typeface="Candara" panose="020E0502030303020204" pitchFamily="34" charset="0"/>
              <a:buChar char="‐"/>
            </a:pPr>
            <a:r>
              <a:rPr lang="cs-CZ" sz="2400" dirty="0">
                <a:solidFill>
                  <a:srgbClr val="002060"/>
                </a:solidFill>
              </a:rPr>
              <a:t>jedná se o proces uvnitř obchodní společnosti jehož výstupem je zakladatelský dokument, který se nazývá podle toho, o jakou právní formu obchodní společnosti se jedná (společenská smlouva, zakladatelská listina)</a:t>
            </a:r>
          </a:p>
          <a:p>
            <a:pPr marL="342900" indent="-342900" algn="just">
              <a:buClr>
                <a:schemeClr val="tx2">
                  <a:lumMod val="50000"/>
                </a:schemeClr>
              </a:buClr>
              <a:buFont typeface="Candara" panose="020E0502030303020204" pitchFamily="34" charset="0"/>
              <a:buChar char="‐"/>
            </a:pPr>
            <a:r>
              <a:rPr lang="cs-CZ" sz="2400" dirty="0">
                <a:solidFill>
                  <a:srgbClr val="002060"/>
                </a:solidFill>
              </a:rPr>
              <a:t>kapitálové obchodní společnosti mohou být založeny i jedním společníkem, pak se zakladatelský dokument jmenuje zakladatelská listina</a:t>
            </a:r>
          </a:p>
          <a:p>
            <a:pPr marL="342900" indent="-342900" algn="just">
              <a:buClr>
                <a:schemeClr val="tx2">
                  <a:lumMod val="50000"/>
                </a:schemeClr>
              </a:buClr>
              <a:buFont typeface="Candara" panose="020E0502030303020204" pitchFamily="34" charset="0"/>
              <a:buChar char="‐"/>
            </a:pPr>
            <a:r>
              <a:rPr lang="cs-CZ" sz="2400" dirty="0">
                <a:solidFill>
                  <a:srgbClr val="002060"/>
                </a:solidFill>
              </a:rPr>
              <a:t>obchodní společnosti se povinně zapisují do obchodního rejstříku a právě až zápisem obchodní společnosti do obchodního rejstříku vzniká.</a:t>
            </a:r>
          </a:p>
          <a:p>
            <a:pPr algn="just">
              <a:buClr>
                <a:schemeClr val="tx2">
                  <a:lumMod val="50000"/>
                </a:schemeClr>
              </a:buClr>
            </a:pPr>
            <a:endParaRPr lang="cs-CZ" sz="2400" dirty="0">
              <a:solidFill>
                <a:schemeClr val="accent1">
                  <a:lumMod val="50000"/>
                </a:schemeClr>
              </a:solidFill>
            </a:endParaRPr>
          </a:p>
          <a:p>
            <a:pPr algn="just">
              <a:buClr>
                <a:schemeClr val="tx2">
                  <a:lumMod val="50000"/>
                </a:schemeClr>
              </a:buClr>
            </a:pPr>
            <a:endParaRPr lang="cs-CZ" sz="2400" b="1" dirty="0">
              <a:solidFill>
                <a:schemeClr val="accent1">
                  <a:lumMod val="50000"/>
                </a:schemeClr>
              </a:solidFill>
            </a:endParaRPr>
          </a:p>
          <a:p>
            <a:pPr algn="just">
              <a:buClr>
                <a:schemeClr val="tx2">
                  <a:lumMod val="50000"/>
                </a:schemeClr>
              </a:buClr>
            </a:pPr>
            <a:endParaRPr lang="cs-CZ" sz="2000" i="1" dirty="0">
              <a:solidFill>
                <a:schemeClr val="accent1">
                  <a:lumMod val="50000"/>
                </a:schemeClr>
              </a:solidFill>
            </a:endParaRPr>
          </a:p>
          <a:p>
            <a:pPr algn="just">
              <a:buClr>
                <a:schemeClr val="tx2">
                  <a:lumMod val="50000"/>
                </a:schemeClr>
              </a:buClr>
            </a:pPr>
            <a:endParaRPr lang="cs-CZ" sz="2000" b="1" dirty="0">
              <a:solidFill>
                <a:schemeClr val="accent1">
                  <a:lumMod val="50000"/>
                </a:schemeClr>
              </a:solidFill>
            </a:endParaRPr>
          </a:p>
          <a:p>
            <a:pPr algn="ctr">
              <a:buClr>
                <a:schemeClr val="tx2">
                  <a:lumMod val="50000"/>
                </a:schemeClr>
              </a:buCl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a:t> </a:t>
            </a:r>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48</a:t>
            </a:fld>
            <a:endParaRPr lang="cs-CZ" dirty="0"/>
          </a:p>
        </p:txBody>
      </p:sp>
    </p:spTree>
    <p:extLst>
      <p:ext uri="{BB962C8B-B14F-4D97-AF65-F5344CB8AC3E}">
        <p14:creationId xmlns:p14="http://schemas.microsoft.com/office/powerpoint/2010/main" val="2801320486"/>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476673"/>
            <a:ext cx="8111155" cy="720079"/>
          </a:xfrm>
        </p:spPr>
        <p:txBody>
          <a:bodyPr>
            <a:noAutofit/>
          </a:bodyPr>
          <a:lstStyle/>
          <a:p>
            <a:pPr marL="457200" lvl="0" indent="-457200" algn="ctr">
              <a:spcBef>
                <a:spcPct val="20000"/>
              </a:spcBef>
            </a:pPr>
            <a:r>
              <a:rPr lang="cs-CZ" sz="2400" b="1" dirty="0">
                <a:solidFill>
                  <a:srgbClr val="31B6FD">
                    <a:lumMod val="50000"/>
                  </a:srgbClr>
                </a:solidFill>
                <a:ea typeface="+mn-ea"/>
                <a:cs typeface="+mn-cs"/>
              </a:rPr>
              <a:t/>
            </a:r>
            <a:br>
              <a:rPr lang="cs-CZ" sz="2400" b="1" dirty="0">
                <a:solidFill>
                  <a:srgbClr val="31B6FD">
                    <a:lumMod val="50000"/>
                  </a:srgbClr>
                </a:solidFill>
                <a:ea typeface="+mn-ea"/>
                <a:cs typeface="+mn-cs"/>
              </a:rPr>
            </a:br>
            <a:endParaRPr lang="cs-CZ" sz="3600" b="1" dirty="0"/>
          </a:p>
        </p:txBody>
      </p:sp>
      <p:sp>
        <p:nvSpPr>
          <p:cNvPr id="3" name="Zástupný symbol pro text 2"/>
          <p:cNvSpPr>
            <a:spLocks noGrp="1"/>
          </p:cNvSpPr>
          <p:nvPr>
            <p:ph type="body" sz="half" idx="2"/>
          </p:nvPr>
        </p:nvSpPr>
        <p:spPr>
          <a:xfrm>
            <a:off x="611560" y="942256"/>
            <a:ext cx="8064896" cy="5673032"/>
          </a:xfrm>
        </p:spPr>
        <p:txBody>
          <a:bodyPr>
            <a:noAutofit/>
          </a:bodyPr>
          <a:lstStyle/>
          <a:p>
            <a:pPr algn="just">
              <a:buClr>
                <a:schemeClr val="tx2">
                  <a:lumMod val="50000"/>
                </a:schemeClr>
              </a:buClr>
            </a:pPr>
            <a:r>
              <a:rPr lang="cs-CZ" sz="2400" b="1" dirty="0">
                <a:solidFill>
                  <a:srgbClr val="002060"/>
                </a:solidFill>
              </a:rPr>
              <a:t>VZNIK</a:t>
            </a:r>
          </a:p>
          <a:p>
            <a:pPr algn="just">
              <a:buClr>
                <a:schemeClr val="tx2">
                  <a:lumMod val="50000"/>
                </a:schemeClr>
              </a:buClr>
            </a:pPr>
            <a:r>
              <a:rPr lang="cs-CZ" sz="2400" dirty="0">
                <a:solidFill>
                  <a:srgbClr val="002060"/>
                </a:solidFill>
              </a:rPr>
              <a:t>vznik obchodní společnosti je tedy okamžikem zápisu do obchodního rejstříku, až od tohoto okamžiku může vstupovat do právních vztahů (může se zavazovat)</a:t>
            </a:r>
          </a:p>
          <a:p>
            <a:pPr algn="just">
              <a:buClr>
                <a:schemeClr val="tx2">
                  <a:lumMod val="50000"/>
                </a:schemeClr>
              </a:buClr>
            </a:pPr>
            <a:endParaRPr lang="cs-CZ" sz="2400" dirty="0">
              <a:solidFill>
                <a:srgbClr val="002060"/>
              </a:solidFill>
            </a:endParaRPr>
          </a:p>
          <a:p>
            <a:pPr algn="just">
              <a:buClr>
                <a:schemeClr val="tx2">
                  <a:lumMod val="50000"/>
                </a:schemeClr>
              </a:buClr>
            </a:pPr>
            <a:r>
              <a:rPr lang="cs-CZ" sz="2400" b="1" dirty="0">
                <a:solidFill>
                  <a:srgbClr val="002060"/>
                </a:solidFill>
              </a:rPr>
              <a:t>ZRUŠENÍ </a:t>
            </a:r>
            <a:endParaRPr lang="cs-CZ" sz="2400" dirty="0">
              <a:solidFill>
                <a:srgbClr val="002060"/>
              </a:solidFill>
            </a:endParaRPr>
          </a:p>
          <a:p>
            <a:pPr marL="342900" indent="-342900" algn="just">
              <a:buClr>
                <a:schemeClr val="tx2">
                  <a:lumMod val="50000"/>
                </a:schemeClr>
              </a:buClr>
              <a:buFont typeface="Candara" panose="020E0502030303020204" pitchFamily="34" charset="0"/>
              <a:buChar char="‐"/>
            </a:pPr>
            <a:r>
              <a:rPr lang="cs-CZ" sz="2400" dirty="0">
                <a:solidFill>
                  <a:srgbClr val="002060"/>
                </a:solidFill>
              </a:rPr>
              <a:t>zrušení obchodní společnosti je interní proces, jehož výsledkem je rozhodnutí společníků o ukončení činnosti obchodní společnosti, a to buď bez likvidace, nebo s likvidací</a:t>
            </a:r>
          </a:p>
          <a:p>
            <a:pPr marL="342900" indent="-342900" algn="just">
              <a:buClr>
                <a:schemeClr val="tx2">
                  <a:lumMod val="50000"/>
                </a:schemeClr>
              </a:buClr>
              <a:buFont typeface="Candara" panose="020E0502030303020204" pitchFamily="34" charset="0"/>
              <a:buChar char="‐"/>
            </a:pPr>
            <a:r>
              <a:rPr lang="cs-CZ" sz="2400" i="1" dirty="0">
                <a:solidFill>
                  <a:srgbClr val="002060"/>
                </a:solidFill>
              </a:rPr>
              <a:t>bez likvidace </a:t>
            </a:r>
            <a:r>
              <a:rPr lang="cs-CZ" sz="2400" dirty="0">
                <a:solidFill>
                  <a:srgbClr val="002060"/>
                </a:solidFill>
              </a:rPr>
              <a:t>– společnost zaniká pouze právně, nikoliv 		         fakticky (fúze, přeměna na jinou právní 		         formu apod.)</a:t>
            </a:r>
          </a:p>
          <a:p>
            <a:pPr algn="just">
              <a:buClr>
                <a:schemeClr val="tx2">
                  <a:lumMod val="50000"/>
                </a:schemeClr>
              </a:buClr>
            </a:pPr>
            <a:endParaRPr lang="cs-CZ" sz="2400" dirty="0">
              <a:solidFill>
                <a:schemeClr val="accent1">
                  <a:lumMod val="50000"/>
                </a:schemeClr>
              </a:solidFill>
            </a:endParaRPr>
          </a:p>
          <a:p>
            <a:pPr algn="just">
              <a:buClr>
                <a:schemeClr val="tx2">
                  <a:lumMod val="50000"/>
                </a:schemeClr>
              </a:buClr>
            </a:pPr>
            <a:endParaRPr lang="cs-CZ" sz="2400" b="1" dirty="0">
              <a:solidFill>
                <a:schemeClr val="accent1">
                  <a:lumMod val="50000"/>
                </a:schemeClr>
              </a:solidFill>
            </a:endParaRPr>
          </a:p>
          <a:p>
            <a:pPr algn="just">
              <a:buClr>
                <a:schemeClr val="tx2">
                  <a:lumMod val="50000"/>
                </a:schemeClr>
              </a:buClr>
            </a:pPr>
            <a:endParaRPr lang="cs-CZ" sz="2000" i="1" dirty="0">
              <a:solidFill>
                <a:schemeClr val="accent1">
                  <a:lumMod val="50000"/>
                </a:schemeClr>
              </a:solidFill>
            </a:endParaRPr>
          </a:p>
          <a:p>
            <a:pPr algn="just">
              <a:buClr>
                <a:schemeClr val="tx2">
                  <a:lumMod val="50000"/>
                </a:schemeClr>
              </a:buClr>
            </a:pPr>
            <a:endParaRPr lang="cs-CZ" sz="2000" b="1" dirty="0">
              <a:solidFill>
                <a:schemeClr val="accent1">
                  <a:lumMod val="50000"/>
                </a:schemeClr>
              </a:solidFill>
            </a:endParaRPr>
          </a:p>
          <a:p>
            <a:pPr algn="ctr">
              <a:buClr>
                <a:schemeClr val="tx2">
                  <a:lumMod val="50000"/>
                </a:schemeClr>
              </a:buCl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a:t> </a:t>
            </a:r>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49</a:t>
            </a:fld>
            <a:endParaRPr lang="cs-CZ" dirty="0"/>
          </a:p>
        </p:txBody>
      </p:sp>
    </p:spTree>
    <p:extLst>
      <p:ext uri="{BB962C8B-B14F-4D97-AF65-F5344CB8AC3E}">
        <p14:creationId xmlns:p14="http://schemas.microsoft.com/office/powerpoint/2010/main" val="5959225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endParaRPr lang="cs-CZ" sz="4000" b="1" dirty="0"/>
          </a:p>
        </p:txBody>
      </p:sp>
      <p:sp>
        <p:nvSpPr>
          <p:cNvPr id="3" name="Zástupný symbol pro obsah 2"/>
          <p:cNvSpPr>
            <a:spLocks noGrp="1"/>
          </p:cNvSpPr>
          <p:nvPr>
            <p:ph sz="quarter" idx="13"/>
          </p:nvPr>
        </p:nvSpPr>
        <p:spPr>
          <a:xfrm>
            <a:off x="395536" y="1681018"/>
            <a:ext cx="8352928" cy="4445462"/>
          </a:xfrm>
        </p:spPr>
        <p:txBody>
          <a:bodyPr/>
          <a:lstStyle/>
          <a:p>
            <a:pPr marL="0" indent="0" algn="just">
              <a:buNone/>
            </a:pPr>
            <a:endParaRPr lang="cs-CZ" b="1" dirty="0">
              <a:solidFill>
                <a:schemeClr val="tx2">
                  <a:lumMod val="75000"/>
                </a:schemeClr>
              </a:solidFill>
            </a:endParaRPr>
          </a:p>
          <a:p>
            <a:pPr marL="0" indent="0" algn="just">
              <a:buNone/>
            </a:pPr>
            <a:r>
              <a:rPr lang="cs-CZ" b="1" dirty="0">
                <a:solidFill>
                  <a:schemeClr val="tx2">
                    <a:lumMod val="75000"/>
                  </a:schemeClr>
                </a:solidFill>
              </a:rPr>
              <a:t>Vlády jednotlivých zemí přistupují k výdajům na ochranu a péči o zdraví obyvatelstva různě. Péče o zdraví závisí na mnoha faktorech:</a:t>
            </a:r>
          </a:p>
          <a:p>
            <a:pPr marL="0" indent="0" algn="just">
              <a:buNone/>
            </a:pPr>
            <a:endParaRPr lang="cs-CZ" b="1" dirty="0">
              <a:solidFill>
                <a:schemeClr val="tx2">
                  <a:lumMod val="75000"/>
                </a:schemeClr>
              </a:solidFill>
            </a:endParaRPr>
          </a:p>
          <a:p>
            <a:pPr marL="457200" indent="-457200" algn="just">
              <a:buFont typeface="+mj-lt"/>
              <a:buAutoNum type="alphaLcParenR"/>
            </a:pPr>
            <a:r>
              <a:rPr lang="cs-CZ" b="1" dirty="0">
                <a:solidFill>
                  <a:schemeClr val="tx2">
                    <a:lumMod val="75000"/>
                  </a:schemeClr>
                </a:solidFill>
              </a:rPr>
              <a:t>celková ekonomická úroveň státu</a:t>
            </a:r>
          </a:p>
          <a:p>
            <a:pPr marL="457200" indent="-457200" algn="just">
              <a:buFont typeface="+mj-lt"/>
              <a:buAutoNum type="alphaLcParenR"/>
            </a:pPr>
            <a:r>
              <a:rPr lang="cs-CZ" b="1" dirty="0">
                <a:solidFill>
                  <a:schemeClr val="tx2">
                    <a:lumMod val="75000"/>
                  </a:schemeClr>
                </a:solidFill>
              </a:rPr>
              <a:t>systém vládnutí v konkrétní zemi</a:t>
            </a:r>
          </a:p>
          <a:p>
            <a:pPr marL="457200" indent="-457200" algn="just">
              <a:buFont typeface="+mj-lt"/>
              <a:buAutoNum type="alphaLcParenR"/>
            </a:pPr>
            <a:r>
              <a:rPr lang="cs-CZ" b="1" dirty="0">
                <a:solidFill>
                  <a:schemeClr val="tx2">
                    <a:lumMod val="75000"/>
                  </a:schemeClr>
                </a:solidFill>
              </a:rPr>
              <a:t>priority státní politiky</a:t>
            </a:r>
          </a:p>
          <a:p>
            <a:pPr marL="457200" indent="-457200" algn="just">
              <a:buFont typeface="+mj-lt"/>
              <a:buAutoNum type="alphaLcParenR"/>
            </a:pPr>
            <a:r>
              <a:rPr lang="cs-CZ" b="1" dirty="0">
                <a:solidFill>
                  <a:schemeClr val="tx2">
                    <a:lumMod val="75000"/>
                  </a:schemeClr>
                </a:solidFill>
              </a:rPr>
              <a:t>faktory kulturní a historické</a:t>
            </a:r>
          </a:p>
        </p:txBody>
      </p:sp>
      <p:pic>
        <p:nvPicPr>
          <p:cNvPr id="307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95495"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5</a:t>
            </a:fld>
            <a:endParaRPr lang="cs-CZ"/>
          </a:p>
        </p:txBody>
      </p:sp>
    </p:spTree>
    <p:extLst>
      <p:ext uri="{BB962C8B-B14F-4D97-AF65-F5344CB8AC3E}">
        <p14:creationId xmlns:p14="http://schemas.microsoft.com/office/powerpoint/2010/main" val="1869854795"/>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476673"/>
            <a:ext cx="8111155" cy="936104"/>
          </a:xfrm>
        </p:spPr>
        <p:txBody>
          <a:bodyPr>
            <a:noAutofit/>
          </a:bodyPr>
          <a:lstStyle/>
          <a:p>
            <a:pPr marL="457200" lvl="0" indent="-457200" algn="ctr">
              <a:spcBef>
                <a:spcPct val="20000"/>
              </a:spcBef>
            </a:pPr>
            <a:r>
              <a:rPr lang="cs-CZ" sz="2400" b="1" dirty="0">
                <a:solidFill>
                  <a:srgbClr val="31B6FD">
                    <a:lumMod val="50000"/>
                  </a:srgbClr>
                </a:solidFill>
                <a:ea typeface="+mn-ea"/>
                <a:cs typeface="+mn-cs"/>
              </a:rPr>
              <a:t/>
            </a:r>
            <a:br>
              <a:rPr lang="cs-CZ" sz="2400" b="1" dirty="0">
                <a:solidFill>
                  <a:srgbClr val="31B6FD">
                    <a:lumMod val="50000"/>
                  </a:srgbClr>
                </a:solidFill>
                <a:ea typeface="+mn-ea"/>
                <a:cs typeface="+mn-cs"/>
              </a:rPr>
            </a:br>
            <a:endParaRPr lang="cs-CZ" sz="3600" b="1" dirty="0"/>
          </a:p>
        </p:txBody>
      </p:sp>
      <p:sp>
        <p:nvSpPr>
          <p:cNvPr id="3" name="Zástupný symbol pro text 2"/>
          <p:cNvSpPr>
            <a:spLocks noGrp="1"/>
          </p:cNvSpPr>
          <p:nvPr>
            <p:ph type="body" sz="half" idx="2"/>
          </p:nvPr>
        </p:nvSpPr>
        <p:spPr>
          <a:xfrm>
            <a:off x="193639" y="836712"/>
            <a:ext cx="8624874" cy="5778576"/>
          </a:xfrm>
        </p:spPr>
        <p:txBody>
          <a:bodyPr>
            <a:noAutofit/>
          </a:bodyPr>
          <a:lstStyle/>
          <a:p>
            <a:pPr marL="342900" indent="-342900" algn="just">
              <a:buClr>
                <a:schemeClr val="tx2">
                  <a:lumMod val="50000"/>
                </a:schemeClr>
              </a:buClr>
              <a:buFont typeface="Candara" panose="020E0502030303020204" pitchFamily="34" charset="0"/>
              <a:buChar char="‐"/>
            </a:pPr>
            <a:r>
              <a:rPr lang="cs-CZ" sz="2400" i="1" dirty="0">
                <a:solidFill>
                  <a:srgbClr val="002060"/>
                </a:solidFill>
              </a:rPr>
              <a:t>s likvidací – </a:t>
            </a:r>
            <a:r>
              <a:rPr lang="cs-CZ" sz="2400" dirty="0">
                <a:solidFill>
                  <a:srgbClr val="002060"/>
                </a:solidFill>
              </a:rPr>
              <a:t>takto obchodní společnost zaniká nejen právně 			ale i fakticky</a:t>
            </a:r>
          </a:p>
          <a:p>
            <a:pPr lvl="3" algn="just">
              <a:buClr>
                <a:schemeClr val="tx2">
                  <a:lumMod val="50000"/>
                </a:schemeClr>
              </a:buClr>
            </a:pPr>
            <a:r>
              <a:rPr lang="cs-CZ" dirty="0">
                <a:solidFill>
                  <a:srgbClr val="002060"/>
                </a:solidFill>
              </a:rPr>
              <a:t> </a:t>
            </a:r>
            <a:r>
              <a:rPr lang="cs-CZ" sz="2400" dirty="0">
                <a:solidFill>
                  <a:srgbClr val="002060"/>
                </a:solidFill>
              </a:rPr>
              <a:t>   -</a:t>
            </a:r>
            <a:r>
              <a:rPr lang="cs-CZ" dirty="0">
                <a:solidFill>
                  <a:srgbClr val="002060"/>
                </a:solidFill>
              </a:rPr>
              <a:t>  </a:t>
            </a:r>
            <a:r>
              <a:rPr lang="cs-CZ" sz="2400" dirty="0">
                <a:solidFill>
                  <a:srgbClr val="002060"/>
                </a:solidFill>
              </a:rPr>
              <a:t>vrcholný orgán společnosti musí rozhodnout o 	ustanovení </a:t>
            </a:r>
            <a:r>
              <a:rPr lang="cs-CZ" sz="2400" b="1" dirty="0">
                <a:solidFill>
                  <a:srgbClr val="002060"/>
                </a:solidFill>
              </a:rPr>
              <a:t>likvidátora</a:t>
            </a:r>
            <a:r>
              <a:rPr lang="cs-CZ" sz="2400" dirty="0">
                <a:solidFill>
                  <a:srgbClr val="002060"/>
                </a:solidFill>
              </a:rPr>
              <a:t>, který přebírá výkon 	funkce orgánů společnosti a činí kroky, které 	mu zákon ukládá (ukončení činnosti obchodní 	společnosti, rozvázání pracovních vztahů, 	vymáhání pohledávek, uspokojování závazků, 	rozprodávání majetku obchodní společnosti, 	rozdělení výnosů z likvidace, zpracování účetní 	závěrky v rozsahu roční), zjistí-li likvidátor v 	procesu likvidace obchodní společnosti stav 	jejího úpadku, je povinen podat insolvenční 	návrh soudu, v takovém případě přechází činnost 	likvidátora na insolvenčního správce.</a:t>
            </a:r>
          </a:p>
          <a:p>
            <a:pPr algn="just">
              <a:buClr>
                <a:schemeClr val="tx2">
                  <a:lumMod val="50000"/>
                </a:schemeClr>
              </a:buClr>
            </a:pPr>
            <a:endParaRPr lang="cs-CZ" sz="2400" b="1" dirty="0">
              <a:solidFill>
                <a:schemeClr val="accent1">
                  <a:lumMod val="50000"/>
                </a:schemeClr>
              </a:solidFill>
            </a:endParaRPr>
          </a:p>
          <a:p>
            <a:pPr algn="just">
              <a:buClr>
                <a:schemeClr val="tx2">
                  <a:lumMod val="50000"/>
                </a:schemeClr>
              </a:buClr>
            </a:pPr>
            <a:endParaRPr lang="cs-CZ" sz="2000" i="1" dirty="0">
              <a:solidFill>
                <a:schemeClr val="accent1">
                  <a:lumMod val="50000"/>
                </a:schemeClr>
              </a:solidFill>
            </a:endParaRPr>
          </a:p>
          <a:p>
            <a:pPr algn="just">
              <a:buClr>
                <a:schemeClr val="tx2">
                  <a:lumMod val="50000"/>
                </a:schemeClr>
              </a:buClr>
            </a:pPr>
            <a:endParaRPr lang="cs-CZ" sz="2000" b="1" dirty="0">
              <a:solidFill>
                <a:schemeClr val="accent1">
                  <a:lumMod val="50000"/>
                </a:schemeClr>
              </a:solidFill>
            </a:endParaRPr>
          </a:p>
          <a:p>
            <a:pPr algn="ctr">
              <a:buClr>
                <a:schemeClr val="tx2">
                  <a:lumMod val="50000"/>
                </a:schemeClr>
              </a:buCl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a:t> 	</a:t>
            </a:r>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50</a:t>
            </a:fld>
            <a:endParaRPr lang="cs-CZ" dirty="0"/>
          </a:p>
        </p:txBody>
      </p:sp>
    </p:spTree>
    <p:extLst>
      <p:ext uri="{BB962C8B-B14F-4D97-AF65-F5344CB8AC3E}">
        <p14:creationId xmlns:p14="http://schemas.microsoft.com/office/powerpoint/2010/main" val="71553571"/>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476673"/>
            <a:ext cx="8111155" cy="936104"/>
          </a:xfrm>
        </p:spPr>
        <p:txBody>
          <a:bodyPr>
            <a:noAutofit/>
          </a:bodyPr>
          <a:lstStyle/>
          <a:p>
            <a:pPr marL="457200" lvl="0" indent="-457200" algn="ctr">
              <a:spcBef>
                <a:spcPct val="20000"/>
              </a:spcBef>
            </a:pPr>
            <a:r>
              <a:rPr lang="cs-CZ" sz="2400" b="1" dirty="0">
                <a:solidFill>
                  <a:srgbClr val="31B6FD">
                    <a:lumMod val="50000"/>
                  </a:srgbClr>
                </a:solidFill>
                <a:ea typeface="+mn-ea"/>
                <a:cs typeface="+mn-cs"/>
              </a:rPr>
              <a:t/>
            </a:r>
            <a:br>
              <a:rPr lang="cs-CZ" sz="2400" b="1" dirty="0">
                <a:solidFill>
                  <a:srgbClr val="31B6FD">
                    <a:lumMod val="50000"/>
                  </a:srgbClr>
                </a:solidFill>
                <a:ea typeface="+mn-ea"/>
                <a:cs typeface="+mn-cs"/>
              </a:rPr>
            </a:br>
            <a:endParaRPr lang="cs-CZ" sz="3600" b="1" dirty="0"/>
          </a:p>
        </p:txBody>
      </p:sp>
      <p:sp>
        <p:nvSpPr>
          <p:cNvPr id="3" name="Zástupný symbol pro text 2"/>
          <p:cNvSpPr>
            <a:spLocks noGrp="1"/>
          </p:cNvSpPr>
          <p:nvPr>
            <p:ph type="body" sz="half" idx="2"/>
          </p:nvPr>
        </p:nvSpPr>
        <p:spPr>
          <a:xfrm>
            <a:off x="611560" y="1556792"/>
            <a:ext cx="8064896" cy="5058496"/>
          </a:xfrm>
        </p:spPr>
        <p:txBody>
          <a:bodyPr>
            <a:noAutofit/>
          </a:bodyPr>
          <a:lstStyle/>
          <a:p>
            <a:pPr marL="342900" indent="-342900" algn="just">
              <a:buClr>
                <a:schemeClr val="tx2">
                  <a:lumMod val="50000"/>
                </a:schemeClr>
              </a:buClr>
              <a:buFont typeface="Candara" panose="020E0502030303020204" pitchFamily="34" charset="0"/>
              <a:buChar char="‐"/>
            </a:pPr>
            <a:r>
              <a:rPr lang="cs-CZ" sz="2400" dirty="0">
                <a:solidFill>
                  <a:srgbClr val="002060"/>
                </a:solidFill>
              </a:rPr>
              <a:t>pokud však byla činnost likvidátora dovedena až do rozdělení likvidačního zůstatku, předá návrh rejstříkovému soudu na výmaz obchodní společnosti z obchodního rejstříku</a:t>
            </a:r>
          </a:p>
          <a:p>
            <a:pPr marL="342900" indent="-342900" algn="just">
              <a:buClr>
                <a:schemeClr val="tx2">
                  <a:lumMod val="50000"/>
                </a:schemeClr>
              </a:buClr>
              <a:buFont typeface="Candara" panose="020E0502030303020204" pitchFamily="34" charset="0"/>
              <a:buChar char="‐"/>
            </a:pPr>
            <a:endParaRPr lang="cs-CZ" sz="2400" dirty="0">
              <a:solidFill>
                <a:srgbClr val="002060"/>
              </a:solidFill>
            </a:endParaRPr>
          </a:p>
          <a:p>
            <a:pPr algn="just">
              <a:buClr>
                <a:schemeClr val="tx2">
                  <a:lumMod val="50000"/>
                </a:schemeClr>
              </a:buClr>
            </a:pPr>
            <a:r>
              <a:rPr lang="cs-CZ" sz="2400" b="1" dirty="0">
                <a:solidFill>
                  <a:srgbClr val="002060"/>
                </a:solidFill>
              </a:rPr>
              <a:t>ZÁNIK</a:t>
            </a:r>
          </a:p>
          <a:p>
            <a:pPr marL="342900" indent="-342900" algn="just">
              <a:buClr>
                <a:schemeClr val="tx2">
                  <a:lumMod val="50000"/>
                </a:schemeClr>
              </a:buClr>
              <a:buFont typeface="Candara" panose="020E0502030303020204" pitchFamily="34" charset="0"/>
              <a:buChar char="‐"/>
            </a:pPr>
            <a:r>
              <a:rPr lang="cs-CZ" sz="2400" dirty="0">
                <a:solidFill>
                  <a:srgbClr val="002060"/>
                </a:solidFill>
              </a:rPr>
              <a:t>pokud soud návrhu na výmaz z obchodního rejstříku vyhoví, okamžikem výmazu obchodní společnosti z obchodního rejstříku tato společnost zaniká.</a:t>
            </a:r>
          </a:p>
          <a:p>
            <a:pPr algn="just">
              <a:buClr>
                <a:schemeClr val="tx2">
                  <a:lumMod val="50000"/>
                </a:schemeClr>
              </a:buClr>
            </a:pPr>
            <a:endParaRPr lang="cs-CZ" sz="2400" b="1" dirty="0">
              <a:solidFill>
                <a:schemeClr val="accent1">
                  <a:lumMod val="50000"/>
                </a:schemeClr>
              </a:solidFill>
            </a:endParaRPr>
          </a:p>
          <a:p>
            <a:pPr algn="just">
              <a:buClr>
                <a:schemeClr val="tx2">
                  <a:lumMod val="50000"/>
                </a:schemeClr>
              </a:buClr>
            </a:pPr>
            <a:endParaRPr lang="cs-CZ" sz="2000" i="1" dirty="0">
              <a:solidFill>
                <a:schemeClr val="accent1">
                  <a:lumMod val="50000"/>
                </a:schemeClr>
              </a:solidFill>
            </a:endParaRPr>
          </a:p>
          <a:p>
            <a:pPr algn="just">
              <a:buClr>
                <a:schemeClr val="tx2">
                  <a:lumMod val="50000"/>
                </a:schemeClr>
              </a:buClr>
            </a:pPr>
            <a:endParaRPr lang="cs-CZ" sz="2000" b="1" dirty="0">
              <a:solidFill>
                <a:schemeClr val="accent1">
                  <a:lumMod val="50000"/>
                </a:schemeClr>
              </a:solidFill>
            </a:endParaRPr>
          </a:p>
          <a:p>
            <a:pPr algn="ctr">
              <a:buClr>
                <a:schemeClr val="tx2">
                  <a:lumMod val="50000"/>
                </a:schemeClr>
              </a:buCl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a:t> </a:t>
            </a:r>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51</a:t>
            </a:fld>
            <a:endParaRPr lang="cs-CZ" dirty="0"/>
          </a:p>
        </p:txBody>
      </p:sp>
    </p:spTree>
    <p:extLst>
      <p:ext uri="{BB962C8B-B14F-4D97-AF65-F5344CB8AC3E}">
        <p14:creationId xmlns:p14="http://schemas.microsoft.com/office/powerpoint/2010/main" val="2186594478"/>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332655"/>
            <a:ext cx="8111155" cy="792089"/>
          </a:xfrm>
        </p:spPr>
        <p:txBody>
          <a:bodyPr>
            <a:noAutofit/>
          </a:bodyPr>
          <a:lstStyle/>
          <a:p>
            <a:pPr marL="457200" lvl="0" indent="-457200" algn="ctr">
              <a:spcBef>
                <a:spcPct val="20000"/>
              </a:spcBef>
            </a:pPr>
            <a:r>
              <a:rPr lang="cs-CZ" sz="2400" b="1" dirty="0">
                <a:solidFill>
                  <a:srgbClr val="31B6FD">
                    <a:lumMod val="50000"/>
                  </a:srgbClr>
                </a:solidFill>
                <a:ea typeface="+mn-ea"/>
                <a:cs typeface="+mn-cs"/>
              </a:rPr>
              <a:t/>
            </a:r>
            <a:br>
              <a:rPr lang="cs-CZ" sz="2400" b="1" dirty="0">
                <a:solidFill>
                  <a:srgbClr val="31B6FD">
                    <a:lumMod val="50000"/>
                  </a:srgbClr>
                </a:solidFill>
                <a:ea typeface="+mn-ea"/>
                <a:cs typeface="+mn-cs"/>
              </a:rPr>
            </a:br>
            <a:r>
              <a:rPr lang="cs-CZ" sz="2400" b="1" dirty="0">
                <a:solidFill>
                  <a:schemeClr val="bg1"/>
                </a:solidFill>
                <a:ea typeface="+mn-ea"/>
                <a:cs typeface="+mn-cs"/>
              </a:rPr>
              <a:t>Poskytovatelé – příspěvkové organizace</a:t>
            </a:r>
            <a:endParaRPr lang="cs-CZ" sz="3600" b="1" dirty="0">
              <a:solidFill>
                <a:schemeClr val="bg1"/>
              </a:solidFill>
            </a:endParaRPr>
          </a:p>
        </p:txBody>
      </p:sp>
      <p:sp>
        <p:nvSpPr>
          <p:cNvPr id="3" name="Zástupný symbol pro text 2"/>
          <p:cNvSpPr>
            <a:spLocks noGrp="1"/>
          </p:cNvSpPr>
          <p:nvPr>
            <p:ph type="body" sz="half" idx="2"/>
          </p:nvPr>
        </p:nvSpPr>
        <p:spPr>
          <a:xfrm>
            <a:off x="683568" y="1412776"/>
            <a:ext cx="8064896" cy="5202512"/>
          </a:xfrm>
        </p:spPr>
        <p:txBody>
          <a:bodyPr>
            <a:noAutofit/>
          </a:bodyPr>
          <a:lstStyle/>
          <a:p>
            <a:pPr marL="342900" indent="-342900" algn="just">
              <a:buClr>
                <a:schemeClr val="tx2">
                  <a:lumMod val="50000"/>
                </a:schemeClr>
              </a:buClr>
              <a:buFont typeface="Courier New" panose="02070309020205020404" pitchFamily="49" charset="0"/>
              <a:buChar char="o"/>
            </a:pPr>
            <a:r>
              <a:rPr lang="cs-CZ" sz="2400" b="1" dirty="0">
                <a:solidFill>
                  <a:srgbClr val="002060"/>
                </a:solidFill>
              </a:rPr>
              <a:t>příspěvkové organizace jsou právnickými osobami, které jejich zřizovatelé zřizují v oblasti veřejně prospěšné aktivity</a:t>
            </a:r>
          </a:p>
          <a:p>
            <a:pPr marL="342900" indent="-342900" algn="just">
              <a:buClr>
                <a:schemeClr val="tx2">
                  <a:lumMod val="50000"/>
                </a:schemeClr>
              </a:buClr>
              <a:buFont typeface="Courier New" panose="02070309020205020404" pitchFamily="49" charset="0"/>
              <a:buChar char="o"/>
            </a:pPr>
            <a:r>
              <a:rPr lang="cs-CZ" sz="2400" b="1" dirty="0">
                <a:solidFill>
                  <a:srgbClr val="002060"/>
                </a:solidFill>
              </a:rPr>
              <a:t>tyto veřejně prospěšné aktivity však obvykle nepřináší svým poskytovatelům zisk, a proto zřizovatelé při jejich založení počítají s tím, že budou muset činnost dotovat</a:t>
            </a:r>
          </a:p>
          <a:p>
            <a:pPr marL="342900" indent="-342900" algn="just">
              <a:buClr>
                <a:schemeClr val="tx2">
                  <a:lumMod val="50000"/>
                </a:schemeClr>
              </a:buClr>
              <a:buFont typeface="Courier New" panose="02070309020205020404" pitchFamily="49" charset="0"/>
              <a:buChar char="o"/>
            </a:pPr>
            <a:r>
              <a:rPr lang="cs-CZ" sz="2400" b="1" dirty="0">
                <a:solidFill>
                  <a:srgbClr val="002060"/>
                </a:solidFill>
              </a:rPr>
              <a:t>dotace se děje odděleně pro provozní činnost a pro investiční činnost</a:t>
            </a:r>
          </a:p>
          <a:p>
            <a:pPr marL="342900" indent="-342900" algn="just">
              <a:buClr>
                <a:schemeClr val="tx2">
                  <a:lumMod val="50000"/>
                </a:schemeClr>
              </a:buClr>
              <a:buFont typeface="Courier New" panose="02070309020205020404" pitchFamily="49" charset="0"/>
              <a:buChar char="o"/>
            </a:pPr>
            <a:r>
              <a:rPr lang="cs-CZ" sz="2400" b="1" dirty="0">
                <a:solidFill>
                  <a:srgbClr val="002060"/>
                </a:solidFill>
              </a:rPr>
              <a:t>na provozní náklady zřizovatel pouze přispívá k doplnění hospodářských zdrojů vytvořených příspěvkovou organizací</a:t>
            </a:r>
          </a:p>
          <a:p>
            <a:pPr marL="342900" indent="-342900" algn="just">
              <a:buClr>
                <a:schemeClr val="tx2">
                  <a:lumMod val="50000"/>
                </a:schemeClr>
              </a:buClr>
              <a:buFont typeface="Courier New" panose="02070309020205020404" pitchFamily="49" charset="0"/>
              <a:buChar char="o"/>
            </a:pPr>
            <a:r>
              <a:rPr lang="cs-CZ" sz="2400" b="1" dirty="0">
                <a:solidFill>
                  <a:srgbClr val="002060"/>
                </a:solidFill>
              </a:rPr>
              <a:t>investiční náklady však zřizovatel hradí zcela</a:t>
            </a:r>
          </a:p>
          <a:p>
            <a:pPr algn="just">
              <a:buClr>
                <a:schemeClr val="tx2">
                  <a:lumMod val="50000"/>
                </a:schemeClr>
              </a:buClr>
            </a:pPr>
            <a:endParaRPr lang="cs-CZ" sz="2000" i="1" dirty="0">
              <a:solidFill>
                <a:schemeClr val="accent1">
                  <a:lumMod val="50000"/>
                </a:schemeClr>
              </a:solidFill>
            </a:endParaRPr>
          </a:p>
          <a:p>
            <a:pPr algn="just">
              <a:buClr>
                <a:schemeClr val="tx2">
                  <a:lumMod val="50000"/>
                </a:schemeClr>
              </a:buClr>
            </a:pPr>
            <a:endParaRPr lang="cs-CZ" sz="2000" b="1" dirty="0">
              <a:solidFill>
                <a:schemeClr val="accent1">
                  <a:lumMod val="50000"/>
                </a:schemeClr>
              </a:solidFill>
            </a:endParaRPr>
          </a:p>
          <a:p>
            <a:pPr algn="ctr">
              <a:buClr>
                <a:schemeClr val="tx2">
                  <a:lumMod val="50000"/>
                </a:schemeClr>
              </a:buCl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a:xfrm>
            <a:off x="193638" y="6453336"/>
            <a:ext cx="3786691" cy="161953"/>
          </a:xfrm>
        </p:spPr>
        <p:txBody>
          <a:bodyPr/>
          <a:lstStyle/>
          <a:p>
            <a:r>
              <a:rPr lang="cs-CZ" dirty="0"/>
              <a:t> </a:t>
            </a:r>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52</a:t>
            </a:fld>
            <a:endParaRPr lang="cs-CZ" dirty="0"/>
          </a:p>
        </p:txBody>
      </p:sp>
    </p:spTree>
    <p:extLst>
      <p:ext uri="{BB962C8B-B14F-4D97-AF65-F5344CB8AC3E}">
        <p14:creationId xmlns:p14="http://schemas.microsoft.com/office/powerpoint/2010/main" val="1320318878"/>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476673"/>
            <a:ext cx="8111155" cy="936104"/>
          </a:xfrm>
        </p:spPr>
        <p:txBody>
          <a:bodyPr>
            <a:noAutofit/>
          </a:bodyPr>
          <a:lstStyle/>
          <a:p>
            <a:pPr marL="457200" lvl="0" indent="-457200" algn="ctr">
              <a:spcBef>
                <a:spcPct val="20000"/>
              </a:spcBef>
            </a:pPr>
            <a:r>
              <a:rPr lang="cs-CZ" sz="2400" b="1" dirty="0">
                <a:solidFill>
                  <a:srgbClr val="31B6FD">
                    <a:lumMod val="50000"/>
                  </a:srgbClr>
                </a:solidFill>
                <a:ea typeface="+mn-ea"/>
                <a:cs typeface="+mn-cs"/>
              </a:rPr>
              <a:t/>
            </a:r>
            <a:br>
              <a:rPr lang="cs-CZ" sz="2400" b="1" dirty="0">
                <a:solidFill>
                  <a:srgbClr val="31B6FD">
                    <a:lumMod val="50000"/>
                  </a:srgbClr>
                </a:solidFill>
                <a:ea typeface="+mn-ea"/>
                <a:cs typeface="+mn-cs"/>
              </a:rPr>
            </a:br>
            <a:endParaRPr lang="cs-CZ" sz="3600" b="1" dirty="0"/>
          </a:p>
        </p:txBody>
      </p:sp>
      <p:sp>
        <p:nvSpPr>
          <p:cNvPr id="3" name="Zástupný symbol pro text 2"/>
          <p:cNvSpPr>
            <a:spLocks noGrp="1"/>
          </p:cNvSpPr>
          <p:nvPr>
            <p:ph type="body" sz="half" idx="2"/>
          </p:nvPr>
        </p:nvSpPr>
        <p:spPr>
          <a:xfrm>
            <a:off x="611560" y="1556792"/>
            <a:ext cx="8064896" cy="5058496"/>
          </a:xfrm>
        </p:spPr>
        <p:txBody>
          <a:bodyPr>
            <a:noAutofit/>
          </a:bodyPr>
          <a:lstStyle/>
          <a:p>
            <a:pPr marL="342900" indent="-342900" algn="just">
              <a:buClr>
                <a:schemeClr val="tx2">
                  <a:lumMod val="50000"/>
                </a:schemeClr>
              </a:buClr>
              <a:buFont typeface="Courier New" panose="02070309020205020404" pitchFamily="49" charset="0"/>
              <a:buChar char="o"/>
            </a:pPr>
            <a:r>
              <a:rPr lang="cs-CZ" sz="2400" b="1" dirty="0">
                <a:solidFill>
                  <a:srgbClr val="002060"/>
                </a:solidFill>
              </a:rPr>
              <a:t>před rokem 2003 měly tuto formu většinou okresní nemocnice, dnes to jsou především fakultní nemocnice jejímž zřizovatelem je Ministerstvo zdravotnictví, jejich specifikem je to, že kromě poskytování zdravotních služeb provádějí i klinickou a praktickou výuku a dále provádějí i vědeckou a vývojovou činnost </a:t>
            </a:r>
          </a:p>
          <a:p>
            <a:pPr algn="just">
              <a:buClr>
                <a:schemeClr val="tx2">
                  <a:lumMod val="50000"/>
                </a:schemeClr>
              </a:buClr>
            </a:pPr>
            <a:endParaRPr lang="cs-CZ" sz="2400" b="1" dirty="0">
              <a:solidFill>
                <a:schemeClr val="accent1">
                  <a:lumMod val="50000"/>
                </a:schemeClr>
              </a:solidFill>
            </a:endParaRPr>
          </a:p>
          <a:p>
            <a:pPr algn="just">
              <a:buClr>
                <a:schemeClr val="tx2">
                  <a:lumMod val="50000"/>
                </a:schemeClr>
              </a:buClr>
            </a:pPr>
            <a:endParaRPr lang="cs-CZ" sz="2400" dirty="0">
              <a:solidFill>
                <a:schemeClr val="accent1">
                  <a:lumMod val="50000"/>
                </a:schemeClr>
              </a:solidFill>
            </a:endParaRPr>
          </a:p>
          <a:p>
            <a:pPr algn="just">
              <a:buClr>
                <a:schemeClr val="tx2">
                  <a:lumMod val="50000"/>
                </a:schemeClr>
              </a:buClr>
            </a:pPr>
            <a:endParaRPr lang="cs-CZ" sz="2400" b="1" dirty="0">
              <a:solidFill>
                <a:schemeClr val="accent1">
                  <a:lumMod val="50000"/>
                </a:schemeClr>
              </a:solidFill>
            </a:endParaRPr>
          </a:p>
          <a:p>
            <a:pPr algn="just">
              <a:buClr>
                <a:schemeClr val="tx2">
                  <a:lumMod val="50000"/>
                </a:schemeClr>
              </a:buClr>
            </a:pPr>
            <a:endParaRPr lang="cs-CZ" sz="2000" i="1" dirty="0">
              <a:solidFill>
                <a:schemeClr val="accent1">
                  <a:lumMod val="50000"/>
                </a:schemeClr>
              </a:solidFill>
            </a:endParaRPr>
          </a:p>
          <a:p>
            <a:pPr algn="just">
              <a:buClr>
                <a:schemeClr val="tx2">
                  <a:lumMod val="50000"/>
                </a:schemeClr>
              </a:buClr>
            </a:pPr>
            <a:endParaRPr lang="cs-CZ" sz="2000" b="1" dirty="0">
              <a:solidFill>
                <a:schemeClr val="accent1">
                  <a:lumMod val="50000"/>
                </a:schemeClr>
              </a:solidFill>
            </a:endParaRPr>
          </a:p>
          <a:p>
            <a:pPr algn="ctr">
              <a:buClr>
                <a:schemeClr val="tx2">
                  <a:lumMod val="50000"/>
                </a:schemeClr>
              </a:buCl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a:t> </a:t>
            </a:r>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53</a:t>
            </a:fld>
            <a:endParaRPr lang="cs-CZ" dirty="0"/>
          </a:p>
        </p:txBody>
      </p:sp>
    </p:spTree>
    <p:extLst>
      <p:ext uri="{BB962C8B-B14F-4D97-AF65-F5344CB8AC3E}">
        <p14:creationId xmlns:p14="http://schemas.microsoft.com/office/powerpoint/2010/main" val="856027412"/>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476673"/>
            <a:ext cx="8111155" cy="576063"/>
          </a:xfrm>
        </p:spPr>
        <p:txBody>
          <a:bodyPr>
            <a:noAutofit/>
          </a:bodyPr>
          <a:lstStyle/>
          <a:p>
            <a:pPr marL="457200" lvl="0" indent="-457200" algn="ctr">
              <a:spcBef>
                <a:spcPct val="20000"/>
              </a:spcBef>
            </a:pPr>
            <a:r>
              <a:rPr lang="cs-CZ" sz="2400" b="1" dirty="0">
                <a:solidFill>
                  <a:srgbClr val="31B6FD">
                    <a:lumMod val="50000"/>
                  </a:srgbClr>
                </a:solidFill>
                <a:ea typeface="+mn-ea"/>
                <a:cs typeface="+mn-cs"/>
              </a:rPr>
              <a:t/>
            </a:r>
            <a:br>
              <a:rPr lang="cs-CZ" sz="2400" b="1" dirty="0">
                <a:solidFill>
                  <a:srgbClr val="31B6FD">
                    <a:lumMod val="50000"/>
                  </a:srgbClr>
                </a:solidFill>
                <a:ea typeface="+mn-ea"/>
                <a:cs typeface="+mn-cs"/>
              </a:rPr>
            </a:br>
            <a:r>
              <a:rPr lang="cs-CZ" sz="2400" b="1" dirty="0">
                <a:solidFill>
                  <a:schemeClr val="bg1"/>
                </a:solidFill>
                <a:ea typeface="+mn-ea"/>
                <a:cs typeface="+mn-cs"/>
              </a:rPr>
              <a:t>Ostatní poskytovatelé zdravotních služeb</a:t>
            </a:r>
            <a:endParaRPr lang="cs-CZ" sz="3600" b="1" dirty="0">
              <a:solidFill>
                <a:schemeClr val="bg1"/>
              </a:solidFill>
            </a:endParaRPr>
          </a:p>
        </p:txBody>
      </p:sp>
      <p:sp>
        <p:nvSpPr>
          <p:cNvPr id="3" name="Zástupný symbol pro text 2"/>
          <p:cNvSpPr>
            <a:spLocks noGrp="1"/>
          </p:cNvSpPr>
          <p:nvPr>
            <p:ph type="body" sz="half" idx="2"/>
          </p:nvPr>
        </p:nvSpPr>
        <p:spPr>
          <a:xfrm>
            <a:off x="611560" y="1086273"/>
            <a:ext cx="8064896" cy="5529015"/>
          </a:xfrm>
        </p:spPr>
        <p:txBody>
          <a:bodyPr>
            <a:noAutofit/>
          </a:bodyPr>
          <a:lstStyle/>
          <a:p>
            <a:pPr algn="just">
              <a:buClr>
                <a:schemeClr val="tx2">
                  <a:lumMod val="50000"/>
                </a:schemeClr>
              </a:buClr>
            </a:pPr>
            <a:r>
              <a:rPr lang="cs-CZ" sz="2400" b="1" dirty="0">
                <a:solidFill>
                  <a:schemeClr val="tx2">
                    <a:lumMod val="75000"/>
                  </a:schemeClr>
                </a:solidFill>
              </a:rPr>
              <a:t>V oblasti poskytování zdravotních služeb se můžeme setkat i s jinými právními formami, které mají však již jen okrajový význam (sdružení lékařů ke kolektivnímu výkonu lékařské praxe), jedná se o občanské sdružením které nemá právní subjektivitu, členové sdružení si zachovávají svoji právní a ekonomickou samostatnost.</a:t>
            </a:r>
          </a:p>
          <a:p>
            <a:pPr algn="just">
              <a:buClr>
                <a:schemeClr val="tx2">
                  <a:lumMod val="50000"/>
                </a:schemeClr>
              </a:buClr>
            </a:pPr>
            <a:endParaRPr lang="cs-CZ" sz="2400" b="1" dirty="0">
              <a:solidFill>
                <a:schemeClr val="tx2">
                  <a:lumMod val="75000"/>
                </a:schemeClr>
              </a:solidFill>
            </a:endParaRPr>
          </a:p>
          <a:p>
            <a:pPr algn="just">
              <a:buClr>
                <a:schemeClr val="tx2">
                  <a:lumMod val="50000"/>
                </a:schemeClr>
              </a:buClr>
            </a:pPr>
            <a:r>
              <a:rPr lang="cs-CZ" sz="2400" b="1" dirty="0">
                <a:solidFill>
                  <a:schemeClr val="tx2">
                    <a:lumMod val="75000"/>
                  </a:schemeClr>
                </a:solidFill>
              </a:rPr>
              <a:t>Zdravotnické služby jsou poskytovány ve zdravotnických zařízeních, které můžeme členit:</a:t>
            </a:r>
          </a:p>
          <a:p>
            <a:pPr marL="457200" indent="-457200" algn="just">
              <a:buClr>
                <a:srgbClr val="C00000"/>
              </a:buClr>
              <a:buFont typeface="+mj-lt"/>
              <a:buAutoNum type="alphaLcParenR"/>
            </a:pPr>
            <a:r>
              <a:rPr lang="cs-CZ" sz="2400" dirty="0">
                <a:solidFill>
                  <a:srgbClr val="C00000"/>
                </a:solidFill>
              </a:rPr>
              <a:t>podle zřizovatele</a:t>
            </a:r>
          </a:p>
          <a:p>
            <a:pPr marL="914400" lvl="1" indent="-457200" algn="just">
              <a:buClr>
                <a:srgbClr val="002060"/>
              </a:buClr>
              <a:buFont typeface="Candara" panose="020E0502030303020204" pitchFamily="34" charset="0"/>
              <a:buChar char="‐"/>
            </a:pPr>
            <a:r>
              <a:rPr lang="cs-CZ" sz="2400" dirty="0">
                <a:solidFill>
                  <a:srgbClr val="002060"/>
                </a:solidFill>
              </a:rPr>
              <a:t>státní zdravotnická zařízení – </a:t>
            </a:r>
            <a:r>
              <a:rPr lang="cs-CZ" sz="2400" i="1" dirty="0">
                <a:solidFill>
                  <a:srgbClr val="002060"/>
                </a:solidFill>
              </a:rPr>
              <a:t>jejich zřizovatelem je stát</a:t>
            </a:r>
          </a:p>
          <a:p>
            <a:pPr marL="914400" lvl="1" indent="-457200" algn="just">
              <a:buClr>
                <a:srgbClr val="002060"/>
              </a:buClr>
              <a:buFont typeface="Candara" panose="020E0502030303020204" pitchFamily="34" charset="0"/>
              <a:buChar char="‐"/>
            </a:pPr>
            <a:r>
              <a:rPr lang="cs-CZ" sz="2400" dirty="0">
                <a:solidFill>
                  <a:srgbClr val="002060"/>
                </a:solidFill>
              </a:rPr>
              <a:t>nestátní zdravotnická zařízení  - </a:t>
            </a:r>
            <a:r>
              <a:rPr lang="cs-CZ" sz="2400" i="1" dirty="0">
                <a:solidFill>
                  <a:srgbClr val="002060"/>
                </a:solidFill>
              </a:rPr>
              <a:t>jejich zřizovatelem je 				          jiný subjekt než stát</a:t>
            </a:r>
          </a:p>
          <a:p>
            <a:pPr algn="just">
              <a:buClr>
                <a:schemeClr val="tx2">
                  <a:lumMod val="50000"/>
                </a:schemeClr>
              </a:buClr>
            </a:pPr>
            <a:endParaRPr lang="cs-CZ" sz="2400" b="1" dirty="0">
              <a:solidFill>
                <a:schemeClr val="accent1">
                  <a:lumMod val="50000"/>
                </a:schemeClr>
              </a:solidFill>
            </a:endParaRPr>
          </a:p>
          <a:p>
            <a:pPr algn="just">
              <a:buClr>
                <a:schemeClr val="tx2">
                  <a:lumMod val="50000"/>
                </a:schemeClr>
              </a:buClr>
            </a:pPr>
            <a:endParaRPr lang="cs-CZ" sz="2000" i="1" dirty="0">
              <a:solidFill>
                <a:schemeClr val="accent1">
                  <a:lumMod val="50000"/>
                </a:schemeClr>
              </a:solidFill>
            </a:endParaRPr>
          </a:p>
          <a:p>
            <a:pPr algn="just">
              <a:buClr>
                <a:schemeClr val="tx2">
                  <a:lumMod val="50000"/>
                </a:schemeClr>
              </a:buClr>
            </a:pPr>
            <a:endParaRPr lang="cs-CZ" sz="2000" b="1" dirty="0">
              <a:solidFill>
                <a:schemeClr val="accent1">
                  <a:lumMod val="50000"/>
                </a:schemeClr>
              </a:solidFill>
            </a:endParaRPr>
          </a:p>
          <a:p>
            <a:pPr algn="ctr">
              <a:buClr>
                <a:schemeClr val="tx2">
                  <a:lumMod val="50000"/>
                </a:schemeClr>
              </a:buCl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a:t> </a:t>
            </a:r>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54</a:t>
            </a:fld>
            <a:endParaRPr lang="cs-CZ" dirty="0"/>
          </a:p>
        </p:txBody>
      </p:sp>
    </p:spTree>
    <p:extLst>
      <p:ext uri="{BB962C8B-B14F-4D97-AF65-F5344CB8AC3E}">
        <p14:creationId xmlns:p14="http://schemas.microsoft.com/office/powerpoint/2010/main" val="2100862862"/>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476673"/>
            <a:ext cx="8111155" cy="936104"/>
          </a:xfrm>
        </p:spPr>
        <p:txBody>
          <a:bodyPr>
            <a:noAutofit/>
          </a:bodyPr>
          <a:lstStyle/>
          <a:p>
            <a:pPr marL="457200" lvl="0" indent="-457200" algn="ctr">
              <a:spcBef>
                <a:spcPct val="20000"/>
              </a:spcBef>
            </a:pPr>
            <a:r>
              <a:rPr lang="cs-CZ" sz="2400" b="1" dirty="0">
                <a:solidFill>
                  <a:srgbClr val="31B6FD">
                    <a:lumMod val="50000"/>
                  </a:srgbClr>
                </a:solidFill>
                <a:ea typeface="+mn-ea"/>
                <a:cs typeface="+mn-cs"/>
              </a:rPr>
              <a:t/>
            </a:r>
            <a:br>
              <a:rPr lang="cs-CZ" sz="2400" b="1" dirty="0">
                <a:solidFill>
                  <a:srgbClr val="31B6FD">
                    <a:lumMod val="50000"/>
                  </a:srgbClr>
                </a:solidFill>
                <a:ea typeface="+mn-ea"/>
                <a:cs typeface="+mn-cs"/>
              </a:rPr>
            </a:br>
            <a:endParaRPr lang="cs-CZ" sz="3600" b="1" dirty="0"/>
          </a:p>
        </p:txBody>
      </p:sp>
      <p:sp>
        <p:nvSpPr>
          <p:cNvPr id="3" name="Zástupný symbol pro text 2"/>
          <p:cNvSpPr>
            <a:spLocks noGrp="1"/>
          </p:cNvSpPr>
          <p:nvPr>
            <p:ph type="body" sz="half" idx="2"/>
          </p:nvPr>
        </p:nvSpPr>
        <p:spPr>
          <a:xfrm>
            <a:off x="193639" y="1086272"/>
            <a:ext cx="8624874" cy="5529015"/>
          </a:xfrm>
        </p:spPr>
        <p:txBody>
          <a:bodyPr>
            <a:noAutofit/>
          </a:bodyPr>
          <a:lstStyle/>
          <a:p>
            <a:pPr marL="457200" indent="-457200" algn="just">
              <a:buClr>
                <a:srgbClr val="C00000"/>
              </a:buClr>
              <a:buFont typeface="+mj-lt"/>
              <a:buAutoNum type="alphaLcParenR" startAt="2"/>
            </a:pPr>
            <a:r>
              <a:rPr lang="cs-CZ" sz="2400" dirty="0">
                <a:solidFill>
                  <a:srgbClr val="C00000"/>
                </a:solidFill>
              </a:rPr>
              <a:t>podle forem poskytované zdravotní péče poskytovatele zdravotních služeb</a:t>
            </a:r>
          </a:p>
          <a:p>
            <a:pPr marL="914400" lvl="1" indent="-457200" algn="just">
              <a:buClr>
                <a:srgbClr val="002060"/>
              </a:buClr>
              <a:buFont typeface="Candara" panose="020E0502030303020204" pitchFamily="34" charset="0"/>
              <a:buChar char="‐"/>
            </a:pPr>
            <a:r>
              <a:rPr lang="cs-CZ" sz="2400" dirty="0">
                <a:solidFill>
                  <a:srgbClr val="002060"/>
                </a:solidFill>
              </a:rPr>
              <a:t>ambulantní péče – </a:t>
            </a:r>
            <a:r>
              <a:rPr lang="cs-CZ" sz="2400" i="1" dirty="0">
                <a:solidFill>
                  <a:srgbClr val="002060"/>
                </a:solidFill>
              </a:rPr>
              <a:t>poskytují zdravotní péči, při které 		            	         není třeba hospitalizace pacienta</a:t>
            </a:r>
          </a:p>
          <a:p>
            <a:pPr marL="914400" lvl="1" indent="-457200" algn="just">
              <a:buClr>
                <a:srgbClr val="002060"/>
              </a:buClr>
              <a:buFont typeface="Candara" panose="020E0502030303020204" pitchFamily="34" charset="0"/>
              <a:buChar char="‐"/>
            </a:pPr>
            <a:r>
              <a:rPr lang="cs-CZ" sz="2400" dirty="0">
                <a:solidFill>
                  <a:srgbClr val="002060"/>
                </a:solidFill>
              </a:rPr>
              <a:t>lůžkové zdravotní péče - </a:t>
            </a:r>
            <a:r>
              <a:rPr lang="cs-CZ" sz="2400" i="1" dirty="0">
                <a:solidFill>
                  <a:srgbClr val="002060"/>
                </a:solidFill>
              </a:rPr>
              <a:t>poskytují zdravotní péči, při 			           	       které je nezbytná hospitalizace 				        pacienta</a:t>
            </a:r>
            <a:endParaRPr lang="cs-CZ" sz="2400" dirty="0">
              <a:solidFill>
                <a:srgbClr val="C00000"/>
              </a:solidFill>
            </a:endParaRPr>
          </a:p>
          <a:p>
            <a:pPr marL="457200" indent="-457200" algn="just">
              <a:buClr>
                <a:srgbClr val="C00000"/>
              </a:buClr>
              <a:buFont typeface="+mj-lt"/>
              <a:buAutoNum type="alphaLcParenR" startAt="3"/>
            </a:pPr>
            <a:r>
              <a:rPr lang="cs-CZ" sz="2400" dirty="0">
                <a:solidFill>
                  <a:srgbClr val="C00000"/>
                </a:solidFill>
              </a:rPr>
              <a:t>podle právní forem</a:t>
            </a:r>
          </a:p>
          <a:p>
            <a:pPr marL="800100" lvl="1" indent="-342900" algn="just">
              <a:buClr>
                <a:schemeClr val="tx2">
                  <a:lumMod val="50000"/>
                </a:schemeClr>
              </a:buClr>
              <a:buFont typeface="Candara" panose="020E0502030303020204" pitchFamily="34" charset="0"/>
              <a:buChar char="‐"/>
            </a:pPr>
            <a:r>
              <a:rPr lang="cs-CZ" sz="2400" dirty="0">
                <a:solidFill>
                  <a:srgbClr val="002060"/>
                </a:solidFill>
              </a:rPr>
              <a:t>fyzické osoby – podnikatelé</a:t>
            </a:r>
          </a:p>
          <a:p>
            <a:pPr marL="800100" lvl="1" indent="-342900" algn="just">
              <a:buClr>
                <a:schemeClr val="tx2">
                  <a:lumMod val="50000"/>
                </a:schemeClr>
              </a:buClr>
              <a:buFont typeface="Candara" panose="020E0502030303020204" pitchFamily="34" charset="0"/>
              <a:buChar char="‐"/>
            </a:pPr>
            <a:r>
              <a:rPr lang="cs-CZ" sz="2400" dirty="0">
                <a:solidFill>
                  <a:srgbClr val="002060"/>
                </a:solidFill>
              </a:rPr>
              <a:t>obchodní společnosti</a:t>
            </a:r>
          </a:p>
          <a:p>
            <a:pPr marL="800100" lvl="1" indent="-342900" algn="just">
              <a:buClr>
                <a:schemeClr val="tx2">
                  <a:lumMod val="50000"/>
                </a:schemeClr>
              </a:buClr>
              <a:buFont typeface="Candara" panose="020E0502030303020204" pitchFamily="34" charset="0"/>
              <a:buChar char="‐"/>
            </a:pPr>
            <a:r>
              <a:rPr lang="cs-CZ" sz="2400" dirty="0">
                <a:solidFill>
                  <a:srgbClr val="002060"/>
                </a:solidFill>
              </a:rPr>
              <a:t>příspěvkové organizace</a:t>
            </a:r>
          </a:p>
          <a:p>
            <a:pPr marL="800100" lvl="1" indent="-342900" algn="just">
              <a:buClr>
                <a:schemeClr val="tx2">
                  <a:lumMod val="50000"/>
                </a:schemeClr>
              </a:buClr>
              <a:buFont typeface="Candara" panose="020E0502030303020204" pitchFamily="34" charset="0"/>
              <a:buChar char="‐"/>
            </a:pPr>
            <a:r>
              <a:rPr lang="cs-CZ" sz="2400" dirty="0">
                <a:solidFill>
                  <a:srgbClr val="002060"/>
                </a:solidFill>
              </a:rPr>
              <a:t>ostatní poskytovatelé zdravotnických služeb</a:t>
            </a:r>
          </a:p>
          <a:p>
            <a:pPr algn="just">
              <a:buClr>
                <a:schemeClr val="tx2">
                  <a:lumMod val="50000"/>
                </a:schemeClr>
              </a:buClr>
            </a:pPr>
            <a:endParaRPr lang="cs-CZ" sz="2400" b="1" dirty="0">
              <a:solidFill>
                <a:schemeClr val="accent1">
                  <a:lumMod val="50000"/>
                </a:schemeClr>
              </a:solidFill>
            </a:endParaRPr>
          </a:p>
          <a:p>
            <a:pPr algn="just">
              <a:buClr>
                <a:schemeClr val="tx2">
                  <a:lumMod val="50000"/>
                </a:schemeClr>
              </a:buClr>
            </a:pPr>
            <a:endParaRPr lang="cs-CZ" sz="2000" i="1" dirty="0">
              <a:solidFill>
                <a:schemeClr val="accent1">
                  <a:lumMod val="50000"/>
                </a:schemeClr>
              </a:solidFill>
            </a:endParaRPr>
          </a:p>
          <a:p>
            <a:pPr algn="just">
              <a:buClr>
                <a:schemeClr val="tx2">
                  <a:lumMod val="50000"/>
                </a:schemeClr>
              </a:buClr>
            </a:pPr>
            <a:endParaRPr lang="cs-CZ" sz="2000" b="1" dirty="0">
              <a:solidFill>
                <a:schemeClr val="accent1">
                  <a:lumMod val="50000"/>
                </a:schemeClr>
              </a:solidFill>
            </a:endParaRPr>
          </a:p>
          <a:p>
            <a:pPr algn="ctr">
              <a:buClr>
                <a:schemeClr val="tx2">
                  <a:lumMod val="50000"/>
                </a:schemeClr>
              </a:buCl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a:t> </a:t>
            </a:r>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55</a:t>
            </a:fld>
            <a:endParaRPr lang="cs-CZ" dirty="0"/>
          </a:p>
        </p:txBody>
      </p:sp>
    </p:spTree>
    <p:extLst>
      <p:ext uri="{BB962C8B-B14F-4D97-AF65-F5344CB8AC3E}">
        <p14:creationId xmlns:p14="http://schemas.microsoft.com/office/powerpoint/2010/main" val="2835427311"/>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476673"/>
            <a:ext cx="8111155" cy="936104"/>
          </a:xfrm>
        </p:spPr>
        <p:txBody>
          <a:bodyPr>
            <a:noAutofit/>
          </a:bodyPr>
          <a:lstStyle/>
          <a:p>
            <a:pPr marL="457200" lvl="0" indent="-457200" algn="ctr">
              <a:spcBef>
                <a:spcPct val="20000"/>
              </a:spcBef>
            </a:pPr>
            <a:r>
              <a:rPr lang="cs-CZ" sz="4000" b="1" dirty="0">
                <a:solidFill>
                  <a:srgbClr val="31B6FD">
                    <a:lumMod val="50000"/>
                  </a:srgbClr>
                </a:solidFill>
                <a:ea typeface="+mn-ea"/>
                <a:cs typeface="+mn-cs"/>
              </a:rPr>
              <a:t/>
            </a:r>
            <a:br>
              <a:rPr lang="cs-CZ" sz="4000" b="1" dirty="0">
                <a:solidFill>
                  <a:srgbClr val="31B6FD">
                    <a:lumMod val="50000"/>
                  </a:srgbClr>
                </a:solidFill>
                <a:ea typeface="+mn-ea"/>
                <a:cs typeface="+mn-cs"/>
              </a:rPr>
            </a:br>
            <a:r>
              <a:rPr lang="cs-CZ" sz="4000" b="1" dirty="0">
                <a:solidFill>
                  <a:schemeClr val="bg1"/>
                </a:solidFill>
                <a:ea typeface="+mn-ea"/>
                <a:cs typeface="+mn-cs"/>
              </a:rPr>
              <a:t>Financování zdravotní péče</a:t>
            </a:r>
            <a:endParaRPr lang="cs-CZ" sz="4000" b="1" dirty="0">
              <a:solidFill>
                <a:schemeClr val="bg1"/>
              </a:solidFill>
            </a:endParaRPr>
          </a:p>
        </p:txBody>
      </p:sp>
      <p:sp>
        <p:nvSpPr>
          <p:cNvPr id="3" name="Zástupný symbol pro text 2"/>
          <p:cNvSpPr>
            <a:spLocks noGrp="1"/>
          </p:cNvSpPr>
          <p:nvPr>
            <p:ph type="body" sz="half" idx="2"/>
          </p:nvPr>
        </p:nvSpPr>
        <p:spPr>
          <a:xfrm>
            <a:off x="611560" y="1556792"/>
            <a:ext cx="8064896" cy="5058496"/>
          </a:xfrm>
        </p:spPr>
        <p:txBody>
          <a:bodyPr>
            <a:noAutofit/>
          </a:bodyPr>
          <a:lstStyle/>
          <a:p>
            <a:pPr marL="342900" indent="-342900" algn="just">
              <a:buClr>
                <a:schemeClr val="tx2">
                  <a:lumMod val="50000"/>
                </a:schemeClr>
              </a:buClr>
              <a:buFont typeface="Arial" panose="020B0604020202020204" pitchFamily="34" charset="0"/>
              <a:buChar char="•"/>
            </a:pPr>
            <a:r>
              <a:rPr lang="cs-CZ" sz="2400" b="1" dirty="0">
                <a:solidFill>
                  <a:srgbClr val="002060"/>
                </a:solidFill>
              </a:rPr>
              <a:t>řešení financování nákladů na zdravotní péči je v rozvinutých zemí různá</a:t>
            </a:r>
          </a:p>
          <a:p>
            <a:pPr marL="342900" indent="-342900" algn="just">
              <a:buClr>
                <a:schemeClr val="tx2">
                  <a:lumMod val="50000"/>
                </a:schemeClr>
              </a:buClr>
              <a:buFont typeface="Arial" panose="020B0604020202020204" pitchFamily="34" charset="0"/>
              <a:buChar char="•"/>
            </a:pPr>
            <a:r>
              <a:rPr lang="cs-CZ" sz="2400" b="1" dirty="0">
                <a:solidFill>
                  <a:srgbClr val="002060"/>
                </a:solidFill>
              </a:rPr>
              <a:t>i v ČR je každá oblast financování zdravotnictví poněkud jinak</a:t>
            </a:r>
          </a:p>
          <a:p>
            <a:pPr marL="342900" indent="-342900" algn="just">
              <a:buClr>
                <a:schemeClr val="tx2">
                  <a:lumMod val="50000"/>
                </a:schemeClr>
              </a:buClr>
              <a:buFont typeface="Arial" panose="020B0604020202020204" pitchFamily="34" charset="0"/>
              <a:buChar char="•"/>
            </a:pPr>
            <a:r>
              <a:rPr lang="cs-CZ" sz="2400" b="1" dirty="0">
                <a:solidFill>
                  <a:srgbClr val="002060"/>
                </a:solidFill>
              </a:rPr>
              <a:t>obecné platí, že způsoby řešení nákladů na zdravotní péči jsou ve vyspělých zemích různé a liší se od sebe především:</a:t>
            </a:r>
          </a:p>
          <a:p>
            <a:pPr marL="914400" lvl="1" indent="-457200" algn="just">
              <a:buClr>
                <a:schemeClr val="tx2">
                  <a:lumMod val="50000"/>
                </a:schemeClr>
              </a:buClr>
              <a:buFont typeface="+mj-lt"/>
              <a:buAutoNum type="alphaLcParenR"/>
            </a:pPr>
            <a:r>
              <a:rPr lang="cs-CZ" sz="2400" dirty="0">
                <a:solidFill>
                  <a:srgbClr val="002060"/>
                </a:solidFill>
              </a:rPr>
              <a:t>podílem veřejných zdrojů na celkových výdajích</a:t>
            </a:r>
          </a:p>
          <a:p>
            <a:pPr marL="914400" lvl="1" indent="-457200" algn="just">
              <a:buClr>
                <a:schemeClr val="tx2">
                  <a:lumMod val="50000"/>
                </a:schemeClr>
              </a:buClr>
              <a:buFont typeface="+mj-lt"/>
              <a:buAutoNum type="alphaLcParenR"/>
            </a:pPr>
            <a:r>
              <a:rPr lang="cs-CZ" sz="2400" dirty="0">
                <a:solidFill>
                  <a:srgbClr val="002060"/>
                </a:solidFill>
              </a:rPr>
              <a:t>rozsah přímých úhrad od pacientů</a:t>
            </a:r>
          </a:p>
          <a:p>
            <a:pPr marL="914400" lvl="1" indent="-457200" algn="just">
              <a:buClr>
                <a:schemeClr val="tx2">
                  <a:lumMod val="50000"/>
                </a:schemeClr>
              </a:buClr>
              <a:buFont typeface="+mj-lt"/>
              <a:buAutoNum type="alphaLcParenR"/>
            </a:pPr>
            <a:r>
              <a:rPr lang="cs-CZ" sz="2400" dirty="0">
                <a:solidFill>
                  <a:srgbClr val="002060"/>
                </a:solidFill>
              </a:rPr>
              <a:t>existencí či neexistencí zdravotního pojištění a jeho rozsahem</a:t>
            </a:r>
          </a:p>
          <a:p>
            <a:pPr marL="914400" lvl="1" indent="-457200" algn="just">
              <a:buClr>
                <a:schemeClr val="tx2">
                  <a:lumMod val="50000"/>
                </a:schemeClr>
              </a:buClr>
              <a:buFont typeface="+mj-lt"/>
              <a:buAutoNum type="alphaLcParenR"/>
            </a:pPr>
            <a:r>
              <a:rPr lang="cs-CZ" sz="2400" dirty="0">
                <a:solidFill>
                  <a:srgbClr val="002060"/>
                </a:solidFill>
              </a:rPr>
              <a:t>způsobem stanovování cen za zdravotní služby apod.</a:t>
            </a:r>
          </a:p>
          <a:p>
            <a:pPr marL="914400" lvl="1" indent="-457200" algn="just">
              <a:buClr>
                <a:schemeClr val="tx2">
                  <a:lumMod val="50000"/>
                </a:schemeClr>
              </a:buClr>
              <a:buFont typeface="+mj-lt"/>
              <a:buAutoNum type="alphaLcParenR"/>
            </a:pPr>
            <a:endParaRPr lang="cs-CZ" sz="2400" dirty="0">
              <a:solidFill>
                <a:schemeClr val="accent1">
                  <a:lumMod val="50000"/>
                </a:schemeClr>
              </a:solidFill>
            </a:endParaRPr>
          </a:p>
          <a:p>
            <a:pPr marL="342900" indent="-342900" algn="just">
              <a:buClr>
                <a:schemeClr val="tx2">
                  <a:lumMod val="50000"/>
                </a:schemeClr>
              </a:buClr>
              <a:buFont typeface="Arial" panose="020B0604020202020204" pitchFamily="34" charset="0"/>
              <a:buChar char="•"/>
            </a:pPr>
            <a:endParaRPr lang="cs-CZ" sz="2400" b="1" dirty="0">
              <a:solidFill>
                <a:schemeClr val="accent1">
                  <a:lumMod val="50000"/>
                </a:schemeClr>
              </a:solidFill>
            </a:endParaRPr>
          </a:p>
          <a:p>
            <a:pPr algn="just">
              <a:buClr>
                <a:schemeClr val="tx2">
                  <a:lumMod val="50000"/>
                </a:schemeClr>
              </a:buClr>
            </a:pPr>
            <a:endParaRPr lang="cs-CZ" sz="2400" b="1" dirty="0">
              <a:solidFill>
                <a:schemeClr val="accent1">
                  <a:lumMod val="50000"/>
                </a:schemeClr>
              </a:solidFill>
            </a:endParaRPr>
          </a:p>
          <a:p>
            <a:pPr algn="just">
              <a:buClr>
                <a:schemeClr val="tx2">
                  <a:lumMod val="50000"/>
                </a:schemeClr>
              </a:buClr>
            </a:pPr>
            <a:endParaRPr lang="cs-CZ" sz="2400" b="1" dirty="0">
              <a:solidFill>
                <a:schemeClr val="accent1">
                  <a:lumMod val="50000"/>
                </a:schemeClr>
              </a:solidFill>
            </a:endParaRPr>
          </a:p>
          <a:p>
            <a:pPr algn="just">
              <a:buClr>
                <a:schemeClr val="tx2">
                  <a:lumMod val="50000"/>
                </a:schemeClr>
              </a:buClr>
            </a:pPr>
            <a:endParaRPr lang="cs-CZ" sz="2000" i="1" dirty="0">
              <a:solidFill>
                <a:schemeClr val="accent1">
                  <a:lumMod val="50000"/>
                </a:schemeClr>
              </a:solidFill>
            </a:endParaRPr>
          </a:p>
          <a:p>
            <a:pPr algn="just">
              <a:buClr>
                <a:schemeClr val="tx2">
                  <a:lumMod val="50000"/>
                </a:schemeClr>
              </a:buClr>
            </a:pPr>
            <a:endParaRPr lang="cs-CZ" sz="2000" b="1" dirty="0">
              <a:solidFill>
                <a:schemeClr val="accent1">
                  <a:lumMod val="50000"/>
                </a:schemeClr>
              </a:solidFill>
            </a:endParaRPr>
          </a:p>
          <a:p>
            <a:pPr algn="ctr">
              <a:buClr>
                <a:schemeClr val="tx2">
                  <a:lumMod val="50000"/>
                </a:schemeClr>
              </a:buCl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a:t> </a:t>
            </a:r>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56</a:t>
            </a:fld>
            <a:endParaRPr lang="cs-CZ" dirty="0"/>
          </a:p>
        </p:txBody>
      </p:sp>
    </p:spTree>
    <p:extLst>
      <p:ext uri="{BB962C8B-B14F-4D97-AF65-F5344CB8AC3E}">
        <p14:creationId xmlns:p14="http://schemas.microsoft.com/office/powerpoint/2010/main" val="2047923975"/>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476673"/>
            <a:ext cx="8111155" cy="936104"/>
          </a:xfrm>
        </p:spPr>
        <p:txBody>
          <a:bodyPr>
            <a:noAutofit/>
          </a:bodyPr>
          <a:lstStyle/>
          <a:p>
            <a:pPr marL="457200" lvl="0" indent="-457200" algn="ctr">
              <a:spcBef>
                <a:spcPct val="20000"/>
              </a:spcBef>
            </a:pPr>
            <a:r>
              <a:rPr lang="cs-CZ" sz="2400" b="1" dirty="0">
                <a:solidFill>
                  <a:srgbClr val="31B6FD">
                    <a:lumMod val="50000"/>
                  </a:srgbClr>
                </a:solidFill>
                <a:ea typeface="+mn-ea"/>
                <a:cs typeface="+mn-cs"/>
              </a:rPr>
              <a:t/>
            </a:r>
            <a:br>
              <a:rPr lang="cs-CZ" sz="2400" b="1" dirty="0">
                <a:solidFill>
                  <a:srgbClr val="31B6FD">
                    <a:lumMod val="50000"/>
                  </a:srgbClr>
                </a:solidFill>
                <a:ea typeface="+mn-ea"/>
                <a:cs typeface="+mn-cs"/>
              </a:rPr>
            </a:br>
            <a:endParaRPr lang="cs-CZ" sz="3600" b="1" dirty="0"/>
          </a:p>
        </p:txBody>
      </p:sp>
      <p:sp>
        <p:nvSpPr>
          <p:cNvPr id="3" name="Zástupný symbol pro text 2"/>
          <p:cNvSpPr>
            <a:spLocks noGrp="1"/>
          </p:cNvSpPr>
          <p:nvPr>
            <p:ph type="body" sz="half" idx="2"/>
          </p:nvPr>
        </p:nvSpPr>
        <p:spPr>
          <a:xfrm>
            <a:off x="611560" y="1556792"/>
            <a:ext cx="8064896" cy="5058496"/>
          </a:xfrm>
        </p:spPr>
        <p:txBody>
          <a:bodyPr>
            <a:noAutofit/>
          </a:bodyPr>
          <a:lstStyle/>
          <a:p>
            <a:pPr algn="just">
              <a:buClr>
                <a:schemeClr val="tx2">
                  <a:lumMod val="50000"/>
                </a:schemeClr>
              </a:buClr>
            </a:pPr>
            <a:r>
              <a:rPr lang="cs-CZ" sz="2400" b="1" dirty="0">
                <a:solidFill>
                  <a:srgbClr val="002060"/>
                </a:solidFill>
              </a:rPr>
              <a:t>formy financování zdravotních služeb je možno rozdělit na dva základní způsoby:</a:t>
            </a:r>
          </a:p>
          <a:p>
            <a:pPr marL="457200" indent="-457200" algn="just">
              <a:buClr>
                <a:schemeClr val="tx2">
                  <a:lumMod val="50000"/>
                </a:schemeClr>
              </a:buClr>
              <a:buFont typeface="+mj-lt"/>
              <a:buAutoNum type="arabicPeriod"/>
            </a:pPr>
            <a:r>
              <a:rPr lang="cs-CZ" sz="2400" dirty="0">
                <a:solidFill>
                  <a:srgbClr val="002060"/>
                </a:solidFill>
              </a:rPr>
              <a:t>nepřímé financování – </a:t>
            </a:r>
            <a:r>
              <a:rPr lang="cs-CZ" sz="2400" i="1" dirty="0">
                <a:solidFill>
                  <a:srgbClr val="002060"/>
                </a:solidFill>
              </a:rPr>
              <a:t>pacient se na hrazení nákladů na 			             zdravotní péči podílí nepřímou 			             cestou zdravotního pojištění a 			             příspěvků z různých rozpočtů</a:t>
            </a:r>
          </a:p>
          <a:p>
            <a:pPr marL="457200" indent="-457200" algn="just">
              <a:buClr>
                <a:schemeClr val="tx2">
                  <a:lumMod val="50000"/>
                </a:schemeClr>
              </a:buClr>
              <a:buFont typeface="+mj-lt"/>
              <a:buAutoNum type="arabicPeriod"/>
            </a:pPr>
            <a:r>
              <a:rPr lang="cs-CZ" sz="2400" dirty="0">
                <a:solidFill>
                  <a:srgbClr val="002060"/>
                </a:solidFill>
              </a:rPr>
              <a:t>přímé financování – </a:t>
            </a:r>
            <a:r>
              <a:rPr lang="cs-CZ" sz="2400" i="1" dirty="0">
                <a:solidFill>
                  <a:srgbClr val="002060"/>
                </a:solidFill>
              </a:rPr>
              <a:t>přímá úhrada nákladů zdravotní péče 			      pacienty nebo v jejich různé míře 				      přímé spoluúčasti na těchto úhradách</a:t>
            </a:r>
            <a:endParaRPr lang="cs-CZ" sz="2400" dirty="0">
              <a:solidFill>
                <a:srgbClr val="002060"/>
              </a:solidFill>
            </a:endParaRPr>
          </a:p>
          <a:p>
            <a:pPr marL="457200" indent="-457200" algn="just">
              <a:buClr>
                <a:schemeClr val="tx2">
                  <a:lumMod val="50000"/>
                </a:schemeClr>
              </a:buClr>
              <a:buFont typeface="+mj-lt"/>
              <a:buAutoNum type="arabicPeriod"/>
            </a:pPr>
            <a:endParaRPr lang="cs-CZ" sz="2400" dirty="0">
              <a:solidFill>
                <a:srgbClr val="002060"/>
              </a:solidFill>
            </a:endParaRPr>
          </a:p>
          <a:p>
            <a:pPr algn="just">
              <a:buClr>
                <a:schemeClr val="tx2">
                  <a:lumMod val="50000"/>
                </a:schemeClr>
              </a:buClr>
            </a:pPr>
            <a:endParaRPr lang="cs-CZ" sz="2400" b="1" dirty="0">
              <a:solidFill>
                <a:schemeClr val="accent1">
                  <a:lumMod val="50000"/>
                </a:schemeClr>
              </a:solidFill>
            </a:endParaRPr>
          </a:p>
          <a:p>
            <a:pPr algn="just">
              <a:buClr>
                <a:schemeClr val="tx2">
                  <a:lumMod val="50000"/>
                </a:schemeClr>
              </a:buClr>
            </a:pPr>
            <a:endParaRPr lang="cs-CZ" sz="2400" b="1" dirty="0">
              <a:solidFill>
                <a:schemeClr val="accent1">
                  <a:lumMod val="50000"/>
                </a:schemeClr>
              </a:solidFill>
            </a:endParaRPr>
          </a:p>
          <a:p>
            <a:pPr algn="just">
              <a:buClr>
                <a:schemeClr val="tx2">
                  <a:lumMod val="50000"/>
                </a:schemeClr>
              </a:buClr>
            </a:pPr>
            <a:endParaRPr lang="cs-CZ" sz="2000" i="1" dirty="0">
              <a:solidFill>
                <a:schemeClr val="accent1">
                  <a:lumMod val="50000"/>
                </a:schemeClr>
              </a:solidFill>
            </a:endParaRPr>
          </a:p>
          <a:p>
            <a:pPr algn="just">
              <a:buClr>
                <a:schemeClr val="tx2">
                  <a:lumMod val="50000"/>
                </a:schemeClr>
              </a:buClr>
            </a:pPr>
            <a:endParaRPr lang="cs-CZ" sz="2000" b="1" dirty="0">
              <a:solidFill>
                <a:schemeClr val="accent1">
                  <a:lumMod val="50000"/>
                </a:schemeClr>
              </a:solidFill>
            </a:endParaRPr>
          </a:p>
          <a:p>
            <a:pPr algn="ctr">
              <a:buClr>
                <a:schemeClr val="tx2">
                  <a:lumMod val="50000"/>
                </a:schemeClr>
              </a:buCl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a:t> </a:t>
            </a:r>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57</a:t>
            </a:fld>
            <a:endParaRPr lang="cs-CZ" dirty="0"/>
          </a:p>
        </p:txBody>
      </p:sp>
    </p:spTree>
    <p:extLst>
      <p:ext uri="{BB962C8B-B14F-4D97-AF65-F5344CB8AC3E}">
        <p14:creationId xmlns:p14="http://schemas.microsoft.com/office/powerpoint/2010/main" val="3941571852"/>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692697"/>
            <a:ext cx="8111155" cy="1080120"/>
          </a:xfrm>
        </p:spPr>
        <p:txBody>
          <a:bodyPr>
            <a:noAutofit/>
          </a:bodyPr>
          <a:lstStyle/>
          <a:p>
            <a:pPr marL="457200" lvl="0" indent="-457200" algn="ctr">
              <a:spcBef>
                <a:spcPct val="20000"/>
              </a:spcBef>
            </a:pPr>
            <a:r>
              <a:rPr lang="cs-CZ" sz="4000" b="1" dirty="0">
                <a:solidFill>
                  <a:schemeClr val="bg1"/>
                </a:solidFill>
                <a:ea typeface="+mn-ea"/>
                <a:cs typeface="+mn-cs"/>
              </a:rPr>
              <a:t>Zdravotní pojištění</a:t>
            </a:r>
            <a:br>
              <a:rPr lang="cs-CZ" sz="4000" b="1" dirty="0">
                <a:solidFill>
                  <a:schemeClr val="bg1"/>
                </a:solidFill>
                <a:ea typeface="+mn-ea"/>
                <a:cs typeface="+mn-cs"/>
              </a:rPr>
            </a:br>
            <a:r>
              <a:rPr lang="cs-CZ" sz="2400" b="1" dirty="0">
                <a:solidFill>
                  <a:schemeClr val="bg1"/>
                </a:solidFill>
                <a:ea typeface="+mn-ea"/>
                <a:cs typeface="+mn-cs"/>
              </a:rPr>
              <a:t>Historický vývoj zdravotního pojištění</a:t>
            </a:r>
            <a:r>
              <a:rPr lang="cs-CZ" sz="2400" b="1" dirty="0">
                <a:solidFill>
                  <a:srgbClr val="31B6FD">
                    <a:lumMod val="50000"/>
                  </a:srgbClr>
                </a:solidFill>
                <a:ea typeface="+mn-ea"/>
                <a:cs typeface="+mn-cs"/>
              </a:rPr>
              <a:t/>
            </a:r>
            <a:br>
              <a:rPr lang="cs-CZ" sz="2400" b="1" dirty="0">
                <a:solidFill>
                  <a:srgbClr val="31B6FD">
                    <a:lumMod val="50000"/>
                  </a:srgbClr>
                </a:solidFill>
                <a:ea typeface="+mn-ea"/>
                <a:cs typeface="+mn-cs"/>
              </a:rPr>
            </a:br>
            <a:endParaRPr lang="cs-CZ" sz="3600" b="1" dirty="0"/>
          </a:p>
        </p:txBody>
      </p:sp>
      <p:sp>
        <p:nvSpPr>
          <p:cNvPr id="3" name="Zástupný symbol pro text 2"/>
          <p:cNvSpPr>
            <a:spLocks noGrp="1"/>
          </p:cNvSpPr>
          <p:nvPr>
            <p:ph type="body" sz="half" idx="2"/>
          </p:nvPr>
        </p:nvSpPr>
        <p:spPr>
          <a:xfrm>
            <a:off x="251521" y="1412776"/>
            <a:ext cx="8566992" cy="5202512"/>
          </a:xfrm>
        </p:spPr>
        <p:txBody>
          <a:bodyPr>
            <a:noAutofit/>
          </a:bodyPr>
          <a:lstStyle/>
          <a:p>
            <a:pPr algn="just">
              <a:buClr>
                <a:schemeClr val="tx2">
                  <a:lumMod val="50000"/>
                </a:schemeClr>
              </a:buClr>
            </a:pPr>
            <a:r>
              <a:rPr lang="cs-CZ" sz="2400" b="1" dirty="0">
                <a:solidFill>
                  <a:srgbClr val="002060"/>
                </a:solidFill>
              </a:rPr>
              <a:t>Počátky zdravotního pojištění se datují již do období středověku. Cechovní zajišťující spolky vytvářely různé finanční fondy k podpoře svých členů v období nemoci či úrazu. Již zde můžeme pozorovat počátky profesních uzavřených systémů, se kterými se setkáváme i v dnešní době.</a:t>
            </a:r>
          </a:p>
          <a:p>
            <a:pPr algn="just">
              <a:buClr>
                <a:schemeClr val="tx2">
                  <a:lumMod val="50000"/>
                </a:schemeClr>
              </a:buClr>
            </a:pPr>
            <a:r>
              <a:rPr lang="cs-CZ" sz="2400" b="1" dirty="0">
                <a:solidFill>
                  <a:srgbClr val="002060"/>
                </a:solidFill>
              </a:rPr>
              <a:t>První moderní znaky pojistného systému je možno nalézat v souvislosti s rozvojem průmyslové výroby, s nástupem kapitalismu, se kterou je spojen vznik dělnické třídy. Tato skupina patřila mezi sociálně slabé, kdy stav nemoci nebo úrazu zaznamenal velmi tíživé důsledky nejen pro ně, ale i pro jejich rodiny. Tehdy vznikají různé příspěvkové fondy, které byly tvořeny příspěvky dělníků, ale i jejich zaměstnanců a charitativních organizací.</a:t>
            </a:r>
          </a:p>
          <a:p>
            <a:pPr algn="just">
              <a:buClr>
                <a:schemeClr val="tx2">
                  <a:lumMod val="50000"/>
                </a:schemeClr>
              </a:buClr>
            </a:pPr>
            <a:endParaRPr lang="cs-CZ" sz="2400" b="1" dirty="0">
              <a:solidFill>
                <a:schemeClr val="accent1">
                  <a:lumMod val="50000"/>
                </a:schemeClr>
              </a:solidFill>
            </a:endParaRPr>
          </a:p>
          <a:p>
            <a:pPr algn="just">
              <a:buClr>
                <a:schemeClr val="tx2">
                  <a:lumMod val="50000"/>
                </a:schemeClr>
              </a:buClr>
            </a:pPr>
            <a:endParaRPr lang="cs-CZ" sz="2000" i="1" dirty="0">
              <a:solidFill>
                <a:schemeClr val="accent1">
                  <a:lumMod val="50000"/>
                </a:schemeClr>
              </a:solidFill>
            </a:endParaRPr>
          </a:p>
          <a:p>
            <a:pPr algn="just">
              <a:buClr>
                <a:schemeClr val="tx2">
                  <a:lumMod val="50000"/>
                </a:schemeClr>
              </a:buClr>
            </a:pPr>
            <a:endParaRPr lang="cs-CZ" sz="2000" b="1" dirty="0">
              <a:solidFill>
                <a:schemeClr val="accent1">
                  <a:lumMod val="50000"/>
                </a:schemeClr>
              </a:solidFill>
            </a:endParaRPr>
          </a:p>
          <a:p>
            <a:pPr algn="ctr">
              <a:buClr>
                <a:schemeClr val="tx2">
                  <a:lumMod val="50000"/>
                </a:schemeClr>
              </a:buCl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a:t>  </a:t>
            </a:r>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58</a:t>
            </a:fld>
            <a:endParaRPr lang="cs-CZ" dirty="0"/>
          </a:p>
        </p:txBody>
      </p:sp>
    </p:spTree>
    <p:extLst>
      <p:ext uri="{BB962C8B-B14F-4D97-AF65-F5344CB8AC3E}">
        <p14:creationId xmlns:p14="http://schemas.microsoft.com/office/powerpoint/2010/main" val="70699815"/>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476673"/>
            <a:ext cx="8111155" cy="936104"/>
          </a:xfrm>
        </p:spPr>
        <p:txBody>
          <a:bodyPr>
            <a:noAutofit/>
          </a:bodyPr>
          <a:lstStyle/>
          <a:p>
            <a:pPr marL="457200" lvl="0" indent="-457200" algn="ctr">
              <a:spcBef>
                <a:spcPct val="20000"/>
              </a:spcBef>
            </a:pPr>
            <a:r>
              <a:rPr lang="cs-CZ" sz="2400" b="1" dirty="0">
                <a:solidFill>
                  <a:srgbClr val="31B6FD">
                    <a:lumMod val="50000"/>
                  </a:srgbClr>
                </a:solidFill>
                <a:ea typeface="+mn-ea"/>
                <a:cs typeface="+mn-cs"/>
              </a:rPr>
              <a:t/>
            </a:r>
            <a:br>
              <a:rPr lang="cs-CZ" sz="2400" b="1" dirty="0">
                <a:solidFill>
                  <a:srgbClr val="31B6FD">
                    <a:lumMod val="50000"/>
                  </a:srgbClr>
                </a:solidFill>
                <a:ea typeface="+mn-ea"/>
                <a:cs typeface="+mn-cs"/>
              </a:rPr>
            </a:br>
            <a:endParaRPr lang="cs-CZ" sz="3600" b="1" dirty="0"/>
          </a:p>
        </p:txBody>
      </p:sp>
      <p:sp>
        <p:nvSpPr>
          <p:cNvPr id="3" name="Zástupný symbol pro text 2"/>
          <p:cNvSpPr>
            <a:spLocks noGrp="1"/>
          </p:cNvSpPr>
          <p:nvPr>
            <p:ph type="body" sz="half" idx="2"/>
          </p:nvPr>
        </p:nvSpPr>
        <p:spPr>
          <a:xfrm>
            <a:off x="611560" y="1086273"/>
            <a:ext cx="8064896" cy="5529015"/>
          </a:xfrm>
        </p:spPr>
        <p:txBody>
          <a:bodyPr>
            <a:noAutofit/>
          </a:bodyPr>
          <a:lstStyle/>
          <a:p>
            <a:pPr algn="just">
              <a:buClr>
                <a:schemeClr val="tx2">
                  <a:lumMod val="50000"/>
                </a:schemeClr>
              </a:buClr>
            </a:pPr>
            <a:r>
              <a:rPr lang="cs-CZ" sz="2400" b="1" dirty="0">
                <a:solidFill>
                  <a:srgbClr val="002060"/>
                </a:solidFill>
              </a:rPr>
              <a:t>Skutečné povinné zdravotní pojištění vzniklo až v roce 1849 v Prusku, a to jen pro jednu profesi – horníky. Hornické povolání bylo v té době jedno z nejnebezpečnějších. Významné je, že pojistné již platili jak zaměstnanci, tak i zaměstnavatelé.</a:t>
            </a:r>
          </a:p>
          <a:p>
            <a:pPr algn="just">
              <a:buClr>
                <a:schemeClr val="tx2">
                  <a:lumMod val="50000"/>
                </a:schemeClr>
              </a:buClr>
            </a:pPr>
            <a:r>
              <a:rPr lang="cs-CZ" sz="2400" b="1" dirty="0">
                <a:solidFill>
                  <a:srgbClr val="002060"/>
                </a:solidFill>
              </a:rPr>
              <a:t>Dalším důležitým milníkem ve vývoji zdravotního pojištění je rok 1883, kdy byl v Německu vydán zákon o povinném zdravotním pojištění pro dělníky (1/3 zaměstnanci a 2/3 zaměstnavatelé – jako dnes). Toto zdravotní pojištění bylo koncipováno jako rodinné, vztahovalo se i na rodinné příslušníky.</a:t>
            </a:r>
          </a:p>
          <a:p>
            <a:pPr algn="just">
              <a:buClr>
                <a:schemeClr val="tx2">
                  <a:lumMod val="50000"/>
                </a:schemeClr>
              </a:buClr>
            </a:pPr>
            <a:r>
              <a:rPr lang="cs-CZ" sz="2400" b="1" dirty="0">
                <a:solidFill>
                  <a:srgbClr val="002060"/>
                </a:solidFill>
              </a:rPr>
              <a:t>Na našem území, respektive v Rakousku-Uhersku byl obdobný zákon přijat v roce 1886 a vztahoval se na všechny zaměstnané osoby.</a:t>
            </a:r>
          </a:p>
          <a:p>
            <a:pPr algn="just">
              <a:buClr>
                <a:schemeClr val="tx2">
                  <a:lumMod val="50000"/>
                </a:schemeClr>
              </a:buClr>
            </a:pPr>
            <a:endParaRPr lang="cs-CZ" sz="2400" b="1" dirty="0">
              <a:solidFill>
                <a:schemeClr val="accent1">
                  <a:lumMod val="50000"/>
                </a:schemeClr>
              </a:solidFill>
            </a:endParaRPr>
          </a:p>
          <a:p>
            <a:pPr algn="just">
              <a:buClr>
                <a:schemeClr val="tx2">
                  <a:lumMod val="50000"/>
                </a:schemeClr>
              </a:buClr>
            </a:pPr>
            <a:endParaRPr lang="cs-CZ" sz="2000" i="1" dirty="0">
              <a:solidFill>
                <a:schemeClr val="accent1">
                  <a:lumMod val="50000"/>
                </a:schemeClr>
              </a:solidFill>
            </a:endParaRPr>
          </a:p>
          <a:p>
            <a:pPr algn="just">
              <a:buClr>
                <a:schemeClr val="tx2">
                  <a:lumMod val="50000"/>
                </a:schemeClr>
              </a:buClr>
            </a:pPr>
            <a:endParaRPr lang="cs-CZ" sz="2000" b="1" dirty="0">
              <a:solidFill>
                <a:schemeClr val="accent1">
                  <a:lumMod val="50000"/>
                </a:schemeClr>
              </a:solidFill>
            </a:endParaRPr>
          </a:p>
          <a:p>
            <a:pPr algn="ctr">
              <a:buClr>
                <a:schemeClr val="tx2">
                  <a:lumMod val="50000"/>
                </a:schemeClr>
              </a:buCl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a:t> </a:t>
            </a:r>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59</a:t>
            </a:fld>
            <a:endParaRPr lang="cs-CZ" dirty="0"/>
          </a:p>
        </p:txBody>
      </p:sp>
    </p:spTree>
    <p:extLst>
      <p:ext uri="{BB962C8B-B14F-4D97-AF65-F5344CB8AC3E}">
        <p14:creationId xmlns:p14="http://schemas.microsoft.com/office/powerpoint/2010/main" val="22353337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332656"/>
            <a:ext cx="8111155" cy="1002101"/>
          </a:xfrm>
        </p:spPr>
        <p:txBody>
          <a:bodyPr>
            <a:noAutofit/>
          </a:bodyPr>
          <a:lstStyle/>
          <a:p>
            <a:endParaRPr lang="cs-CZ" sz="3600" b="1" dirty="0"/>
          </a:p>
        </p:txBody>
      </p:sp>
      <p:sp>
        <p:nvSpPr>
          <p:cNvPr id="3" name="Zástupný symbol pro text 2"/>
          <p:cNvSpPr>
            <a:spLocks noGrp="1"/>
          </p:cNvSpPr>
          <p:nvPr>
            <p:ph type="body" sz="half" idx="2"/>
          </p:nvPr>
        </p:nvSpPr>
        <p:spPr>
          <a:xfrm>
            <a:off x="395536" y="1340768"/>
            <a:ext cx="8424936" cy="5040559"/>
          </a:xfrm>
        </p:spPr>
        <p:txBody>
          <a:bodyPr>
            <a:noAutofit/>
          </a:bodyPr>
          <a:lstStyle/>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r>
              <a:rPr lang="cs-CZ" sz="2400" b="1" u="sng" dirty="0">
                <a:solidFill>
                  <a:srgbClr val="002060"/>
                </a:solidFill>
              </a:rPr>
              <a:t>Celková úroveň ekonomické vyspělosti státu</a:t>
            </a:r>
          </a:p>
          <a:p>
            <a:pPr marL="742950" lvl="1" indent="-285750" algn="just">
              <a:lnSpc>
                <a:spcPct val="150000"/>
              </a:lnSpc>
              <a:buClr>
                <a:schemeClr val="tx2">
                  <a:lumMod val="50000"/>
                </a:schemeClr>
              </a:buClr>
              <a:buFont typeface="Wingdings" panose="05000000000000000000" pitchFamily="2" charset="2"/>
              <a:buChar char="Ø"/>
            </a:pPr>
            <a:r>
              <a:rPr lang="cs-CZ" sz="2400" b="1" dirty="0">
                <a:solidFill>
                  <a:srgbClr val="002060"/>
                </a:solidFill>
              </a:rPr>
              <a:t>jedná se o ukazatel ekonomiky státu versus výdaje na zdravotní péči.  </a:t>
            </a:r>
          </a:p>
          <a:p>
            <a:pPr marL="742950" lvl="1" indent="-285750" algn="just">
              <a:lnSpc>
                <a:spcPct val="150000"/>
              </a:lnSpc>
              <a:buClr>
                <a:schemeClr val="tx2">
                  <a:lumMod val="50000"/>
                </a:schemeClr>
              </a:buClr>
              <a:buFont typeface="Wingdings" panose="05000000000000000000" pitchFamily="2" charset="2"/>
              <a:buChar char="Ø"/>
            </a:pPr>
            <a:r>
              <a:rPr lang="cs-CZ" sz="2400" b="1" dirty="0">
                <a:solidFill>
                  <a:srgbClr val="002060"/>
                </a:solidFill>
              </a:rPr>
              <a:t>Ekonomicky vyspělé státy vynakládají na zdravotní péči značné prostředky. Na druhou stranu ekonomicky méně vyspělejší státy ponechávají větší tíhu nákladů na zdravotní péči na občanech.</a:t>
            </a:r>
          </a:p>
          <a:p>
            <a:pPr>
              <a:buClr>
                <a:schemeClr val="tx2">
                  <a:lumMod val="50000"/>
                </a:schemeClr>
              </a:buClr>
            </a:pPr>
            <a:r>
              <a:rPr lang="cs-CZ" sz="2000" b="1" dirty="0">
                <a:solidFill>
                  <a:schemeClr val="accent1">
                    <a:lumMod val="50000"/>
                  </a:schemeClr>
                </a:solidFill>
              </a:rPr>
              <a:t>         </a:t>
            </a: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6</a:t>
            </a:fld>
            <a:endParaRPr lang="cs-CZ"/>
          </a:p>
        </p:txBody>
      </p:sp>
    </p:spTree>
    <p:extLst>
      <p:ext uri="{BB962C8B-B14F-4D97-AF65-F5344CB8AC3E}">
        <p14:creationId xmlns:p14="http://schemas.microsoft.com/office/powerpoint/2010/main" val="1114716808"/>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476673"/>
            <a:ext cx="8111155" cy="936104"/>
          </a:xfrm>
        </p:spPr>
        <p:txBody>
          <a:bodyPr>
            <a:noAutofit/>
          </a:bodyPr>
          <a:lstStyle/>
          <a:p>
            <a:pPr marL="457200" lvl="0" indent="-457200" algn="ctr">
              <a:spcBef>
                <a:spcPct val="20000"/>
              </a:spcBef>
            </a:pPr>
            <a:r>
              <a:rPr lang="cs-CZ" sz="2400" b="1" dirty="0">
                <a:solidFill>
                  <a:srgbClr val="31B6FD">
                    <a:lumMod val="50000"/>
                  </a:srgbClr>
                </a:solidFill>
                <a:ea typeface="+mn-ea"/>
                <a:cs typeface="+mn-cs"/>
              </a:rPr>
              <a:t/>
            </a:r>
            <a:br>
              <a:rPr lang="cs-CZ" sz="2400" b="1" dirty="0">
                <a:solidFill>
                  <a:srgbClr val="31B6FD">
                    <a:lumMod val="50000"/>
                  </a:srgbClr>
                </a:solidFill>
                <a:ea typeface="+mn-ea"/>
                <a:cs typeface="+mn-cs"/>
              </a:rPr>
            </a:br>
            <a:endParaRPr lang="cs-CZ" sz="3600" b="1" dirty="0"/>
          </a:p>
        </p:txBody>
      </p:sp>
      <p:sp>
        <p:nvSpPr>
          <p:cNvPr id="3" name="Zástupný symbol pro text 2"/>
          <p:cNvSpPr>
            <a:spLocks noGrp="1"/>
          </p:cNvSpPr>
          <p:nvPr>
            <p:ph type="body" sz="half" idx="2"/>
          </p:nvPr>
        </p:nvSpPr>
        <p:spPr>
          <a:xfrm>
            <a:off x="611560" y="1556792"/>
            <a:ext cx="8064896" cy="5058496"/>
          </a:xfrm>
        </p:spPr>
        <p:txBody>
          <a:bodyPr>
            <a:noAutofit/>
          </a:bodyPr>
          <a:lstStyle/>
          <a:p>
            <a:pPr algn="just">
              <a:buClr>
                <a:schemeClr val="tx2">
                  <a:lumMod val="50000"/>
                </a:schemeClr>
              </a:buClr>
            </a:pPr>
            <a:r>
              <a:rPr lang="cs-CZ" sz="2400" b="1" dirty="0">
                <a:solidFill>
                  <a:srgbClr val="002060"/>
                </a:solidFill>
              </a:rPr>
              <a:t>V roce 1887 byl v Rakousku-Uhersku přijat zákon o úrazovém pojištění.</a:t>
            </a:r>
          </a:p>
          <a:p>
            <a:pPr algn="just">
              <a:buClr>
                <a:schemeClr val="tx2">
                  <a:lumMod val="50000"/>
                </a:schemeClr>
              </a:buClr>
            </a:pPr>
            <a:r>
              <a:rPr lang="cs-CZ" sz="2400" b="1" dirty="0">
                <a:solidFill>
                  <a:srgbClr val="002060"/>
                </a:solidFill>
              </a:rPr>
              <a:t>Na konci 19. století byl prakticky po celé Evropě a i ve Spojených státech legislativně přijat princip, že pracovní úraz je riziko zaměstnavatele, nikoliv zaměstnance. Tím se odstartoval začátek vzniku nových pojistných produktů pro komerční pojišťovny, které začaly zaměstnavatelům nabízet pojištění rizik úrazu jejich zaměstnanců. Pojistné náhrady se vztahovaly na  úhrady léčebných výloh, invalidních dávek a i odškodnění pozůstalých.</a:t>
            </a:r>
          </a:p>
          <a:p>
            <a:pPr algn="just">
              <a:buClr>
                <a:schemeClr val="tx2">
                  <a:lumMod val="50000"/>
                </a:schemeClr>
              </a:buClr>
            </a:pPr>
            <a:r>
              <a:rPr lang="cs-CZ" sz="2400" b="1" dirty="0">
                <a:solidFill>
                  <a:srgbClr val="002060"/>
                </a:solidFill>
              </a:rPr>
              <a:t>Prvním zdravotním pojištěním vztahujícím se na veškeré obyvatelstvo bylo uzákoněno v roce 1939 na Novém Zélandu.</a:t>
            </a:r>
          </a:p>
          <a:p>
            <a:pPr algn="just">
              <a:buClr>
                <a:schemeClr val="tx2">
                  <a:lumMod val="50000"/>
                </a:schemeClr>
              </a:buClr>
            </a:pPr>
            <a:endParaRPr lang="cs-CZ" sz="2000" i="1" dirty="0">
              <a:solidFill>
                <a:schemeClr val="accent1">
                  <a:lumMod val="50000"/>
                </a:schemeClr>
              </a:solidFill>
            </a:endParaRPr>
          </a:p>
          <a:p>
            <a:pPr algn="just">
              <a:buClr>
                <a:schemeClr val="tx2">
                  <a:lumMod val="50000"/>
                </a:schemeClr>
              </a:buClr>
            </a:pPr>
            <a:endParaRPr lang="cs-CZ" sz="2000" b="1" dirty="0">
              <a:solidFill>
                <a:schemeClr val="accent1">
                  <a:lumMod val="50000"/>
                </a:schemeClr>
              </a:solidFill>
            </a:endParaRPr>
          </a:p>
          <a:p>
            <a:pPr algn="ctr">
              <a:buClr>
                <a:schemeClr val="tx2">
                  <a:lumMod val="50000"/>
                </a:schemeClr>
              </a:buCl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a:t> </a:t>
            </a:r>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60</a:t>
            </a:fld>
            <a:endParaRPr lang="cs-CZ" dirty="0"/>
          </a:p>
        </p:txBody>
      </p:sp>
    </p:spTree>
    <p:extLst>
      <p:ext uri="{BB962C8B-B14F-4D97-AF65-F5344CB8AC3E}">
        <p14:creationId xmlns:p14="http://schemas.microsoft.com/office/powerpoint/2010/main" val="2834427992"/>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476673"/>
            <a:ext cx="8111155" cy="936104"/>
          </a:xfrm>
        </p:spPr>
        <p:txBody>
          <a:bodyPr>
            <a:noAutofit/>
          </a:bodyPr>
          <a:lstStyle/>
          <a:p>
            <a:pPr marL="457200" lvl="0" indent="-457200" algn="ctr">
              <a:spcBef>
                <a:spcPct val="20000"/>
              </a:spcBef>
            </a:pPr>
            <a:r>
              <a:rPr lang="cs-CZ" sz="2400" b="1" dirty="0">
                <a:solidFill>
                  <a:srgbClr val="31B6FD">
                    <a:lumMod val="50000"/>
                  </a:srgbClr>
                </a:solidFill>
                <a:ea typeface="+mn-ea"/>
                <a:cs typeface="+mn-cs"/>
              </a:rPr>
              <a:t/>
            </a:r>
            <a:br>
              <a:rPr lang="cs-CZ" sz="2400" b="1" dirty="0">
                <a:solidFill>
                  <a:srgbClr val="31B6FD">
                    <a:lumMod val="50000"/>
                  </a:srgbClr>
                </a:solidFill>
                <a:ea typeface="+mn-ea"/>
                <a:cs typeface="+mn-cs"/>
              </a:rPr>
            </a:br>
            <a:endParaRPr lang="cs-CZ" sz="3600" b="1" dirty="0"/>
          </a:p>
        </p:txBody>
      </p:sp>
      <p:sp>
        <p:nvSpPr>
          <p:cNvPr id="3" name="Zástupný symbol pro text 2"/>
          <p:cNvSpPr>
            <a:spLocks noGrp="1"/>
          </p:cNvSpPr>
          <p:nvPr>
            <p:ph type="body" sz="half" idx="2"/>
          </p:nvPr>
        </p:nvSpPr>
        <p:spPr>
          <a:xfrm>
            <a:off x="611560" y="1556792"/>
            <a:ext cx="8064896" cy="5058496"/>
          </a:xfrm>
        </p:spPr>
        <p:txBody>
          <a:bodyPr>
            <a:noAutofit/>
          </a:bodyPr>
          <a:lstStyle/>
          <a:p>
            <a:pPr algn="just">
              <a:buClr>
                <a:schemeClr val="tx2">
                  <a:lumMod val="50000"/>
                </a:schemeClr>
              </a:buClr>
            </a:pPr>
            <a:r>
              <a:rPr lang="cs-CZ" sz="2400" b="1" dirty="0">
                <a:solidFill>
                  <a:srgbClr val="002060"/>
                </a:solidFill>
              </a:rPr>
              <a:t>Po 2. světové válce v Československu byl v té době zaveden tzv. </a:t>
            </a:r>
            <a:r>
              <a:rPr lang="cs-CZ" sz="2400" b="1" dirty="0" err="1">
                <a:solidFill>
                  <a:srgbClr val="002060"/>
                </a:solidFill>
              </a:rPr>
              <a:t>Semeškův</a:t>
            </a:r>
            <a:r>
              <a:rPr lang="cs-CZ" sz="2400" b="1" dirty="0">
                <a:solidFill>
                  <a:srgbClr val="002060"/>
                </a:solidFill>
              </a:rPr>
              <a:t> model spočívající v postátnění zdravotní péče, tak i zdrojů na krytí nákladů na tuto péči. To zajistilo rovný přístup veškerého obyvatelstva k bezplatné zdravotní péči.</a:t>
            </a:r>
          </a:p>
          <a:p>
            <a:pPr algn="just">
              <a:buClr>
                <a:schemeClr val="tx2">
                  <a:lumMod val="50000"/>
                </a:schemeClr>
              </a:buClr>
            </a:pPr>
            <a:endParaRPr lang="cs-CZ" sz="2400" b="1" dirty="0">
              <a:solidFill>
                <a:schemeClr val="accent1">
                  <a:lumMod val="50000"/>
                </a:schemeClr>
              </a:solidFill>
            </a:endParaRPr>
          </a:p>
          <a:p>
            <a:pPr algn="just">
              <a:buClr>
                <a:schemeClr val="tx2">
                  <a:lumMod val="50000"/>
                </a:schemeClr>
              </a:buClr>
            </a:pPr>
            <a:endParaRPr lang="cs-CZ" sz="2000" i="1" dirty="0">
              <a:solidFill>
                <a:schemeClr val="accent1">
                  <a:lumMod val="50000"/>
                </a:schemeClr>
              </a:solidFill>
            </a:endParaRPr>
          </a:p>
          <a:p>
            <a:pPr algn="just">
              <a:buClr>
                <a:schemeClr val="tx2">
                  <a:lumMod val="50000"/>
                </a:schemeClr>
              </a:buClr>
            </a:pPr>
            <a:endParaRPr lang="cs-CZ" sz="2000" b="1" dirty="0">
              <a:solidFill>
                <a:schemeClr val="accent1">
                  <a:lumMod val="50000"/>
                </a:schemeClr>
              </a:solidFill>
            </a:endParaRPr>
          </a:p>
          <a:p>
            <a:pPr algn="ctr">
              <a:buClr>
                <a:schemeClr val="tx2">
                  <a:lumMod val="50000"/>
                </a:schemeClr>
              </a:buCl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a:t> </a:t>
            </a:r>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61</a:t>
            </a:fld>
            <a:endParaRPr lang="cs-CZ" dirty="0"/>
          </a:p>
        </p:txBody>
      </p:sp>
    </p:spTree>
    <p:extLst>
      <p:ext uri="{BB962C8B-B14F-4D97-AF65-F5344CB8AC3E}">
        <p14:creationId xmlns:p14="http://schemas.microsoft.com/office/powerpoint/2010/main" val="3736247338"/>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476673"/>
            <a:ext cx="8111155" cy="936104"/>
          </a:xfrm>
        </p:spPr>
        <p:txBody>
          <a:bodyPr>
            <a:noAutofit/>
          </a:bodyPr>
          <a:lstStyle/>
          <a:p>
            <a:pPr marL="457200" lvl="0" indent="-457200" algn="ctr">
              <a:spcBef>
                <a:spcPct val="20000"/>
              </a:spcBef>
            </a:pPr>
            <a:r>
              <a:rPr lang="cs-CZ" sz="2400" b="1" dirty="0">
                <a:solidFill>
                  <a:srgbClr val="31B6FD">
                    <a:lumMod val="50000"/>
                  </a:srgbClr>
                </a:solidFill>
                <a:ea typeface="+mn-ea"/>
                <a:cs typeface="+mn-cs"/>
              </a:rPr>
              <a:t/>
            </a:r>
            <a:br>
              <a:rPr lang="cs-CZ" sz="2400" b="1" dirty="0">
                <a:solidFill>
                  <a:srgbClr val="31B6FD">
                    <a:lumMod val="50000"/>
                  </a:srgbClr>
                </a:solidFill>
                <a:ea typeface="+mn-ea"/>
                <a:cs typeface="+mn-cs"/>
              </a:rPr>
            </a:br>
            <a:r>
              <a:rPr lang="cs-CZ" sz="2400" b="1" dirty="0">
                <a:solidFill>
                  <a:schemeClr val="bg1"/>
                </a:solidFill>
                <a:ea typeface="+mn-ea"/>
                <a:cs typeface="+mn-cs"/>
              </a:rPr>
              <a:t>Systém zdravotního pojištění</a:t>
            </a:r>
            <a:endParaRPr lang="cs-CZ" sz="3600" b="1" dirty="0"/>
          </a:p>
        </p:txBody>
      </p:sp>
      <p:sp>
        <p:nvSpPr>
          <p:cNvPr id="3" name="Zástupný symbol pro text 2"/>
          <p:cNvSpPr>
            <a:spLocks noGrp="1"/>
          </p:cNvSpPr>
          <p:nvPr>
            <p:ph type="body" sz="half" idx="2"/>
          </p:nvPr>
        </p:nvSpPr>
        <p:spPr>
          <a:xfrm>
            <a:off x="611560" y="1556792"/>
            <a:ext cx="8064896" cy="5058496"/>
          </a:xfrm>
        </p:spPr>
        <p:txBody>
          <a:bodyPr>
            <a:noAutofit/>
          </a:bodyPr>
          <a:lstStyle/>
          <a:p>
            <a:pPr algn="just">
              <a:buClr>
                <a:schemeClr val="tx2">
                  <a:lumMod val="50000"/>
                </a:schemeClr>
              </a:buClr>
            </a:pPr>
            <a:r>
              <a:rPr lang="cs-CZ" sz="2400" b="1" dirty="0">
                <a:solidFill>
                  <a:srgbClr val="002060"/>
                </a:solidFill>
              </a:rPr>
              <a:t>Privátní zdravotní pojištění existuje i v Evropě, ale pouze jako</a:t>
            </a:r>
            <a:r>
              <a:rPr lang="cs-CZ" sz="2400" b="1" dirty="0">
                <a:solidFill>
                  <a:schemeClr val="accent1">
                    <a:lumMod val="50000"/>
                  </a:schemeClr>
                </a:solidFill>
              </a:rPr>
              <a:t> </a:t>
            </a:r>
            <a:r>
              <a:rPr lang="cs-CZ" sz="2400" b="1" i="1" dirty="0">
                <a:solidFill>
                  <a:srgbClr val="C00000"/>
                </a:solidFill>
              </a:rPr>
              <a:t>doplňkové</a:t>
            </a:r>
            <a:r>
              <a:rPr lang="cs-CZ" sz="2400" b="1" dirty="0">
                <a:solidFill>
                  <a:srgbClr val="002060"/>
                </a:solidFill>
              </a:rPr>
              <a:t>, které kryje mezery v povinném zdravotním pojištění (např. některé stomatologické výkony, nehrazené léky apod.) nebo</a:t>
            </a:r>
            <a:r>
              <a:rPr lang="cs-CZ" sz="2400" b="1" dirty="0">
                <a:solidFill>
                  <a:schemeClr val="accent1">
                    <a:lumMod val="50000"/>
                  </a:schemeClr>
                </a:solidFill>
              </a:rPr>
              <a:t> </a:t>
            </a:r>
            <a:r>
              <a:rPr lang="cs-CZ" sz="2400" b="1" i="1" dirty="0">
                <a:solidFill>
                  <a:srgbClr val="C00000"/>
                </a:solidFill>
              </a:rPr>
              <a:t>substituční</a:t>
            </a:r>
            <a:r>
              <a:rPr lang="cs-CZ" sz="2400" b="1" dirty="0">
                <a:solidFill>
                  <a:srgbClr val="C00000"/>
                </a:solidFill>
              </a:rPr>
              <a:t> </a:t>
            </a:r>
            <a:r>
              <a:rPr lang="cs-CZ" sz="2400" b="1" dirty="0">
                <a:solidFill>
                  <a:srgbClr val="002060"/>
                </a:solidFill>
              </a:rPr>
              <a:t>(náhradové) pro ty skupiny obyvatelstva, které nepokrývá povinné pojištění (cizinci apod.). Dále privátní pojištění může být i </a:t>
            </a:r>
            <a:r>
              <a:rPr lang="cs-CZ" sz="2400" b="1" i="1" dirty="0">
                <a:solidFill>
                  <a:srgbClr val="C00000"/>
                </a:solidFill>
              </a:rPr>
              <a:t>reziduální </a:t>
            </a:r>
            <a:r>
              <a:rPr lang="cs-CZ" sz="2400" b="1" dirty="0">
                <a:solidFill>
                  <a:srgbClr val="002060"/>
                </a:solidFill>
              </a:rPr>
              <a:t>(zbytkové), kdy kryje ty náklady zdravotní péče, která již povinné pojištění nehradí (spoluúčast) nebo </a:t>
            </a:r>
            <a:r>
              <a:rPr lang="cs-CZ" sz="2400" b="1" i="1" dirty="0">
                <a:solidFill>
                  <a:srgbClr val="C00000"/>
                </a:solidFill>
              </a:rPr>
              <a:t>alternativní, </a:t>
            </a:r>
            <a:r>
              <a:rPr lang="cs-CZ" sz="2400" b="1" dirty="0">
                <a:solidFill>
                  <a:srgbClr val="002060"/>
                </a:solidFill>
              </a:rPr>
              <a:t>kdy privátní zdravotní pojištění umožňuje např. pojistit se na vyšší standard zdravotních služeb, než jaký kryje statutární zdravotní pojištění.</a:t>
            </a:r>
          </a:p>
          <a:p>
            <a:pPr>
              <a:buClr>
                <a:schemeClr val="tx2">
                  <a:lumMod val="50000"/>
                </a:schemeClr>
              </a:buCl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a:t> </a:t>
            </a:r>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62</a:t>
            </a:fld>
            <a:endParaRPr lang="cs-CZ" dirty="0"/>
          </a:p>
        </p:txBody>
      </p:sp>
    </p:spTree>
    <p:extLst>
      <p:ext uri="{BB962C8B-B14F-4D97-AF65-F5344CB8AC3E}">
        <p14:creationId xmlns:p14="http://schemas.microsoft.com/office/powerpoint/2010/main" val="3076310428"/>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476673"/>
            <a:ext cx="8111155" cy="936104"/>
          </a:xfrm>
        </p:spPr>
        <p:txBody>
          <a:bodyPr>
            <a:noAutofit/>
          </a:bodyPr>
          <a:lstStyle/>
          <a:p>
            <a:pPr marL="457200" lvl="0" indent="-457200" algn="ctr">
              <a:spcBef>
                <a:spcPct val="20000"/>
              </a:spcBef>
            </a:pPr>
            <a:r>
              <a:rPr lang="cs-CZ" sz="2400" b="1" dirty="0">
                <a:solidFill>
                  <a:srgbClr val="31B6FD">
                    <a:lumMod val="50000"/>
                  </a:srgbClr>
                </a:solidFill>
                <a:ea typeface="+mn-ea"/>
                <a:cs typeface="+mn-cs"/>
              </a:rPr>
              <a:t/>
            </a:r>
            <a:br>
              <a:rPr lang="cs-CZ" sz="2400" b="1" dirty="0">
                <a:solidFill>
                  <a:srgbClr val="31B6FD">
                    <a:lumMod val="50000"/>
                  </a:srgbClr>
                </a:solidFill>
                <a:ea typeface="+mn-ea"/>
                <a:cs typeface="+mn-cs"/>
              </a:rPr>
            </a:br>
            <a:endParaRPr lang="cs-CZ" sz="3600" b="1" dirty="0"/>
          </a:p>
        </p:txBody>
      </p:sp>
      <p:sp>
        <p:nvSpPr>
          <p:cNvPr id="3" name="Zástupný symbol pro text 2"/>
          <p:cNvSpPr>
            <a:spLocks noGrp="1"/>
          </p:cNvSpPr>
          <p:nvPr>
            <p:ph type="body" sz="half" idx="2"/>
          </p:nvPr>
        </p:nvSpPr>
        <p:spPr>
          <a:xfrm>
            <a:off x="611560" y="1340768"/>
            <a:ext cx="8064896" cy="5274520"/>
          </a:xfrm>
        </p:spPr>
        <p:txBody>
          <a:bodyPr>
            <a:noAutofit/>
          </a:bodyPr>
          <a:lstStyle/>
          <a:p>
            <a:pPr algn="just">
              <a:buClr>
                <a:schemeClr val="tx2">
                  <a:lumMod val="50000"/>
                </a:schemeClr>
              </a:buClr>
            </a:pPr>
            <a:r>
              <a:rPr lang="cs-CZ" sz="2400" b="1" dirty="0">
                <a:solidFill>
                  <a:srgbClr val="002060"/>
                </a:solidFill>
              </a:rPr>
              <a:t>V evropských zemích je systém povinného pojištění naprosto převládající. Uplatnění privátního zdravotního pojištění je okrajové.</a:t>
            </a:r>
          </a:p>
          <a:p>
            <a:pPr algn="just">
              <a:buClr>
                <a:schemeClr val="tx2">
                  <a:lumMod val="50000"/>
                </a:schemeClr>
              </a:buClr>
            </a:pPr>
            <a:r>
              <a:rPr lang="cs-CZ" sz="2400" b="1" dirty="0">
                <a:solidFill>
                  <a:srgbClr val="002060"/>
                </a:solidFill>
              </a:rPr>
              <a:t>Jiná situace je však v USA, tam povinné zdravotní pojištění nemá tradici, </a:t>
            </a:r>
            <a:r>
              <a:rPr lang="cs-CZ" sz="2400" b="1" i="1" dirty="0">
                <a:solidFill>
                  <a:srgbClr val="002060"/>
                </a:solidFill>
              </a:rPr>
              <a:t>neboť odporuje filosofii svobodného amerického občana (občan, který není svazován zákonnými povinnostmi nad rámec nezbytného). </a:t>
            </a:r>
            <a:r>
              <a:rPr lang="cs-CZ" sz="2400" b="1" dirty="0">
                <a:solidFill>
                  <a:srgbClr val="002060"/>
                </a:solidFill>
              </a:rPr>
              <a:t>V důsledku tohoto stavu je v USA cca pětina obyvatelstva bez jakéhokoliv zdravotního pojištění a stav nemoci pro ně znamená velké ekonomické riziko. Toto vše chtěl změnit bývalý prezident USA Barack Obama. Úsilí Obamy naráželo na odpor mnohých zájmových skupin a zavedení povinného zdravotního pojištění v USA zůstalo nezrealizováno.</a:t>
            </a:r>
          </a:p>
          <a:p>
            <a:pPr algn="just">
              <a:buClr>
                <a:schemeClr val="tx2">
                  <a:lumMod val="50000"/>
                </a:schemeClr>
              </a:buClr>
            </a:pPr>
            <a:endParaRPr lang="cs-CZ" sz="2400" b="1" i="1" dirty="0">
              <a:solidFill>
                <a:srgbClr val="002060"/>
              </a:solidFill>
            </a:endParaRPr>
          </a:p>
          <a:p>
            <a:pPr algn="just">
              <a:buClr>
                <a:schemeClr val="tx2">
                  <a:lumMod val="50000"/>
                </a:schemeClr>
              </a:buClr>
            </a:pPr>
            <a:endParaRPr lang="cs-CZ" sz="2000" i="1" dirty="0">
              <a:solidFill>
                <a:schemeClr val="accent1">
                  <a:lumMod val="50000"/>
                </a:schemeClr>
              </a:solidFill>
            </a:endParaRPr>
          </a:p>
          <a:p>
            <a:pPr algn="just">
              <a:buClr>
                <a:schemeClr val="tx2">
                  <a:lumMod val="50000"/>
                </a:schemeClr>
              </a:buClr>
            </a:pPr>
            <a:endParaRPr lang="cs-CZ" sz="2000" b="1" dirty="0">
              <a:solidFill>
                <a:schemeClr val="accent1">
                  <a:lumMod val="50000"/>
                </a:schemeClr>
              </a:solidFill>
            </a:endParaRPr>
          </a:p>
          <a:p>
            <a:pPr algn="ctr">
              <a:buClr>
                <a:schemeClr val="tx2">
                  <a:lumMod val="50000"/>
                </a:schemeClr>
              </a:buCl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a:t> </a:t>
            </a:r>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63</a:t>
            </a:fld>
            <a:endParaRPr lang="cs-CZ" dirty="0"/>
          </a:p>
        </p:txBody>
      </p:sp>
    </p:spTree>
    <p:extLst>
      <p:ext uri="{BB962C8B-B14F-4D97-AF65-F5344CB8AC3E}">
        <p14:creationId xmlns:p14="http://schemas.microsoft.com/office/powerpoint/2010/main" val="3201489711"/>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476673"/>
            <a:ext cx="8111155" cy="936104"/>
          </a:xfrm>
        </p:spPr>
        <p:txBody>
          <a:bodyPr>
            <a:noAutofit/>
          </a:bodyPr>
          <a:lstStyle/>
          <a:p>
            <a:pPr marL="457200" lvl="0" indent="-457200" algn="ctr">
              <a:spcBef>
                <a:spcPct val="20000"/>
              </a:spcBef>
            </a:pPr>
            <a:r>
              <a:rPr lang="cs-CZ" sz="2400" b="1" dirty="0">
                <a:solidFill>
                  <a:srgbClr val="31B6FD">
                    <a:lumMod val="50000"/>
                  </a:srgbClr>
                </a:solidFill>
                <a:ea typeface="+mn-ea"/>
                <a:cs typeface="+mn-cs"/>
              </a:rPr>
              <a:t/>
            </a:r>
            <a:br>
              <a:rPr lang="cs-CZ" sz="2400" b="1" dirty="0">
                <a:solidFill>
                  <a:srgbClr val="31B6FD">
                    <a:lumMod val="50000"/>
                  </a:srgbClr>
                </a:solidFill>
                <a:ea typeface="+mn-ea"/>
                <a:cs typeface="+mn-cs"/>
              </a:rPr>
            </a:br>
            <a:endParaRPr lang="cs-CZ" sz="3600" b="1" dirty="0"/>
          </a:p>
        </p:txBody>
      </p:sp>
      <p:sp>
        <p:nvSpPr>
          <p:cNvPr id="3" name="Zástupný symbol pro text 2"/>
          <p:cNvSpPr>
            <a:spLocks noGrp="1"/>
          </p:cNvSpPr>
          <p:nvPr>
            <p:ph type="body" sz="half" idx="2"/>
          </p:nvPr>
        </p:nvSpPr>
        <p:spPr>
          <a:xfrm>
            <a:off x="611560" y="1556792"/>
            <a:ext cx="8064896" cy="5058496"/>
          </a:xfrm>
        </p:spPr>
        <p:txBody>
          <a:bodyPr>
            <a:noAutofit/>
          </a:bodyPr>
          <a:lstStyle/>
          <a:p>
            <a:pPr algn="just">
              <a:buClr>
                <a:schemeClr val="tx2">
                  <a:lumMod val="50000"/>
                </a:schemeClr>
              </a:buClr>
            </a:pPr>
            <a:r>
              <a:rPr lang="cs-CZ" sz="2400" b="1" dirty="0">
                <a:solidFill>
                  <a:srgbClr val="002060"/>
                </a:solidFill>
              </a:rPr>
              <a:t>V rámci systému povinného zdravotního pojištění, které známe v Evropě, rozlišujeme několik jeho základních modelů a podmodelů, které se uplatňují v jednotlivých evropských zemích.</a:t>
            </a:r>
          </a:p>
          <a:p>
            <a:pPr algn="just">
              <a:buClr>
                <a:schemeClr val="tx2">
                  <a:lumMod val="50000"/>
                </a:schemeClr>
              </a:buClr>
            </a:pPr>
            <a:r>
              <a:rPr lang="cs-CZ" sz="2400" b="1" dirty="0">
                <a:solidFill>
                  <a:srgbClr val="002060"/>
                </a:solidFill>
              </a:rPr>
              <a:t>Základní dva modely povinného zdravotního pojištění jsou:</a:t>
            </a:r>
          </a:p>
          <a:p>
            <a:pPr algn="just">
              <a:buClr>
                <a:schemeClr val="tx2">
                  <a:lumMod val="50000"/>
                </a:schemeClr>
              </a:buClr>
            </a:pPr>
            <a:endParaRPr lang="cs-CZ" sz="2400" b="1" dirty="0">
              <a:solidFill>
                <a:srgbClr val="002060"/>
              </a:solidFill>
            </a:endParaRPr>
          </a:p>
          <a:p>
            <a:pPr marL="457200" indent="-457200" algn="just">
              <a:buClr>
                <a:schemeClr val="tx2">
                  <a:lumMod val="50000"/>
                </a:schemeClr>
              </a:buClr>
              <a:buFont typeface="+mj-lt"/>
              <a:buAutoNum type="arabicParenR"/>
            </a:pPr>
            <a:r>
              <a:rPr lang="cs-CZ" sz="2400" dirty="0">
                <a:solidFill>
                  <a:srgbClr val="002060"/>
                </a:solidFill>
              </a:rPr>
              <a:t>Beveridgův model</a:t>
            </a:r>
          </a:p>
          <a:p>
            <a:pPr marL="457200" indent="-457200" algn="just">
              <a:buClr>
                <a:schemeClr val="tx2">
                  <a:lumMod val="50000"/>
                </a:schemeClr>
              </a:buClr>
              <a:buFont typeface="+mj-lt"/>
              <a:buAutoNum type="arabicParenR"/>
            </a:pPr>
            <a:r>
              <a:rPr lang="cs-CZ" sz="2400" dirty="0">
                <a:solidFill>
                  <a:srgbClr val="002060"/>
                </a:solidFill>
              </a:rPr>
              <a:t>Bismarckův model</a:t>
            </a:r>
          </a:p>
          <a:p>
            <a:pPr algn="just">
              <a:buClr>
                <a:schemeClr val="tx2">
                  <a:lumMod val="50000"/>
                </a:schemeClr>
              </a:buClr>
            </a:pPr>
            <a:endParaRPr lang="cs-CZ" sz="2000" i="1" dirty="0">
              <a:solidFill>
                <a:schemeClr val="accent1">
                  <a:lumMod val="50000"/>
                </a:schemeClr>
              </a:solidFill>
            </a:endParaRPr>
          </a:p>
          <a:p>
            <a:pPr algn="just">
              <a:buClr>
                <a:schemeClr val="tx2">
                  <a:lumMod val="50000"/>
                </a:schemeClr>
              </a:buClr>
            </a:pPr>
            <a:endParaRPr lang="cs-CZ" sz="2000" b="1" dirty="0">
              <a:solidFill>
                <a:schemeClr val="accent1">
                  <a:lumMod val="50000"/>
                </a:schemeClr>
              </a:solidFill>
            </a:endParaRPr>
          </a:p>
          <a:p>
            <a:pPr algn="ctr">
              <a:buClr>
                <a:schemeClr val="tx2">
                  <a:lumMod val="50000"/>
                </a:schemeClr>
              </a:buCl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a:t> </a:t>
            </a:r>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64</a:t>
            </a:fld>
            <a:endParaRPr lang="cs-CZ" dirty="0"/>
          </a:p>
        </p:txBody>
      </p:sp>
    </p:spTree>
    <p:extLst>
      <p:ext uri="{BB962C8B-B14F-4D97-AF65-F5344CB8AC3E}">
        <p14:creationId xmlns:p14="http://schemas.microsoft.com/office/powerpoint/2010/main" val="679948355"/>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476673"/>
            <a:ext cx="8111155" cy="936104"/>
          </a:xfrm>
        </p:spPr>
        <p:txBody>
          <a:bodyPr>
            <a:noAutofit/>
          </a:bodyPr>
          <a:lstStyle/>
          <a:p>
            <a:pPr marL="457200" lvl="0" indent="-457200" algn="ctr">
              <a:spcBef>
                <a:spcPct val="20000"/>
              </a:spcBef>
            </a:pPr>
            <a:r>
              <a:rPr lang="cs-CZ" sz="2400" b="1" dirty="0">
                <a:solidFill>
                  <a:srgbClr val="31B6FD">
                    <a:lumMod val="50000"/>
                  </a:srgbClr>
                </a:solidFill>
                <a:ea typeface="+mn-ea"/>
                <a:cs typeface="+mn-cs"/>
              </a:rPr>
              <a:t/>
            </a:r>
            <a:br>
              <a:rPr lang="cs-CZ" sz="2400" b="1" dirty="0">
                <a:solidFill>
                  <a:srgbClr val="31B6FD">
                    <a:lumMod val="50000"/>
                  </a:srgbClr>
                </a:solidFill>
                <a:ea typeface="+mn-ea"/>
                <a:cs typeface="+mn-cs"/>
              </a:rPr>
            </a:br>
            <a:endParaRPr lang="cs-CZ" sz="3600" b="1" dirty="0"/>
          </a:p>
        </p:txBody>
      </p:sp>
      <p:sp>
        <p:nvSpPr>
          <p:cNvPr id="3" name="Zástupný symbol pro text 2"/>
          <p:cNvSpPr>
            <a:spLocks noGrp="1"/>
          </p:cNvSpPr>
          <p:nvPr>
            <p:ph type="body" sz="half" idx="2"/>
          </p:nvPr>
        </p:nvSpPr>
        <p:spPr>
          <a:xfrm>
            <a:off x="611560" y="1556792"/>
            <a:ext cx="8064896" cy="5058496"/>
          </a:xfrm>
        </p:spPr>
        <p:txBody>
          <a:bodyPr>
            <a:noAutofit/>
          </a:bodyPr>
          <a:lstStyle/>
          <a:p>
            <a:pPr marL="457200" indent="-457200" algn="just">
              <a:buClr>
                <a:srgbClr val="C00000"/>
              </a:buClr>
              <a:buFont typeface="+mj-lt"/>
              <a:buAutoNum type="arabicParenR"/>
            </a:pPr>
            <a:r>
              <a:rPr lang="cs-CZ" sz="2400" dirty="0">
                <a:solidFill>
                  <a:srgbClr val="C00000"/>
                </a:solidFill>
              </a:rPr>
              <a:t>Beveridgův model </a:t>
            </a:r>
          </a:p>
          <a:p>
            <a:pPr marL="342900" indent="-342900" algn="just">
              <a:buClr>
                <a:schemeClr val="tx2">
                  <a:lumMod val="50000"/>
                </a:schemeClr>
              </a:buClr>
              <a:buFont typeface="Wingdings" panose="05000000000000000000" pitchFamily="2" charset="2"/>
              <a:buChar char="§"/>
            </a:pPr>
            <a:r>
              <a:rPr lang="cs-CZ" sz="2400" i="1" dirty="0">
                <a:solidFill>
                  <a:srgbClr val="002060"/>
                </a:solidFill>
              </a:rPr>
              <a:t>jedná se o model národního zdravotní služby financován ze státního rozpočtu a z jeho zdrojů jsou financovány náklady na zdravotní péči, tak i náklady na státní správu, obranu, justici apod.</a:t>
            </a:r>
          </a:p>
          <a:p>
            <a:pPr marL="342900" indent="-342900" algn="just">
              <a:buClr>
                <a:schemeClr val="tx2">
                  <a:lumMod val="50000"/>
                </a:schemeClr>
              </a:buClr>
              <a:buFont typeface="Wingdings" panose="05000000000000000000" pitchFamily="2" charset="2"/>
              <a:buChar char="§"/>
            </a:pPr>
            <a:r>
              <a:rPr lang="cs-CZ" sz="2400" i="1" dirty="0">
                <a:solidFill>
                  <a:srgbClr val="002060"/>
                </a:solidFill>
              </a:rPr>
              <a:t>poskytuje univerzální pojistné krytí pro všechny obyvatele, neboť všichni ekonomicky aktivní obyvatelé mají daňovou povinnost </a:t>
            </a:r>
          </a:p>
          <a:p>
            <a:pPr marL="342900" indent="-342900" algn="just">
              <a:buClr>
                <a:schemeClr val="tx2">
                  <a:lumMod val="50000"/>
                </a:schemeClr>
              </a:buClr>
              <a:buFont typeface="Wingdings" panose="05000000000000000000" pitchFamily="2" charset="2"/>
              <a:buChar char="§"/>
            </a:pPr>
            <a:r>
              <a:rPr lang="cs-CZ" sz="2400" i="1" dirty="0">
                <a:solidFill>
                  <a:srgbClr val="002060"/>
                </a:solidFill>
              </a:rPr>
              <a:t>stát zřizuje v území specializované orgány státní nebo regionální správy, které nasmlouvají rozsah a strukturu zdravotní péče v příslušném území se zdravotnickými zařízeními</a:t>
            </a:r>
          </a:p>
          <a:p>
            <a:pPr marL="342900" indent="-342900" algn="just">
              <a:buClr>
                <a:schemeClr val="tx2">
                  <a:lumMod val="50000"/>
                </a:schemeClr>
              </a:buClr>
              <a:buFont typeface="Wingdings" panose="05000000000000000000" pitchFamily="2" charset="2"/>
              <a:buChar char="§"/>
            </a:pPr>
            <a:r>
              <a:rPr lang="cs-CZ" sz="2400" i="1" dirty="0">
                <a:solidFill>
                  <a:srgbClr val="002060"/>
                </a:solidFill>
              </a:rPr>
              <a:t>zdravotnické zařízení mohou být buď státní, nebo privátní</a:t>
            </a:r>
          </a:p>
          <a:p>
            <a:pPr marL="342900" indent="-342900" algn="just">
              <a:buClr>
                <a:schemeClr val="tx2">
                  <a:lumMod val="50000"/>
                </a:schemeClr>
              </a:buClr>
              <a:buFont typeface="Wingdings" panose="05000000000000000000" pitchFamily="2" charset="2"/>
              <a:buChar char="§"/>
            </a:pPr>
            <a:endParaRPr lang="cs-CZ" sz="2400" i="1" dirty="0">
              <a:solidFill>
                <a:srgbClr val="002060"/>
              </a:solidFill>
            </a:endParaRPr>
          </a:p>
          <a:p>
            <a:pPr algn="just">
              <a:buClr>
                <a:schemeClr val="tx2">
                  <a:lumMod val="50000"/>
                </a:schemeClr>
              </a:buClr>
            </a:pPr>
            <a:endParaRPr lang="cs-CZ" sz="2400" b="1" dirty="0">
              <a:solidFill>
                <a:schemeClr val="accent1">
                  <a:lumMod val="50000"/>
                </a:schemeClr>
              </a:solidFill>
            </a:endParaRPr>
          </a:p>
          <a:p>
            <a:pPr algn="just">
              <a:buClr>
                <a:schemeClr val="tx2">
                  <a:lumMod val="50000"/>
                </a:schemeClr>
              </a:buClr>
            </a:pPr>
            <a:endParaRPr lang="cs-CZ" sz="2000" i="1" dirty="0">
              <a:solidFill>
                <a:schemeClr val="accent1">
                  <a:lumMod val="50000"/>
                </a:schemeClr>
              </a:solidFill>
            </a:endParaRPr>
          </a:p>
          <a:p>
            <a:pPr algn="just">
              <a:buClr>
                <a:schemeClr val="tx2">
                  <a:lumMod val="50000"/>
                </a:schemeClr>
              </a:buClr>
            </a:pPr>
            <a:endParaRPr lang="cs-CZ" sz="2000" b="1" dirty="0">
              <a:solidFill>
                <a:schemeClr val="accent1">
                  <a:lumMod val="50000"/>
                </a:schemeClr>
              </a:solidFill>
            </a:endParaRPr>
          </a:p>
          <a:p>
            <a:pPr algn="ctr">
              <a:buClr>
                <a:schemeClr val="tx2">
                  <a:lumMod val="50000"/>
                </a:schemeClr>
              </a:buCl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a:t> </a:t>
            </a:r>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65</a:t>
            </a:fld>
            <a:endParaRPr lang="cs-CZ" dirty="0"/>
          </a:p>
        </p:txBody>
      </p:sp>
    </p:spTree>
    <p:extLst>
      <p:ext uri="{BB962C8B-B14F-4D97-AF65-F5344CB8AC3E}">
        <p14:creationId xmlns:p14="http://schemas.microsoft.com/office/powerpoint/2010/main" val="3105354592"/>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476673"/>
            <a:ext cx="8111155" cy="936104"/>
          </a:xfrm>
        </p:spPr>
        <p:txBody>
          <a:bodyPr>
            <a:noAutofit/>
          </a:bodyPr>
          <a:lstStyle/>
          <a:p>
            <a:pPr marL="457200" lvl="0" indent="-457200" algn="ctr">
              <a:spcBef>
                <a:spcPct val="20000"/>
              </a:spcBef>
            </a:pPr>
            <a:r>
              <a:rPr lang="cs-CZ" sz="2400" b="1" dirty="0">
                <a:solidFill>
                  <a:srgbClr val="31B6FD">
                    <a:lumMod val="50000"/>
                  </a:srgbClr>
                </a:solidFill>
                <a:ea typeface="+mn-ea"/>
                <a:cs typeface="+mn-cs"/>
              </a:rPr>
              <a:t/>
            </a:r>
            <a:br>
              <a:rPr lang="cs-CZ" sz="2400" b="1" dirty="0">
                <a:solidFill>
                  <a:srgbClr val="31B6FD">
                    <a:lumMod val="50000"/>
                  </a:srgbClr>
                </a:solidFill>
                <a:ea typeface="+mn-ea"/>
                <a:cs typeface="+mn-cs"/>
              </a:rPr>
            </a:br>
            <a:endParaRPr lang="cs-CZ" sz="3600" b="1" dirty="0"/>
          </a:p>
        </p:txBody>
      </p:sp>
      <p:sp>
        <p:nvSpPr>
          <p:cNvPr id="3" name="Zástupný symbol pro text 2"/>
          <p:cNvSpPr>
            <a:spLocks noGrp="1"/>
          </p:cNvSpPr>
          <p:nvPr>
            <p:ph type="body" sz="half" idx="2"/>
          </p:nvPr>
        </p:nvSpPr>
        <p:spPr>
          <a:xfrm>
            <a:off x="611560" y="1556792"/>
            <a:ext cx="8064896" cy="5058496"/>
          </a:xfrm>
        </p:spPr>
        <p:txBody>
          <a:bodyPr>
            <a:noAutofit/>
          </a:bodyPr>
          <a:lstStyle/>
          <a:p>
            <a:pPr algn="just">
              <a:buClr>
                <a:schemeClr val="tx2">
                  <a:lumMod val="50000"/>
                </a:schemeClr>
              </a:buClr>
            </a:pPr>
            <a:r>
              <a:rPr lang="cs-CZ" sz="2400" b="1" dirty="0">
                <a:solidFill>
                  <a:srgbClr val="002060"/>
                </a:solidFill>
              </a:rPr>
              <a:t>V rámci Beveridgeova modelu rozeznáváme podmodely:</a:t>
            </a:r>
          </a:p>
          <a:p>
            <a:pPr algn="just">
              <a:buClr>
                <a:schemeClr val="tx2">
                  <a:lumMod val="50000"/>
                </a:schemeClr>
              </a:buClr>
            </a:pPr>
            <a:endParaRPr lang="cs-CZ" sz="2400" b="1" dirty="0">
              <a:solidFill>
                <a:srgbClr val="002060"/>
              </a:solidFill>
            </a:endParaRPr>
          </a:p>
          <a:p>
            <a:pPr marL="457200" indent="-457200" algn="just">
              <a:buClr>
                <a:srgbClr val="C00000"/>
              </a:buClr>
              <a:buFont typeface="+mj-lt"/>
              <a:buAutoNum type="alphaLcParenR"/>
            </a:pPr>
            <a:r>
              <a:rPr lang="cs-CZ" sz="2400" dirty="0">
                <a:solidFill>
                  <a:srgbClr val="C00000"/>
                </a:solidFill>
              </a:rPr>
              <a:t>Douglesův model</a:t>
            </a:r>
          </a:p>
          <a:p>
            <a:pPr algn="just">
              <a:buClr>
                <a:srgbClr val="C00000"/>
              </a:buClr>
            </a:pPr>
            <a:r>
              <a:rPr lang="cs-CZ" sz="2400" i="1" dirty="0">
                <a:solidFill>
                  <a:srgbClr val="002060"/>
                </a:solidFill>
              </a:rPr>
              <a:t>Uplatňuje se v těch zemích, které mají svá území rozdělená na provincie (Kanada, Austrálie, apod.). V těchto zemích se sice daně vybírají centrálně, avšak stát vybrané prostředky přerozděluje částečně mezi jednotlivé provincie, jejichž vlády odpovídají za poskytování a financování zdravotní péče na svém území, tedy nasmlouvávají a uhrazují zdravotní péči poskytnutou státními či nestátními zdravotními zařízeními.</a:t>
            </a:r>
          </a:p>
          <a:p>
            <a:pPr marL="457200" indent="-457200" algn="just">
              <a:buClr>
                <a:schemeClr val="tx2">
                  <a:lumMod val="50000"/>
                </a:schemeClr>
              </a:buClr>
              <a:buFont typeface="+mj-lt"/>
              <a:buAutoNum type="alphaLcParenR"/>
            </a:pPr>
            <a:endParaRPr lang="cs-CZ" sz="2000" dirty="0">
              <a:solidFill>
                <a:srgbClr val="002060"/>
              </a:solidFill>
            </a:endParaRPr>
          </a:p>
          <a:p>
            <a:pPr algn="just">
              <a:buClr>
                <a:schemeClr val="tx2">
                  <a:lumMod val="50000"/>
                </a:schemeClr>
              </a:buClr>
            </a:pPr>
            <a:endParaRPr lang="cs-CZ" sz="2000" b="1" dirty="0">
              <a:solidFill>
                <a:schemeClr val="accent1">
                  <a:lumMod val="50000"/>
                </a:schemeClr>
              </a:solidFill>
            </a:endParaRPr>
          </a:p>
          <a:p>
            <a:pPr algn="ctr">
              <a:buClr>
                <a:schemeClr val="tx2">
                  <a:lumMod val="50000"/>
                </a:schemeClr>
              </a:buCl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a:t> </a:t>
            </a:r>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66</a:t>
            </a:fld>
            <a:endParaRPr lang="cs-CZ" dirty="0"/>
          </a:p>
        </p:txBody>
      </p:sp>
    </p:spTree>
    <p:extLst>
      <p:ext uri="{BB962C8B-B14F-4D97-AF65-F5344CB8AC3E}">
        <p14:creationId xmlns:p14="http://schemas.microsoft.com/office/powerpoint/2010/main" val="574822144"/>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476673"/>
            <a:ext cx="8111155" cy="936104"/>
          </a:xfrm>
        </p:spPr>
        <p:txBody>
          <a:bodyPr>
            <a:noAutofit/>
          </a:bodyPr>
          <a:lstStyle/>
          <a:p>
            <a:pPr marL="457200" lvl="0" indent="-457200" algn="ctr">
              <a:spcBef>
                <a:spcPct val="20000"/>
              </a:spcBef>
            </a:pPr>
            <a:r>
              <a:rPr lang="cs-CZ" sz="2400" b="1" dirty="0">
                <a:solidFill>
                  <a:srgbClr val="31B6FD">
                    <a:lumMod val="50000"/>
                  </a:srgbClr>
                </a:solidFill>
                <a:ea typeface="+mn-ea"/>
                <a:cs typeface="+mn-cs"/>
              </a:rPr>
              <a:t/>
            </a:r>
            <a:br>
              <a:rPr lang="cs-CZ" sz="2400" b="1" dirty="0">
                <a:solidFill>
                  <a:srgbClr val="31B6FD">
                    <a:lumMod val="50000"/>
                  </a:srgbClr>
                </a:solidFill>
                <a:ea typeface="+mn-ea"/>
                <a:cs typeface="+mn-cs"/>
              </a:rPr>
            </a:br>
            <a:endParaRPr lang="cs-CZ" sz="3600" b="1" dirty="0"/>
          </a:p>
        </p:txBody>
      </p:sp>
      <p:sp>
        <p:nvSpPr>
          <p:cNvPr id="3" name="Zástupný symbol pro text 2"/>
          <p:cNvSpPr>
            <a:spLocks noGrp="1"/>
          </p:cNvSpPr>
          <p:nvPr>
            <p:ph type="body" sz="half" idx="2"/>
          </p:nvPr>
        </p:nvSpPr>
        <p:spPr>
          <a:xfrm>
            <a:off x="611560" y="1556792"/>
            <a:ext cx="8064896" cy="5058496"/>
          </a:xfrm>
        </p:spPr>
        <p:txBody>
          <a:bodyPr>
            <a:noAutofit/>
          </a:bodyPr>
          <a:lstStyle/>
          <a:p>
            <a:pPr marL="457200" indent="-457200" algn="just">
              <a:buClr>
                <a:srgbClr val="C00000"/>
              </a:buClr>
              <a:buFont typeface="+mj-lt"/>
              <a:buAutoNum type="alphaLcParenR" startAt="2"/>
            </a:pPr>
            <a:r>
              <a:rPr lang="cs-CZ" sz="2400" dirty="0" err="1">
                <a:solidFill>
                  <a:srgbClr val="C00000"/>
                </a:solidFill>
              </a:rPr>
              <a:t>Semeškův</a:t>
            </a:r>
            <a:r>
              <a:rPr lang="cs-CZ" sz="2400" dirty="0">
                <a:solidFill>
                  <a:srgbClr val="C00000"/>
                </a:solidFill>
              </a:rPr>
              <a:t> model</a:t>
            </a:r>
          </a:p>
          <a:p>
            <a:pPr algn="just">
              <a:buClr>
                <a:srgbClr val="C00000"/>
              </a:buClr>
            </a:pPr>
            <a:r>
              <a:rPr lang="cs-CZ" sz="2400" i="1" dirty="0">
                <a:solidFill>
                  <a:srgbClr val="002060"/>
                </a:solidFill>
              </a:rPr>
              <a:t>Tento model byl uplatňován v bývalých socialistických zemích včetně Československa do 90. let 20. století. Podstatou tohoto modelu bylo postátnění jak zdravotních zařízení, tak i prostředků na úhradu nákladů na zdravotní péči.</a:t>
            </a:r>
          </a:p>
          <a:p>
            <a:pPr algn="just">
              <a:buClr>
                <a:srgbClr val="C00000"/>
              </a:buClr>
            </a:pPr>
            <a:r>
              <a:rPr lang="cs-CZ" sz="2400" i="1" dirty="0">
                <a:solidFill>
                  <a:srgbClr val="002060"/>
                </a:solidFill>
              </a:rPr>
              <a:t>Zdravotnická zařízení byla státem zřizována jako rozpočtové a příspěvkové organizace státu, které měly náklady své činnosti hrazeny ze státního rozpočtu.</a:t>
            </a:r>
          </a:p>
          <a:p>
            <a:pPr algn="just">
              <a:buClr>
                <a:schemeClr val="tx2">
                  <a:lumMod val="50000"/>
                </a:schemeClr>
              </a:buClr>
            </a:pPr>
            <a:endParaRPr lang="cs-CZ" sz="2000" i="1" dirty="0">
              <a:solidFill>
                <a:schemeClr val="accent1">
                  <a:lumMod val="50000"/>
                </a:schemeClr>
              </a:solidFill>
            </a:endParaRPr>
          </a:p>
          <a:p>
            <a:pPr algn="just">
              <a:buClr>
                <a:schemeClr val="tx2">
                  <a:lumMod val="50000"/>
                </a:schemeClr>
              </a:buClr>
            </a:pPr>
            <a:endParaRPr lang="cs-CZ" sz="2000" b="1" dirty="0">
              <a:solidFill>
                <a:schemeClr val="accent1">
                  <a:lumMod val="50000"/>
                </a:schemeClr>
              </a:solidFill>
            </a:endParaRPr>
          </a:p>
          <a:p>
            <a:pPr algn="ctr">
              <a:buClr>
                <a:schemeClr val="tx2">
                  <a:lumMod val="50000"/>
                </a:schemeClr>
              </a:buCl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a:t> </a:t>
            </a:r>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67</a:t>
            </a:fld>
            <a:endParaRPr lang="cs-CZ" dirty="0"/>
          </a:p>
        </p:txBody>
      </p:sp>
    </p:spTree>
    <p:extLst>
      <p:ext uri="{BB962C8B-B14F-4D97-AF65-F5344CB8AC3E}">
        <p14:creationId xmlns:p14="http://schemas.microsoft.com/office/powerpoint/2010/main" val="1667750138"/>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476673"/>
            <a:ext cx="8111155" cy="936104"/>
          </a:xfrm>
        </p:spPr>
        <p:txBody>
          <a:bodyPr>
            <a:noAutofit/>
          </a:bodyPr>
          <a:lstStyle/>
          <a:p>
            <a:pPr marL="457200" lvl="0" indent="-457200" algn="ctr">
              <a:spcBef>
                <a:spcPct val="20000"/>
              </a:spcBef>
            </a:pPr>
            <a:r>
              <a:rPr lang="cs-CZ" sz="2400" b="1" dirty="0">
                <a:solidFill>
                  <a:srgbClr val="31B6FD">
                    <a:lumMod val="50000"/>
                  </a:srgbClr>
                </a:solidFill>
                <a:ea typeface="+mn-ea"/>
                <a:cs typeface="+mn-cs"/>
              </a:rPr>
              <a:t/>
            </a:r>
            <a:br>
              <a:rPr lang="cs-CZ" sz="2400" b="1" dirty="0">
                <a:solidFill>
                  <a:srgbClr val="31B6FD">
                    <a:lumMod val="50000"/>
                  </a:srgbClr>
                </a:solidFill>
                <a:ea typeface="+mn-ea"/>
                <a:cs typeface="+mn-cs"/>
              </a:rPr>
            </a:br>
            <a:endParaRPr lang="cs-CZ" sz="3600" b="1" dirty="0"/>
          </a:p>
        </p:txBody>
      </p:sp>
      <p:sp>
        <p:nvSpPr>
          <p:cNvPr id="3" name="Zástupný symbol pro text 2"/>
          <p:cNvSpPr>
            <a:spLocks noGrp="1"/>
          </p:cNvSpPr>
          <p:nvPr>
            <p:ph type="body" sz="half" idx="2"/>
          </p:nvPr>
        </p:nvSpPr>
        <p:spPr>
          <a:xfrm>
            <a:off x="611560" y="942256"/>
            <a:ext cx="8064896" cy="5673032"/>
          </a:xfrm>
        </p:spPr>
        <p:txBody>
          <a:bodyPr>
            <a:noAutofit/>
          </a:bodyPr>
          <a:lstStyle/>
          <a:p>
            <a:pPr marL="457200" indent="-457200" algn="just">
              <a:buClr>
                <a:srgbClr val="C00000"/>
              </a:buClr>
              <a:buFont typeface="+mj-lt"/>
              <a:buAutoNum type="arabicParenR" startAt="2"/>
            </a:pPr>
            <a:r>
              <a:rPr lang="cs-CZ" sz="2400" dirty="0">
                <a:solidFill>
                  <a:srgbClr val="C00000"/>
                </a:solidFill>
              </a:rPr>
              <a:t>Bismarckův model</a:t>
            </a:r>
          </a:p>
          <a:p>
            <a:pPr marL="342900" indent="-342900" algn="just">
              <a:buClr>
                <a:srgbClr val="002060"/>
              </a:buClr>
              <a:buFont typeface="Wingdings" panose="05000000000000000000" pitchFamily="2" charset="2"/>
              <a:buChar char="§"/>
            </a:pPr>
            <a:r>
              <a:rPr lang="cs-CZ" sz="2400" dirty="0">
                <a:solidFill>
                  <a:srgbClr val="002060"/>
                </a:solidFill>
              </a:rPr>
              <a:t>začátkem 90. let 20. století byl u nás systém financování zdravotní péče transformován </a:t>
            </a:r>
            <a:r>
              <a:rPr lang="cs-CZ" sz="2400" dirty="0" smtClean="0">
                <a:solidFill>
                  <a:srgbClr val="002060"/>
                </a:solidFill>
              </a:rPr>
              <a:t>ze </a:t>
            </a:r>
            <a:r>
              <a:rPr lang="cs-CZ" sz="2400" dirty="0">
                <a:solidFill>
                  <a:srgbClr val="002060"/>
                </a:solidFill>
              </a:rPr>
              <a:t>Semeškova modelu na Bismarckův model.</a:t>
            </a:r>
          </a:p>
          <a:p>
            <a:pPr marL="342900" indent="-342900" algn="just">
              <a:buClr>
                <a:srgbClr val="002060"/>
              </a:buClr>
              <a:buFont typeface="Wingdings" panose="05000000000000000000" pitchFamily="2" charset="2"/>
              <a:buChar char="§"/>
            </a:pPr>
            <a:r>
              <a:rPr lang="cs-CZ" sz="2400" dirty="0">
                <a:solidFill>
                  <a:srgbClr val="002060"/>
                </a:solidFill>
              </a:rPr>
              <a:t>je to model postavený na povinném zdravotním pojištěním formou odvodů pojistného zákonem stanoveným procentem z příjmu pojištěnců a OSVČ a odvodu zaměstnavatelů z vyplacených mezd a dále platbou pojistného za státní pojištěnce (důchodci, děti, nezaměstnaní v evidenci ÚP, aj.) z prostředků státního rozpočtu</a:t>
            </a:r>
          </a:p>
          <a:p>
            <a:pPr marL="342900" indent="-342900" algn="just">
              <a:buClr>
                <a:srgbClr val="002060"/>
              </a:buClr>
              <a:buFont typeface="Wingdings" panose="05000000000000000000" pitchFamily="2" charset="2"/>
              <a:buChar char="§"/>
            </a:pPr>
            <a:r>
              <a:rPr lang="cs-CZ" sz="2400" dirty="0">
                <a:solidFill>
                  <a:srgbClr val="002060"/>
                </a:solidFill>
              </a:rPr>
              <a:t>sytém je spravovaný samostatnými zdravotními pojišťovnami, které nasmlouvávají rozsah a strukturu zdravotní péče se stáními či nestátními zdravotními zařízeními.</a:t>
            </a:r>
          </a:p>
          <a:p>
            <a:pPr algn="just">
              <a:buClr>
                <a:srgbClr val="002060"/>
              </a:buClr>
            </a:pPr>
            <a:endParaRPr lang="cs-CZ" sz="2400" dirty="0">
              <a:solidFill>
                <a:srgbClr val="002060"/>
              </a:solidFill>
            </a:endParaRPr>
          </a:p>
          <a:p>
            <a:pPr algn="just">
              <a:buClr>
                <a:schemeClr val="tx2">
                  <a:lumMod val="50000"/>
                </a:schemeClr>
              </a:buClr>
            </a:pPr>
            <a:endParaRPr lang="cs-CZ" sz="2400" b="1" dirty="0">
              <a:solidFill>
                <a:schemeClr val="accent1">
                  <a:lumMod val="50000"/>
                </a:schemeClr>
              </a:solidFill>
            </a:endParaRPr>
          </a:p>
          <a:p>
            <a:pPr algn="just">
              <a:buClr>
                <a:schemeClr val="tx2">
                  <a:lumMod val="50000"/>
                </a:schemeClr>
              </a:buClr>
            </a:pPr>
            <a:endParaRPr lang="cs-CZ" sz="2000" i="1" dirty="0">
              <a:solidFill>
                <a:schemeClr val="accent1">
                  <a:lumMod val="50000"/>
                </a:schemeClr>
              </a:solidFill>
            </a:endParaRPr>
          </a:p>
          <a:p>
            <a:pPr algn="just">
              <a:buClr>
                <a:schemeClr val="tx2">
                  <a:lumMod val="50000"/>
                </a:schemeClr>
              </a:buClr>
            </a:pPr>
            <a:endParaRPr lang="cs-CZ" sz="2000" b="1" dirty="0">
              <a:solidFill>
                <a:schemeClr val="accent1">
                  <a:lumMod val="50000"/>
                </a:schemeClr>
              </a:solidFill>
            </a:endParaRPr>
          </a:p>
          <a:p>
            <a:pPr algn="ctr">
              <a:buClr>
                <a:schemeClr val="tx2">
                  <a:lumMod val="50000"/>
                </a:schemeClr>
              </a:buCl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a:t> </a:t>
            </a:r>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68</a:t>
            </a:fld>
            <a:endParaRPr lang="cs-CZ" dirty="0"/>
          </a:p>
        </p:txBody>
      </p:sp>
    </p:spTree>
    <p:extLst>
      <p:ext uri="{BB962C8B-B14F-4D97-AF65-F5344CB8AC3E}">
        <p14:creationId xmlns:p14="http://schemas.microsoft.com/office/powerpoint/2010/main" val="3313435165"/>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476673"/>
            <a:ext cx="8111155" cy="576063"/>
          </a:xfrm>
        </p:spPr>
        <p:txBody>
          <a:bodyPr>
            <a:noAutofit/>
          </a:bodyPr>
          <a:lstStyle/>
          <a:p>
            <a:pPr marL="457200" lvl="0" indent="-457200" algn="ctr">
              <a:spcBef>
                <a:spcPct val="20000"/>
              </a:spcBef>
            </a:pPr>
            <a:r>
              <a:rPr lang="cs-CZ" sz="2400" b="1" dirty="0">
                <a:solidFill>
                  <a:srgbClr val="31B6FD">
                    <a:lumMod val="50000"/>
                  </a:srgbClr>
                </a:solidFill>
                <a:ea typeface="+mn-ea"/>
                <a:cs typeface="+mn-cs"/>
              </a:rPr>
              <a:t/>
            </a:r>
            <a:br>
              <a:rPr lang="cs-CZ" sz="2400" b="1" dirty="0">
                <a:solidFill>
                  <a:srgbClr val="31B6FD">
                    <a:lumMod val="50000"/>
                  </a:srgbClr>
                </a:solidFill>
                <a:ea typeface="+mn-ea"/>
                <a:cs typeface="+mn-cs"/>
              </a:rPr>
            </a:br>
            <a:r>
              <a:rPr lang="cs-CZ" sz="2400" b="1" dirty="0">
                <a:solidFill>
                  <a:schemeClr val="bg1"/>
                </a:solidFill>
                <a:ea typeface="+mn-ea"/>
                <a:cs typeface="+mn-cs"/>
              </a:rPr>
              <a:t>Pojistné modely ve zdravotním pojištění</a:t>
            </a:r>
            <a:endParaRPr lang="cs-CZ" sz="3600" b="1" dirty="0"/>
          </a:p>
        </p:txBody>
      </p:sp>
      <p:sp>
        <p:nvSpPr>
          <p:cNvPr id="3" name="Zástupný symbol pro text 2"/>
          <p:cNvSpPr>
            <a:spLocks noGrp="1"/>
          </p:cNvSpPr>
          <p:nvPr>
            <p:ph type="body" sz="half" idx="2"/>
          </p:nvPr>
        </p:nvSpPr>
        <p:spPr>
          <a:xfrm>
            <a:off x="611560" y="1196753"/>
            <a:ext cx="8064896" cy="5418535"/>
          </a:xfrm>
        </p:spPr>
        <p:txBody>
          <a:bodyPr>
            <a:noAutofit/>
          </a:bodyPr>
          <a:lstStyle/>
          <a:p>
            <a:pPr marL="342900" indent="-342900" algn="just">
              <a:buClr>
                <a:schemeClr val="tx2">
                  <a:lumMod val="50000"/>
                </a:schemeClr>
              </a:buClr>
              <a:buFont typeface="Courier New" panose="02070309020205020404" pitchFamily="49" charset="0"/>
              <a:buChar char="o"/>
            </a:pPr>
            <a:r>
              <a:rPr lang="cs-CZ" sz="2400" b="1" dirty="0">
                <a:solidFill>
                  <a:srgbClr val="002060"/>
                </a:solidFill>
              </a:rPr>
              <a:t>pojistný produkt určuje rozsah zdravotní péče kryté zdravotním pojištěním a vymezuje podmínky její úhrady ze strany zdravotních pojišťoven</a:t>
            </a:r>
          </a:p>
          <a:p>
            <a:pPr marL="342900" indent="-342900" algn="just">
              <a:buClr>
                <a:schemeClr val="tx2">
                  <a:lumMod val="50000"/>
                </a:schemeClr>
              </a:buClr>
              <a:buFont typeface="Courier New" panose="02070309020205020404" pitchFamily="49" charset="0"/>
              <a:buChar char="o"/>
            </a:pPr>
            <a:r>
              <a:rPr lang="cs-CZ" sz="2400" b="1" dirty="0">
                <a:solidFill>
                  <a:srgbClr val="002060"/>
                </a:solidFill>
              </a:rPr>
              <a:t>ve vyspělých zemích je pojistný produkt vymezen velice široce, znamená to, že prakticky veškeré oblasti zdravotní péče jsou kryty zdravotním pojištěním, vyloučeny obvykle bývají estetické výkony či alternativní postupy a omezené krytí je i v oblasti stomatologie.</a:t>
            </a:r>
          </a:p>
          <a:p>
            <a:pPr marL="342900" indent="-342900" algn="just">
              <a:buClr>
                <a:schemeClr val="tx2">
                  <a:lumMod val="50000"/>
                </a:schemeClr>
              </a:buClr>
              <a:buFont typeface="Courier New" panose="02070309020205020404" pitchFamily="49" charset="0"/>
              <a:buChar char="o"/>
            </a:pPr>
            <a:r>
              <a:rPr lang="cs-CZ" sz="2400" b="1" dirty="0">
                <a:solidFill>
                  <a:srgbClr val="002060"/>
                </a:solidFill>
              </a:rPr>
              <a:t>v ČR bylo do roku 2012 vymezení pojistného produktu ve zdravotním pojištění velmi široké, s rokem 2012 dochází k omezení hrazeného pojistného produktu a k zavedení tzv. nadstandardů zdravotní péče, které je možno získat jen za příplatek</a:t>
            </a:r>
          </a:p>
          <a:p>
            <a:pPr algn="just">
              <a:buClr>
                <a:schemeClr val="tx2">
                  <a:lumMod val="50000"/>
                </a:schemeClr>
              </a:buClr>
            </a:pPr>
            <a:endParaRPr lang="cs-CZ" sz="2000" i="1" dirty="0">
              <a:solidFill>
                <a:schemeClr val="accent1">
                  <a:lumMod val="50000"/>
                </a:schemeClr>
              </a:solidFill>
            </a:endParaRPr>
          </a:p>
          <a:p>
            <a:pPr algn="just">
              <a:buClr>
                <a:schemeClr val="tx2">
                  <a:lumMod val="50000"/>
                </a:schemeClr>
              </a:buClr>
            </a:pPr>
            <a:endParaRPr lang="cs-CZ" sz="2000" b="1" dirty="0">
              <a:solidFill>
                <a:schemeClr val="accent1">
                  <a:lumMod val="50000"/>
                </a:schemeClr>
              </a:solidFill>
            </a:endParaRPr>
          </a:p>
          <a:p>
            <a:pPr algn="ctr">
              <a:buClr>
                <a:schemeClr val="tx2">
                  <a:lumMod val="50000"/>
                </a:schemeClr>
              </a:buCl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a:t> </a:t>
            </a:r>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69</a:t>
            </a:fld>
            <a:endParaRPr lang="cs-CZ" dirty="0"/>
          </a:p>
        </p:txBody>
      </p:sp>
    </p:spTree>
    <p:extLst>
      <p:ext uri="{BB962C8B-B14F-4D97-AF65-F5344CB8AC3E}">
        <p14:creationId xmlns:p14="http://schemas.microsoft.com/office/powerpoint/2010/main" val="39124755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332656"/>
            <a:ext cx="8111155" cy="1002101"/>
          </a:xfrm>
        </p:spPr>
        <p:txBody>
          <a:bodyPr>
            <a:noAutofit/>
          </a:bodyPr>
          <a:lstStyle/>
          <a:p>
            <a:endParaRPr lang="cs-CZ" sz="3600" b="1" dirty="0"/>
          </a:p>
        </p:txBody>
      </p:sp>
      <p:sp>
        <p:nvSpPr>
          <p:cNvPr id="3" name="Zástupný symbol pro text 2"/>
          <p:cNvSpPr>
            <a:spLocks noGrp="1"/>
          </p:cNvSpPr>
          <p:nvPr>
            <p:ph type="body" sz="half" idx="2"/>
          </p:nvPr>
        </p:nvSpPr>
        <p:spPr>
          <a:xfrm>
            <a:off x="395536" y="1340768"/>
            <a:ext cx="8424936" cy="5040559"/>
          </a:xfrm>
        </p:spPr>
        <p:txBody>
          <a:bodyPr>
            <a:noAutofit/>
          </a:bodyPr>
          <a:lstStyle/>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742950" lvl="1" indent="-285750" algn="just">
              <a:lnSpc>
                <a:spcPct val="150000"/>
              </a:lnSpc>
              <a:buClr>
                <a:schemeClr val="tx2">
                  <a:lumMod val="50000"/>
                </a:schemeClr>
              </a:buClr>
              <a:buFont typeface="Wingdings" panose="05000000000000000000" pitchFamily="2" charset="2"/>
              <a:buChar char="Ø"/>
            </a:pPr>
            <a:r>
              <a:rPr lang="cs-CZ" sz="2400" b="1" dirty="0">
                <a:solidFill>
                  <a:srgbClr val="002060"/>
                </a:solidFill>
              </a:rPr>
              <a:t>Na druhou stranu  se setkáváme pro nás s rozvojovými zeměmi, které mají své zdravotnické systémy velmi vyspělé ( arabské státy). V protikladu stojí země jako je např. Čína, která má svůj zdravotnický systém ve špatném stavu.</a:t>
            </a:r>
          </a:p>
          <a:p>
            <a:pPr>
              <a:buClr>
                <a:schemeClr val="tx2">
                  <a:lumMod val="50000"/>
                </a:schemeClr>
              </a:buClr>
            </a:pPr>
            <a:r>
              <a:rPr lang="cs-CZ" sz="2000" b="1" dirty="0">
                <a:solidFill>
                  <a:schemeClr val="accent1">
                    <a:lumMod val="50000"/>
                  </a:schemeClr>
                </a:solidFill>
              </a:rPr>
              <a:t>         </a:t>
            </a: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7</a:t>
            </a:fld>
            <a:endParaRPr lang="cs-CZ"/>
          </a:p>
        </p:txBody>
      </p:sp>
    </p:spTree>
    <p:extLst>
      <p:ext uri="{BB962C8B-B14F-4D97-AF65-F5344CB8AC3E}">
        <p14:creationId xmlns:p14="http://schemas.microsoft.com/office/powerpoint/2010/main" val="2928939879"/>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476673"/>
            <a:ext cx="8111155" cy="936104"/>
          </a:xfrm>
        </p:spPr>
        <p:txBody>
          <a:bodyPr>
            <a:noAutofit/>
          </a:bodyPr>
          <a:lstStyle/>
          <a:p>
            <a:pPr marL="457200" lvl="0" indent="-457200" algn="ctr">
              <a:spcBef>
                <a:spcPct val="20000"/>
              </a:spcBef>
            </a:pPr>
            <a:r>
              <a:rPr lang="cs-CZ" sz="2400" b="1" dirty="0">
                <a:solidFill>
                  <a:srgbClr val="31B6FD">
                    <a:lumMod val="50000"/>
                  </a:srgbClr>
                </a:solidFill>
                <a:ea typeface="+mn-ea"/>
                <a:cs typeface="+mn-cs"/>
              </a:rPr>
              <a:t/>
            </a:r>
            <a:br>
              <a:rPr lang="cs-CZ" sz="2400" b="1" dirty="0">
                <a:solidFill>
                  <a:srgbClr val="31B6FD">
                    <a:lumMod val="50000"/>
                  </a:srgbClr>
                </a:solidFill>
                <a:ea typeface="+mn-ea"/>
                <a:cs typeface="+mn-cs"/>
              </a:rPr>
            </a:br>
            <a:endParaRPr lang="cs-CZ" sz="3600" b="1" dirty="0"/>
          </a:p>
        </p:txBody>
      </p:sp>
      <p:sp>
        <p:nvSpPr>
          <p:cNvPr id="3" name="Zástupný symbol pro text 2"/>
          <p:cNvSpPr>
            <a:spLocks noGrp="1"/>
          </p:cNvSpPr>
          <p:nvPr>
            <p:ph type="body" sz="half" idx="2"/>
          </p:nvPr>
        </p:nvSpPr>
        <p:spPr>
          <a:xfrm>
            <a:off x="611560" y="836712"/>
            <a:ext cx="8064896" cy="5778576"/>
          </a:xfrm>
        </p:spPr>
        <p:txBody>
          <a:bodyPr>
            <a:noAutofit/>
          </a:bodyPr>
          <a:lstStyle/>
          <a:p>
            <a:pPr marL="342900" indent="-342900" algn="just">
              <a:buClr>
                <a:schemeClr val="tx2">
                  <a:lumMod val="50000"/>
                </a:schemeClr>
              </a:buClr>
              <a:buFont typeface="Courier New" panose="02070309020205020404" pitchFamily="49" charset="0"/>
              <a:buChar char="o"/>
            </a:pPr>
            <a:r>
              <a:rPr lang="cs-CZ" sz="2400" b="1" dirty="0">
                <a:solidFill>
                  <a:srgbClr val="002060"/>
                </a:solidFill>
              </a:rPr>
              <a:t>v oblasti hrazených léků z prostředků zdravotního pojištění  byl rozsah pojistného produktu již od počátku pojistného systému vymezen v užším směru.</a:t>
            </a:r>
          </a:p>
          <a:p>
            <a:pPr marL="342900" indent="-342900" algn="just">
              <a:buClr>
                <a:schemeClr val="tx2">
                  <a:lumMod val="50000"/>
                </a:schemeClr>
              </a:buClr>
              <a:buFont typeface="Courier New" panose="02070309020205020404" pitchFamily="49" charset="0"/>
              <a:buChar char="o"/>
            </a:pPr>
            <a:r>
              <a:rPr lang="cs-CZ" sz="2400" b="1" dirty="0">
                <a:solidFill>
                  <a:srgbClr val="002060"/>
                </a:solidFill>
              </a:rPr>
              <a:t>z hlediska krytí nákladů na léky máme tři skupiny, a to </a:t>
            </a:r>
            <a:r>
              <a:rPr lang="cs-CZ" sz="2400" b="1" i="1" dirty="0">
                <a:solidFill>
                  <a:srgbClr val="C00000"/>
                </a:solidFill>
              </a:rPr>
              <a:t>léky hrazené, částečně hrazené a nehrazené ze zdravotního pojištění</a:t>
            </a:r>
            <a:r>
              <a:rPr lang="cs-CZ" sz="2400" b="1" dirty="0">
                <a:solidFill>
                  <a:srgbClr val="002060"/>
                </a:solidFill>
              </a:rPr>
              <a:t>, </a:t>
            </a:r>
            <a:r>
              <a:rPr lang="cs-CZ" sz="2400" b="1" i="1" dirty="0">
                <a:solidFill>
                  <a:srgbClr val="002060"/>
                </a:solidFill>
              </a:rPr>
              <a:t>platí zásada, že v každé lékové skupině (podle účinné látky) musí být alespoň jeden lék plně hrazený ze zdravotního pojištění</a:t>
            </a:r>
          </a:p>
          <a:p>
            <a:pPr marL="342900" indent="-342900" algn="just">
              <a:buClr>
                <a:schemeClr val="tx2">
                  <a:lumMod val="50000"/>
                </a:schemeClr>
              </a:buClr>
              <a:buFont typeface="Courier New" panose="02070309020205020404" pitchFamily="49" charset="0"/>
              <a:buChar char="o"/>
            </a:pPr>
            <a:r>
              <a:rPr lang="cs-CZ" sz="2400" b="1" i="1" dirty="0">
                <a:solidFill>
                  <a:srgbClr val="002060"/>
                </a:solidFill>
              </a:rPr>
              <a:t>v roce 2013 došlo k významnému zásahu do rozsahu pojistného produktu v lékové oblasti, a to zavedením zásady, že léky nehrazené nebudou ze zdravotního pojištění hrazeny ani v případě, že lékař jejich užívání předepíše</a:t>
            </a:r>
          </a:p>
          <a:p>
            <a:pPr marL="342900" indent="-342900" algn="just">
              <a:buClr>
                <a:schemeClr val="tx2">
                  <a:lumMod val="50000"/>
                </a:schemeClr>
              </a:buClr>
              <a:buFont typeface="Courier New" panose="02070309020205020404" pitchFamily="49" charset="0"/>
              <a:buChar char="o"/>
            </a:pPr>
            <a:r>
              <a:rPr lang="cs-CZ" sz="2400" b="1" i="1" dirty="0">
                <a:solidFill>
                  <a:srgbClr val="002060"/>
                </a:solidFill>
              </a:rPr>
              <a:t>obdobně v oblasti zdravotnických potřeb jsou ze zdravotního pojištění obvykle hrazeny jen základní provedení těchto prostředků, luxusnější provedení si hradí pacient sám.</a:t>
            </a:r>
          </a:p>
          <a:p>
            <a:pPr marL="342900" indent="-342900" algn="just">
              <a:buClr>
                <a:schemeClr val="tx2">
                  <a:lumMod val="50000"/>
                </a:schemeClr>
              </a:buClr>
              <a:buFont typeface="Courier New" panose="02070309020205020404" pitchFamily="49" charset="0"/>
              <a:buChar char="o"/>
            </a:pPr>
            <a:endParaRPr lang="cs-CZ" sz="2400" b="1" i="1" dirty="0">
              <a:solidFill>
                <a:srgbClr val="C00000"/>
              </a:solidFill>
            </a:endParaRPr>
          </a:p>
          <a:p>
            <a:pPr algn="just">
              <a:buClr>
                <a:schemeClr val="tx2">
                  <a:lumMod val="50000"/>
                </a:schemeClr>
              </a:buClr>
            </a:pPr>
            <a:endParaRPr lang="cs-CZ" sz="2000" i="1" dirty="0">
              <a:solidFill>
                <a:schemeClr val="accent1">
                  <a:lumMod val="50000"/>
                </a:schemeClr>
              </a:solidFill>
            </a:endParaRPr>
          </a:p>
          <a:p>
            <a:pPr algn="just">
              <a:buClr>
                <a:schemeClr val="tx2">
                  <a:lumMod val="50000"/>
                </a:schemeClr>
              </a:buClr>
            </a:pPr>
            <a:endParaRPr lang="cs-CZ" sz="2000" b="1" dirty="0">
              <a:solidFill>
                <a:schemeClr val="accent1">
                  <a:lumMod val="50000"/>
                </a:schemeClr>
              </a:solidFill>
            </a:endParaRPr>
          </a:p>
          <a:p>
            <a:pPr algn="ctr">
              <a:buClr>
                <a:schemeClr val="tx2">
                  <a:lumMod val="50000"/>
                </a:schemeClr>
              </a:buCl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a:t>  </a:t>
            </a:r>
          </a:p>
        </p:txBody>
      </p:sp>
      <p:sp>
        <p:nvSpPr>
          <p:cNvPr id="5" name="Zástupný symbol pro číslo snímku 4"/>
          <p:cNvSpPr>
            <a:spLocks noGrp="1"/>
          </p:cNvSpPr>
          <p:nvPr>
            <p:ph type="sldNum" sz="quarter" idx="12"/>
          </p:nvPr>
        </p:nvSpPr>
        <p:spPr/>
        <p:txBody>
          <a:bodyPr/>
          <a:lstStyle/>
          <a:p>
            <a:fld id="{FE223192-8F4B-48D3-BDB1-B227AFD40CBC}" type="slidenum">
              <a:rPr lang="cs-CZ" smtClean="0"/>
              <a:t>70</a:t>
            </a:fld>
            <a:endParaRPr lang="cs-CZ" dirty="0"/>
          </a:p>
        </p:txBody>
      </p:sp>
    </p:spTree>
    <p:extLst>
      <p:ext uri="{BB962C8B-B14F-4D97-AF65-F5344CB8AC3E}">
        <p14:creationId xmlns:p14="http://schemas.microsoft.com/office/powerpoint/2010/main" val="3875558673"/>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476673"/>
            <a:ext cx="8111155" cy="648071"/>
          </a:xfrm>
        </p:spPr>
        <p:txBody>
          <a:bodyPr>
            <a:noAutofit/>
          </a:bodyPr>
          <a:lstStyle/>
          <a:p>
            <a:pPr marL="457200" lvl="0" indent="-457200" algn="ctr">
              <a:spcBef>
                <a:spcPct val="20000"/>
              </a:spcBef>
            </a:pPr>
            <a:r>
              <a:rPr lang="cs-CZ" sz="2400" b="1" dirty="0">
                <a:solidFill>
                  <a:srgbClr val="31B6FD">
                    <a:lumMod val="50000"/>
                  </a:srgbClr>
                </a:solidFill>
                <a:ea typeface="+mn-ea"/>
                <a:cs typeface="+mn-cs"/>
              </a:rPr>
              <a:t/>
            </a:r>
            <a:br>
              <a:rPr lang="cs-CZ" sz="2400" b="1" dirty="0">
                <a:solidFill>
                  <a:srgbClr val="31B6FD">
                    <a:lumMod val="50000"/>
                  </a:srgbClr>
                </a:solidFill>
                <a:ea typeface="+mn-ea"/>
                <a:cs typeface="+mn-cs"/>
              </a:rPr>
            </a:br>
            <a:r>
              <a:rPr lang="cs-CZ" sz="2400" b="1" dirty="0">
                <a:solidFill>
                  <a:schemeClr val="bg1"/>
                </a:solidFill>
                <a:ea typeface="+mn-ea"/>
                <a:cs typeface="+mn-cs"/>
              </a:rPr>
              <a:t>Princip solidarity ve zdravotním pojištění</a:t>
            </a:r>
            <a:endParaRPr lang="cs-CZ" sz="3600" b="1" dirty="0"/>
          </a:p>
        </p:txBody>
      </p:sp>
      <p:sp>
        <p:nvSpPr>
          <p:cNvPr id="3" name="Zástupný symbol pro text 2"/>
          <p:cNvSpPr>
            <a:spLocks noGrp="1"/>
          </p:cNvSpPr>
          <p:nvPr>
            <p:ph type="body" sz="half" idx="2"/>
          </p:nvPr>
        </p:nvSpPr>
        <p:spPr>
          <a:xfrm>
            <a:off x="611560" y="1772816"/>
            <a:ext cx="8064896" cy="4842472"/>
          </a:xfrm>
        </p:spPr>
        <p:txBody>
          <a:bodyPr>
            <a:noAutofit/>
          </a:bodyPr>
          <a:lstStyle/>
          <a:p>
            <a:pPr marL="342900" indent="-342900" algn="just">
              <a:buClr>
                <a:schemeClr val="tx2">
                  <a:lumMod val="50000"/>
                </a:schemeClr>
              </a:buClr>
              <a:buFont typeface="Wingdings" panose="05000000000000000000" pitchFamily="2" charset="2"/>
              <a:buChar char="§"/>
            </a:pPr>
            <a:r>
              <a:rPr lang="cs-CZ" sz="2400" b="1" dirty="0">
                <a:solidFill>
                  <a:srgbClr val="002060"/>
                </a:solidFill>
              </a:rPr>
              <a:t>veškeré pojistné systémy jsou postaveny na principu solidarity</a:t>
            </a:r>
          </a:p>
          <a:p>
            <a:pPr marL="342900" indent="-342900" algn="just">
              <a:buClr>
                <a:schemeClr val="tx2">
                  <a:lumMod val="50000"/>
                </a:schemeClr>
              </a:buClr>
              <a:buFont typeface="Wingdings" panose="05000000000000000000" pitchFamily="2" charset="2"/>
              <a:buChar char="§"/>
            </a:pPr>
            <a:r>
              <a:rPr lang="cs-CZ" sz="2400" b="1" dirty="0">
                <a:solidFill>
                  <a:srgbClr val="002060"/>
                </a:solidFill>
              </a:rPr>
              <a:t>do zdravotního pojištění přispívá prakticky veškeré ekonomicky aktivní obyvatelstvo, avšak jen někteří (nemocní) z něho čerpají</a:t>
            </a:r>
          </a:p>
          <a:p>
            <a:pPr marL="342900" indent="-342900" algn="just">
              <a:buClr>
                <a:schemeClr val="tx2">
                  <a:lumMod val="50000"/>
                </a:schemeClr>
              </a:buClr>
              <a:buFont typeface="Wingdings" panose="05000000000000000000" pitchFamily="2" charset="2"/>
              <a:buChar char="§"/>
            </a:pPr>
            <a:r>
              <a:rPr lang="cs-CZ" sz="2400" b="1" dirty="0">
                <a:solidFill>
                  <a:srgbClr val="002060"/>
                </a:solidFill>
              </a:rPr>
              <a:t>v časovém měřítku obvykle v produktivním věku lidé do pojistného systému přispívají více, než z něho čerpají, v pozdějším věku již do systému obvykle přispívají méně nebo více, ale čerpají z něho často značné prostředky, tato relativní disproporce je jednou ze složek principu solidarity ve zdravotním pojištění</a:t>
            </a:r>
          </a:p>
          <a:p>
            <a:pPr algn="just">
              <a:buClr>
                <a:schemeClr val="tx2">
                  <a:lumMod val="50000"/>
                </a:schemeClr>
              </a:buClr>
            </a:pPr>
            <a:endParaRPr lang="cs-CZ" sz="2000" i="1" dirty="0">
              <a:solidFill>
                <a:schemeClr val="accent1">
                  <a:lumMod val="50000"/>
                </a:schemeClr>
              </a:solidFill>
            </a:endParaRPr>
          </a:p>
          <a:p>
            <a:pPr algn="just">
              <a:buClr>
                <a:schemeClr val="tx2">
                  <a:lumMod val="50000"/>
                </a:schemeClr>
              </a:buClr>
            </a:pPr>
            <a:endParaRPr lang="cs-CZ" sz="2000" b="1" dirty="0">
              <a:solidFill>
                <a:schemeClr val="accent1">
                  <a:lumMod val="50000"/>
                </a:schemeClr>
              </a:solidFill>
            </a:endParaRPr>
          </a:p>
          <a:p>
            <a:pPr algn="ctr">
              <a:buClr>
                <a:schemeClr val="tx2">
                  <a:lumMod val="50000"/>
                </a:schemeClr>
              </a:buCl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a:t> </a:t>
            </a:r>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71</a:t>
            </a:fld>
            <a:endParaRPr lang="cs-CZ" dirty="0"/>
          </a:p>
        </p:txBody>
      </p:sp>
    </p:spTree>
    <p:extLst>
      <p:ext uri="{BB962C8B-B14F-4D97-AF65-F5344CB8AC3E}">
        <p14:creationId xmlns:p14="http://schemas.microsoft.com/office/powerpoint/2010/main" val="363779081"/>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476673"/>
            <a:ext cx="8111155" cy="936104"/>
          </a:xfrm>
        </p:spPr>
        <p:txBody>
          <a:bodyPr>
            <a:noAutofit/>
          </a:bodyPr>
          <a:lstStyle/>
          <a:p>
            <a:pPr marL="457200" lvl="0" indent="-457200" algn="ctr">
              <a:spcBef>
                <a:spcPct val="20000"/>
              </a:spcBef>
            </a:pPr>
            <a:r>
              <a:rPr lang="cs-CZ" sz="2400" b="1" dirty="0">
                <a:solidFill>
                  <a:srgbClr val="31B6FD">
                    <a:lumMod val="50000"/>
                  </a:srgbClr>
                </a:solidFill>
                <a:ea typeface="+mn-ea"/>
                <a:cs typeface="+mn-cs"/>
              </a:rPr>
              <a:t/>
            </a:r>
            <a:br>
              <a:rPr lang="cs-CZ" sz="2400" b="1" dirty="0">
                <a:solidFill>
                  <a:srgbClr val="31B6FD">
                    <a:lumMod val="50000"/>
                  </a:srgbClr>
                </a:solidFill>
                <a:ea typeface="+mn-ea"/>
                <a:cs typeface="+mn-cs"/>
              </a:rPr>
            </a:br>
            <a:endParaRPr lang="cs-CZ" sz="3600" b="1" dirty="0"/>
          </a:p>
        </p:txBody>
      </p:sp>
      <p:sp>
        <p:nvSpPr>
          <p:cNvPr id="3" name="Zástupný symbol pro text 2"/>
          <p:cNvSpPr>
            <a:spLocks noGrp="1"/>
          </p:cNvSpPr>
          <p:nvPr>
            <p:ph type="body" sz="half" idx="2"/>
          </p:nvPr>
        </p:nvSpPr>
        <p:spPr>
          <a:xfrm>
            <a:off x="611560" y="1340768"/>
            <a:ext cx="8064896" cy="5274520"/>
          </a:xfrm>
        </p:spPr>
        <p:txBody>
          <a:bodyPr>
            <a:noAutofit/>
          </a:bodyPr>
          <a:lstStyle/>
          <a:p>
            <a:pPr marL="342900" indent="-342900" algn="just">
              <a:buClr>
                <a:schemeClr val="tx2">
                  <a:lumMod val="50000"/>
                </a:schemeClr>
              </a:buClr>
              <a:buFont typeface="Wingdings" panose="05000000000000000000" pitchFamily="2" charset="2"/>
              <a:buChar char="§"/>
            </a:pPr>
            <a:r>
              <a:rPr lang="cs-CZ" sz="2400" b="1" dirty="0">
                <a:solidFill>
                  <a:srgbClr val="002060"/>
                </a:solidFill>
              </a:rPr>
              <a:t>obecně můžeme princip solidarity ve zdravotním pojištění vymezit ve třech rovinách:</a:t>
            </a:r>
          </a:p>
          <a:p>
            <a:pPr algn="just">
              <a:buClr>
                <a:schemeClr val="tx2">
                  <a:lumMod val="50000"/>
                </a:schemeClr>
              </a:buClr>
            </a:pPr>
            <a:endParaRPr lang="cs-CZ" sz="2400" b="1" dirty="0">
              <a:solidFill>
                <a:srgbClr val="002060"/>
              </a:solidFill>
            </a:endParaRPr>
          </a:p>
          <a:p>
            <a:pPr marL="914400" lvl="1" indent="-457200" algn="just">
              <a:buClr>
                <a:srgbClr val="C00000"/>
              </a:buClr>
              <a:buFont typeface="+mj-lt"/>
              <a:buAutoNum type="alphaLcParenR"/>
            </a:pPr>
            <a:r>
              <a:rPr lang="cs-CZ" sz="2400" dirty="0">
                <a:solidFill>
                  <a:srgbClr val="C00000"/>
                </a:solidFill>
              </a:rPr>
              <a:t>solidarita zdravých a nemocných</a:t>
            </a:r>
          </a:p>
          <a:p>
            <a:pPr marL="914400" lvl="1" indent="-457200" algn="just">
              <a:buClr>
                <a:srgbClr val="C00000"/>
              </a:buClr>
              <a:buFont typeface="+mj-lt"/>
              <a:buAutoNum type="alphaLcParenR"/>
            </a:pPr>
            <a:endParaRPr lang="cs-CZ" sz="2400" dirty="0">
              <a:solidFill>
                <a:srgbClr val="C00000"/>
              </a:solidFill>
            </a:endParaRPr>
          </a:p>
          <a:p>
            <a:pPr lvl="2" algn="just">
              <a:buClr>
                <a:srgbClr val="C00000"/>
              </a:buClr>
            </a:pPr>
            <a:r>
              <a:rPr lang="cs-CZ" sz="2400" i="1" dirty="0">
                <a:solidFill>
                  <a:srgbClr val="002060"/>
                </a:solidFill>
              </a:rPr>
              <a:t>pojistné odvádějí do systému ekonomicky aktivní lidé ze svých příjmů, aby mohli pracovat a mít příjem, musí být zdraví, tedy odvádějí do systému prostředky, kdy jsou zdraví a zdravotní pojištění nečerpají, projevují tak svou solidaritu s nemocnými, kteří v důsledku nemoci nemají často příjem a přitom užívají zdravotní péči, která je jim hrazená ze zdravotního pojištění</a:t>
            </a:r>
          </a:p>
          <a:p>
            <a:pPr algn="just">
              <a:buClr>
                <a:schemeClr val="tx2">
                  <a:lumMod val="50000"/>
                </a:schemeClr>
              </a:buClr>
            </a:pPr>
            <a:endParaRPr lang="cs-CZ" sz="2000" i="1" dirty="0">
              <a:solidFill>
                <a:schemeClr val="accent1">
                  <a:lumMod val="50000"/>
                </a:schemeClr>
              </a:solidFill>
            </a:endParaRPr>
          </a:p>
          <a:p>
            <a:pPr algn="just">
              <a:buClr>
                <a:schemeClr val="tx2">
                  <a:lumMod val="50000"/>
                </a:schemeClr>
              </a:buClr>
            </a:pPr>
            <a:endParaRPr lang="cs-CZ" sz="2000" b="1" dirty="0">
              <a:solidFill>
                <a:schemeClr val="accent1">
                  <a:lumMod val="50000"/>
                </a:schemeClr>
              </a:solidFill>
            </a:endParaRPr>
          </a:p>
          <a:p>
            <a:pPr algn="ctr">
              <a:buClr>
                <a:schemeClr val="tx2">
                  <a:lumMod val="50000"/>
                </a:schemeClr>
              </a:buCl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a:t> </a:t>
            </a:r>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72</a:t>
            </a:fld>
            <a:endParaRPr lang="cs-CZ" dirty="0"/>
          </a:p>
        </p:txBody>
      </p:sp>
    </p:spTree>
    <p:extLst>
      <p:ext uri="{BB962C8B-B14F-4D97-AF65-F5344CB8AC3E}">
        <p14:creationId xmlns:p14="http://schemas.microsoft.com/office/powerpoint/2010/main" val="926235441"/>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476673"/>
            <a:ext cx="8111155" cy="936104"/>
          </a:xfrm>
        </p:spPr>
        <p:txBody>
          <a:bodyPr>
            <a:noAutofit/>
          </a:bodyPr>
          <a:lstStyle/>
          <a:p>
            <a:pPr marL="457200" lvl="0" indent="-457200" algn="ctr">
              <a:spcBef>
                <a:spcPct val="20000"/>
              </a:spcBef>
            </a:pPr>
            <a:r>
              <a:rPr lang="cs-CZ" sz="2400" b="1" dirty="0">
                <a:solidFill>
                  <a:srgbClr val="31B6FD">
                    <a:lumMod val="50000"/>
                  </a:srgbClr>
                </a:solidFill>
                <a:ea typeface="+mn-ea"/>
                <a:cs typeface="+mn-cs"/>
              </a:rPr>
              <a:t/>
            </a:r>
            <a:br>
              <a:rPr lang="cs-CZ" sz="2400" b="1" dirty="0">
                <a:solidFill>
                  <a:srgbClr val="31B6FD">
                    <a:lumMod val="50000"/>
                  </a:srgbClr>
                </a:solidFill>
                <a:ea typeface="+mn-ea"/>
                <a:cs typeface="+mn-cs"/>
              </a:rPr>
            </a:br>
            <a:endParaRPr lang="cs-CZ" sz="3600" b="1" dirty="0"/>
          </a:p>
        </p:txBody>
      </p:sp>
      <p:sp>
        <p:nvSpPr>
          <p:cNvPr id="3" name="Zástupný symbol pro text 2"/>
          <p:cNvSpPr>
            <a:spLocks noGrp="1"/>
          </p:cNvSpPr>
          <p:nvPr>
            <p:ph type="body" sz="half" idx="2"/>
          </p:nvPr>
        </p:nvSpPr>
        <p:spPr>
          <a:xfrm>
            <a:off x="611560" y="1340768"/>
            <a:ext cx="8064896" cy="5274520"/>
          </a:xfrm>
        </p:spPr>
        <p:txBody>
          <a:bodyPr>
            <a:noAutofit/>
          </a:bodyPr>
          <a:lstStyle/>
          <a:p>
            <a:pPr marL="914400" lvl="1" indent="-457200" algn="just">
              <a:buClr>
                <a:srgbClr val="C00000"/>
              </a:buClr>
              <a:buFont typeface="+mj-lt"/>
              <a:buAutoNum type="alphaLcParenR" startAt="2"/>
            </a:pPr>
            <a:r>
              <a:rPr lang="cs-CZ" sz="2400" dirty="0">
                <a:solidFill>
                  <a:srgbClr val="C00000"/>
                </a:solidFill>
              </a:rPr>
              <a:t>solidarita mladých se staršími</a:t>
            </a:r>
          </a:p>
          <a:p>
            <a:pPr lvl="1" algn="just">
              <a:buClr>
                <a:srgbClr val="C00000"/>
              </a:buClr>
            </a:pPr>
            <a:endParaRPr lang="cs-CZ" sz="2400" dirty="0">
              <a:solidFill>
                <a:srgbClr val="C00000"/>
              </a:solidFill>
            </a:endParaRPr>
          </a:p>
          <a:p>
            <a:pPr lvl="2" algn="just">
              <a:buClr>
                <a:srgbClr val="C00000"/>
              </a:buClr>
            </a:pPr>
            <a:r>
              <a:rPr lang="cs-CZ" sz="2400" i="1" dirty="0">
                <a:solidFill>
                  <a:srgbClr val="002060"/>
                </a:solidFill>
              </a:rPr>
              <a:t>v mladším produktivním věku je obvykle člověk ekonomicky aktivní a má příjem, ze kterého část odvádí na zdravotní pojištění, v pozdějším věku již obvykle ekonomicky aktivní není a do zdravotního systému již nepřispívá, avšak vyšší věk přináší  i častější nemocnost a nemoci pozdního věku jsou většinou chronické, a tedy nákladné, úhrada těchto nákladů je hrazena z veřejného zdravotního pojištění, které se aktuálně vytváří z příspěvků mladších pojištěnců</a:t>
            </a:r>
          </a:p>
          <a:p>
            <a:pPr algn="just">
              <a:buClr>
                <a:schemeClr val="tx2">
                  <a:lumMod val="50000"/>
                </a:schemeClr>
              </a:buClr>
            </a:pPr>
            <a:endParaRPr lang="cs-CZ" sz="2400" b="1" dirty="0">
              <a:solidFill>
                <a:schemeClr val="accent1">
                  <a:lumMod val="50000"/>
                </a:schemeClr>
              </a:solidFill>
            </a:endParaRPr>
          </a:p>
          <a:p>
            <a:pPr algn="just">
              <a:buClr>
                <a:schemeClr val="tx2">
                  <a:lumMod val="50000"/>
                </a:schemeClr>
              </a:buClr>
            </a:pPr>
            <a:endParaRPr lang="cs-CZ" sz="2000" i="1" dirty="0">
              <a:solidFill>
                <a:schemeClr val="accent1">
                  <a:lumMod val="50000"/>
                </a:schemeClr>
              </a:solidFill>
            </a:endParaRPr>
          </a:p>
          <a:p>
            <a:pPr algn="just">
              <a:buClr>
                <a:schemeClr val="tx2">
                  <a:lumMod val="50000"/>
                </a:schemeClr>
              </a:buClr>
            </a:pPr>
            <a:endParaRPr lang="cs-CZ" sz="2000" b="1" dirty="0">
              <a:solidFill>
                <a:schemeClr val="accent1">
                  <a:lumMod val="50000"/>
                </a:schemeClr>
              </a:solidFill>
            </a:endParaRPr>
          </a:p>
          <a:p>
            <a:pPr algn="ctr">
              <a:buClr>
                <a:schemeClr val="tx2">
                  <a:lumMod val="50000"/>
                </a:schemeClr>
              </a:buCl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a:t> </a:t>
            </a:r>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73</a:t>
            </a:fld>
            <a:endParaRPr lang="cs-CZ" dirty="0"/>
          </a:p>
        </p:txBody>
      </p:sp>
    </p:spTree>
    <p:extLst>
      <p:ext uri="{BB962C8B-B14F-4D97-AF65-F5344CB8AC3E}">
        <p14:creationId xmlns:p14="http://schemas.microsoft.com/office/powerpoint/2010/main" val="1546542068"/>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476673"/>
            <a:ext cx="8111155" cy="936104"/>
          </a:xfrm>
        </p:spPr>
        <p:txBody>
          <a:bodyPr>
            <a:noAutofit/>
          </a:bodyPr>
          <a:lstStyle/>
          <a:p>
            <a:pPr marL="457200" lvl="0" indent="-457200" algn="ctr">
              <a:spcBef>
                <a:spcPct val="20000"/>
              </a:spcBef>
            </a:pPr>
            <a:r>
              <a:rPr lang="cs-CZ" sz="2400" b="1" dirty="0">
                <a:solidFill>
                  <a:srgbClr val="31B6FD">
                    <a:lumMod val="50000"/>
                  </a:srgbClr>
                </a:solidFill>
                <a:ea typeface="+mn-ea"/>
                <a:cs typeface="+mn-cs"/>
              </a:rPr>
              <a:t/>
            </a:r>
            <a:br>
              <a:rPr lang="cs-CZ" sz="2400" b="1" dirty="0">
                <a:solidFill>
                  <a:srgbClr val="31B6FD">
                    <a:lumMod val="50000"/>
                  </a:srgbClr>
                </a:solidFill>
                <a:ea typeface="+mn-ea"/>
                <a:cs typeface="+mn-cs"/>
              </a:rPr>
            </a:br>
            <a:endParaRPr lang="cs-CZ" sz="3600" b="1" dirty="0"/>
          </a:p>
        </p:txBody>
      </p:sp>
      <p:sp>
        <p:nvSpPr>
          <p:cNvPr id="3" name="Zástupný symbol pro text 2"/>
          <p:cNvSpPr>
            <a:spLocks noGrp="1"/>
          </p:cNvSpPr>
          <p:nvPr>
            <p:ph type="body" sz="half" idx="2"/>
          </p:nvPr>
        </p:nvSpPr>
        <p:spPr>
          <a:xfrm>
            <a:off x="611560" y="1268760"/>
            <a:ext cx="8064896" cy="5346528"/>
          </a:xfrm>
        </p:spPr>
        <p:txBody>
          <a:bodyPr>
            <a:noAutofit/>
          </a:bodyPr>
          <a:lstStyle/>
          <a:p>
            <a:pPr marL="457200" indent="-457200" algn="just">
              <a:buClr>
                <a:srgbClr val="C00000"/>
              </a:buClr>
              <a:buFont typeface="+mj-lt"/>
              <a:buAutoNum type="alphaLcParenR" startAt="3"/>
            </a:pPr>
            <a:r>
              <a:rPr lang="cs-CZ" sz="2400" dirty="0">
                <a:solidFill>
                  <a:srgbClr val="C00000"/>
                </a:solidFill>
              </a:rPr>
              <a:t>solidarita bohatých s chudými</a:t>
            </a:r>
          </a:p>
          <a:p>
            <a:pPr marL="457200" indent="-457200" algn="just">
              <a:buClr>
                <a:srgbClr val="C00000"/>
              </a:buClr>
              <a:buFont typeface="+mj-lt"/>
              <a:buAutoNum type="alphaLcParenR" startAt="3"/>
            </a:pPr>
            <a:endParaRPr lang="cs-CZ" sz="2400" dirty="0">
              <a:solidFill>
                <a:srgbClr val="C00000"/>
              </a:solidFill>
            </a:endParaRPr>
          </a:p>
          <a:p>
            <a:pPr lvl="1" algn="just">
              <a:buClr>
                <a:srgbClr val="C00000"/>
              </a:buClr>
            </a:pPr>
            <a:r>
              <a:rPr lang="cs-CZ" sz="2400" i="1" dirty="0">
                <a:solidFill>
                  <a:srgbClr val="002060"/>
                </a:solidFill>
              </a:rPr>
              <a:t>pojistné na zdravotním pojištění se obvykle stanoví pojištěnci procentní sazbou z dosažených příjmů, tato procentní sazba (4,5%) je relativně stejná pro všechny pojištěnce, a tedy ti, kteří mají větší příjmy, do systému zdravotního pojištění při stejné procentní sazbě pojistného odvodu přispívají větší absolutní částkou než ti, kteří mají příjmy nižší.</a:t>
            </a:r>
          </a:p>
          <a:p>
            <a:pPr algn="just">
              <a:buClr>
                <a:schemeClr val="tx2">
                  <a:lumMod val="50000"/>
                </a:schemeClr>
              </a:buClr>
            </a:pPr>
            <a:endParaRPr lang="cs-CZ" sz="2400" b="1" dirty="0">
              <a:solidFill>
                <a:schemeClr val="accent1">
                  <a:lumMod val="50000"/>
                </a:schemeClr>
              </a:solidFill>
            </a:endParaRPr>
          </a:p>
          <a:p>
            <a:pPr algn="just">
              <a:buClr>
                <a:schemeClr val="tx2">
                  <a:lumMod val="50000"/>
                </a:schemeClr>
              </a:buClr>
            </a:pPr>
            <a:endParaRPr lang="cs-CZ" sz="2000" i="1" dirty="0">
              <a:solidFill>
                <a:schemeClr val="accent1">
                  <a:lumMod val="50000"/>
                </a:schemeClr>
              </a:solidFill>
            </a:endParaRPr>
          </a:p>
          <a:p>
            <a:pPr algn="just">
              <a:buClr>
                <a:schemeClr val="tx2">
                  <a:lumMod val="50000"/>
                </a:schemeClr>
              </a:buClr>
            </a:pPr>
            <a:endParaRPr lang="cs-CZ" sz="2000" b="1" dirty="0">
              <a:solidFill>
                <a:schemeClr val="accent1">
                  <a:lumMod val="50000"/>
                </a:schemeClr>
              </a:solidFill>
            </a:endParaRPr>
          </a:p>
          <a:p>
            <a:pPr algn="ctr">
              <a:buClr>
                <a:schemeClr val="tx2">
                  <a:lumMod val="50000"/>
                </a:schemeClr>
              </a:buCl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a:t> </a:t>
            </a:r>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74</a:t>
            </a:fld>
            <a:endParaRPr lang="cs-CZ" dirty="0"/>
          </a:p>
        </p:txBody>
      </p:sp>
    </p:spTree>
    <p:extLst>
      <p:ext uri="{BB962C8B-B14F-4D97-AF65-F5344CB8AC3E}">
        <p14:creationId xmlns:p14="http://schemas.microsoft.com/office/powerpoint/2010/main" val="3464356234"/>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476673"/>
            <a:ext cx="8111155" cy="936104"/>
          </a:xfrm>
        </p:spPr>
        <p:txBody>
          <a:bodyPr>
            <a:noAutofit/>
          </a:bodyPr>
          <a:lstStyle/>
          <a:p>
            <a:pPr marL="457200" lvl="0" indent="-457200" algn="ctr">
              <a:spcBef>
                <a:spcPct val="20000"/>
              </a:spcBef>
            </a:pPr>
            <a:r>
              <a:rPr lang="cs-CZ" sz="2400" b="1" dirty="0">
                <a:solidFill>
                  <a:srgbClr val="31B6FD">
                    <a:lumMod val="50000"/>
                  </a:srgbClr>
                </a:solidFill>
                <a:ea typeface="+mn-ea"/>
                <a:cs typeface="+mn-cs"/>
              </a:rPr>
              <a:t/>
            </a:r>
            <a:br>
              <a:rPr lang="cs-CZ" sz="2400" b="1" dirty="0">
                <a:solidFill>
                  <a:srgbClr val="31B6FD">
                    <a:lumMod val="50000"/>
                  </a:srgbClr>
                </a:solidFill>
                <a:ea typeface="+mn-ea"/>
                <a:cs typeface="+mn-cs"/>
              </a:rPr>
            </a:br>
            <a:r>
              <a:rPr lang="cs-CZ" sz="2400" b="1" dirty="0">
                <a:solidFill>
                  <a:schemeClr val="bg1"/>
                </a:solidFill>
                <a:ea typeface="+mn-ea"/>
                <a:cs typeface="+mn-cs"/>
              </a:rPr>
              <a:t>Pojistné na zdravotním pojištění</a:t>
            </a:r>
            <a:endParaRPr lang="cs-CZ" sz="3600" b="1" dirty="0"/>
          </a:p>
        </p:txBody>
      </p:sp>
      <p:sp>
        <p:nvSpPr>
          <p:cNvPr id="3" name="Zástupný symbol pro text 2"/>
          <p:cNvSpPr>
            <a:spLocks noGrp="1"/>
          </p:cNvSpPr>
          <p:nvPr>
            <p:ph type="body" sz="half" idx="2"/>
          </p:nvPr>
        </p:nvSpPr>
        <p:spPr>
          <a:xfrm>
            <a:off x="611560" y="1556792"/>
            <a:ext cx="8064896" cy="5058496"/>
          </a:xfrm>
        </p:spPr>
        <p:txBody>
          <a:bodyPr>
            <a:noAutofit/>
          </a:bodyPr>
          <a:lstStyle/>
          <a:p>
            <a:pPr marL="342900" indent="-342900" algn="just">
              <a:buClr>
                <a:schemeClr val="tx2">
                  <a:lumMod val="50000"/>
                </a:schemeClr>
              </a:buClr>
              <a:buFont typeface="Wingdings" panose="05000000000000000000" pitchFamily="2" charset="2"/>
              <a:buChar char="q"/>
            </a:pPr>
            <a:r>
              <a:rPr lang="cs-CZ" sz="2400" b="1" dirty="0">
                <a:solidFill>
                  <a:srgbClr val="002060"/>
                </a:solidFill>
              </a:rPr>
              <a:t>v zákonném pojištění převažuje tzv. průběžné systémové financování, to znamená, že hodnota všech nákladů na systém zdravotní péče bude odpovídat očekávané hodnotě příjmů do systému v daném období, z této vyváženosti obou stran se prakticky nevytváří žádná významná rezerva pro budoucí období</a:t>
            </a:r>
          </a:p>
          <a:p>
            <a:pPr marL="342900" indent="-342900" algn="just">
              <a:buClr>
                <a:schemeClr val="tx2">
                  <a:lumMod val="50000"/>
                </a:schemeClr>
              </a:buClr>
              <a:buFont typeface="Wingdings" panose="05000000000000000000" pitchFamily="2" charset="2"/>
              <a:buChar char="q"/>
            </a:pPr>
            <a:r>
              <a:rPr lang="cs-CZ" sz="2400" b="1" dirty="0">
                <a:solidFill>
                  <a:srgbClr val="002060"/>
                </a:solidFill>
              </a:rPr>
              <a:t>pojistné se většinou dělí mezi zaměstnance a zaměstnavatele, v ČR je dlouhodobě sazba pojistného na zdravotní pojištění stanovena na 13,5% z příjmů pojištěnce (2/3 této sazby, tj. 9% odvádí zaměstnavatel, 1/3 , tj. 4,5% odvádí zaměstnanec)</a:t>
            </a:r>
          </a:p>
          <a:p>
            <a:pPr algn="just">
              <a:buClr>
                <a:schemeClr val="tx2">
                  <a:lumMod val="50000"/>
                </a:schemeClr>
              </a:buClr>
            </a:pPr>
            <a:endParaRPr lang="cs-CZ" sz="2000" i="1" dirty="0">
              <a:solidFill>
                <a:schemeClr val="accent1">
                  <a:lumMod val="50000"/>
                </a:schemeClr>
              </a:solidFill>
            </a:endParaRPr>
          </a:p>
          <a:p>
            <a:pPr algn="just">
              <a:buClr>
                <a:schemeClr val="tx2">
                  <a:lumMod val="50000"/>
                </a:schemeClr>
              </a:buClr>
            </a:pPr>
            <a:endParaRPr lang="cs-CZ" sz="2000" b="1" dirty="0">
              <a:solidFill>
                <a:schemeClr val="accent1">
                  <a:lumMod val="50000"/>
                </a:schemeClr>
              </a:solidFill>
            </a:endParaRPr>
          </a:p>
          <a:p>
            <a:pPr algn="ctr">
              <a:buClr>
                <a:schemeClr val="tx2">
                  <a:lumMod val="50000"/>
                </a:schemeClr>
              </a:buCl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a:t> </a:t>
            </a:r>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75</a:t>
            </a:fld>
            <a:endParaRPr lang="cs-CZ" dirty="0"/>
          </a:p>
        </p:txBody>
      </p:sp>
    </p:spTree>
    <p:extLst>
      <p:ext uri="{BB962C8B-B14F-4D97-AF65-F5344CB8AC3E}">
        <p14:creationId xmlns:p14="http://schemas.microsoft.com/office/powerpoint/2010/main" val="2084958474"/>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476673"/>
            <a:ext cx="8111155" cy="936104"/>
          </a:xfrm>
        </p:spPr>
        <p:txBody>
          <a:bodyPr>
            <a:noAutofit/>
          </a:bodyPr>
          <a:lstStyle/>
          <a:p>
            <a:pPr marL="457200" lvl="0" indent="-457200" algn="ctr">
              <a:spcBef>
                <a:spcPct val="20000"/>
              </a:spcBef>
            </a:pPr>
            <a:r>
              <a:rPr lang="cs-CZ" sz="2400" b="1" dirty="0">
                <a:solidFill>
                  <a:srgbClr val="31B6FD">
                    <a:lumMod val="50000"/>
                  </a:srgbClr>
                </a:solidFill>
                <a:ea typeface="+mn-ea"/>
                <a:cs typeface="+mn-cs"/>
              </a:rPr>
              <a:t/>
            </a:r>
            <a:br>
              <a:rPr lang="cs-CZ" sz="2400" b="1" dirty="0">
                <a:solidFill>
                  <a:srgbClr val="31B6FD">
                    <a:lumMod val="50000"/>
                  </a:srgbClr>
                </a:solidFill>
                <a:ea typeface="+mn-ea"/>
                <a:cs typeface="+mn-cs"/>
              </a:rPr>
            </a:br>
            <a:endParaRPr lang="cs-CZ" sz="3600" b="1" dirty="0"/>
          </a:p>
        </p:txBody>
      </p:sp>
      <p:sp>
        <p:nvSpPr>
          <p:cNvPr id="3" name="Zástupný symbol pro text 2"/>
          <p:cNvSpPr>
            <a:spLocks noGrp="1"/>
          </p:cNvSpPr>
          <p:nvPr>
            <p:ph type="body" sz="half" idx="2"/>
          </p:nvPr>
        </p:nvSpPr>
        <p:spPr>
          <a:xfrm>
            <a:off x="611560" y="1124425"/>
            <a:ext cx="8064896" cy="5490863"/>
          </a:xfrm>
        </p:spPr>
        <p:txBody>
          <a:bodyPr>
            <a:noAutofit/>
          </a:bodyPr>
          <a:lstStyle/>
          <a:p>
            <a:pPr marL="342900" indent="-342900" algn="just">
              <a:buClr>
                <a:schemeClr val="tx2">
                  <a:lumMod val="50000"/>
                </a:schemeClr>
              </a:buClr>
              <a:buFont typeface="Wingdings" panose="05000000000000000000" pitchFamily="2" charset="2"/>
              <a:buChar char="q"/>
            </a:pPr>
            <a:r>
              <a:rPr lang="cs-CZ" sz="2400" b="1" dirty="0">
                <a:solidFill>
                  <a:srgbClr val="002060"/>
                </a:solidFill>
              </a:rPr>
              <a:t>pojistné pro OSVČ je stanoveno v minimální výši v závislosti na vývoji průměrné mzdy, pro rok 2022 činí minimální výše odvodu OSVČ 2 627 Kč</a:t>
            </a:r>
          </a:p>
          <a:p>
            <a:pPr marL="342900" indent="-342900" algn="just">
              <a:buClr>
                <a:schemeClr val="tx2">
                  <a:lumMod val="50000"/>
                </a:schemeClr>
              </a:buClr>
              <a:buFont typeface="Wingdings" panose="05000000000000000000" pitchFamily="2" charset="2"/>
              <a:buChar char="q"/>
            </a:pPr>
            <a:r>
              <a:rPr lang="cs-CZ" sz="2400" b="1" dirty="0">
                <a:solidFill>
                  <a:srgbClr val="002060"/>
                </a:solidFill>
              </a:rPr>
              <a:t>za státní pojištěnce platí zdravotní pojištění stát, jedná se o osoby bez příjmů (důchodci, nezaměstnaní, ženy na mateřské a osoby na rodičovské dovolené apod.), výše pojistného za tyto osoby je stanovená pevnou částkou, pro rok 2022 je tato částka ve výši 1 967 Kč</a:t>
            </a:r>
          </a:p>
          <a:p>
            <a:pPr fontAlgn="b">
              <a:spcBef>
                <a:spcPts val="0"/>
              </a:spcBef>
            </a:pPr>
            <a:endParaRPr lang="cs-CZ" sz="2400" dirty="0">
              <a:latin typeface="Arial" panose="020B0604020202020204" pitchFamily="34" charset="0"/>
            </a:endParaRPr>
          </a:p>
          <a:p>
            <a:pPr algn="just">
              <a:buClr>
                <a:schemeClr val="tx2">
                  <a:lumMod val="50000"/>
                </a:schemeClr>
              </a:buClr>
            </a:pPr>
            <a:endParaRPr lang="cs-CZ" sz="2400" b="1" dirty="0">
              <a:solidFill>
                <a:schemeClr val="accent1">
                  <a:lumMod val="50000"/>
                </a:schemeClr>
              </a:solidFill>
            </a:endParaRPr>
          </a:p>
          <a:p>
            <a:pPr algn="just">
              <a:buClr>
                <a:schemeClr val="tx2">
                  <a:lumMod val="50000"/>
                </a:schemeClr>
              </a:buClr>
            </a:pPr>
            <a:endParaRPr lang="cs-CZ" sz="2000" i="1" dirty="0">
              <a:solidFill>
                <a:schemeClr val="accent1">
                  <a:lumMod val="50000"/>
                </a:schemeClr>
              </a:solidFill>
            </a:endParaRPr>
          </a:p>
          <a:p>
            <a:pPr algn="just">
              <a:buClr>
                <a:schemeClr val="tx2">
                  <a:lumMod val="50000"/>
                </a:schemeClr>
              </a:buClr>
            </a:pPr>
            <a:endParaRPr lang="cs-CZ" sz="2000" b="1" dirty="0">
              <a:solidFill>
                <a:schemeClr val="accent1">
                  <a:lumMod val="50000"/>
                </a:schemeClr>
              </a:solidFill>
            </a:endParaRPr>
          </a:p>
          <a:p>
            <a:pPr algn="ctr">
              <a:buClr>
                <a:schemeClr val="tx2">
                  <a:lumMod val="50000"/>
                </a:schemeClr>
              </a:buCl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a:t> </a:t>
            </a:r>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76</a:t>
            </a:fld>
            <a:endParaRPr lang="cs-CZ" dirty="0"/>
          </a:p>
        </p:txBody>
      </p:sp>
      <p:sp>
        <p:nvSpPr>
          <p:cNvPr id="7" name="Rectangle 1">
            <a:extLst>
              <a:ext uri="{FF2B5EF4-FFF2-40B4-BE49-F238E27FC236}">
                <a16:creationId xmlns:a16="http://schemas.microsoft.com/office/drawing/2014/main" id="{E4230658-9D88-4011-B53D-F428D63A0BDC}"/>
              </a:ext>
            </a:extLst>
          </p:cNvPr>
          <p:cNvSpPr>
            <a:spLocks noChangeArrowheads="1"/>
          </p:cNvSpPr>
          <p:nvPr/>
        </p:nvSpPr>
        <p:spPr bwMode="auto">
          <a:xfrm>
            <a:off x="663725" y="5733574"/>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sz="1800" b="0" i="0" u="none" strike="noStrike" cap="none" normalizeH="0" baseline="0">
                <a:ln>
                  <a:noFill/>
                </a:ln>
                <a:solidFill>
                  <a:schemeClr val="tx1"/>
                </a:solidFill>
                <a:effectLst/>
                <a:latin typeface="Arial" panose="020B0604020202020204" pitchFamily="34" charset="0"/>
              </a:rPr>
              <a:t/>
            </a:r>
            <a:br>
              <a:rPr kumimoji="0" lang="cs-CZ" altLang="cs-CZ" sz="1800" b="0" i="0" u="none" strike="noStrike" cap="none" normalizeH="0" baseline="0">
                <a:ln>
                  <a:noFill/>
                </a:ln>
                <a:solidFill>
                  <a:schemeClr val="tx1"/>
                </a:solidFill>
                <a:effectLst/>
                <a:latin typeface="Arial" panose="020B0604020202020204" pitchFamily="34" charset="0"/>
              </a:rPr>
            </a:br>
            <a:endParaRPr kumimoji="0" lang="cs-CZ" altLang="cs-CZ" sz="1800" b="0" i="0" u="none" strike="noStrike" cap="none" normalizeH="0" baseline="0">
              <a:ln>
                <a:noFill/>
              </a:ln>
              <a:solidFill>
                <a:schemeClr val="tx1"/>
              </a:solidFill>
              <a:effectLst/>
              <a:latin typeface="Arial" panose="020B0604020202020204" pitchFamily="34" charset="0"/>
            </a:endParaRPr>
          </a:p>
        </p:txBody>
      </p:sp>
      <p:graphicFrame>
        <p:nvGraphicFramePr>
          <p:cNvPr id="9" name="Tabulka 8">
            <a:extLst>
              <a:ext uri="{FF2B5EF4-FFF2-40B4-BE49-F238E27FC236}">
                <a16:creationId xmlns:a16="http://schemas.microsoft.com/office/drawing/2014/main" id="{2B17EFE4-D8E5-4887-9BB8-37BB37BF1375}"/>
              </a:ext>
            </a:extLst>
          </p:cNvPr>
          <p:cNvGraphicFramePr>
            <a:graphicFrameLocks noGrp="1"/>
          </p:cNvGraphicFramePr>
          <p:nvPr>
            <p:extLst>
              <p:ext uri="{D42A27DB-BD31-4B8C-83A1-F6EECF244321}">
                <p14:modId xmlns:p14="http://schemas.microsoft.com/office/powerpoint/2010/main" val="1518336948"/>
              </p:ext>
            </p:extLst>
          </p:nvPr>
        </p:nvGraphicFramePr>
        <p:xfrm>
          <a:off x="1086594" y="4590573"/>
          <a:ext cx="7408862" cy="1300480"/>
        </p:xfrm>
        <a:graphic>
          <a:graphicData uri="http://schemas.openxmlformats.org/drawingml/2006/table">
            <a:tbl>
              <a:tblPr/>
              <a:tblGrid>
                <a:gridCol w="3704431">
                  <a:extLst>
                    <a:ext uri="{9D8B030D-6E8A-4147-A177-3AD203B41FA5}">
                      <a16:colId xmlns:a16="http://schemas.microsoft.com/office/drawing/2014/main" val="3230310282"/>
                    </a:ext>
                  </a:extLst>
                </a:gridCol>
                <a:gridCol w="3704431">
                  <a:extLst>
                    <a:ext uri="{9D8B030D-6E8A-4147-A177-3AD203B41FA5}">
                      <a16:colId xmlns:a16="http://schemas.microsoft.com/office/drawing/2014/main" val="3633188867"/>
                    </a:ext>
                  </a:extLst>
                </a:gridCol>
              </a:tblGrid>
              <a:tr h="0">
                <a:tc>
                  <a:txBody>
                    <a:bodyPr/>
                    <a:lstStyle/>
                    <a:p>
                      <a:pPr algn="l" fontAlgn="b"/>
                      <a:r>
                        <a:rPr lang="cs-CZ" dirty="0">
                          <a:effectLst/>
                        </a:rPr>
                        <a:t>Rok</a:t>
                      </a:r>
                    </a:p>
                  </a:txBody>
                  <a:tcPr marL="50800" marR="50800" marT="50800" marB="50800" anchor="b">
                    <a:lnL>
                      <a:noFill/>
                    </a:lnL>
                    <a:lnR>
                      <a:noFill/>
                    </a:lnR>
                    <a:lnT>
                      <a:noFill/>
                    </a:lnT>
                    <a:lnB w="6350" cap="flat" cmpd="sng" algn="ctr">
                      <a:solidFill>
                        <a:srgbClr val="DDDDDD"/>
                      </a:solidFill>
                      <a:prstDash val="solid"/>
                      <a:round/>
                      <a:headEnd type="none" w="med" len="med"/>
                      <a:tailEnd type="none" w="med" len="med"/>
                    </a:lnB>
                  </a:tcPr>
                </a:tc>
                <a:tc>
                  <a:txBody>
                    <a:bodyPr/>
                    <a:lstStyle/>
                    <a:p>
                      <a:pPr algn="l" fontAlgn="b"/>
                      <a:r>
                        <a:rPr lang="cs-CZ" dirty="0">
                          <a:effectLst/>
                        </a:rPr>
                        <a:t>Měsíční odvod zdravotního pojištění za státního pojištěnce</a:t>
                      </a:r>
                    </a:p>
                  </a:txBody>
                  <a:tcPr marL="50800" marR="50800" marT="50800" marB="50800" anchor="b">
                    <a:lnL>
                      <a:noFill/>
                    </a:lnL>
                    <a:lnR>
                      <a:noFill/>
                    </a:lnR>
                    <a:lnT>
                      <a:noFill/>
                    </a:lnT>
                    <a:lnB w="6350" cap="flat" cmpd="sng" algn="ctr">
                      <a:solidFill>
                        <a:srgbClr val="DDDDDD"/>
                      </a:solidFill>
                      <a:prstDash val="solid"/>
                      <a:round/>
                      <a:headEnd type="none" w="med" len="med"/>
                      <a:tailEnd type="none" w="med" len="med"/>
                    </a:lnB>
                  </a:tcPr>
                </a:tc>
                <a:extLst>
                  <a:ext uri="{0D108BD9-81ED-4DB2-BD59-A6C34878D82A}">
                    <a16:rowId xmlns:a16="http://schemas.microsoft.com/office/drawing/2014/main" val="2652657354"/>
                  </a:ext>
                </a:extLst>
              </a:tr>
              <a:tr h="0">
                <a:tc>
                  <a:txBody>
                    <a:bodyPr/>
                    <a:lstStyle/>
                    <a:p>
                      <a:pPr fontAlgn="t"/>
                      <a:r>
                        <a:rPr lang="cs-CZ" dirty="0" smtClean="0">
                          <a:effectLst/>
                        </a:rPr>
                        <a:t>Od 1. ledna 2021</a:t>
                      </a:r>
                    </a:p>
                    <a:p>
                      <a:pPr fontAlgn="t"/>
                      <a:r>
                        <a:rPr lang="cs-CZ" dirty="0" smtClean="0">
                          <a:effectLst/>
                        </a:rPr>
                        <a:t>Od 1. ledna 2022</a:t>
                      </a:r>
                      <a:endParaRPr lang="cs-CZ" dirty="0">
                        <a:effectLst/>
                      </a:endParaRPr>
                    </a:p>
                  </a:txBody>
                  <a:tcPr marL="50800" marR="50800" marT="50800" marB="50800">
                    <a:lnL>
                      <a:noFill/>
                    </a:lnL>
                    <a:lnR>
                      <a:noFill/>
                    </a:lnR>
                    <a:lnT w="6350" cap="flat" cmpd="sng" algn="ctr">
                      <a:solidFill>
                        <a:srgbClr val="DDDDDD"/>
                      </a:solidFill>
                      <a:prstDash val="solid"/>
                      <a:round/>
                      <a:headEnd type="none" w="med" len="med"/>
                      <a:tailEnd type="none" w="med" len="med"/>
                    </a:lnT>
                    <a:lnB w="6350" cap="flat" cmpd="sng" algn="ctr">
                      <a:solidFill>
                        <a:srgbClr val="DDDDDD"/>
                      </a:solidFill>
                      <a:prstDash val="solid"/>
                      <a:round/>
                      <a:headEnd type="none" w="med" len="med"/>
                      <a:tailEnd type="none" w="med" len="med"/>
                    </a:lnB>
                  </a:tcPr>
                </a:tc>
                <a:tc>
                  <a:txBody>
                    <a:bodyPr/>
                    <a:lstStyle/>
                    <a:p>
                      <a:pPr fontAlgn="t"/>
                      <a:r>
                        <a:rPr lang="cs-CZ" dirty="0">
                          <a:effectLst/>
                        </a:rPr>
                        <a:t>1 767 </a:t>
                      </a:r>
                      <a:r>
                        <a:rPr lang="cs-CZ" dirty="0" smtClean="0">
                          <a:effectLst/>
                        </a:rPr>
                        <a:t>Kč</a:t>
                      </a:r>
                    </a:p>
                    <a:p>
                      <a:pPr fontAlgn="t"/>
                      <a:r>
                        <a:rPr lang="cs-CZ" dirty="0" smtClean="0">
                          <a:effectLst/>
                        </a:rPr>
                        <a:t>1 967 Kč</a:t>
                      </a:r>
                      <a:endParaRPr lang="cs-CZ" dirty="0">
                        <a:effectLst/>
                      </a:endParaRPr>
                    </a:p>
                  </a:txBody>
                  <a:tcPr marL="50800" marR="50800" marT="50800" marB="50800">
                    <a:lnL>
                      <a:noFill/>
                    </a:lnL>
                    <a:lnR>
                      <a:noFill/>
                    </a:lnR>
                    <a:lnT w="6350" cap="flat" cmpd="sng" algn="ctr">
                      <a:solidFill>
                        <a:srgbClr val="DDDDDD"/>
                      </a:solidFill>
                      <a:prstDash val="solid"/>
                      <a:round/>
                      <a:headEnd type="none" w="med" len="med"/>
                      <a:tailEnd type="none" w="med" len="med"/>
                    </a:lnT>
                    <a:lnB w="6350" cap="flat" cmpd="sng" algn="ctr">
                      <a:solidFill>
                        <a:srgbClr val="DDDDDD"/>
                      </a:solidFill>
                      <a:prstDash val="solid"/>
                      <a:round/>
                      <a:headEnd type="none" w="med" len="med"/>
                      <a:tailEnd type="none" w="med" len="med"/>
                    </a:lnB>
                  </a:tcPr>
                </a:tc>
                <a:extLst>
                  <a:ext uri="{0D108BD9-81ED-4DB2-BD59-A6C34878D82A}">
                    <a16:rowId xmlns:a16="http://schemas.microsoft.com/office/drawing/2014/main" val="944442332"/>
                  </a:ext>
                </a:extLst>
              </a:tr>
            </a:tbl>
          </a:graphicData>
        </a:graphic>
      </p:graphicFrame>
    </p:spTree>
    <p:extLst>
      <p:ext uri="{BB962C8B-B14F-4D97-AF65-F5344CB8AC3E}">
        <p14:creationId xmlns:p14="http://schemas.microsoft.com/office/powerpoint/2010/main" val="2267464309"/>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476673"/>
            <a:ext cx="8111155" cy="936104"/>
          </a:xfrm>
        </p:spPr>
        <p:txBody>
          <a:bodyPr>
            <a:noAutofit/>
          </a:bodyPr>
          <a:lstStyle/>
          <a:p>
            <a:pPr marL="457200" lvl="0" indent="-457200" algn="ctr">
              <a:spcBef>
                <a:spcPct val="20000"/>
              </a:spcBef>
            </a:pPr>
            <a:r>
              <a:rPr lang="cs-CZ" sz="2400" b="1" dirty="0">
                <a:solidFill>
                  <a:srgbClr val="31B6FD">
                    <a:lumMod val="50000"/>
                  </a:srgbClr>
                </a:solidFill>
                <a:ea typeface="+mn-ea"/>
                <a:cs typeface="+mn-cs"/>
              </a:rPr>
              <a:t/>
            </a:r>
            <a:br>
              <a:rPr lang="cs-CZ" sz="2400" b="1" dirty="0">
                <a:solidFill>
                  <a:srgbClr val="31B6FD">
                    <a:lumMod val="50000"/>
                  </a:srgbClr>
                </a:solidFill>
                <a:ea typeface="+mn-ea"/>
                <a:cs typeface="+mn-cs"/>
              </a:rPr>
            </a:br>
            <a:r>
              <a:rPr lang="cs-CZ" sz="2400" b="1" dirty="0">
                <a:solidFill>
                  <a:schemeClr val="bg1"/>
                </a:solidFill>
                <a:ea typeface="+mn-ea"/>
                <a:cs typeface="+mn-cs"/>
              </a:rPr>
              <a:t>Zdravotní pojišťovny a jejich úloha při správě a provozování zdravotního pojištění</a:t>
            </a:r>
            <a:endParaRPr lang="cs-CZ" sz="3600" b="1" dirty="0"/>
          </a:p>
        </p:txBody>
      </p:sp>
      <p:sp>
        <p:nvSpPr>
          <p:cNvPr id="3" name="Zástupný symbol pro text 2"/>
          <p:cNvSpPr>
            <a:spLocks noGrp="1"/>
          </p:cNvSpPr>
          <p:nvPr>
            <p:ph type="body" sz="half" idx="2"/>
          </p:nvPr>
        </p:nvSpPr>
        <p:spPr>
          <a:xfrm>
            <a:off x="611560" y="1412777"/>
            <a:ext cx="8064896" cy="5202511"/>
          </a:xfrm>
        </p:spPr>
        <p:txBody>
          <a:bodyPr>
            <a:noAutofit/>
          </a:bodyPr>
          <a:lstStyle/>
          <a:p>
            <a:pPr algn="just">
              <a:buClr>
                <a:schemeClr val="tx2">
                  <a:lumMod val="50000"/>
                </a:schemeClr>
              </a:buClr>
            </a:pPr>
            <a:r>
              <a:rPr lang="cs-CZ" sz="2400" b="1" dirty="0">
                <a:solidFill>
                  <a:srgbClr val="002060"/>
                </a:solidFill>
              </a:rPr>
              <a:t>Přerozdělování pojistného mezi zdravotními pojišťovnami</a:t>
            </a:r>
          </a:p>
          <a:p>
            <a:pPr marL="342900" indent="-342900" algn="just">
              <a:buClr>
                <a:schemeClr val="tx2">
                  <a:lumMod val="50000"/>
                </a:schemeClr>
              </a:buClr>
              <a:buFont typeface="Wingdings" panose="05000000000000000000" pitchFamily="2" charset="2"/>
              <a:buChar char="v"/>
            </a:pPr>
            <a:r>
              <a:rPr lang="cs-CZ" sz="2400" dirty="0">
                <a:solidFill>
                  <a:srgbClr val="002060"/>
                </a:solidFill>
              </a:rPr>
              <a:t>v systému, kde působí více zdravotních pojišťoven, má každá z nich jiné složení a strukturu pojištěnců (pojistný kmen) s různým zastoupením jejich rizikových faktorů</a:t>
            </a:r>
          </a:p>
          <a:p>
            <a:pPr marL="342900" indent="-342900" algn="just">
              <a:buClr>
                <a:schemeClr val="tx2">
                  <a:lumMod val="50000"/>
                </a:schemeClr>
              </a:buClr>
              <a:buFont typeface="Wingdings" panose="05000000000000000000" pitchFamily="2" charset="2"/>
              <a:buChar char="v"/>
            </a:pPr>
            <a:r>
              <a:rPr lang="cs-CZ" sz="2400" dirty="0">
                <a:solidFill>
                  <a:srgbClr val="002060"/>
                </a:solidFill>
              </a:rPr>
              <a:t>struktura pojistného kmene je základním a rozhodujícím faktorem ekonomické úspěšnosti konkrétní zdravotní pojišťovny, vzhledem k těmto skutečnostem dochází na základě zákona 592/1992 Sb. o pojistném na všeobecné zdravotní pojištění k povinnému </a:t>
            </a:r>
            <a:r>
              <a:rPr lang="cs-CZ" sz="2400" dirty="0">
                <a:solidFill>
                  <a:srgbClr val="C00000"/>
                </a:solidFill>
              </a:rPr>
              <a:t>přerozdělení vybraného pojistného </a:t>
            </a:r>
            <a:r>
              <a:rPr lang="cs-CZ" sz="2400" dirty="0">
                <a:solidFill>
                  <a:srgbClr val="002060"/>
                </a:solidFill>
              </a:rPr>
              <a:t>a dalších příjmů zdravotních pojišťoven podle počtu pojištěnců, jejich věku, pohlaví a nákladových indexů věkových skupin</a:t>
            </a:r>
          </a:p>
          <a:p>
            <a:pPr algn="just">
              <a:buClr>
                <a:schemeClr val="tx2">
                  <a:lumMod val="50000"/>
                </a:schemeClr>
              </a:buClr>
            </a:pPr>
            <a:endParaRPr lang="cs-CZ" sz="2000" i="1" dirty="0">
              <a:solidFill>
                <a:schemeClr val="accent1">
                  <a:lumMod val="50000"/>
                </a:schemeClr>
              </a:solidFill>
            </a:endParaRPr>
          </a:p>
          <a:p>
            <a:pPr algn="just">
              <a:buClr>
                <a:schemeClr val="tx2">
                  <a:lumMod val="50000"/>
                </a:schemeClr>
              </a:buClr>
            </a:pPr>
            <a:endParaRPr lang="cs-CZ" sz="2000" b="1" dirty="0">
              <a:solidFill>
                <a:schemeClr val="accent1">
                  <a:lumMod val="50000"/>
                </a:schemeClr>
              </a:solidFill>
            </a:endParaRPr>
          </a:p>
          <a:p>
            <a:pPr algn="ctr">
              <a:buClr>
                <a:schemeClr val="tx2">
                  <a:lumMod val="50000"/>
                </a:schemeClr>
              </a:buCl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a:t> </a:t>
            </a:r>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77</a:t>
            </a:fld>
            <a:endParaRPr lang="cs-CZ" dirty="0"/>
          </a:p>
        </p:txBody>
      </p:sp>
    </p:spTree>
    <p:extLst>
      <p:ext uri="{BB962C8B-B14F-4D97-AF65-F5344CB8AC3E}">
        <p14:creationId xmlns:p14="http://schemas.microsoft.com/office/powerpoint/2010/main" val="3189147231"/>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476673"/>
            <a:ext cx="8111155" cy="936104"/>
          </a:xfrm>
        </p:spPr>
        <p:txBody>
          <a:bodyPr>
            <a:noAutofit/>
          </a:bodyPr>
          <a:lstStyle/>
          <a:p>
            <a:pPr marL="457200" lvl="0" indent="-457200" algn="ctr">
              <a:spcBef>
                <a:spcPct val="20000"/>
              </a:spcBef>
            </a:pPr>
            <a:r>
              <a:rPr lang="cs-CZ" sz="2400" b="1" dirty="0">
                <a:solidFill>
                  <a:srgbClr val="31B6FD">
                    <a:lumMod val="50000"/>
                  </a:srgbClr>
                </a:solidFill>
                <a:ea typeface="+mn-ea"/>
                <a:cs typeface="+mn-cs"/>
              </a:rPr>
              <a:t/>
            </a:r>
            <a:br>
              <a:rPr lang="cs-CZ" sz="2400" b="1" dirty="0">
                <a:solidFill>
                  <a:srgbClr val="31B6FD">
                    <a:lumMod val="50000"/>
                  </a:srgbClr>
                </a:solidFill>
                <a:ea typeface="+mn-ea"/>
                <a:cs typeface="+mn-cs"/>
              </a:rPr>
            </a:br>
            <a:endParaRPr lang="cs-CZ" sz="3600" b="1" dirty="0"/>
          </a:p>
        </p:txBody>
      </p:sp>
      <p:sp>
        <p:nvSpPr>
          <p:cNvPr id="3" name="Zástupný symbol pro text 2"/>
          <p:cNvSpPr>
            <a:spLocks noGrp="1"/>
          </p:cNvSpPr>
          <p:nvPr>
            <p:ph type="body" sz="half" idx="2"/>
          </p:nvPr>
        </p:nvSpPr>
        <p:spPr>
          <a:xfrm>
            <a:off x="611560" y="942256"/>
            <a:ext cx="8064896" cy="5673032"/>
          </a:xfrm>
        </p:spPr>
        <p:txBody>
          <a:bodyPr>
            <a:noAutofit/>
          </a:bodyPr>
          <a:lstStyle/>
          <a:p>
            <a:pPr marL="342900" indent="-342900" algn="just">
              <a:buClr>
                <a:schemeClr val="tx2">
                  <a:lumMod val="50000"/>
                </a:schemeClr>
              </a:buClr>
              <a:buFont typeface="Wingdings" panose="05000000000000000000" pitchFamily="2" charset="2"/>
              <a:buChar char="v"/>
            </a:pPr>
            <a:r>
              <a:rPr lang="cs-CZ" sz="2400" dirty="0">
                <a:solidFill>
                  <a:srgbClr val="002060"/>
                </a:solidFill>
              </a:rPr>
              <a:t>nákladové indexy jsou stanoveny pro 18 věkových skupin pojištěnců pro každé pohlaví v rozmezí od 0 do 5 let a dále po 5 letech až do věkové hranice 85 + dále již nedělená, nákladový index se stanový jako podíl průměrných nákladů na pojištěnce v dané věkové kategorii a pohlaví a průměrných nákladů na standardizovaného pojištěnce</a:t>
            </a:r>
          </a:p>
          <a:p>
            <a:pPr marL="342900" indent="-342900" algn="just">
              <a:buClr>
                <a:schemeClr val="tx2">
                  <a:lumMod val="50000"/>
                </a:schemeClr>
              </a:buClr>
              <a:buFont typeface="Wingdings" panose="05000000000000000000" pitchFamily="2" charset="2"/>
              <a:buChar char="v"/>
            </a:pPr>
            <a:r>
              <a:rPr lang="cs-CZ" sz="2400" dirty="0">
                <a:solidFill>
                  <a:srgbClr val="002060"/>
                </a:solidFill>
              </a:rPr>
              <a:t>pro přerozdělování prostředků vybraného pojistného a dalších příjmů se zřizuje zvláštní účet, který spravuje Všeobecná zdravotní pojišťovna jako správce celého pojistného systému, na dodržování pravidel hospodaření na účtu přerozdělení dohlíží dozorčí rada složená ze zástupců ministerstva financí, zdravotnictví, práce a  sociálních věcí, zástupců VZP a zástupců ostatních zdravotních pojišťoven</a:t>
            </a:r>
          </a:p>
          <a:p>
            <a:pPr algn="just">
              <a:buClr>
                <a:schemeClr val="tx2">
                  <a:lumMod val="50000"/>
                </a:schemeClr>
              </a:buClr>
            </a:pPr>
            <a:endParaRPr lang="cs-CZ" sz="2000" i="1" dirty="0">
              <a:solidFill>
                <a:schemeClr val="accent1">
                  <a:lumMod val="50000"/>
                </a:schemeClr>
              </a:solidFill>
            </a:endParaRPr>
          </a:p>
          <a:p>
            <a:pPr algn="just">
              <a:buClr>
                <a:schemeClr val="tx2">
                  <a:lumMod val="50000"/>
                </a:schemeClr>
              </a:buClr>
            </a:pPr>
            <a:endParaRPr lang="cs-CZ" sz="2000" b="1" dirty="0">
              <a:solidFill>
                <a:schemeClr val="accent1">
                  <a:lumMod val="50000"/>
                </a:schemeClr>
              </a:solidFill>
            </a:endParaRPr>
          </a:p>
          <a:p>
            <a:pPr algn="ctr">
              <a:buClr>
                <a:schemeClr val="tx2">
                  <a:lumMod val="50000"/>
                </a:schemeClr>
              </a:buCl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endParaRPr lang="cs-CZ" dirty="0"/>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78</a:t>
            </a:fld>
            <a:endParaRPr lang="cs-CZ" dirty="0"/>
          </a:p>
        </p:txBody>
      </p:sp>
    </p:spTree>
    <p:extLst>
      <p:ext uri="{BB962C8B-B14F-4D97-AF65-F5344CB8AC3E}">
        <p14:creationId xmlns:p14="http://schemas.microsoft.com/office/powerpoint/2010/main" val="302342327"/>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476673"/>
            <a:ext cx="8111155" cy="936104"/>
          </a:xfrm>
        </p:spPr>
        <p:txBody>
          <a:bodyPr>
            <a:noAutofit/>
          </a:bodyPr>
          <a:lstStyle/>
          <a:p>
            <a:pPr marL="457200" lvl="0" indent="-457200" algn="ctr">
              <a:spcBef>
                <a:spcPct val="20000"/>
              </a:spcBef>
            </a:pPr>
            <a:r>
              <a:rPr lang="cs-CZ" sz="2400" b="1" dirty="0">
                <a:solidFill>
                  <a:srgbClr val="31B6FD">
                    <a:lumMod val="50000"/>
                  </a:srgbClr>
                </a:solidFill>
                <a:ea typeface="+mn-ea"/>
                <a:cs typeface="+mn-cs"/>
              </a:rPr>
              <a:t/>
            </a:r>
            <a:br>
              <a:rPr lang="cs-CZ" sz="2400" b="1" dirty="0">
                <a:solidFill>
                  <a:srgbClr val="31B6FD">
                    <a:lumMod val="50000"/>
                  </a:srgbClr>
                </a:solidFill>
                <a:ea typeface="+mn-ea"/>
                <a:cs typeface="+mn-cs"/>
              </a:rPr>
            </a:br>
            <a:endParaRPr lang="cs-CZ" sz="3600" b="1" dirty="0"/>
          </a:p>
        </p:txBody>
      </p:sp>
      <p:sp>
        <p:nvSpPr>
          <p:cNvPr id="3" name="Zástupný symbol pro text 2"/>
          <p:cNvSpPr>
            <a:spLocks noGrp="1"/>
          </p:cNvSpPr>
          <p:nvPr>
            <p:ph type="body" sz="half" idx="2"/>
          </p:nvPr>
        </p:nvSpPr>
        <p:spPr>
          <a:xfrm>
            <a:off x="193638" y="332657"/>
            <a:ext cx="8698842" cy="6282632"/>
          </a:xfrm>
        </p:spPr>
        <p:txBody>
          <a:bodyPr>
            <a:noAutofit/>
          </a:bodyPr>
          <a:lstStyle/>
          <a:p>
            <a:pPr algn="just">
              <a:buClr>
                <a:schemeClr val="tx2">
                  <a:lumMod val="50000"/>
                </a:schemeClr>
              </a:buClr>
            </a:pPr>
            <a:r>
              <a:rPr lang="cs-CZ" sz="2400" b="1" dirty="0">
                <a:solidFill>
                  <a:srgbClr val="002060"/>
                </a:solidFill>
              </a:rPr>
              <a:t>Informační systém zdravotních pojišťoven</a:t>
            </a:r>
          </a:p>
          <a:p>
            <a:pPr marL="342900" indent="-342900" algn="just">
              <a:buClr>
                <a:schemeClr val="tx2">
                  <a:lumMod val="50000"/>
                </a:schemeClr>
              </a:buClr>
              <a:buFont typeface="Wingdings" panose="05000000000000000000" pitchFamily="2" charset="2"/>
              <a:buChar char="v"/>
            </a:pPr>
            <a:r>
              <a:rPr lang="cs-CZ" sz="2400" dirty="0">
                <a:solidFill>
                  <a:srgbClr val="002060"/>
                </a:solidFill>
              </a:rPr>
              <a:t>celý pojistný systém pracuje na základě moderních informačních technologií</a:t>
            </a:r>
          </a:p>
          <a:p>
            <a:pPr marL="342900" indent="-342900" algn="just">
              <a:buClr>
                <a:schemeClr val="tx2">
                  <a:lumMod val="50000"/>
                </a:schemeClr>
              </a:buClr>
              <a:buFont typeface="Wingdings" panose="05000000000000000000" pitchFamily="2" charset="2"/>
              <a:buChar char="v"/>
            </a:pPr>
            <a:r>
              <a:rPr lang="cs-CZ" sz="2400" dirty="0">
                <a:solidFill>
                  <a:srgbClr val="002060"/>
                </a:solidFill>
              </a:rPr>
              <a:t>informační systém zdravotních pojišťoven se skládá z následujících částí:</a:t>
            </a:r>
          </a:p>
          <a:p>
            <a:pPr marL="800100" lvl="1" indent="-342900" algn="just">
              <a:buClr>
                <a:srgbClr val="C00000"/>
              </a:buClr>
              <a:buFont typeface="+mj-lt"/>
              <a:buAutoNum type="alphaLcParenR"/>
            </a:pPr>
            <a:r>
              <a:rPr lang="cs-CZ" sz="2400" dirty="0">
                <a:solidFill>
                  <a:srgbClr val="C00000"/>
                </a:solidFill>
              </a:rPr>
              <a:t>komunikační systém</a:t>
            </a:r>
          </a:p>
          <a:p>
            <a:pPr marL="1257300" lvl="2" indent="-342900" algn="just">
              <a:buClr>
                <a:srgbClr val="002060"/>
              </a:buClr>
              <a:buFont typeface="Candara" panose="020E0502030303020204" pitchFamily="34" charset="0"/>
              <a:buChar char="‐"/>
            </a:pPr>
            <a:r>
              <a:rPr lang="cs-CZ" sz="2400" i="1" dirty="0">
                <a:solidFill>
                  <a:srgbClr val="002060"/>
                </a:solidFill>
              </a:rPr>
              <a:t>zabezpečuje komunikaci zdravotní pojišťovny s jejím okolím (plátci pojistného, smluvní poskytovatelé zdravotní péče)</a:t>
            </a:r>
          </a:p>
          <a:p>
            <a:pPr marL="1257300" lvl="2" indent="-342900" algn="just">
              <a:buClr>
                <a:srgbClr val="002060"/>
              </a:buClr>
              <a:buFont typeface="Candara" panose="020E0502030303020204" pitchFamily="34" charset="0"/>
              <a:buChar char="‐"/>
            </a:pPr>
            <a:r>
              <a:rPr lang="cs-CZ" sz="2400" i="1" dirty="0">
                <a:solidFill>
                  <a:srgbClr val="002060"/>
                </a:solidFill>
              </a:rPr>
              <a:t>plátci pojistného předávají zdravotní pojišťovně elektronickou cestou zákonem stanovené údaje vztahující se k platbám pojistného (vznik a zánik pracovního poměru zaměstnanců plátce)</a:t>
            </a:r>
          </a:p>
          <a:p>
            <a:pPr marL="1257300" lvl="2" indent="-342900" algn="just">
              <a:buClr>
                <a:srgbClr val="002060"/>
              </a:buClr>
              <a:buFont typeface="Candara" panose="020E0502030303020204" pitchFamily="34" charset="0"/>
              <a:buChar char="‐"/>
            </a:pPr>
            <a:r>
              <a:rPr lang="cs-CZ" sz="2400" i="1" dirty="0">
                <a:solidFill>
                  <a:srgbClr val="002060"/>
                </a:solidFill>
              </a:rPr>
              <a:t>poskytovatelé zdravotní péče elektronicky předávají údaje o poskytnuté zdravotní péči a i o platnosti zdravotního pojištění pacienta</a:t>
            </a:r>
          </a:p>
          <a:p>
            <a:pPr algn="just">
              <a:buClr>
                <a:schemeClr val="tx2">
                  <a:lumMod val="50000"/>
                </a:schemeClr>
              </a:buClr>
            </a:pPr>
            <a:endParaRPr lang="cs-CZ" sz="2000" i="1" dirty="0">
              <a:solidFill>
                <a:schemeClr val="accent1">
                  <a:lumMod val="50000"/>
                </a:schemeClr>
              </a:solidFill>
            </a:endParaRPr>
          </a:p>
          <a:p>
            <a:pPr algn="just">
              <a:buClr>
                <a:schemeClr val="tx2">
                  <a:lumMod val="50000"/>
                </a:schemeClr>
              </a:buClr>
            </a:pPr>
            <a:endParaRPr lang="cs-CZ" sz="2000" b="1" dirty="0">
              <a:solidFill>
                <a:schemeClr val="accent1">
                  <a:lumMod val="50000"/>
                </a:schemeClr>
              </a:solidFill>
            </a:endParaRPr>
          </a:p>
          <a:p>
            <a:pPr algn="ctr">
              <a:buClr>
                <a:schemeClr val="tx2">
                  <a:lumMod val="50000"/>
                </a:schemeClr>
              </a:buCl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a:t> </a:t>
            </a:r>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79</a:t>
            </a:fld>
            <a:endParaRPr lang="cs-CZ" dirty="0"/>
          </a:p>
        </p:txBody>
      </p:sp>
    </p:spTree>
    <p:extLst>
      <p:ext uri="{BB962C8B-B14F-4D97-AF65-F5344CB8AC3E}">
        <p14:creationId xmlns:p14="http://schemas.microsoft.com/office/powerpoint/2010/main" val="326792029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332656"/>
            <a:ext cx="8111155" cy="1002101"/>
          </a:xfrm>
        </p:spPr>
        <p:txBody>
          <a:bodyPr>
            <a:noAutofit/>
          </a:bodyPr>
          <a:lstStyle/>
          <a:p>
            <a:endParaRPr lang="cs-CZ" sz="3600" b="1" dirty="0"/>
          </a:p>
        </p:txBody>
      </p:sp>
      <p:sp>
        <p:nvSpPr>
          <p:cNvPr id="3" name="Zástupný symbol pro text 2"/>
          <p:cNvSpPr>
            <a:spLocks noGrp="1"/>
          </p:cNvSpPr>
          <p:nvPr>
            <p:ph type="body" sz="half" idx="2"/>
          </p:nvPr>
        </p:nvSpPr>
        <p:spPr>
          <a:xfrm>
            <a:off x="395536" y="1124744"/>
            <a:ext cx="8424936" cy="5256583"/>
          </a:xfrm>
        </p:spPr>
        <p:txBody>
          <a:bodyPr>
            <a:noAutofit/>
          </a:bodyPr>
          <a:lstStyle/>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lgn="just">
              <a:buClr>
                <a:srgbClr val="002060"/>
              </a:buClr>
              <a:buFont typeface="+mj-lt"/>
              <a:buAutoNum type="alphaLcParenR" startAt="2"/>
            </a:pPr>
            <a:r>
              <a:rPr lang="cs-CZ" sz="2400" b="1" u="sng" dirty="0">
                <a:solidFill>
                  <a:schemeClr val="tx2">
                    <a:lumMod val="75000"/>
                  </a:schemeClr>
                </a:solidFill>
              </a:rPr>
              <a:t>Systém vládnutí v konkrétní zemi</a:t>
            </a:r>
          </a:p>
          <a:p>
            <a:pPr lvl="1" algn="just">
              <a:buClr>
                <a:srgbClr val="002060"/>
              </a:buClr>
            </a:pPr>
            <a:r>
              <a:rPr lang="cs-CZ" sz="2000" b="1" dirty="0">
                <a:solidFill>
                  <a:schemeClr val="tx2">
                    <a:lumMod val="75000"/>
                  </a:schemeClr>
                </a:solidFill>
              </a:rPr>
              <a:t>v ekonomickém pojetí může být z hlediska teorie hospodářské politiky systém vládnutí liberální nebo intervencionistický. V praxi se liberální a intervencionistický systémy v čisté podobě nevyskytují.</a:t>
            </a:r>
            <a:r>
              <a:rPr lang="cs-CZ" sz="2000" b="1" dirty="0">
                <a:solidFill>
                  <a:schemeClr val="accent1">
                    <a:lumMod val="50000"/>
                  </a:schemeClr>
                </a:solidFill>
              </a:rPr>
              <a:t>        </a:t>
            </a:r>
            <a:endParaRPr lang="cs-CZ" sz="2000" b="1" dirty="0">
              <a:solidFill>
                <a:schemeClr val="tx2">
                  <a:lumMod val="75000"/>
                </a:schemeClr>
              </a:solidFill>
            </a:endParaRPr>
          </a:p>
          <a:p>
            <a:pPr lvl="1" algn="just">
              <a:buClr>
                <a:srgbClr val="002060"/>
              </a:buClr>
            </a:pPr>
            <a:endParaRPr lang="cs-CZ" sz="2000" b="1" dirty="0">
              <a:solidFill>
                <a:schemeClr val="tx2">
                  <a:lumMod val="75000"/>
                </a:schemeClr>
              </a:solidFill>
            </a:endParaRPr>
          </a:p>
          <a:p>
            <a:pPr marL="971550" lvl="1" indent="-514350" algn="just">
              <a:buClr>
                <a:srgbClr val="FF0000"/>
              </a:buClr>
              <a:buFont typeface="+mj-lt"/>
              <a:buAutoNum type="romanLcPeriod"/>
            </a:pPr>
            <a:r>
              <a:rPr lang="cs-CZ" sz="2000" b="1" i="1" u="sng" dirty="0">
                <a:solidFill>
                  <a:srgbClr val="FF0000"/>
                </a:solidFill>
              </a:rPr>
              <a:t>Liberální směr</a:t>
            </a:r>
            <a:r>
              <a:rPr lang="cs-CZ" sz="2000" b="1" i="1" dirty="0">
                <a:solidFill>
                  <a:srgbClr val="FF0000"/>
                </a:solidFill>
              </a:rPr>
              <a:t> </a:t>
            </a:r>
            <a:r>
              <a:rPr lang="cs-CZ" sz="2000" b="1" dirty="0">
                <a:solidFill>
                  <a:schemeClr val="tx2">
                    <a:lumMod val="75000"/>
                  </a:schemeClr>
                </a:solidFill>
              </a:rPr>
              <a:t>– </a:t>
            </a:r>
            <a:r>
              <a:rPr lang="cs-CZ" sz="2000" dirty="0">
                <a:solidFill>
                  <a:schemeClr val="tx2">
                    <a:lumMod val="75000"/>
                  </a:schemeClr>
                </a:solidFill>
              </a:rPr>
              <a:t>ponechává volnou samoregulační sílu trhu s    minimálními zásahy státu do ekonomických procesů. Stát se zaměřuje především na zajištění obrany, vzdělání, výstavba, fungování policie a justice, aj.</a:t>
            </a:r>
          </a:p>
          <a:p>
            <a:pPr marL="971550" lvl="1" indent="-514350" algn="just">
              <a:buClr>
                <a:srgbClr val="FF0000"/>
              </a:buClr>
              <a:buFont typeface="+mj-lt"/>
              <a:buAutoNum type="romanLcPeriod"/>
            </a:pPr>
            <a:endParaRPr lang="cs-CZ" sz="2000" b="1" dirty="0">
              <a:solidFill>
                <a:schemeClr val="tx2">
                  <a:lumMod val="75000"/>
                </a:schemeClr>
              </a:solidFill>
            </a:endParaRPr>
          </a:p>
          <a:p>
            <a:pPr marL="971550" lvl="1" indent="-514350" algn="just">
              <a:buClr>
                <a:srgbClr val="FF0000"/>
              </a:buClr>
              <a:buFont typeface="+mj-lt"/>
              <a:buAutoNum type="romanLcPeriod"/>
            </a:pPr>
            <a:r>
              <a:rPr lang="cs-CZ" sz="2000" b="1" i="1" u="sng" dirty="0">
                <a:solidFill>
                  <a:srgbClr val="FF0000"/>
                </a:solidFill>
              </a:rPr>
              <a:t>Intervencionistický směr</a:t>
            </a:r>
            <a:r>
              <a:rPr lang="cs-CZ" sz="2000" i="1" dirty="0">
                <a:solidFill>
                  <a:srgbClr val="FF0000"/>
                </a:solidFill>
              </a:rPr>
              <a:t> </a:t>
            </a:r>
            <a:r>
              <a:rPr lang="cs-CZ" sz="2000" i="1" dirty="0">
                <a:solidFill>
                  <a:srgbClr val="002060"/>
                </a:solidFill>
              </a:rPr>
              <a:t>– </a:t>
            </a:r>
            <a:r>
              <a:rPr lang="cs-CZ" sz="2000" dirty="0">
                <a:solidFill>
                  <a:srgbClr val="002060"/>
                </a:solidFill>
              </a:rPr>
              <a:t>považuje samoregulační systém za nedostatečný, proto upřednostňuje zásahy státu jak do samotného samoregulačního systému, tak i do ekonomických procesů.</a:t>
            </a:r>
            <a:endParaRPr lang="cs-CZ" sz="2000" b="1" i="1" u="sng" dirty="0">
              <a:solidFill>
                <a:srgbClr val="FF0000"/>
              </a:solidFill>
            </a:endParaRPr>
          </a:p>
          <a:p>
            <a:pPr>
              <a:buClr>
                <a:schemeClr val="tx2">
                  <a:lumMod val="50000"/>
                </a:schemeClr>
              </a:buClr>
            </a:pPr>
            <a:r>
              <a:rPr lang="cs-CZ" sz="2000" b="1" dirty="0">
                <a:solidFill>
                  <a:schemeClr val="accent1">
                    <a:lumMod val="50000"/>
                  </a:schemeClr>
                </a:solidFill>
              </a:rPr>
              <a:t>         </a:t>
            </a: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8</a:t>
            </a:fld>
            <a:endParaRPr lang="cs-CZ"/>
          </a:p>
        </p:txBody>
      </p:sp>
    </p:spTree>
    <p:extLst>
      <p:ext uri="{BB962C8B-B14F-4D97-AF65-F5344CB8AC3E}">
        <p14:creationId xmlns:p14="http://schemas.microsoft.com/office/powerpoint/2010/main" val="587095588"/>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476673"/>
            <a:ext cx="8111155" cy="936104"/>
          </a:xfrm>
        </p:spPr>
        <p:txBody>
          <a:bodyPr>
            <a:noAutofit/>
          </a:bodyPr>
          <a:lstStyle/>
          <a:p>
            <a:pPr marL="457200" lvl="0" indent="-457200" algn="ctr">
              <a:spcBef>
                <a:spcPct val="20000"/>
              </a:spcBef>
            </a:pPr>
            <a:r>
              <a:rPr lang="cs-CZ" sz="2400" b="1" dirty="0">
                <a:solidFill>
                  <a:srgbClr val="31B6FD">
                    <a:lumMod val="50000"/>
                  </a:srgbClr>
                </a:solidFill>
                <a:ea typeface="+mn-ea"/>
                <a:cs typeface="+mn-cs"/>
              </a:rPr>
              <a:t/>
            </a:r>
            <a:br>
              <a:rPr lang="cs-CZ" sz="2400" b="1" dirty="0">
                <a:solidFill>
                  <a:srgbClr val="31B6FD">
                    <a:lumMod val="50000"/>
                  </a:srgbClr>
                </a:solidFill>
                <a:ea typeface="+mn-ea"/>
                <a:cs typeface="+mn-cs"/>
              </a:rPr>
            </a:br>
            <a:endParaRPr lang="cs-CZ" sz="3600" b="1" dirty="0"/>
          </a:p>
        </p:txBody>
      </p:sp>
      <p:sp>
        <p:nvSpPr>
          <p:cNvPr id="3" name="Zástupný symbol pro text 2"/>
          <p:cNvSpPr>
            <a:spLocks noGrp="1"/>
          </p:cNvSpPr>
          <p:nvPr>
            <p:ph type="body" sz="half" idx="2"/>
          </p:nvPr>
        </p:nvSpPr>
        <p:spPr>
          <a:xfrm>
            <a:off x="611560" y="332657"/>
            <a:ext cx="8064896" cy="6282632"/>
          </a:xfrm>
        </p:spPr>
        <p:txBody>
          <a:bodyPr>
            <a:noAutofit/>
          </a:bodyPr>
          <a:lstStyle/>
          <a:p>
            <a:pPr marL="457200" indent="-457200" algn="just">
              <a:buClr>
                <a:srgbClr val="C00000"/>
              </a:buClr>
              <a:buFont typeface="+mj-lt"/>
              <a:buAutoNum type="alphaLcParenR" startAt="2"/>
            </a:pPr>
            <a:r>
              <a:rPr lang="cs-CZ" sz="2400" dirty="0">
                <a:solidFill>
                  <a:srgbClr val="C00000"/>
                </a:solidFill>
              </a:rPr>
              <a:t>provozní systém</a:t>
            </a:r>
          </a:p>
          <a:p>
            <a:pPr marL="800100" lvl="1" indent="-342900" algn="just">
              <a:buClr>
                <a:srgbClr val="002060"/>
              </a:buClr>
              <a:buFont typeface="Candara" panose="020E0502030303020204" pitchFamily="34" charset="0"/>
              <a:buChar char="‐"/>
            </a:pPr>
            <a:r>
              <a:rPr lang="cs-CZ" sz="2400" i="1" dirty="0">
                <a:solidFill>
                  <a:srgbClr val="002060"/>
                </a:solidFill>
              </a:rPr>
              <a:t>pracovní systém tvoří jádro celého informačního systému a člení se na dvě částí, a to na:</a:t>
            </a:r>
          </a:p>
          <a:p>
            <a:pPr marL="1428750" lvl="2" indent="-514350" algn="just">
              <a:buClr>
                <a:srgbClr val="002060"/>
              </a:buClr>
              <a:buFont typeface="+mj-lt"/>
              <a:buAutoNum type="romanLcPeriod"/>
            </a:pPr>
            <a:r>
              <a:rPr lang="cs-CZ" sz="2400" b="1" i="1" dirty="0">
                <a:solidFill>
                  <a:srgbClr val="002060"/>
                </a:solidFill>
              </a:rPr>
              <a:t>příjmovou část – </a:t>
            </a:r>
            <a:r>
              <a:rPr lang="cs-CZ" sz="2400" dirty="0">
                <a:solidFill>
                  <a:srgbClr val="002060"/>
                </a:solidFill>
              </a:rPr>
              <a:t>zahrnuje agendu registrace pojištěnců a agendu plateb pojistného, jedná se o rozsáhlou agendu zahrnující např. data o pojištěncích, evidence konkursů na plátce, generování předpisů výše platby pojistného, vytvoření dat pro správce přerozdělení pojistného a další údaje</a:t>
            </a:r>
          </a:p>
          <a:p>
            <a:pPr marL="1428750" lvl="2" indent="-514350" algn="just">
              <a:buClr>
                <a:srgbClr val="002060"/>
              </a:buClr>
              <a:buFont typeface="+mj-lt"/>
              <a:buAutoNum type="romanLcPeriod"/>
            </a:pPr>
            <a:r>
              <a:rPr lang="cs-CZ" sz="2400" b="1" i="1" dirty="0">
                <a:solidFill>
                  <a:srgbClr val="002060"/>
                </a:solidFill>
              </a:rPr>
              <a:t>výdajová část – </a:t>
            </a:r>
            <a:r>
              <a:rPr lang="cs-CZ" sz="2400" dirty="0">
                <a:solidFill>
                  <a:srgbClr val="002060"/>
                </a:solidFill>
              </a:rPr>
              <a:t>zpracovává požadavky poskytovatelů na úhradu nákladů na zdravotní péči, zajišťuje kontrolu oprávněnosti a správnosti těchto požadavků a vytváří podklady pro příslušné bankovní převody, výdajová část zahrnuje např. (správu registru poskytovatelů zdravotní péče, evidence a správa smluv, apod.)</a:t>
            </a:r>
          </a:p>
          <a:p>
            <a:pPr algn="just">
              <a:buClr>
                <a:schemeClr val="tx2">
                  <a:lumMod val="50000"/>
                </a:schemeClr>
              </a:buClr>
            </a:pPr>
            <a:endParaRPr lang="cs-CZ" sz="2000" b="1" dirty="0">
              <a:solidFill>
                <a:schemeClr val="accent1">
                  <a:lumMod val="50000"/>
                </a:schemeClr>
              </a:solidFill>
            </a:endParaRPr>
          </a:p>
          <a:p>
            <a:pPr algn="ctr">
              <a:buClr>
                <a:schemeClr val="tx2">
                  <a:lumMod val="50000"/>
                </a:schemeClr>
              </a:buClr>
            </a:pPr>
            <a:endParaRPr lang="cs-CZ" sz="2000" b="1" dirty="0">
              <a:solidFill>
                <a:schemeClr val="accent1">
                  <a:lumMod val="50000"/>
                </a:schemeClr>
              </a:solidFill>
            </a:endParaRPr>
          </a:p>
          <a:p>
            <a:pPr>
              <a:buClr>
                <a:schemeClr val="tx2">
                  <a:lumMod val="50000"/>
                </a:schemeClr>
              </a:buClr>
            </a:pPr>
            <a:endParaRPr lang="cs-CZ" sz="2000" b="1" dirty="0">
              <a:solidFill>
                <a:schemeClr val="accent1">
                  <a:lumMod val="50000"/>
                </a:schemeClr>
              </a:solidFill>
            </a:endParaRPr>
          </a:p>
          <a:p>
            <a:pPr>
              <a:buClr>
                <a:schemeClr val="tx2">
                  <a:lumMod val="50000"/>
                </a:schemeClr>
              </a:buCl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a:t> </a:t>
            </a:r>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80</a:t>
            </a:fld>
            <a:endParaRPr lang="cs-CZ" dirty="0"/>
          </a:p>
        </p:txBody>
      </p:sp>
    </p:spTree>
    <p:extLst>
      <p:ext uri="{BB962C8B-B14F-4D97-AF65-F5344CB8AC3E}">
        <p14:creationId xmlns:p14="http://schemas.microsoft.com/office/powerpoint/2010/main" val="612637373"/>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476673"/>
            <a:ext cx="8111155" cy="936104"/>
          </a:xfrm>
        </p:spPr>
        <p:txBody>
          <a:bodyPr>
            <a:noAutofit/>
          </a:bodyPr>
          <a:lstStyle/>
          <a:p>
            <a:pPr marL="457200" lvl="0" indent="-457200" algn="ctr">
              <a:spcBef>
                <a:spcPct val="20000"/>
              </a:spcBef>
            </a:pPr>
            <a:r>
              <a:rPr lang="cs-CZ" sz="2400" b="1" dirty="0">
                <a:solidFill>
                  <a:srgbClr val="31B6FD">
                    <a:lumMod val="50000"/>
                  </a:srgbClr>
                </a:solidFill>
                <a:ea typeface="+mn-ea"/>
                <a:cs typeface="+mn-cs"/>
              </a:rPr>
              <a:t/>
            </a:r>
            <a:br>
              <a:rPr lang="cs-CZ" sz="2400" b="1" dirty="0">
                <a:solidFill>
                  <a:srgbClr val="31B6FD">
                    <a:lumMod val="50000"/>
                  </a:srgbClr>
                </a:solidFill>
                <a:ea typeface="+mn-ea"/>
                <a:cs typeface="+mn-cs"/>
              </a:rPr>
            </a:br>
            <a:endParaRPr lang="cs-CZ" sz="3600" b="1" dirty="0"/>
          </a:p>
        </p:txBody>
      </p:sp>
      <p:sp>
        <p:nvSpPr>
          <p:cNvPr id="3" name="Zástupný symbol pro text 2"/>
          <p:cNvSpPr>
            <a:spLocks noGrp="1"/>
          </p:cNvSpPr>
          <p:nvPr>
            <p:ph type="body" sz="half" idx="2"/>
          </p:nvPr>
        </p:nvSpPr>
        <p:spPr>
          <a:xfrm>
            <a:off x="611560" y="1556792"/>
            <a:ext cx="8064896" cy="5058496"/>
          </a:xfrm>
        </p:spPr>
        <p:txBody>
          <a:bodyPr>
            <a:noAutofit/>
          </a:bodyPr>
          <a:lstStyle/>
          <a:p>
            <a:pPr algn="just">
              <a:buClr>
                <a:schemeClr val="tx2">
                  <a:lumMod val="50000"/>
                </a:schemeClr>
              </a:buClr>
              <a:tabLst>
                <a:tab pos="1350963" algn="l"/>
              </a:tabLst>
            </a:pPr>
            <a:r>
              <a:rPr lang="cs-CZ" sz="2400" b="1" dirty="0">
                <a:solidFill>
                  <a:srgbClr val="002060"/>
                </a:solidFill>
              </a:rPr>
              <a:t>Sběr dat - </a:t>
            </a:r>
            <a:r>
              <a:rPr lang="cs-CZ" sz="2400" dirty="0">
                <a:solidFill>
                  <a:srgbClr val="002060"/>
                </a:solidFill>
              </a:rPr>
              <a:t> jak pro komunikační, tak pro provozní </a:t>
            </a:r>
            <a:r>
              <a:rPr lang="cs-CZ" sz="2400" dirty="0" smtClean="0">
                <a:solidFill>
                  <a:srgbClr val="002060"/>
                </a:solidFill>
              </a:rPr>
              <a:t>systém, a to </a:t>
            </a:r>
            <a:r>
              <a:rPr lang="cs-CZ" sz="2400" dirty="0">
                <a:solidFill>
                  <a:srgbClr val="002060"/>
                </a:solidFill>
              </a:rPr>
              <a:t>	</a:t>
            </a:r>
            <a:r>
              <a:rPr lang="cs-CZ" sz="2400" dirty="0" smtClean="0">
                <a:solidFill>
                  <a:srgbClr val="002060"/>
                </a:solidFill>
              </a:rPr>
              <a:t>směrem od </a:t>
            </a:r>
            <a:r>
              <a:rPr lang="cs-CZ" sz="2400" dirty="0">
                <a:solidFill>
                  <a:srgbClr val="002060"/>
                </a:solidFill>
              </a:rPr>
              <a:t>poskytovatelů zdravotní </a:t>
            </a:r>
            <a:r>
              <a:rPr lang="cs-CZ" sz="2400" dirty="0" smtClean="0">
                <a:solidFill>
                  <a:srgbClr val="002060"/>
                </a:solidFill>
              </a:rPr>
              <a:t>péče </a:t>
            </a:r>
            <a:r>
              <a:rPr lang="cs-CZ" sz="2400" dirty="0">
                <a:solidFill>
                  <a:srgbClr val="002060"/>
                </a:solidFill>
              </a:rPr>
              <a:t>se </a:t>
            </a:r>
            <a:r>
              <a:rPr lang="cs-CZ" sz="2400" dirty="0" smtClean="0">
                <a:solidFill>
                  <a:srgbClr val="002060"/>
                </a:solidFill>
              </a:rPr>
              <a:t>	provádí </a:t>
            </a:r>
            <a:r>
              <a:rPr lang="cs-CZ" sz="2400" dirty="0">
                <a:solidFill>
                  <a:srgbClr val="002060"/>
                </a:solidFill>
              </a:rPr>
              <a:t>na </a:t>
            </a:r>
            <a:r>
              <a:rPr lang="cs-CZ" sz="2400" dirty="0" smtClean="0">
                <a:solidFill>
                  <a:srgbClr val="002060"/>
                </a:solidFill>
              </a:rPr>
              <a:t>specializovaných </a:t>
            </a:r>
            <a:r>
              <a:rPr lang="cs-CZ" sz="2400" dirty="0">
                <a:solidFill>
                  <a:srgbClr val="002060"/>
                </a:solidFill>
              </a:rPr>
              <a:t>formulářích tak, aby 	</a:t>
            </a:r>
            <a:r>
              <a:rPr lang="cs-CZ" sz="2400" dirty="0" smtClean="0">
                <a:solidFill>
                  <a:srgbClr val="002060"/>
                </a:solidFill>
              </a:rPr>
              <a:t>zaznamenávaly </a:t>
            </a:r>
            <a:r>
              <a:rPr lang="cs-CZ" sz="2400" dirty="0">
                <a:solidFill>
                  <a:srgbClr val="002060"/>
                </a:solidFill>
              </a:rPr>
              <a:t>poskytnutou zdravotní péči v 	</a:t>
            </a:r>
            <a:r>
              <a:rPr lang="cs-CZ" sz="2400" dirty="0" smtClean="0">
                <a:solidFill>
                  <a:srgbClr val="002060"/>
                </a:solidFill>
              </a:rPr>
              <a:t>souladu </a:t>
            </a:r>
            <a:r>
              <a:rPr lang="cs-CZ" sz="2400" dirty="0">
                <a:solidFill>
                  <a:srgbClr val="002060"/>
                </a:solidFill>
              </a:rPr>
              <a:t>s potřebami zdravotní pojišťovny</a:t>
            </a:r>
          </a:p>
          <a:p>
            <a:pPr algn="just">
              <a:buClr>
                <a:schemeClr val="tx2">
                  <a:lumMod val="50000"/>
                </a:schemeClr>
              </a:buClr>
            </a:pPr>
            <a:r>
              <a:rPr lang="cs-CZ" sz="2400" b="1" dirty="0">
                <a:solidFill>
                  <a:srgbClr val="002060"/>
                </a:solidFill>
              </a:rPr>
              <a:t>	     - listinné formuláře</a:t>
            </a:r>
            <a:r>
              <a:rPr lang="cs-CZ" sz="2400" dirty="0">
                <a:solidFill>
                  <a:srgbClr val="002060"/>
                </a:solidFill>
              </a:rPr>
              <a:t> se používají tehdy, je-li třeba 	        podpis pojištěnce nebo lékaře na těchto 	      	        formulářích, jinak se používají </a:t>
            </a:r>
            <a:r>
              <a:rPr lang="cs-CZ" sz="2400" b="1" dirty="0">
                <a:solidFill>
                  <a:srgbClr val="002060"/>
                </a:solidFill>
              </a:rPr>
              <a:t>elektronický 	  	        přenos dat </a:t>
            </a:r>
            <a:r>
              <a:rPr lang="cs-CZ" sz="2400" dirty="0">
                <a:solidFill>
                  <a:srgbClr val="002060"/>
                </a:solidFill>
              </a:rPr>
              <a:t>mezi poskytovateli a  zdravotní 	  	        pojišťovnou</a:t>
            </a:r>
            <a:endParaRPr lang="cs-CZ" sz="2300" b="1" dirty="0">
              <a:solidFill>
                <a:srgbClr val="002060"/>
              </a:solidFill>
            </a:endParaRPr>
          </a:p>
          <a:p>
            <a:pPr algn="just">
              <a:buClr>
                <a:schemeClr val="tx2">
                  <a:lumMod val="50000"/>
                </a:schemeClr>
              </a:buClr>
            </a:pPr>
            <a:endParaRPr lang="cs-CZ" sz="2000" i="1" dirty="0">
              <a:solidFill>
                <a:schemeClr val="accent1">
                  <a:lumMod val="50000"/>
                </a:schemeClr>
              </a:solidFill>
            </a:endParaRPr>
          </a:p>
          <a:p>
            <a:pPr algn="just">
              <a:buClr>
                <a:schemeClr val="tx2">
                  <a:lumMod val="50000"/>
                </a:schemeClr>
              </a:buClr>
            </a:pPr>
            <a:endParaRPr lang="cs-CZ" sz="2000" b="1" dirty="0">
              <a:solidFill>
                <a:schemeClr val="accent1">
                  <a:lumMod val="50000"/>
                </a:schemeClr>
              </a:solidFill>
            </a:endParaRPr>
          </a:p>
          <a:p>
            <a:pPr algn="ctr">
              <a:buClr>
                <a:schemeClr val="tx2">
                  <a:lumMod val="50000"/>
                </a:schemeClr>
              </a:buCl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a:t> </a:t>
            </a:r>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81</a:t>
            </a:fld>
            <a:endParaRPr lang="cs-CZ" dirty="0"/>
          </a:p>
        </p:txBody>
      </p:sp>
    </p:spTree>
    <p:extLst>
      <p:ext uri="{BB962C8B-B14F-4D97-AF65-F5344CB8AC3E}">
        <p14:creationId xmlns:p14="http://schemas.microsoft.com/office/powerpoint/2010/main" val="254017989"/>
      </p:ext>
    </p:extLst>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476673"/>
            <a:ext cx="8111155" cy="936104"/>
          </a:xfrm>
        </p:spPr>
        <p:txBody>
          <a:bodyPr>
            <a:noAutofit/>
          </a:bodyPr>
          <a:lstStyle/>
          <a:p>
            <a:pPr marL="457200" lvl="0" indent="-457200" algn="ctr">
              <a:spcBef>
                <a:spcPct val="20000"/>
              </a:spcBef>
            </a:pPr>
            <a:r>
              <a:rPr lang="cs-CZ" sz="2400" b="1" dirty="0">
                <a:solidFill>
                  <a:srgbClr val="31B6FD">
                    <a:lumMod val="50000"/>
                  </a:srgbClr>
                </a:solidFill>
                <a:ea typeface="+mn-ea"/>
                <a:cs typeface="+mn-cs"/>
              </a:rPr>
              <a:t/>
            </a:r>
            <a:br>
              <a:rPr lang="cs-CZ" sz="2400" b="1" dirty="0">
                <a:solidFill>
                  <a:srgbClr val="31B6FD">
                    <a:lumMod val="50000"/>
                  </a:srgbClr>
                </a:solidFill>
                <a:ea typeface="+mn-ea"/>
                <a:cs typeface="+mn-cs"/>
              </a:rPr>
            </a:br>
            <a:endParaRPr lang="cs-CZ" sz="3600" b="1" dirty="0"/>
          </a:p>
        </p:txBody>
      </p:sp>
      <p:sp>
        <p:nvSpPr>
          <p:cNvPr id="3" name="Zástupný symbol pro text 2"/>
          <p:cNvSpPr>
            <a:spLocks noGrp="1"/>
          </p:cNvSpPr>
          <p:nvPr>
            <p:ph type="body" sz="half" idx="2"/>
          </p:nvPr>
        </p:nvSpPr>
        <p:spPr>
          <a:xfrm>
            <a:off x="193638" y="836712"/>
            <a:ext cx="8770850" cy="5778576"/>
          </a:xfrm>
        </p:spPr>
        <p:txBody>
          <a:bodyPr>
            <a:noAutofit/>
          </a:bodyPr>
          <a:lstStyle/>
          <a:p>
            <a:pPr algn="just">
              <a:buClr>
                <a:schemeClr val="tx2">
                  <a:lumMod val="50000"/>
                </a:schemeClr>
              </a:buClr>
            </a:pPr>
            <a:r>
              <a:rPr lang="cs-CZ" sz="2400" b="1" dirty="0">
                <a:solidFill>
                  <a:srgbClr val="002060"/>
                </a:solidFill>
              </a:rPr>
              <a:t>Na trhu zdravotního pojištění v ČR působí dva druhy zdravotních pojišťoven:</a:t>
            </a:r>
          </a:p>
          <a:p>
            <a:pPr marL="457200" indent="-457200" algn="just">
              <a:buClr>
                <a:srgbClr val="C00000"/>
              </a:buClr>
              <a:buFont typeface="+mj-lt"/>
              <a:buAutoNum type="arabicParenR"/>
            </a:pPr>
            <a:r>
              <a:rPr lang="cs-CZ" sz="2400" b="1" dirty="0">
                <a:solidFill>
                  <a:srgbClr val="C00000"/>
                </a:solidFill>
              </a:rPr>
              <a:t>Všeobecná zdravotní pojišťovna (VZP)</a:t>
            </a:r>
          </a:p>
          <a:p>
            <a:pPr marL="342900" indent="-342900" algn="just">
              <a:buClr>
                <a:srgbClr val="002060"/>
              </a:buClr>
              <a:buFont typeface="Wingdings" panose="05000000000000000000" pitchFamily="2" charset="2"/>
              <a:buChar char="Ø"/>
            </a:pPr>
            <a:r>
              <a:rPr lang="cs-CZ" sz="2400" dirty="0">
                <a:solidFill>
                  <a:srgbClr val="002060"/>
                </a:solidFill>
              </a:rPr>
              <a:t>VZP byla zřízená zvláštním zákonem 551/1991 Sb. o Všeobecné zdravotní pojišťovně</a:t>
            </a:r>
          </a:p>
          <a:p>
            <a:pPr marL="342900" indent="-342900" algn="just">
              <a:buClr>
                <a:srgbClr val="002060"/>
              </a:buClr>
              <a:buFont typeface="Wingdings" panose="05000000000000000000" pitchFamily="2" charset="2"/>
              <a:buChar char="Ø"/>
            </a:pPr>
            <a:r>
              <a:rPr lang="cs-CZ" sz="2400" dirty="0">
                <a:solidFill>
                  <a:srgbClr val="002060"/>
                </a:solidFill>
              </a:rPr>
              <a:t>příjmy získává především z plateb pojistného na zdravotním pojištění, příjmy z pokut a poplatků z prodlení a i z dalších zdrojů</a:t>
            </a:r>
          </a:p>
          <a:p>
            <a:pPr marL="342900" indent="-342900" algn="just">
              <a:buClr>
                <a:srgbClr val="002060"/>
              </a:buClr>
              <a:buFont typeface="Wingdings" panose="05000000000000000000" pitchFamily="2" charset="2"/>
              <a:buChar char="Ø"/>
            </a:pPr>
            <a:r>
              <a:rPr lang="cs-CZ" sz="2400" dirty="0">
                <a:solidFill>
                  <a:srgbClr val="002060"/>
                </a:solidFill>
              </a:rPr>
              <a:t>VZP předkládá MZ a MF zdravotně pojistný plán, který schvaluje Poslanecká sněmovna Parlamentu ČR spolu s uzávěrkou a návrhem výroční zprávy</a:t>
            </a:r>
          </a:p>
          <a:p>
            <a:pPr marL="342900" indent="-342900" algn="just">
              <a:buClr>
                <a:srgbClr val="002060"/>
              </a:buClr>
              <a:buFont typeface="Wingdings" panose="05000000000000000000" pitchFamily="2" charset="2"/>
              <a:buChar char="Ø"/>
            </a:pPr>
            <a:r>
              <a:rPr lang="cs-CZ" sz="2400" dirty="0">
                <a:solidFill>
                  <a:srgbClr val="002060"/>
                </a:solidFill>
              </a:rPr>
              <a:t>po skončení čtvrtletí předkládá VZP MZ a MF zprávu o hospodaření</a:t>
            </a:r>
          </a:p>
          <a:p>
            <a:pPr marL="342900" indent="-342900" algn="just">
              <a:buClr>
                <a:srgbClr val="002060"/>
              </a:buClr>
              <a:buFont typeface="Wingdings" panose="05000000000000000000" pitchFamily="2" charset="2"/>
              <a:buChar char="Ø"/>
            </a:pPr>
            <a:r>
              <a:rPr lang="cs-CZ" sz="2400" dirty="0">
                <a:solidFill>
                  <a:srgbClr val="002060"/>
                </a:solidFill>
              </a:rPr>
              <a:t>v případě problémů v hospodaření může být na VZP uvalena nucená správa a to max. na jeden rok</a:t>
            </a:r>
          </a:p>
          <a:p>
            <a:pPr marL="342900" indent="-342900" algn="just">
              <a:buClr>
                <a:srgbClr val="002060"/>
              </a:buClr>
              <a:buFont typeface="Wingdings" panose="05000000000000000000" pitchFamily="2" charset="2"/>
              <a:buChar char="Ø"/>
            </a:pPr>
            <a:endParaRPr lang="cs-CZ" sz="2400" dirty="0">
              <a:solidFill>
                <a:srgbClr val="002060"/>
              </a:solidFill>
            </a:endParaRPr>
          </a:p>
          <a:p>
            <a:pPr algn="just">
              <a:buClr>
                <a:schemeClr val="tx2">
                  <a:lumMod val="50000"/>
                </a:schemeClr>
              </a:buClr>
            </a:pPr>
            <a:endParaRPr lang="cs-CZ" sz="2000" i="1" dirty="0">
              <a:solidFill>
                <a:schemeClr val="accent1">
                  <a:lumMod val="50000"/>
                </a:schemeClr>
              </a:solidFill>
            </a:endParaRPr>
          </a:p>
          <a:p>
            <a:pPr algn="just">
              <a:buClr>
                <a:schemeClr val="tx2">
                  <a:lumMod val="50000"/>
                </a:schemeClr>
              </a:buClr>
            </a:pPr>
            <a:endParaRPr lang="cs-CZ" sz="2000" b="1" dirty="0">
              <a:solidFill>
                <a:schemeClr val="accent1">
                  <a:lumMod val="50000"/>
                </a:schemeClr>
              </a:solidFill>
            </a:endParaRPr>
          </a:p>
          <a:p>
            <a:pPr algn="ctr">
              <a:buClr>
                <a:schemeClr val="tx2">
                  <a:lumMod val="50000"/>
                </a:schemeClr>
              </a:buCl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a:t> </a:t>
            </a:r>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82</a:t>
            </a:fld>
            <a:endParaRPr lang="cs-CZ" dirty="0"/>
          </a:p>
        </p:txBody>
      </p:sp>
    </p:spTree>
    <p:extLst>
      <p:ext uri="{BB962C8B-B14F-4D97-AF65-F5344CB8AC3E}">
        <p14:creationId xmlns:p14="http://schemas.microsoft.com/office/powerpoint/2010/main" val="410646490"/>
      </p:ext>
    </p:extLst>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476673"/>
            <a:ext cx="8111155" cy="936104"/>
          </a:xfrm>
        </p:spPr>
        <p:txBody>
          <a:bodyPr>
            <a:noAutofit/>
          </a:bodyPr>
          <a:lstStyle/>
          <a:p>
            <a:pPr marL="457200" lvl="0" indent="-457200" algn="ctr">
              <a:spcBef>
                <a:spcPct val="20000"/>
              </a:spcBef>
            </a:pPr>
            <a:r>
              <a:rPr lang="cs-CZ" sz="2400" b="1" dirty="0">
                <a:solidFill>
                  <a:srgbClr val="31B6FD">
                    <a:lumMod val="50000"/>
                  </a:srgbClr>
                </a:solidFill>
                <a:ea typeface="+mn-ea"/>
                <a:cs typeface="+mn-cs"/>
              </a:rPr>
              <a:t/>
            </a:r>
            <a:br>
              <a:rPr lang="cs-CZ" sz="2400" b="1" dirty="0">
                <a:solidFill>
                  <a:srgbClr val="31B6FD">
                    <a:lumMod val="50000"/>
                  </a:srgbClr>
                </a:solidFill>
                <a:ea typeface="+mn-ea"/>
                <a:cs typeface="+mn-cs"/>
              </a:rPr>
            </a:br>
            <a:endParaRPr lang="cs-CZ" sz="3600" b="1" dirty="0"/>
          </a:p>
        </p:txBody>
      </p:sp>
      <p:sp>
        <p:nvSpPr>
          <p:cNvPr id="3" name="Zástupný symbol pro text 2"/>
          <p:cNvSpPr>
            <a:spLocks noGrp="1"/>
          </p:cNvSpPr>
          <p:nvPr>
            <p:ph type="body" sz="half" idx="2"/>
          </p:nvPr>
        </p:nvSpPr>
        <p:spPr>
          <a:xfrm>
            <a:off x="193638" y="836712"/>
            <a:ext cx="8770850" cy="5778576"/>
          </a:xfrm>
        </p:spPr>
        <p:txBody>
          <a:bodyPr>
            <a:noAutofit/>
          </a:bodyPr>
          <a:lstStyle/>
          <a:p>
            <a:pPr marL="342900" indent="-342900" algn="just">
              <a:buClr>
                <a:schemeClr val="tx2">
                  <a:lumMod val="50000"/>
                </a:schemeClr>
              </a:buClr>
              <a:buFont typeface="Wingdings" panose="05000000000000000000" pitchFamily="2" charset="2"/>
              <a:buChar char="Ø"/>
            </a:pPr>
            <a:r>
              <a:rPr lang="cs-CZ" sz="2400" dirty="0">
                <a:solidFill>
                  <a:srgbClr val="002060"/>
                </a:solidFill>
              </a:rPr>
              <a:t>VZP může obdržet návratnou finanční výpomoc ze státního rozpočtu až do výše 50% deficitu, o poskytnutí pomoci rozhoduje vláda</a:t>
            </a:r>
          </a:p>
          <a:p>
            <a:pPr marL="342900" indent="-342900" algn="just">
              <a:buClr>
                <a:schemeClr val="tx2">
                  <a:lumMod val="50000"/>
                </a:schemeClr>
              </a:buClr>
              <a:buFont typeface="Wingdings" panose="05000000000000000000" pitchFamily="2" charset="2"/>
              <a:buChar char="Ø"/>
            </a:pPr>
            <a:r>
              <a:rPr lang="cs-CZ" sz="2400" dirty="0">
                <a:solidFill>
                  <a:srgbClr val="002060"/>
                </a:solidFill>
              </a:rPr>
              <a:t>organizační struktura VZP je tvořena ústředními a regionálními pobočkami, VZP je </a:t>
            </a:r>
            <a:r>
              <a:rPr lang="cs-CZ" sz="2400" dirty="0">
                <a:solidFill>
                  <a:srgbClr val="C00000"/>
                </a:solidFill>
              </a:rPr>
              <a:t>řízená správní radou</a:t>
            </a:r>
            <a:r>
              <a:rPr lang="cs-CZ" sz="2400" dirty="0">
                <a:solidFill>
                  <a:srgbClr val="002060"/>
                </a:solidFill>
              </a:rPr>
              <a:t>, která má 30 členů (10 členů jmenuje vláda + 20 členů Poslanecká sněmovna Parlamentu ČR) = </a:t>
            </a:r>
            <a:r>
              <a:rPr lang="cs-CZ" sz="2400" i="1" dirty="0">
                <a:solidFill>
                  <a:srgbClr val="002060"/>
                </a:solidFill>
              </a:rPr>
              <a:t>není ideální stav, kdy toto rozvržení správní rady může vést k výrazné politizaci řízení VZP!!!</a:t>
            </a:r>
            <a:r>
              <a:rPr lang="cs-CZ" sz="2400" dirty="0">
                <a:solidFill>
                  <a:srgbClr val="002060"/>
                </a:solidFill>
              </a:rPr>
              <a:t> </a:t>
            </a:r>
          </a:p>
          <a:p>
            <a:pPr marL="342900" indent="-342900" algn="just">
              <a:buClr>
                <a:schemeClr val="tx2">
                  <a:lumMod val="50000"/>
                </a:schemeClr>
              </a:buClr>
              <a:buFont typeface="Wingdings" panose="05000000000000000000" pitchFamily="2" charset="2"/>
              <a:buChar char="Ø"/>
            </a:pPr>
            <a:r>
              <a:rPr lang="cs-CZ" sz="2400" dirty="0">
                <a:solidFill>
                  <a:srgbClr val="C00000"/>
                </a:solidFill>
              </a:rPr>
              <a:t>správní rada volí a odvolává ředitele</a:t>
            </a:r>
            <a:r>
              <a:rPr lang="cs-CZ" sz="2400" dirty="0">
                <a:solidFill>
                  <a:srgbClr val="002060"/>
                </a:solidFill>
              </a:rPr>
              <a:t>, jeho funkční období je čtyřleté, stejně tak jako funkční období členů správní a dozorčí rady, ředitel má postavení statutárního orgánu</a:t>
            </a:r>
          </a:p>
          <a:p>
            <a:pPr marL="342900" indent="-342900" algn="just">
              <a:buClr>
                <a:schemeClr val="tx2">
                  <a:lumMod val="50000"/>
                </a:schemeClr>
              </a:buClr>
              <a:buFont typeface="Wingdings" panose="05000000000000000000" pitchFamily="2" charset="2"/>
              <a:buChar char="Ø"/>
            </a:pPr>
            <a:r>
              <a:rPr lang="cs-CZ" sz="2400" dirty="0">
                <a:solidFill>
                  <a:srgbClr val="C00000"/>
                </a:solidFill>
              </a:rPr>
              <a:t>dozorčí rada </a:t>
            </a:r>
            <a:r>
              <a:rPr lang="cs-CZ" sz="2400" dirty="0">
                <a:solidFill>
                  <a:srgbClr val="002060"/>
                </a:solidFill>
              </a:rPr>
              <a:t>kontroluje činnost ostatních orgánů VZP</a:t>
            </a:r>
          </a:p>
          <a:p>
            <a:pPr marL="342900" indent="-342900" algn="just">
              <a:buClr>
                <a:schemeClr val="tx2">
                  <a:lumMod val="50000"/>
                </a:schemeClr>
              </a:buClr>
              <a:buFont typeface="Wingdings" panose="05000000000000000000" pitchFamily="2" charset="2"/>
              <a:buChar char="Ø"/>
            </a:pPr>
            <a:r>
              <a:rPr lang="cs-CZ" sz="2400" dirty="0">
                <a:solidFill>
                  <a:srgbClr val="002060"/>
                </a:solidFill>
              </a:rPr>
              <a:t>činnost regionálních poboček řídí ředitelé, které volí a odvolává ředitel VZP </a:t>
            </a:r>
          </a:p>
          <a:p>
            <a:pPr marL="342900" indent="-342900" algn="just">
              <a:buClr>
                <a:schemeClr val="tx2">
                  <a:lumMod val="50000"/>
                </a:schemeClr>
              </a:buClr>
              <a:buFont typeface="Wingdings" panose="05000000000000000000" pitchFamily="2" charset="2"/>
              <a:buChar char="Ø"/>
            </a:pPr>
            <a:endParaRPr lang="cs-CZ" sz="2000" i="1" dirty="0">
              <a:solidFill>
                <a:schemeClr val="accent1">
                  <a:lumMod val="50000"/>
                </a:schemeClr>
              </a:solidFill>
            </a:endParaRPr>
          </a:p>
          <a:p>
            <a:pPr marL="342900" indent="-342900" algn="just">
              <a:buClr>
                <a:schemeClr val="tx2">
                  <a:lumMod val="50000"/>
                </a:schemeClr>
              </a:buClr>
              <a:buFont typeface="Wingdings" panose="05000000000000000000" pitchFamily="2" charset="2"/>
              <a:buChar char="Ø"/>
            </a:pPr>
            <a:endParaRPr lang="cs-CZ" sz="2000" b="1" dirty="0">
              <a:solidFill>
                <a:schemeClr val="accent1">
                  <a:lumMod val="50000"/>
                </a:schemeClr>
              </a:solidFill>
            </a:endParaRPr>
          </a:p>
          <a:p>
            <a:pPr marL="342900" indent="-342900" algn="ctr">
              <a:buClr>
                <a:schemeClr val="tx2">
                  <a:lumMod val="50000"/>
                </a:schemeClr>
              </a:buClr>
              <a:buFont typeface="Wingdings" panose="05000000000000000000" pitchFamily="2" charset="2"/>
              <a:buChar char="Ø"/>
            </a:pPr>
            <a:endParaRPr lang="cs-CZ" sz="2000" b="1" dirty="0">
              <a:solidFill>
                <a:schemeClr val="accent1">
                  <a:lumMod val="50000"/>
                </a:schemeClr>
              </a:solidFill>
            </a:endParaRPr>
          </a:p>
          <a:p>
            <a:pPr marL="457200" indent="-457200">
              <a:buClr>
                <a:schemeClr val="tx2">
                  <a:lumMod val="50000"/>
                </a:schemeClr>
              </a:buClr>
              <a:buFont typeface="Wingdings" panose="05000000000000000000" pitchFamily="2" charset="2"/>
              <a:buChar char="Ø"/>
            </a:pPr>
            <a:endParaRPr lang="cs-CZ" sz="2000" b="1" dirty="0">
              <a:solidFill>
                <a:schemeClr val="accent1">
                  <a:lumMod val="50000"/>
                </a:schemeClr>
              </a:solidFill>
            </a:endParaRPr>
          </a:p>
          <a:p>
            <a:pPr marL="457200" indent="-457200">
              <a:buClr>
                <a:schemeClr val="tx2">
                  <a:lumMod val="50000"/>
                </a:schemeClr>
              </a:buClr>
              <a:buFont typeface="Wingdings" panose="05000000000000000000" pitchFamily="2" charset="2"/>
              <a:buChar char="Ø"/>
            </a:pPr>
            <a:endParaRPr lang="cs-CZ" sz="2000" b="1" dirty="0">
              <a:solidFill>
                <a:schemeClr val="accent1">
                  <a:lumMod val="50000"/>
                </a:schemeClr>
              </a:solidFill>
            </a:endParaRPr>
          </a:p>
          <a:p>
            <a:pPr marL="457200" indent="-457200">
              <a:buClr>
                <a:schemeClr val="tx2">
                  <a:lumMod val="50000"/>
                </a:schemeClr>
              </a:buClr>
              <a:buFont typeface="Wingdings" panose="05000000000000000000" pitchFamily="2" charset="2"/>
              <a:buChar char="Ø"/>
            </a:pPr>
            <a:endParaRPr lang="cs-CZ" sz="2000" b="1" dirty="0">
              <a:solidFill>
                <a:schemeClr val="accent1">
                  <a:lumMod val="50000"/>
                </a:schemeClr>
              </a:solidFill>
            </a:endParaRPr>
          </a:p>
          <a:p>
            <a:pPr marL="457200" indent="-457200">
              <a:buClr>
                <a:schemeClr val="tx2">
                  <a:lumMod val="50000"/>
                </a:schemeClr>
              </a:buClr>
              <a:buFont typeface="Wingdings" panose="05000000000000000000" pitchFamily="2" charset="2"/>
              <a:buChar char="Ø"/>
            </a:pPr>
            <a:endParaRPr lang="cs-CZ" sz="2000" b="1" dirty="0">
              <a:solidFill>
                <a:schemeClr val="accent1">
                  <a:lumMod val="50000"/>
                </a:schemeClr>
              </a:solidFill>
            </a:endParaRPr>
          </a:p>
          <a:p>
            <a:pPr marL="457200" indent="-457200">
              <a:buClr>
                <a:schemeClr val="tx2">
                  <a:lumMod val="50000"/>
                </a:schemeClr>
              </a:buClr>
              <a:buFont typeface="Wingdings" panose="05000000000000000000" pitchFamily="2" charset="2"/>
              <a:buChar char="Ø"/>
            </a:pPr>
            <a:endParaRPr lang="cs-CZ" sz="2000" b="1" dirty="0">
              <a:solidFill>
                <a:schemeClr val="accent1">
                  <a:lumMod val="50000"/>
                </a:schemeClr>
              </a:solidFill>
            </a:endParaRPr>
          </a:p>
          <a:p>
            <a:pPr marL="457200" indent="-457200">
              <a:buClr>
                <a:schemeClr val="tx2">
                  <a:lumMod val="50000"/>
                </a:schemeClr>
              </a:buClr>
              <a:buFont typeface="Wingdings" panose="05000000000000000000" pitchFamily="2" charset="2"/>
              <a:buChar char="Ø"/>
            </a:pPr>
            <a:endParaRPr lang="cs-CZ" sz="2000" b="1" dirty="0">
              <a:solidFill>
                <a:schemeClr val="accent1">
                  <a:lumMod val="50000"/>
                </a:schemeClr>
              </a:solidFill>
            </a:endParaRPr>
          </a:p>
          <a:p>
            <a:pPr marL="457200" indent="-457200">
              <a:buClr>
                <a:schemeClr val="tx2">
                  <a:lumMod val="50000"/>
                </a:schemeClr>
              </a:buClr>
              <a:buFont typeface="Wingdings" panose="05000000000000000000" pitchFamily="2" charset="2"/>
              <a:buChar char="Ø"/>
            </a:pPr>
            <a:endParaRPr lang="cs-CZ" sz="2000" b="1" dirty="0">
              <a:solidFill>
                <a:schemeClr val="accent1">
                  <a:lumMod val="50000"/>
                </a:schemeClr>
              </a:solidFill>
            </a:endParaRPr>
          </a:p>
          <a:p>
            <a:pPr marL="457200" indent="-457200">
              <a:buClr>
                <a:schemeClr val="tx2">
                  <a:lumMod val="50000"/>
                </a:schemeClr>
              </a:buClr>
              <a:buFont typeface="Wingdings" panose="05000000000000000000" pitchFamily="2" charset="2"/>
              <a:buChar char="Ø"/>
            </a:pPr>
            <a:endParaRPr lang="cs-CZ" sz="2000" b="1" dirty="0">
              <a:solidFill>
                <a:schemeClr val="accent1">
                  <a:lumMod val="50000"/>
                </a:schemeClr>
              </a:solidFill>
            </a:endParaRPr>
          </a:p>
          <a:p>
            <a:pPr marL="457200" indent="-457200">
              <a:buClr>
                <a:schemeClr val="tx2">
                  <a:lumMod val="50000"/>
                </a:schemeClr>
              </a:buClr>
              <a:buFont typeface="Wingdings" panose="05000000000000000000" pitchFamily="2" charset="2"/>
              <a:buChar char="Ø"/>
            </a:pPr>
            <a:endParaRPr lang="cs-CZ" sz="2000" b="1" dirty="0">
              <a:solidFill>
                <a:schemeClr val="accent1">
                  <a:lumMod val="50000"/>
                </a:schemeClr>
              </a:solidFill>
            </a:endParaRPr>
          </a:p>
          <a:p>
            <a:pPr marL="457200" indent="-457200">
              <a:buFont typeface="Wingdings" panose="05000000000000000000" pitchFamily="2" charset="2"/>
              <a:buChar char="Ø"/>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a:t> </a:t>
            </a:r>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83</a:t>
            </a:fld>
            <a:endParaRPr lang="cs-CZ" dirty="0"/>
          </a:p>
        </p:txBody>
      </p:sp>
    </p:spTree>
    <p:extLst>
      <p:ext uri="{BB962C8B-B14F-4D97-AF65-F5344CB8AC3E}">
        <p14:creationId xmlns:p14="http://schemas.microsoft.com/office/powerpoint/2010/main" val="3922605888"/>
      </p:ext>
    </p:extLst>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476673"/>
            <a:ext cx="8111155" cy="936104"/>
          </a:xfrm>
        </p:spPr>
        <p:txBody>
          <a:bodyPr>
            <a:noAutofit/>
          </a:bodyPr>
          <a:lstStyle/>
          <a:p>
            <a:pPr marL="457200" lvl="0" indent="-457200" algn="ctr">
              <a:spcBef>
                <a:spcPct val="20000"/>
              </a:spcBef>
            </a:pPr>
            <a:r>
              <a:rPr lang="cs-CZ" sz="2400" b="1" dirty="0">
                <a:solidFill>
                  <a:srgbClr val="31B6FD">
                    <a:lumMod val="50000"/>
                  </a:srgbClr>
                </a:solidFill>
                <a:ea typeface="+mn-ea"/>
                <a:cs typeface="+mn-cs"/>
              </a:rPr>
              <a:t/>
            </a:r>
            <a:br>
              <a:rPr lang="cs-CZ" sz="2400" b="1" dirty="0">
                <a:solidFill>
                  <a:srgbClr val="31B6FD">
                    <a:lumMod val="50000"/>
                  </a:srgbClr>
                </a:solidFill>
                <a:ea typeface="+mn-ea"/>
                <a:cs typeface="+mn-cs"/>
              </a:rPr>
            </a:br>
            <a:endParaRPr lang="cs-CZ" sz="3600" b="1" dirty="0"/>
          </a:p>
        </p:txBody>
      </p:sp>
      <p:sp>
        <p:nvSpPr>
          <p:cNvPr id="3" name="Zástupný symbol pro text 2"/>
          <p:cNvSpPr>
            <a:spLocks noGrp="1"/>
          </p:cNvSpPr>
          <p:nvPr>
            <p:ph type="body" sz="half" idx="2"/>
          </p:nvPr>
        </p:nvSpPr>
        <p:spPr>
          <a:xfrm>
            <a:off x="611560" y="1556792"/>
            <a:ext cx="8064896" cy="5058496"/>
          </a:xfrm>
        </p:spPr>
        <p:txBody>
          <a:bodyPr>
            <a:noAutofit/>
          </a:bodyPr>
          <a:lstStyle/>
          <a:p>
            <a:pPr marL="342900" indent="-342900" algn="just">
              <a:buClr>
                <a:schemeClr val="tx2">
                  <a:lumMod val="50000"/>
                </a:schemeClr>
              </a:buClr>
              <a:buFont typeface="Wingdings" panose="05000000000000000000" pitchFamily="2" charset="2"/>
              <a:buChar char="Ø"/>
            </a:pPr>
            <a:r>
              <a:rPr lang="cs-CZ" sz="2400" dirty="0">
                <a:solidFill>
                  <a:srgbClr val="002060"/>
                </a:solidFill>
              </a:rPr>
              <a:t>VZP je správcem celého pojistného systému, vede registry všech pojištěnců, registry zdravotních zařízení a i účet přerozdělení pojistného, spravuje tzv. informační centrum zdravotního pojištění, které slouží ke kontrole čerpání finančních prostředků zdravotního pojištění jednotlivými zdravotnickými zařízeními, které jsou ve smluvním vztahu ke zdravotním pojišťovnám</a:t>
            </a:r>
          </a:p>
          <a:p>
            <a:pPr marL="342900" indent="-342900" algn="just">
              <a:buClr>
                <a:schemeClr val="tx2">
                  <a:lumMod val="50000"/>
                </a:schemeClr>
              </a:buClr>
              <a:buFont typeface="Wingdings" panose="05000000000000000000" pitchFamily="2" charset="2"/>
              <a:buChar char="Ø"/>
            </a:pPr>
            <a:r>
              <a:rPr lang="cs-CZ" sz="2400" dirty="0">
                <a:solidFill>
                  <a:srgbClr val="002060"/>
                </a:solidFill>
              </a:rPr>
              <a:t>v případě ukončení jakékoliv zdravotní pojišťovny, přebírá VZP pojištěnce této pojišťovny, kteří se nepřihlásili k žádné jiné zdravotní pojišťovně</a:t>
            </a:r>
          </a:p>
          <a:p>
            <a:pPr marL="342900" indent="-342900" algn="just">
              <a:buClr>
                <a:schemeClr val="tx2">
                  <a:lumMod val="50000"/>
                </a:schemeClr>
              </a:buClr>
              <a:buFont typeface="Wingdings" panose="05000000000000000000" pitchFamily="2" charset="2"/>
              <a:buChar char="Ø"/>
            </a:pPr>
            <a:endParaRPr lang="cs-CZ" sz="2000" i="1" dirty="0">
              <a:solidFill>
                <a:schemeClr val="accent1">
                  <a:lumMod val="50000"/>
                </a:schemeClr>
              </a:solidFill>
            </a:endParaRPr>
          </a:p>
          <a:p>
            <a:pPr marL="342900" indent="-342900" algn="just">
              <a:buClr>
                <a:schemeClr val="tx2">
                  <a:lumMod val="50000"/>
                </a:schemeClr>
              </a:buClr>
              <a:buFont typeface="Wingdings" panose="05000000000000000000" pitchFamily="2" charset="2"/>
              <a:buChar char="Ø"/>
            </a:pPr>
            <a:endParaRPr lang="cs-CZ" sz="2000" b="1" dirty="0">
              <a:solidFill>
                <a:schemeClr val="accent1">
                  <a:lumMod val="50000"/>
                </a:schemeClr>
              </a:solidFill>
            </a:endParaRPr>
          </a:p>
          <a:p>
            <a:pPr marL="342900" indent="-342900" algn="ctr">
              <a:buClr>
                <a:schemeClr val="tx2">
                  <a:lumMod val="50000"/>
                </a:schemeClr>
              </a:buClr>
              <a:buFont typeface="Wingdings" panose="05000000000000000000" pitchFamily="2" charset="2"/>
              <a:buChar char="Ø"/>
            </a:pPr>
            <a:endParaRPr lang="cs-CZ" sz="2000" b="1" dirty="0">
              <a:solidFill>
                <a:schemeClr val="accent1">
                  <a:lumMod val="50000"/>
                </a:schemeClr>
              </a:solidFill>
            </a:endParaRPr>
          </a:p>
          <a:p>
            <a:pPr marL="457200" indent="-457200">
              <a:buClr>
                <a:schemeClr val="tx2">
                  <a:lumMod val="50000"/>
                </a:schemeClr>
              </a:buClr>
              <a:buFont typeface="Wingdings" panose="05000000000000000000" pitchFamily="2" charset="2"/>
              <a:buChar char="Ø"/>
            </a:pPr>
            <a:endParaRPr lang="cs-CZ" sz="2000" b="1" dirty="0">
              <a:solidFill>
                <a:schemeClr val="accent1">
                  <a:lumMod val="50000"/>
                </a:schemeClr>
              </a:solidFill>
            </a:endParaRPr>
          </a:p>
          <a:p>
            <a:pPr marL="457200" indent="-457200">
              <a:buClr>
                <a:schemeClr val="tx2">
                  <a:lumMod val="50000"/>
                </a:schemeClr>
              </a:buClr>
              <a:buFont typeface="Wingdings" panose="05000000000000000000" pitchFamily="2" charset="2"/>
              <a:buChar char="Ø"/>
            </a:pPr>
            <a:endParaRPr lang="cs-CZ" sz="2000" b="1" dirty="0">
              <a:solidFill>
                <a:schemeClr val="accent1">
                  <a:lumMod val="50000"/>
                </a:schemeClr>
              </a:solidFill>
            </a:endParaRPr>
          </a:p>
          <a:p>
            <a:pPr marL="457200" indent="-457200">
              <a:buClr>
                <a:schemeClr val="tx2">
                  <a:lumMod val="50000"/>
                </a:schemeClr>
              </a:buClr>
              <a:buFont typeface="Wingdings" panose="05000000000000000000" pitchFamily="2" charset="2"/>
              <a:buChar char="Ø"/>
            </a:pPr>
            <a:endParaRPr lang="cs-CZ" sz="2000" b="1" dirty="0">
              <a:solidFill>
                <a:schemeClr val="accent1">
                  <a:lumMod val="50000"/>
                </a:schemeClr>
              </a:solidFill>
            </a:endParaRPr>
          </a:p>
          <a:p>
            <a:pPr marL="457200" indent="-457200">
              <a:buClr>
                <a:schemeClr val="tx2">
                  <a:lumMod val="50000"/>
                </a:schemeClr>
              </a:buClr>
              <a:buFont typeface="Wingdings" panose="05000000000000000000" pitchFamily="2" charset="2"/>
              <a:buChar char="Ø"/>
            </a:pPr>
            <a:endParaRPr lang="cs-CZ" sz="2000" b="1" dirty="0">
              <a:solidFill>
                <a:schemeClr val="accent1">
                  <a:lumMod val="50000"/>
                </a:schemeClr>
              </a:solidFill>
            </a:endParaRPr>
          </a:p>
          <a:p>
            <a:pPr marL="457200" indent="-457200">
              <a:buClr>
                <a:schemeClr val="tx2">
                  <a:lumMod val="50000"/>
                </a:schemeClr>
              </a:buClr>
              <a:buFont typeface="Wingdings" panose="05000000000000000000" pitchFamily="2" charset="2"/>
              <a:buChar char="Ø"/>
            </a:pPr>
            <a:endParaRPr lang="cs-CZ" sz="2000" b="1" dirty="0">
              <a:solidFill>
                <a:schemeClr val="accent1">
                  <a:lumMod val="50000"/>
                </a:schemeClr>
              </a:solidFill>
            </a:endParaRPr>
          </a:p>
          <a:p>
            <a:pPr marL="457200" indent="-457200">
              <a:buClr>
                <a:schemeClr val="tx2">
                  <a:lumMod val="50000"/>
                </a:schemeClr>
              </a:buClr>
              <a:buFont typeface="Wingdings" panose="05000000000000000000" pitchFamily="2" charset="2"/>
              <a:buChar char="Ø"/>
            </a:pPr>
            <a:endParaRPr lang="cs-CZ" sz="2000" b="1" dirty="0">
              <a:solidFill>
                <a:schemeClr val="accent1">
                  <a:lumMod val="50000"/>
                </a:schemeClr>
              </a:solidFill>
            </a:endParaRPr>
          </a:p>
          <a:p>
            <a:pPr marL="457200" indent="-457200">
              <a:buClr>
                <a:schemeClr val="tx2">
                  <a:lumMod val="50000"/>
                </a:schemeClr>
              </a:buClr>
              <a:buFont typeface="Wingdings" panose="05000000000000000000" pitchFamily="2" charset="2"/>
              <a:buChar char="Ø"/>
            </a:pPr>
            <a:endParaRPr lang="cs-CZ" sz="2000" b="1" dirty="0">
              <a:solidFill>
                <a:schemeClr val="accent1">
                  <a:lumMod val="50000"/>
                </a:schemeClr>
              </a:solidFill>
            </a:endParaRPr>
          </a:p>
          <a:p>
            <a:pPr marL="457200" indent="-457200">
              <a:buClr>
                <a:schemeClr val="tx2">
                  <a:lumMod val="50000"/>
                </a:schemeClr>
              </a:buClr>
              <a:buFont typeface="Wingdings" panose="05000000000000000000" pitchFamily="2" charset="2"/>
              <a:buChar char="Ø"/>
            </a:pPr>
            <a:endParaRPr lang="cs-CZ" sz="2000" b="1" dirty="0">
              <a:solidFill>
                <a:schemeClr val="accent1">
                  <a:lumMod val="50000"/>
                </a:schemeClr>
              </a:solidFill>
            </a:endParaRPr>
          </a:p>
          <a:p>
            <a:pPr marL="457200" indent="-457200">
              <a:buClr>
                <a:schemeClr val="tx2">
                  <a:lumMod val="50000"/>
                </a:schemeClr>
              </a:buClr>
              <a:buFont typeface="Wingdings" panose="05000000000000000000" pitchFamily="2" charset="2"/>
              <a:buChar char="Ø"/>
            </a:pPr>
            <a:endParaRPr lang="cs-CZ" sz="2000" b="1" dirty="0">
              <a:solidFill>
                <a:schemeClr val="accent1">
                  <a:lumMod val="50000"/>
                </a:schemeClr>
              </a:solidFill>
            </a:endParaRPr>
          </a:p>
          <a:p>
            <a:pPr marL="457200" indent="-457200">
              <a:buFont typeface="Wingdings" panose="05000000000000000000" pitchFamily="2" charset="2"/>
              <a:buChar char="Ø"/>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a:t> </a:t>
            </a:r>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84</a:t>
            </a:fld>
            <a:endParaRPr lang="cs-CZ" dirty="0"/>
          </a:p>
        </p:txBody>
      </p:sp>
    </p:spTree>
    <p:extLst>
      <p:ext uri="{BB962C8B-B14F-4D97-AF65-F5344CB8AC3E}">
        <p14:creationId xmlns:p14="http://schemas.microsoft.com/office/powerpoint/2010/main" val="1424414918"/>
      </p:ext>
    </p:extLst>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476673"/>
            <a:ext cx="8111155" cy="936104"/>
          </a:xfrm>
        </p:spPr>
        <p:txBody>
          <a:bodyPr>
            <a:noAutofit/>
          </a:bodyPr>
          <a:lstStyle/>
          <a:p>
            <a:pPr marL="457200" lvl="0" indent="-457200" algn="ctr">
              <a:spcBef>
                <a:spcPct val="20000"/>
              </a:spcBef>
            </a:pPr>
            <a:r>
              <a:rPr lang="cs-CZ" sz="2400" b="1" dirty="0">
                <a:solidFill>
                  <a:srgbClr val="31B6FD">
                    <a:lumMod val="50000"/>
                  </a:srgbClr>
                </a:solidFill>
                <a:ea typeface="+mn-ea"/>
                <a:cs typeface="+mn-cs"/>
              </a:rPr>
              <a:t/>
            </a:r>
            <a:br>
              <a:rPr lang="cs-CZ" sz="2400" b="1" dirty="0">
                <a:solidFill>
                  <a:srgbClr val="31B6FD">
                    <a:lumMod val="50000"/>
                  </a:srgbClr>
                </a:solidFill>
                <a:ea typeface="+mn-ea"/>
                <a:cs typeface="+mn-cs"/>
              </a:rPr>
            </a:br>
            <a:endParaRPr lang="cs-CZ" sz="3600" b="1" dirty="0"/>
          </a:p>
        </p:txBody>
      </p:sp>
      <p:sp>
        <p:nvSpPr>
          <p:cNvPr id="3" name="Zástupný symbol pro text 2"/>
          <p:cNvSpPr>
            <a:spLocks noGrp="1"/>
          </p:cNvSpPr>
          <p:nvPr>
            <p:ph type="body" sz="half" idx="2"/>
          </p:nvPr>
        </p:nvSpPr>
        <p:spPr>
          <a:xfrm>
            <a:off x="611560" y="942256"/>
            <a:ext cx="8064896" cy="5673032"/>
          </a:xfrm>
        </p:spPr>
        <p:txBody>
          <a:bodyPr>
            <a:noAutofit/>
          </a:bodyPr>
          <a:lstStyle/>
          <a:p>
            <a:pPr marL="457200" indent="-457200" algn="just">
              <a:buClr>
                <a:srgbClr val="C00000"/>
              </a:buClr>
              <a:buFont typeface="+mj-lt"/>
              <a:buAutoNum type="arabicParenR" startAt="2"/>
            </a:pPr>
            <a:r>
              <a:rPr lang="cs-CZ" sz="2400" b="1" dirty="0">
                <a:solidFill>
                  <a:srgbClr val="C00000"/>
                </a:solidFill>
              </a:rPr>
              <a:t>Zaměstnanecké zdravotní pojišťovny (zdravotní pojišťovny rezortní, oborové, podnikové a další)</a:t>
            </a:r>
          </a:p>
          <a:p>
            <a:pPr marL="342900" indent="-342900" algn="just">
              <a:buClr>
                <a:schemeClr val="tx2">
                  <a:lumMod val="50000"/>
                </a:schemeClr>
              </a:buClr>
              <a:buFont typeface="Wingdings" panose="05000000000000000000" pitchFamily="2" charset="2"/>
              <a:buChar char="Ø"/>
            </a:pPr>
            <a:r>
              <a:rPr lang="cs-CZ" sz="2400" dirty="0">
                <a:solidFill>
                  <a:srgbClr val="002060"/>
                </a:solidFill>
              </a:rPr>
              <a:t>jsou zřízené na základě zákona 280/1992 Sb. o resortních, oborových, podnikových a dalších zdravotních pojišťovnách</a:t>
            </a:r>
          </a:p>
          <a:p>
            <a:pPr marL="342900" indent="-342900" algn="just">
              <a:buClr>
                <a:schemeClr val="tx2">
                  <a:lumMod val="50000"/>
                </a:schemeClr>
              </a:buClr>
              <a:buFont typeface="Wingdings" panose="05000000000000000000" pitchFamily="2" charset="2"/>
              <a:buChar char="Ø"/>
            </a:pPr>
            <a:r>
              <a:rPr lang="cs-CZ" sz="2400" dirty="0">
                <a:solidFill>
                  <a:srgbClr val="002060"/>
                </a:solidFill>
              </a:rPr>
              <a:t>historicky vznikly díky iniciativě soukromích subjektů nebo ministerstev</a:t>
            </a:r>
          </a:p>
          <a:p>
            <a:pPr marL="342900" indent="-342900" algn="just">
              <a:buClr>
                <a:schemeClr val="tx2">
                  <a:lumMod val="50000"/>
                </a:schemeClr>
              </a:buClr>
              <a:buFont typeface="Wingdings" panose="05000000000000000000" pitchFamily="2" charset="2"/>
              <a:buChar char="Ø"/>
            </a:pPr>
            <a:r>
              <a:rPr lang="cs-CZ" sz="2400" dirty="0">
                <a:solidFill>
                  <a:srgbClr val="002060"/>
                </a:solidFill>
              </a:rPr>
              <a:t>jsou právnickými osobami zapsanými v obchodním rejstříku (VZP tuto povinnost nemá)</a:t>
            </a:r>
          </a:p>
          <a:p>
            <a:pPr marL="342900" indent="-342900" algn="just">
              <a:buClr>
                <a:schemeClr val="tx2">
                  <a:lumMod val="50000"/>
                </a:schemeClr>
              </a:buClr>
              <a:buFont typeface="Wingdings" panose="05000000000000000000" pitchFamily="2" charset="2"/>
              <a:buChar char="Ø"/>
            </a:pPr>
            <a:r>
              <a:rPr lang="cs-CZ" sz="2400" dirty="0">
                <a:solidFill>
                  <a:srgbClr val="002060"/>
                </a:solidFill>
              </a:rPr>
              <a:t>provozují zdravotní pojištění na základě povolení vydaného ministerstvem zdravotnictví se souhlasem MF, požádat o vydání takové povolení může jen PO, která splňuje zákonem stanovené požadavky </a:t>
            </a:r>
          </a:p>
          <a:p>
            <a:pPr algn="just">
              <a:buClr>
                <a:schemeClr val="tx2">
                  <a:lumMod val="50000"/>
                </a:schemeClr>
              </a:buClr>
            </a:pPr>
            <a:endParaRPr lang="cs-CZ" sz="2000" b="1" dirty="0">
              <a:solidFill>
                <a:schemeClr val="accent1">
                  <a:lumMod val="50000"/>
                </a:schemeClr>
              </a:solidFill>
            </a:endParaRPr>
          </a:p>
          <a:p>
            <a:pPr algn="ctr">
              <a:buClr>
                <a:schemeClr val="tx2">
                  <a:lumMod val="50000"/>
                </a:schemeClr>
              </a:buCl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a:t> </a:t>
            </a:r>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85</a:t>
            </a:fld>
            <a:endParaRPr lang="cs-CZ" dirty="0"/>
          </a:p>
        </p:txBody>
      </p:sp>
    </p:spTree>
    <p:extLst>
      <p:ext uri="{BB962C8B-B14F-4D97-AF65-F5344CB8AC3E}">
        <p14:creationId xmlns:p14="http://schemas.microsoft.com/office/powerpoint/2010/main" val="1916172665"/>
      </p:ext>
    </p:extLst>
  </p:cSld>
  <p:clrMapOvr>
    <a:masterClrMapping/>
  </p:clrMapOvr>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476673"/>
            <a:ext cx="8111155" cy="936104"/>
          </a:xfrm>
        </p:spPr>
        <p:txBody>
          <a:bodyPr>
            <a:noAutofit/>
          </a:bodyPr>
          <a:lstStyle/>
          <a:p>
            <a:pPr marL="457200" lvl="0" indent="-457200" algn="ctr">
              <a:spcBef>
                <a:spcPct val="20000"/>
              </a:spcBef>
            </a:pPr>
            <a:r>
              <a:rPr lang="cs-CZ" sz="2400" b="1" dirty="0">
                <a:solidFill>
                  <a:srgbClr val="31B6FD">
                    <a:lumMod val="50000"/>
                  </a:srgbClr>
                </a:solidFill>
                <a:ea typeface="+mn-ea"/>
                <a:cs typeface="+mn-cs"/>
              </a:rPr>
              <a:t/>
            </a:r>
            <a:br>
              <a:rPr lang="cs-CZ" sz="2400" b="1" dirty="0">
                <a:solidFill>
                  <a:srgbClr val="31B6FD">
                    <a:lumMod val="50000"/>
                  </a:srgbClr>
                </a:solidFill>
                <a:ea typeface="+mn-ea"/>
                <a:cs typeface="+mn-cs"/>
              </a:rPr>
            </a:br>
            <a:endParaRPr lang="cs-CZ" sz="3600" b="1" dirty="0"/>
          </a:p>
        </p:txBody>
      </p:sp>
      <p:sp>
        <p:nvSpPr>
          <p:cNvPr id="3" name="Zástupný symbol pro text 2"/>
          <p:cNvSpPr>
            <a:spLocks noGrp="1"/>
          </p:cNvSpPr>
          <p:nvPr>
            <p:ph type="body" sz="half" idx="2"/>
          </p:nvPr>
        </p:nvSpPr>
        <p:spPr>
          <a:xfrm>
            <a:off x="611560" y="942256"/>
            <a:ext cx="8064896" cy="5673032"/>
          </a:xfrm>
        </p:spPr>
        <p:txBody>
          <a:bodyPr>
            <a:noAutofit/>
          </a:bodyPr>
          <a:lstStyle/>
          <a:p>
            <a:pPr marL="342900" indent="-342900" algn="just">
              <a:buClr>
                <a:schemeClr val="tx2">
                  <a:lumMod val="50000"/>
                </a:schemeClr>
              </a:buClr>
              <a:buFont typeface="Wingdings" panose="05000000000000000000" pitchFamily="2" charset="2"/>
              <a:buChar char="Ø"/>
            </a:pPr>
            <a:r>
              <a:rPr lang="cs-CZ" sz="2400" dirty="0">
                <a:solidFill>
                  <a:srgbClr val="002060"/>
                </a:solidFill>
              </a:rPr>
              <a:t>před podáním žádosti skládá žadatel kauci ve výši 100 mil. Kč</a:t>
            </a:r>
          </a:p>
          <a:p>
            <a:pPr marL="342900" indent="-342900" algn="just">
              <a:buClr>
                <a:schemeClr val="tx2">
                  <a:lumMod val="50000"/>
                </a:schemeClr>
              </a:buClr>
              <a:buFont typeface="Wingdings" panose="05000000000000000000" pitchFamily="2" charset="2"/>
              <a:buChar char="Ø"/>
            </a:pPr>
            <a:r>
              <a:rPr lang="cs-CZ" sz="2400" dirty="0">
                <a:solidFill>
                  <a:srgbClr val="002060"/>
                </a:solidFill>
              </a:rPr>
              <a:t>zdravotní pojišťovny se mohou sloučit na základě povolení vydané MF</a:t>
            </a:r>
          </a:p>
          <a:p>
            <a:pPr marL="342900" indent="-342900" algn="just">
              <a:buClr>
                <a:schemeClr val="tx2">
                  <a:lumMod val="50000"/>
                </a:schemeClr>
              </a:buClr>
              <a:buFont typeface="Wingdings" panose="05000000000000000000" pitchFamily="2" charset="2"/>
              <a:buChar char="Ø"/>
            </a:pPr>
            <a:r>
              <a:rPr lang="cs-CZ" sz="2400" dirty="0">
                <a:solidFill>
                  <a:srgbClr val="002060"/>
                </a:solidFill>
              </a:rPr>
              <a:t>v době vzniku pojistného systému začátkem 90. let 20. století v ČR působilo více než 20 zdravotních pojišťoven, nyní jich je již pouze 7, ty ostatní buď zanikly v důsledku hospodářských problémů či v důsledku neschválení jejich zdravotně pojistného plánu nebo se sloučily s jinými zdravotními pojišťovnami</a:t>
            </a:r>
          </a:p>
          <a:p>
            <a:pPr marL="342900" indent="-342900" algn="just">
              <a:buClr>
                <a:schemeClr val="tx2">
                  <a:lumMod val="50000"/>
                </a:schemeClr>
              </a:buClr>
              <a:buFont typeface="Wingdings" panose="05000000000000000000" pitchFamily="2" charset="2"/>
              <a:buChar char="Ø"/>
            </a:pPr>
            <a:r>
              <a:rPr lang="cs-CZ" sz="2400" dirty="0">
                <a:solidFill>
                  <a:srgbClr val="002060"/>
                </a:solidFill>
              </a:rPr>
              <a:t>zdravotně pojistný plán zaměstnaneckým zdravotním pojišťovnám schvaluje Poslanecká sněmovna Parlamentu ČR spolu s roční uzávěrkou a výroční zprávou</a:t>
            </a:r>
          </a:p>
          <a:p>
            <a:pPr algn="just">
              <a:buClr>
                <a:schemeClr val="tx2">
                  <a:lumMod val="50000"/>
                </a:schemeClr>
              </a:buClr>
            </a:pPr>
            <a:endParaRPr lang="cs-CZ" sz="2000" i="1" dirty="0">
              <a:solidFill>
                <a:schemeClr val="accent1">
                  <a:lumMod val="50000"/>
                </a:schemeClr>
              </a:solidFill>
            </a:endParaRPr>
          </a:p>
          <a:p>
            <a:pPr algn="just">
              <a:buClr>
                <a:schemeClr val="tx2">
                  <a:lumMod val="50000"/>
                </a:schemeClr>
              </a:buClr>
            </a:pPr>
            <a:endParaRPr lang="cs-CZ" sz="2000" b="1" dirty="0">
              <a:solidFill>
                <a:schemeClr val="accent1">
                  <a:lumMod val="50000"/>
                </a:schemeClr>
              </a:solidFill>
            </a:endParaRPr>
          </a:p>
          <a:p>
            <a:pPr algn="ctr">
              <a:buClr>
                <a:schemeClr val="tx2">
                  <a:lumMod val="50000"/>
                </a:schemeClr>
              </a:buCl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a:t> </a:t>
            </a:r>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86</a:t>
            </a:fld>
            <a:endParaRPr lang="cs-CZ" dirty="0"/>
          </a:p>
        </p:txBody>
      </p:sp>
    </p:spTree>
    <p:extLst>
      <p:ext uri="{BB962C8B-B14F-4D97-AF65-F5344CB8AC3E}">
        <p14:creationId xmlns:p14="http://schemas.microsoft.com/office/powerpoint/2010/main" val="893619789"/>
      </p:ext>
    </p:extLst>
  </p:cSld>
  <p:clrMapOvr>
    <a:masterClrMapping/>
  </p:clrMapOvr>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476673"/>
            <a:ext cx="8111155" cy="936104"/>
          </a:xfrm>
        </p:spPr>
        <p:txBody>
          <a:bodyPr>
            <a:noAutofit/>
          </a:bodyPr>
          <a:lstStyle/>
          <a:p>
            <a:pPr marL="457200" lvl="0" indent="-457200" algn="ctr">
              <a:spcBef>
                <a:spcPct val="20000"/>
              </a:spcBef>
            </a:pPr>
            <a:r>
              <a:rPr lang="cs-CZ" sz="2400" b="1" dirty="0">
                <a:solidFill>
                  <a:srgbClr val="31B6FD">
                    <a:lumMod val="50000"/>
                  </a:srgbClr>
                </a:solidFill>
                <a:ea typeface="+mn-ea"/>
                <a:cs typeface="+mn-cs"/>
              </a:rPr>
              <a:t/>
            </a:r>
            <a:br>
              <a:rPr lang="cs-CZ" sz="2400" b="1" dirty="0">
                <a:solidFill>
                  <a:srgbClr val="31B6FD">
                    <a:lumMod val="50000"/>
                  </a:srgbClr>
                </a:solidFill>
                <a:ea typeface="+mn-ea"/>
                <a:cs typeface="+mn-cs"/>
              </a:rPr>
            </a:br>
            <a:endParaRPr lang="cs-CZ" sz="3600" b="1" dirty="0"/>
          </a:p>
        </p:txBody>
      </p:sp>
      <p:sp>
        <p:nvSpPr>
          <p:cNvPr id="3" name="Zástupný symbol pro text 2"/>
          <p:cNvSpPr>
            <a:spLocks noGrp="1"/>
          </p:cNvSpPr>
          <p:nvPr>
            <p:ph type="body" sz="half" idx="2"/>
          </p:nvPr>
        </p:nvSpPr>
        <p:spPr>
          <a:xfrm>
            <a:off x="611560" y="942256"/>
            <a:ext cx="8064896" cy="5673032"/>
          </a:xfrm>
        </p:spPr>
        <p:txBody>
          <a:bodyPr>
            <a:noAutofit/>
          </a:bodyPr>
          <a:lstStyle/>
          <a:p>
            <a:pPr marL="342900" indent="-342900" algn="just">
              <a:buClr>
                <a:schemeClr val="tx2">
                  <a:lumMod val="50000"/>
                </a:schemeClr>
              </a:buClr>
              <a:buFont typeface="Wingdings" panose="05000000000000000000" pitchFamily="2" charset="2"/>
              <a:buChar char="Ø"/>
            </a:pPr>
            <a:r>
              <a:rPr lang="cs-CZ" sz="2400" dirty="0">
                <a:solidFill>
                  <a:srgbClr val="002060"/>
                </a:solidFill>
              </a:rPr>
              <a:t>zdravotní pojišťovny předkládají po skončení čtvrtletí zprávu o hospodaření MZ a MF</a:t>
            </a:r>
          </a:p>
          <a:p>
            <a:pPr marL="342900" indent="-342900" algn="just">
              <a:buClr>
                <a:schemeClr val="tx2">
                  <a:lumMod val="50000"/>
                </a:schemeClr>
              </a:buClr>
              <a:buFont typeface="Wingdings" panose="05000000000000000000" pitchFamily="2" charset="2"/>
              <a:buChar char="Ø"/>
            </a:pPr>
            <a:r>
              <a:rPr lang="cs-CZ" sz="2400" dirty="0">
                <a:solidFill>
                  <a:srgbClr val="002060"/>
                </a:solidFill>
              </a:rPr>
              <a:t>v případě vážných hospodářských problémů může MZ uvalit na zdravotní pojišťovny nucenou správu, a to max. na dobu jednoho roku</a:t>
            </a:r>
          </a:p>
          <a:p>
            <a:pPr marL="342900" indent="-342900" algn="just">
              <a:buClr>
                <a:schemeClr val="tx2">
                  <a:lumMod val="50000"/>
                </a:schemeClr>
              </a:buClr>
              <a:buFont typeface="Wingdings" panose="05000000000000000000" pitchFamily="2" charset="2"/>
              <a:buChar char="Ø"/>
            </a:pPr>
            <a:r>
              <a:rPr lang="cs-CZ" sz="2400" dirty="0">
                <a:solidFill>
                  <a:srgbClr val="002060"/>
                </a:solidFill>
              </a:rPr>
              <a:t>organizační strukturu zaměstnaneckých zdravotních pojišťoven upravuje statut, který schvaluje MZ</a:t>
            </a:r>
          </a:p>
          <a:p>
            <a:pPr marL="342900" indent="-342900" algn="just">
              <a:buClr>
                <a:schemeClr val="tx2">
                  <a:lumMod val="50000"/>
                </a:schemeClr>
              </a:buClr>
              <a:buFont typeface="Wingdings" panose="05000000000000000000" pitchFamily="2" charset="2"/>
              <a:buChar char="Ø"/>
            </a:pPr>
            <a:r>
              <a:rPr lang="cs-CZ" sz="2400" dirty="0">
                <a:solidFill>
                  <a:srgbClr val="C00000"/>
                </a:solidFill>
              </a:rPr>
              <a:t>statutárním orgánem je ředitel</a:t>
            </a:r>
            <a:r>
              <a:rPr lang="cs-CZ" sz="2400" dirty="0">
                <a:solidFill>
                  <a:srgbClr val="002060"/>
                </a:solidFill>
              </a:rPr>
              <a:t>, kterého jmenuje a odvolává správní rada na období 4 let, stejně funkční období mají i ostatní orgány pojišťovny</a:t>
            </a:r>
          </a:p>
          <a:p>
            <a:pPr marL="342900" indent="-342900" algn="just">
              <a:buClr>
                <a:schemeClr val="tx2">
                  <a:lumMod val="50000"/>
                </a:schemeClr>
              </a:buClr>
              <a:buFont typeface="Wingdings" panose="05000000000000000000" pitchFamily="2" charset="2"/>
              <a:buChar char="Ø"/>
            </a:pPr>
            <a:r>
              <a:rPr lang="cs-CZ" sz="2400" dirty="0">
                <a:solidFill>
                  <a:srgbClr val="C00000"/>
                </a:solidFill>
              </a:rPr>
              <a:t>správní rada </a:t>
            </a:r>
            <a:r>
              <a:rPr lang="cs-CZ" sz="2400" dirty="0">
                <a:solidFill>
                  <a:srgbClr val="002060"/>
                </a:solidFill>
              </a:rPr>
              <a:t>má 15 členů (5 členů jmenuje vláda a 10 je voleno z řad organizací zaměstnavatelů)</a:t>
            </a:r>
          </a:p>
          <a:p>
            <a:pPr marL="342900" indent="-342900" algn="just">
              <a:buClr>
                <a:schemeClr val="tx2">
                  <a:lumMod val="50000"/>
                </a:schemeClr>
              </a:buClr>
              <a:buFont typeface="Wingdings" panose="05000000000000000000" pitchFamily="2" charset="2"/>
              <a:buChar char="Ø"/>
            </a:pPr>
            <a:r>
              <a:rPr lang="cs-CZ" sz="2400" dirty="0">
                <a:solidFill>
                  <a:srgbClr val="002060"/>
                </a:solidFill>
              </a:rPr>
              <a:t>kontrolní činnost v pojišťovně vykonává její </a:t>
            </a:r>
            <a:r>
              <a:rPr lang="cs-CZ" sz="2400" dirty="0">
                <a:solidFill>
                  <a:srgbClr val="C00000"/>
                </a:solidFill>
              </a:rPr>
              <a:t>dozorčí rada </a:t>
            </a:r>
          </a:p>
          <a:p>
            <a:pPr algn="just">
              <a:buClr>
                <a:schemeClr val="tx2">
                  <a:lumMod val="50000"/>
                </a:schemeClr>
              </a:buClr>
            </a:pPr>
            <a:endParaRPr lang="cs-CZ" sz="2400" dirty="0">
              <a:solidFill>
                <a:srgbClr val="C00000"/>
              </a:solidFill>
            </a:endParaRPr>
          </a:p>
          <a:p>
            <a:pPr algn="just">
              <a:buClr>
                <a:schemeClr val="tx2">
                  <a:lumMod val="50000"/>
                </a:schemeClr>
              </a:buClr>
            </a:pPr>
            <a:endParaRPr lang="cs-CZ" sz="2000" i="1" dirty="0">
              <a:solidFill>
                <a:schemeClr val="accent1">
                  <a:lumMod val="50000"/>
                </a:schemeClr>
              </a:solidFill>
            </a:endParaRPr>
          </a:p>
          <a:p>
            <a:pPr algn="just">
              <a:buClr>
                <a:schemeClr val="tx2">
                  <a:lumMod val="50000"/>
                </a:schemeClr>
              </a:buClr>
            </a:pPr>
            <a:endParaRPr lang="cs-CZ" sz="2000" b="1" dirty="0">
              <a:solidFill>
                <a:schemeClr val="accent1">
                  <a:lumMod val="50000"/>
                </a:schemeClr>
              </a:solidFill>
            </a:endParaRPr>
          </a:p>
          <a:p>
            <a:pPr algn="ctr">
              <a:buClr>
                <a:schemeClr val="tx2">
                  <a:lumMod val="50000"/>
                </a:schemeClr>
              </a:buCl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a:t> </a:t>
            </a:r>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87</a:t>
            </a:fld>
            <a:endParaRPr lang="cs-CZ" dirty="0"/>
          </a:p>
        </p:txBody>
      </p:sp>
    </p:spTree>
    <p:extLst>
      <p:ext uri="{BB962C8B-B14F-4D97-AF65-F5344CB8AC3E}">
        <p14:creationId xmlns:p14="http://schemas.microsoft.com/office/powerpoint/2010/main" val="2583344112"/>
      </p:ext>
    </p:extLst>
  </p:cSld>
  <p:clrMapOvr>
    <a:masterClrMapping/>
  </p:clrMapOvr>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476673"/>
            <a:ext cx="8111155" cy="936104"/>
          </a:xfrm>
        </p:spPr>
        <p:txBody>
          <a:bodyPr>
            <a:noAutofit/>
          </a:bodyPr>
          <a:lstStyle/>
          <a:p>
            <a:pPr marL="457200" lvl="0" indent="-457200" algn="ctr">
              <a:spcBef>
                <a:spcPct val="20000"/>
              </a:spcBef>
            </a:pPr>
            <a:r>
              <a:rPr lang="cs-CZ" sz="2400" b="1" dirty="0">
                <a:solidFill>
                  <a:srgbClr val="31B6FD">
                    <a:lumMod val="50000"/>
                  </a:srgbClr>
                </a:solidFill>
                <a:ea typeface="+mn-ea"/>
                <a:cs typeface="+mn-cs"/>
              </a:rPr>
              <a:t/>
            </a:r>
            <a:br>
              <a:rPr lang="cs-CZ" sz="2400" b="1" dirty="0">
                <a:solidFill>
                  <a:srgbClr val="31B6FD">
                    <a:lumMod val="50000"/>
                  </a:srgbClr>
                </a:solidFill>
                <a:ea typeface="+mn-ea"/>
                <a:cs typeface="+mn-cs"/>
              </a:rPr>
            </a:br>
            <a:endParaRPr lang="cs-CZ" sz="3600" b="1" dirty="0"/>
          </a:p>
        </p:txBody>
      </p:sp>
      <p:sp>
        <p:nvSpPr>
          <p:cNvPr id="3" name="Zástupný symbol pro text 2"/>
          <p:cNvSpPr>
            <a:spLocks noGrp="1"/>
          </p:cNvSpPr>
          <p:nvPr>
            <p:ph type="body" sz="half" idx="2"/>
          </p:nvPr>
        </p:nvSpPr>
        <p:spPr>
          <a:xfrm>
            <a:off x="611560" y="942256"/>
            <a:ext cx="8064896" cy="5673032"/>
          </a:xfrm>
        </p:spPr>
        <p:txBody>
          <a:bodyPr>
            <a:noAutofit/>
          </a:bodyPr>
          <a:lstStyle/>
          <a:p>
            <a:pPr algn="just">
              <a:buClr>
                <a:schemeClr val="tx2">
                  <a:lumMod val="50000"/>
                </a:schemeClr>
              </a:buClr>
            </a:pPr>
            <a:r>
              <a:rPr lang="cs-CZ" sz="2400" b="1" dirty="0">
                <a:solidFill>
                  <a:srgbClr val="002060"/>
                </a:solidFill>
              </a:rPr>
              <a:t>Zákonem 48/1997 o veřejném zdravotním pojištění a o změně a doplnění některých souvisejících zákonů se zřizuje tzv. </a:t>
            </a:r>
            <a:r>
              <a:rPr lang="cs-CZ" sz="2400" b="1" dirty="0">
                <a:solidFill>
                  <a:srgbClr val="C00000"/>
                </a:solidFill>
              </a:rPr>
              <a:t>zajišťovací fond.</a:t>
            </a:r>
          </a:p>
          <a:p>
            <a:pPr algn="just">
              <a:buClr>
                <a:schemeClr val="tx2">
                  <a:lumMod val="50000"/>
                </a:schemeClr>
              </a:buClr>
            </a:pPr>
            <a:endParaRPr lang="cs-CZ" sz="2400" b="1" dirty="0">
              <a:solidFill>
                <a:srgbClr val="C00000"/>
              </a:solidFill>
            </a:endParaRPr>
          </a:p>
          <a:p>
            <a:pPr algn="just">
              <a:buClr>
                <a:schemeClr val="tx2">
                  <a:lumMod val="50000"/>
                </a:schemeClr>
              </a:buClr>
            </a:pPr>
            <a:r>
              <a:rPr lang="cs-CZ" sz="2400" b="1" dirty="0">
                <a:solidFill>
                  <a:srgbClr val="C00000"/>
                </a:solidFill>
              </a:rPr>
              <a:t>Zajišťovací fond</a:t>
            </a:r>
          </a:p>
          <a:p>
            <a:pPr marL="342900" indent="-342900" algn="just">
              <a:buClr>
                <a:schemeClr val="tx2">
                  <a:lumMod val="50000"/>
                </a:schemeClr>
              </a:buClr>
              <a:buFont typeface="Wingdings" panose="05000000000000000000" pitchFamily="2" charset="2"/>
              <a:buChar char="ü"/>
            </a:pPr>
            <a:r>
              <a:rPr lang="cs-CZ" sz="2400" dirty="0">
                <a:solidFill>
                  <a:srgbClr val="002060"/>
                </a:solidFill>
              </a:rPr>
              <a:t>jedná se o PO</a:t>
            </a:r>
            <a:r>
              <a:rPr lang="cs-CZ" sz="2400" b="1" dirty="0">
                <a:solidFill>
                  <a:srgbClr val="002060"/>
                </a:solidFill>
              </a:rPr>
              <a:t> </a:t>
            </a:r>
            <a:r>
              <a:rPr lang="cs-CZ" sz="2400" dirty="0">
                <a:solidFill>
                  <a:srgbClr val="002060"/>
                </a:solidFill>
              </a:rPr>
              <a:t>a zapisuje se do obchodního rejstříku </a:t>
            </a:r>
          </a:p>
          <a:p>
            <a:pPr marL="342900" indent="-342900" algn="just">
              <a:buClr>
                <a:schemeClr val="tx2">
                  <a:lumMod val="50000"/>
                </a:schemeClr>
              </a:buClr>
              <a:buFont typeface="Wingdings" panose="05000000000000000000" pitchFamily="2" charset="2"/>
              <a:buChar char="ü"/>
            </a:pPr>
            <a:r>
              <a:rPr lang="cs-CZ" sz="2400" dirty="0">
                <a:solidFill>
                  <a:srgbClr val="002060"/>
                </a:solidFill>
              </a:rPr>
              <a:t>slouží k úhradě zdravotních služeb poskytnutých pojištěncům zdravotní pojišťovny v likvidaci, pokud nebyly uhrazeny v průběhu likvidace zdravotní pojišťovny, nebo v případě, kdy zdravotní pojišťovna není schopna dlouhodobě plnit své závazky, v tomto případě se fond stává věřitelem takové zdravotní pojišťovny</a:t>
            </a:r>
          </a:p>
          <a:p>
            <a:pPr marL="342900" indent="-342900" algn="just">
              <a:buClr>
                <a:schemeClr val="tx2">
                  <a:lumMod val="50000"/>
                </a:schemeClr>
              </a:buClr>
              <a:buFont typeface="Wingdings" panose="05000000000000000000" pitchFamily="2" charset="2"/>
              <a:buChar char="ü"/>
            </a:pPr>
            <a:r>
              <a:rPr lang="cs-CZ" sz="2400" dirty="0">
                <a:solidFill>
                  <a:srgbClr val="002060"/>
                </a:solidFill>
              </a:rPr>
              <a:t>na zdravotní pojišťovny nelze podat insolvenční návrh</a:t>
            </a:r>
          </a:p>
          <a:p>
            <a:pPr algn="just">
              <a:buClr>
                <a:schemeClr val="tx2">
                  <a:lumMod val="50000"/>
                </a:schemeClr>
              </a:buClr>
            </a:pPr>
            <a:endParaRPr lang="cs-CZ" sz="2000" b="1" dirty="0">
              <a:solidFill>
                <a:srgbClr val="002060"/>
              </a:solidFill>
            </a:endParaRPr>
          </a:p>
          <a:p>
            <a:pPr algn="ctr">
              <a:buClr>
                <a:schemeClr val="tx2">
                  <a:lumMod val="50000"/>
                </a:schemeClr>
              </a:buCl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a:t> </a:t>
            </a:r>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88</a:t>
            </a:fld>
            <a:endParaRPr lang="cs-CZ" dirty="0"/>
          </a:p>
        </p:txBody>
      </p:sp>
    </p:spTree>
    <p:extLst>
      <p:ext uri="{BB962C8B-B14F-4D97-AF65-F5344CB8AC3E}">
        <p14:creationId xmlns:p14="http://schemas.microsoft.com/office/powerpoint/2010/main" val="599645579"/>
      </p:ext>
    </p:extLst>
  </p:cSld>
  <p:clrMapOvr>
    <a:masterClrMapping/>
  </p:clrMapOvr>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476673"/>
            <a:ext cx="8111155" cy="936104"/>
          </a:xfrm>
        </p:spPr>
        <p:txBody>
          <a:bodyPr>
            <a:noAutofit/>
          </a:bodyPr>
          <a:lstStyle/>
          <a:p>
            <a:pPr marL="457200" lvl="0" indent="-457200" algn="ctr">
              <a:spcBef>
                <a:spcPct val="20000"/>
              </a:spcBef>
            </a:pPr>
            <a:r>
              <a:rPr lang="cs-CZ" sz="2400" b="1" dirty="0">
                <a:solidFill>
                  <a:srgbClr val="31B6FD">
                    <a:lumMod val="50000"/>
                  </a:srgbClr>
                </a:solidFill>
                <a:ea typeface="+mn-ea"/>
                <a:cs typeface="+mn-cs"/>
              </a:rPr>
              <a:t/>
            </a:r>
            <a:br>
              <a:rPr lang="cs-CZ" sz="2400" b="1" dirty="0">
                <a:solidFill>
                  <a:srgbClr val="31B6FD">
                    <a:lumMod val="50000"/>
                  </a:srgbClr>
                </a:solidFill>
                <a:ea typeface="+mn-ea"/>
                <a:cs typeface="+mn-cs"/>
              </a:rPr>
            </a:br>
            <a:endParaRPr lang="cs-CZ" sz="3600" b="1" dirty="0"/>
          </a:p>
        </p:txBody>
      </p:sp>
      <p:sp>
        <p:nvSpPr>
          <p:cNvPr id="3" name="Zástupný symbol pro text 2"/>
          <p:cNvSpPr>
            <a:spLocks noGrp="1"/>
          </p:cNvSpPr>
          <p:nvPr>
            <p:ph type="body" sz="half" idx="2"/>
          </p:nvPr>
        </p:nvSpPr>
        <p:spPr>
          <a:xfrm>
            <a:off x="611560" y="1556792"/>
            <a:ext cx="8064896" cy="5058496"/>
          </a:xfrm>
        </p:spPr>
        <p:txBody>
          <a:bodyPr>
            <a:noAutofit/>
          </a:bodyPr>
          <a:lstStyle/>
          <a:p>
            <a:pPr algn="just">
              <a:buClr>
                <a:schemeClr val="tx2">
                  <a:lumMod val="50000"/>
                </a:schemeClr>
              </a:buClr>
            </a:pPr>
            <a:r>
              <a:rPr lang="cs-CZ" sz="2400" b="1" dirty="0">
                <a:solidFill>
                  <a:srgbClr val="C00000"/>
                </a:solidFill>
              </a:rPr>
              <a:t>Síť smluvních zdravotních zařízení</a:t>
            </a:r>
          </a:p>
          <a:p>
            <a:pPr algn="just">
              <a:buClr>
                <a:schemeClr val="tx2">
                  <a:lumMod val="50000"/>
                </a:schemeClr>
              </a:buClr>
            </a:pPr>
            <a:endParaRPr lang="cs-CZ" sz="2400" b="1" dirty="0">
              <a:solidFill>
                <a:srgbClr val="C00000"/>
              </a:solidFill>
            </a:endParaRPr>
          </a:p>
          <a:p>
            <a:pPr algn="just">
              <a:buClr>
                <a:schemeClr val="tx2">
                  <a:lumMod val="50000"/>
                </a:schemeClr>
              </a:buClr>
            </a:pPr>
            <a:r>
              <a:rPr lang="cs-CZ" sz="2400" dirty="0">
                <a:solidFill>
                  <a:srgbClr val="002060"/>
                </a:solidFill>
              </a:rPr>
              <a:t>Zdravotní pojišťovny jsou ze zákona povinny zajistit zdravotní péči svým pojištěncům. Tuto povinnost plní prostřednictvím sítě zdravotních zařízení, se kterými uzavřou smlouvu o poskytování a úhradě zdravotní péče. Smlouvy se zdravotními zařízeními pojišťovny uzavírají na základě výběrových řízení.</a:t>
            </a:r>
          </a:p>
          <a:p>
            <a:pPr algn="just">
              <a:buClr>
                <a:schemeClr val="tx2">
                  <a:lumMod val="50000"/>
                </a:schemeClr>
              </a:buClr>
            </a:pPr>
            <a:endParaRPr lang="cs-CZ" sz="2000" i="1" dirty="0">
              <a:solidFill>
                <a:schemeClr val="accent1">
                  <a:lumMod val="50000"/>
                </a:schemeClr>
              </a:solidFill>
            </a:endParaRPr>
          </a:p>
          <a:p>
            <a:pPr algn="just">
              <a:buClr>
                <a:schemeClr val="tx2">
                  <a:lumMod val="50000"/>
                </a:schemeClr>
              </a:buClr>
            </a:pPr>
            <a:endParaRPr lang="cs-CZ" sz="2000" b="1" dirty="0">
              <a:solidFill>
                <a:schemeClr val="accent1">
                  <a:lumMod val="50000"/>
                </a:schemeClr>
              </a:solidFill>
            </a:endParaRPr>
          </a:p>
          <a:p>
            <a:pPr algn="ctr">
              <a:buClr>
                <a:schemeClr val="tx2">
                  <a:lumMod val="50000"/>
                </a:schemeClr>
              </a:buCl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a:t> </a:t>
            </a:r>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89</a:t>
            </a:fld>
            <a:endParaRPr lang="cs-CZ" dirty="0"/>
          </a:p>
        </p:txBody>
      </p:sp>
    </p:spTree>
    <p:extLst>
      <p:ext uri="{BB962C8B-B14F-4D97-AF65-F5344CB8AC3E}">
        <p14:creationId xmlns:p14="http://schemas.microsoft.com/office/powerpoint/2010/main" val="352540993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332656"/>
            <a:ext cx="8111155" cy="1002101"/>
          </a:xfrm>
        </p:spPr>
        <p:txBody>
          <a:bodyPr>
            <a:noAutofit/>
          </a:bodyPr>
          <a:lstStyle/>
          <a:p>
            <a:endParaRPr lang="cs-CZ" sz="3600" b="1" dirty="0"/>
          </a:p>
        </p:txBody>
      </p:sp>
      <p:sp>
        <p:nvSpPr>
          <p:cNvPr id="3" name="Zástupný symbol pro text 2"/>
          <p:cNvSpPr>
            <a:spLocks noGrp="1"/>
          </p:cNvSpPr>
          <p:nvPr>
            <p:ph type="body" sz="half" idx="2"/>
          </p:nvPr>
        </p:nvSpPr>
        <p:spPr>
          <a:xfrm>
            <a:off x="395536" y="1340768"/>
            <a:ext cx="8424936" cy="5040559"/>
          </a:xfrm>
        </p:spPr>
        <p:txBody>
          <a:bodyPr>
            <a:noAutofit/>
          </a:bodyPr>
          <a:lstStyle/>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startAt="3"/>
            </a:pPr>
            <a:r>
              <a:rPr lang="cs-CZ" sz="2400" b="1" u="sng" dirty="0">
                <a:solidFill>
                  <a:schemeClr val="tx2">
                    <a:lumMod val="75000"/>
                  </a:schemeClr>
                </a:solidFill>
              </a:rPr>
              <a:t>Priority státní politiky </a:t>
            </a:r>
          </a:p>
          <a:p>
            <a:pPr marL="457200" indent="-457200">
              <a:buClr>
                <a:schemeClr val="tx2">
                  <a:lumMod val="50000"/>
                </a:schemeClr>
              </a:buClr>
              <a:buFont typeface="+mj-lt"/>
              <a:buAutoNum type="alphaLcParenR" startAt="3"/>
            </a:pPr>
            <a:endParaRPr lang="cs-CZ" sz="2400" b="1" dirty="0">
              <a:solidFill>
                <a:schemeClr val="tx2">
                  <a:lumMod val="75000"/>
                </a:schemeClr>
              </a:solidFill>
            </a:endParaRPr>
          </a:p>
          <a:p>
            <a:pPr lvl="1">
              <a:buClr>
                <a:schemeClr val="tx2">
                  <a:lumMod val="50000"/>
                </a:schemeClr>
              </a:buClr>
            </a:pPr>
            <a:r>
              <a:rPr lang="cs-CZ" sz="2000" b="1" dirty="0">
                <a:solidFill>
                  <a:schemeClr val="tx2">
                    <a:lumMod val="75000"/>
                  </a:schemeClr>
                </a:solidFill>
              </a:rPr>
              <a:t>Faktory ovlivňující priority vládnoucí politické strany</a:t>
            </a:r>
          </a:p>
          <a:p>
            <a:pPr marL="742950" lvl="1" indent="-285750">
              <a:buClr>
                <a:schemeClr val="tx2">
                  <a:lumMod val="50000"/>
                </a:schemeClr>
              </a:buClr>
              <a:buFont typeface="Wingdings" panose="05000000000000000000" pitchFamily="2" charset="2"/>
              <a:buChar char="Ø"/>
            </a:pPr>
            <a:r>
              <a:rPr lang="cs-CZ" sz="2000" b="1" dirty="0">
                <a:solidFill>
                  <a:schemeClr val="tx2">
                    <a:lumMod val="75000"/>
                  </a:schemeClr>
                </a:solidFill>
              </a:rPr>
              <a:t>stav národního cyklu</a:t>
            </a:r>
          </a:p>
          <a:p>
            <a:pPr marL="742950" lvl="1" indent="-285750">
              <a:buClr>
                <a:schemeClr val="tx2">
                  <a:lumMod val="50000"/>
                </a:schemeClr>
              </a:buClr>
              <a:buFont typeface="Wingdings" panose="05000000000000000000" pitchFamily="2" charset="2"/>
              <a:buChar char="Ø"/>
            </a:pPr>
            <a:r>
              <a:rPr lang="cs-CZ" sz="2000" b="1" dirty="0">
                <a:solidFill>
                  <a:schemeClr val="tx2">
                    <a:lumMod val="75000"/>
                  </a:schemeClr>
                </a:solidFill>
              </a:rPr>
              <a:t>ekonomická preference konkrétní vlády</a:t>
            </a:r>
          </a:p>
          <a:p>
            <a:pPr marL="742950" lvl="1" indent="-285750">
              <a:buClr>
                <a:schemeClr val="tx2">
                  <a:lumMod val="50000"/>
                </a:schemeClr>
              </a:buClr>
              <a:buFont typeface="Wingdings" panose="05000000000000000000" pitchFamily="2" charset="2"/>
              <a:buChar char="Ø"/>
            </a:pPr>
            <a:r>
              <a:rPr lang="cs-CZ" sz="2000" b="1" dirty="0">
                <a:solidFill>
                  <a:schemeClr val="tx2">
                    <a:lumMod val="75000"/>
                  </a:schemeClr>
                </a:solidFill>
              </a:rPr>
              <a:t>náhodné jevy (přírodní katastrofy)</a:t>
            </a:r>
          </a:p>
          <a:p>
            <a:pPr>
              <a:buClr>
                <a:schemeClr val="tx2">
                  <a:lumMod val="50000"/>
                </a:schemeClr>
              </a:buClr>
            </a:pPr>
            <a:endParaRPr lang="cs-CZ" sz="2000" b="1" dirty="0">
              <a:solidFill>
                <a:schemeClr val="accent1">
                  <a:lumMod val="50000"/>
                </a:schemeClr>
              </a:solidFill>
            </a:endParaRPr>
          </a:p>
          <a:p>
            <a:pPr marL="457200" indent="-457200">
              <a:buClr>
                <a:schemeClr val="tx2">
                  <a:lumMod val="50000"/>
                </a:schemeClr>
              </a:buClr>
              <a:buAutoNum type="alphaLcParenR" startAt="3"/>
            </a:pPr>
            <a:endParaRPr lang="cs-CZ" sz="2000" b="1" dirty="0">
              <a:solidFill>
                <a:schemeClr val="accent1">
                  <a:lumMod val="50000"/>
                </a:schemeClr>
              </a:solidFill>
            </a:endParaRPr>
          </a:p>
          <a:p>
            <a:pPr marL="457200" indent="-457200">
              <a:buClr>
                <a:schemeClr val="tx2">
                  <a:lumMod val="50000"/>
                </a:schemeClr>
              </a:buClr>
              <a:buAutoNum type="alphaLcParenR" startAt="3"/>
            </a:pPr>
            <a:endParaRPr lang="cs-CZ" sz="2000" b="1" dirty="0">
              <a:solidFill>
                <a:schemeClr val="accent1">
                  <a:lumMod val="50000"/>
                </a:schemeClr>
              </a:solidFill>
            </a:endParaRPr>
          </a:p>
          <a:p>
            <a:pPr marL="457200" indent="-457200">
              <a:buClr>
                <a:schemeClr val="tx2">
                  <a:lumMod val="50000"/>
                </a:schemeClr>
              </a:buClr>
              <a:buAutoNum type="alphaLcParenR" startAt="3"/>
            </a:pPr>
            <a:endParaRPr lang="cs-CZ" sz="2000" b="1" dirty="0">
              <a:solidFill>
                <a:schemeClr val="accent1">
                  <a:lumMod val="50000"/>
                </a:schemeClr>
              </a:solidFill>
            </a:endParaRPr>
          </a:p>
          <a:p>
            <a:pPr marL="457200" indent="-457200">
              <a:buClr>
                <a:schemeClr val="tx2">
                  <a:lumMod val="50000"/>
                </a:schemeClr>
              </a:buClr>
              <a:buAutoNum type="alphaLcParenR" startAt="3"/>
            </a:pPr>
            <a:endParaRPr lang="cs-CZ" sz="2000" b="1" dirty="0">
              <a:solidFill>
                <a:schemeClr val="accent1">
                  <a:lumMod val="50000"/>
                </a:schemeClr>
              </a:solidFill>
            </a:endParaRPr>
          </a:p>
          <a:p>
            <a:pPr marL="457200" indent="-457200">
              <a:buClr>
                <a:schemeClr val="tx2">
                  <a:lumMod val="50000"/>
                </a:schemeClr>
              </a:buClr>
              <a:buAutoNum type="alphaLcParenR" startAt="3"/>
            </a:pPr>
            <a:endParaRPr lang="cs-CZ" sz="2000" b="1" dirty="0">
              <a:solidFill>
                <a:schemeClr val="accent1">
                  <a:lumMod val="50000"/>
                </a:schemeClr>
              </a:solidFill>
            </a:endParaRPr>
          </a:p>
          <a:p>
            <a:pPr marL="457200" indent="-457200">
              <a:buClr>
                <a:schemeClr val="tx2">
                  <a:lumMod val="50000"/>
                </a:schemeClr>
              </a:buClr>
              <a:buAutoNum type="alphaLcParenR" startAt="3"/>
            </a:pPr>
            <a:endParaRPr lang="cs-CZ" sz="2000" b="1" dirty="0">
              <a:solidFill>
                <a:schemeClr val="accent1">
                  <a:lumMod val="50000"/>
                </a:schemeClr>
              </a:solidFill>
            </a:endParaRPr>
          </a:p>
          <a:p>
            <a:pPr marL="457200" indent="-457200">
              <a:buClr>
                <a:schemeClr val="tx2">
                  <a:lumMod val="50000"/>
                </a:schemeClr>
              </a:buClr>
              <a:buAutoNum type="alphaLcParenR" startAt="3"/>
            </a:pPr>
            <a:endParaRPr lang="cs-CZ" sz="2000" b="1" dirty="0">
              <a:solidFill>
                <a:schemeClr val="accent1">
                  <a:lumMod val="50000"/>
                </a:schemeClr>
              </a:solidFill>
            </a:endParaRPr>
          </a:p>
          <a:p>
            <a:pPr marL="457200" indent="-457200">
              <a:buClr>
                <a:schemeClr val="tx2">
                  <a:lumMod val="50000"/>
                </a:schemeClr>
              </a:buClr>
              <a:buAutoNum type="alphaLcParenR" startAt="3"/>
            </a:pPr>
            <a:endParaRPr lang="cs-CZ" sz="2000" b="1" dirty="0">
              <a:solidFill>
                <a:schemeClr val="accent1">
                  <a:lumMod val="50000"/>
                </a:schemeClr>
              </a:solidFill>
            </a:endParaRPr>
          </a:p>
          <a:p>
            <a:pPr marL="457200" indent="-457200">
              <a:buClr>
                <a:schemeClr val="tx2">
                  <a:lumMod val="50000"/>
                </a:schemeClr>
              </a:buClr>
              <a:buFont typeface="+mj-lt"/>
              <a:buAutoNum type="alphaLcParenR" startAt="3"/>
            </a:pPr>
            <a:endParaRPr lang="cs-CZ" sz="2000" b="1" dirty="0">
              <a:solidFill>
                <a:schemeClr val="accent1">
                  <a:lumMod val="50000"/>
                </a:schemeClr>
              </a:solidFill>
            </a:endParaRPr>
          </a:p>
          <a:p>
            <a:pPr marL="457200" indent="-457200">
              <a:buClr>
                <a:schemeClr val="tx2">
                  <a:lumMod val="50000"/>
                </a:schemeClr>
              </a:buClr>
              <a:buFont typeface="+mj-lt"/>
              <a:buAutoNum type="alphaLcParenR" startAt="3"/>
            </a:pPr>
            <a:endParaRPr lang="cs-CZ" sz="2000" b="1" dirty="0">
              <a:solidFill>
                <a:schemeClr val="accent1">
                  <a:lumMod val="50000"/>
                </a:schemeClr>
              </a:solidFill>
            </a:endParaRPr>
          </a:p>
          <a:p>
            <a:pPr marL="457200" indent="-457200">
              <a:buFont typeface="+mj-lt"/>
              <a:buAutoNum type="alphaLcParenR" startAt="3"/>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9</a:t>
            </a:fld>
            <a:endParaRPr lang="cs-CZ"/>
          </a:p>
        </p:txBody>
      </p:sp>
    </p:spTree>
    <p:extLst>
      <p:ext uri="{BB962C8B-B14F-4D97-AF65-F5344CB8AC3E}">
        <p14:creationId xmlns:p14="http://schemas.microsoft.com/office/powerpoint/2010/main" val="3410449616"/>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476673"/>
            <a:ext cx="8111155" cy="936104"/>
          </a:xfrm>
        </p:spPr>
        <p:txBody>
          <a:bodyPr>
            <a:noAutofit/>
          </a:bodyPr>
          <a:lstStyle/>
          <a:p>
            <a:pPr marL="457200" lvl="0" indent="-457200" algn="ctr">
              <a:spcBef>
                <a:spcPct val="20000"/>
              </a:spcBef>
            </a:pPr>
            <a:r>
              <a:rPr lang="cs-CZ" sz="2400" b="1" dirty="0">
                <a:solidFill>
                  <a:srgbClr val="31B6FD">
                    <a:lumMod val="50000"/>
                  </a:srgbClr>
                </a:solidFill>
                <a:ea typeface="+mn-ea"/>
                <a:cs typeface="+mn-cs"/>
              </a:rPr>
              <a:t/>
            </a:r>
            <a:br>
              <a:rPr lang="cs-CZ" sz="2400" b="1" dirty="0">
                <a:solidFill>
                  <a:srgbClr val="31B6FD">
                    <a:lumMod val="50000"/>
                  </a:srgbClr>
                </a:solidFill>
                <a:ea typeface="+mn-ea"/>
                <a:cs typeface="+mn-cs"/>
              </a:rPr>
            </a:br>
            <a:endParaRPr lang="cs-CZ" sz="3600" b="1" dirty="0"/>
          </a:p>
        </p:txBody>
      </p:sp>
      <p:sp>
        <p:nvSpPr>
          <p:cNvPr id="3" name="Zástupný symbol pro text 2"/>
          <p:cNvSpPr>
            <a:spLocks noGrp="1"/>
          </p:cNvSpPr>
          <p:nvPr>
            <p:ph type="body" sz="half" idx="2"/>
          </p:nvPr>
        </p:nvSpPr>
        <p:spPr>
          <a:xfrm>
            <a:off x="611560" y="1556792"/>
            <a:ext cx="8064896" cy="5058496"/>
          </a:xfrm>
        </p:spPr>
        <p:txBody>
          <a:bodyPr>
            <a:noAutofit/>
          </a:bodyPr>
          <a:lstStyle/>
          <a:p>
            <a:pPr algn="just">
              <a:buClr>
                <a:schemeClr val="tx2">
                  <a:lumMod val="50000"/>
                </a:schemeClr>
              </a:buClr>
            </a:pPr>
            <a:r>
              <a:rPr lang="cs-CZ" sz="2400" b="1" dirty="0">
                <a:solidFill>
                  <a:srgbClr val="C00000"/>
                </a:solidFill>
              </a:rPr>
              <a:t>Revizní lékaři</a:t>
            </a:r>
          </a:p>
          <a:p>
            <a:pPr algn="just">
              <a:buClr>
                <a:schemeClr val="tx2">
                  <a:lumMod val="50000"/>
                </a:schemeClr>
              </a:buClr>
            </a:pPr>
            <a:endParaRPr lang="cs-CZ" sz="2400" b="1" dirty="0">
              <a:solidFill>
                <a:srgbClr val="C00000"/>
              </a:solidFill>
            </a:endParaRPr>
          </a:p>
          <a:p>
            <a:pPr algn="just">
              <a:buClr>
                <a:schemeClr val="tx2">
                  <a:lumMod val="50000"/>
                </a:schemeClr>
              </a:buClr>
            </a:pPr>
            <a:r>
              <a:rPr lang="cs-CZ" sz="2400" dirty="0">
                <a:solidFill>
                  <a:srgbClr val="002060"/>
                </a:solidFill>
              </a:rPr>
              <a:t>Revizní lékaři  zdravotní pojišťovny posuzují odůvodněnost léčebného procesu. Především kontrolují, zda poskytnutá péče odpovídá péči vyúčtované zdravotní pojišťovně (zda byly vyúčtovány jen ty úkony, léčebné prostředky a prostředky zdravotní techniky, které je pojišťovna povinna uhradit, zda rozsah a druh zdravotní péče odpovídá zdravotnímu stavu pacienta). </a:t>
            </a:r>
          </a:p>
          <a:p>
            <a:pPr algn="just">
              <a:buClr>
                <a:schemeClr val="tx2">
                  <a:lumMod val="50000"/>
                </a:schemeClr>
              </a:buClr>
            </a:pPr>
            <a:endParaRPr lang="cs-CZ" sz="2000" i="1" dirty="0">
              <a:solidFill>
                <a:schemeClr val="accent1">
                  <a:lumMod val="50000"/>
                </a:schemeClr>
              </a:solidFill>
            </a:endParaRPr>
          </a:p>
          <a:p>
            <a:pPr algn="just">
              <a:buClr>
                <a:schemeClr val="tx2">
                  <a:lumMod val="50000"/>
                </a:schemeClr>
              </a:buClr>
            </a:pPr>
            <a:endParaRPr lang="cs-CZ" sz="2000" b="1" dirty="0">
              <a:solidFill>
                <a:schemeClr val="accent1">
                  <a:lumMod val="50000"/>
                </a:schemeClr>
              </a:solidFill>
            </a:endParaRPr>
          </a:p>
          <a:p>
            <a:pPr algn="ctr">
              <a:buClr>
                <a:schemeClr val="tx2">
                  <a:lumMod val="50000"/>
                </a:schemeClr>
              </a:buCl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a:t> </a:t>
            </a:r>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90</a:t>
            </a:fld>
            <a:endParaRPr lang="cs-CZ" dirty="0"/>
          </a:p>
        </p:txBody>
      </p:sp>
    </p:spTree>
    <p:extLst>
      <p:ext uri="{BB962C8B-B14F-4D97-AF65-F5344CB8AC3E}">
        <p14:creationId xmlns:p14="http://schemas.microsoft.com/office/powerpoint/2010/main" val="3566183128"/>
      </p:ext>
    </p:extLst>
  </p:cSld>
  <p:clrMapOvr>
    <a:masterClrMapping/>
  </p:clrMapOvr>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476673"/>
            <a:ext cx="8111155" cy="936104"/>
          </a:xfrm>
        </p:spPr>
        <p:txBody>
          <a:bodyPr>
            <a:noAutofit/>
          </a:bodyPr>
          <a:lstStyle/>
          <a:p>
            <a:pPr marL="457200" lvl="0" indent="-457200" algn="ctr">
              <a:spcBef>
                <a:spcPct val="20000"/>
              </a:spcBef>
            </a:pPr>
            <a:r>
              <a:rPr lang="cs-CZ" sz="2400" b="1" dirty="0">
                <a:solidFill>
                  <a:srgbClr val="31B6FD">
                    <a:lumMod val="50000"/>
                  </a:srgbClr>
                </a:solidFill>
                <a:ea typeface="+mn-ea"/>
                <a:cs typeface="+mn-cs"/>
              </a:rPr>
              <a:t/>
            </a:r>
            <a:br>
              <a:rPr lang="cs-CZ" sz="2400" b="1" dirty="0">
                <a:solidFill>
                  <a:srgbClr val="31B6FD">
                    <a:lumMod val="50000"/>
                  </a:srgbClr>
                </a:solidFill>
                <a:ea typeface="+mn-ea"/>
                <a:cs typeface="+mn-cs"/>
              </a:rPr>
            </a:br>
            <a:endParaRPr lang="cs-CZ" sz="3600" b="1" dirty="0"/>
          </a:p>
        </p:txBody>
      </p:sp>
      <p:sp>
        <p:nvSpPr>
          <p:cNvPr id="3" name="Zástupný symbol pro text 2"/>
          <p:cNvSpPr>
            <a:spLocks noGrp="1"/>
          </p:cNvSpPr>
          <p:nvPr>
            <p:ph type="body" sz="half" idx="2"/>
          </p:nvPr>
        </p:nvSpPr>
        <p:spPr>
          <a:xfrm>
            <a:off x="611560" y="1556792"/>
            <a:ext cx="8064896" cy="5058496"/>
          </a:xfrm>
        </p:spPr>
        <p:txBody>
          <a:bodyPr>
            <a:noAutofit/>
          </a:bodyPr>
          <a:lstStyle/>
          <a:p>
            <a:pPr algn="just">
              <a:buClr>
                <a:schemeClr val="tx2">
                  <a:lumMod val="50000"/>
                </a:schemeClr>
              </a:buClr>
            </a:pPr>
            <a:r>
              <a:rPr lang="cs-CZ" sz="2400" b="1" dirty="0">
                <a:solidFill>
                  <a:srgbClr val="002060"/>
                </a:solidFill>
              </a:rPr>
              <a:t>Pojištenci mají možnost výběru zdravotní pojišťovny a zdravotní pojišťovna nesmí žádného zájemce, který splňuje zákonné podmínky, odmítnout.  </a:t>
            </a:r>
          </a:p>
          <a:p>
            <a:pPr algn="just"/>
            <a:r>
              <a:rPr lang="cs-CZ" sz="2400" b="1" dirty="0">
                <a:solidFill>
                  <a:srgbClr val="002060"/>
                </a:solidFill>
              </a:rPr>
              <a:t>Pojištěnci mohou změnit zdravotní pojišťovnu 1x za rok, a to v termínech pojištění u nové zdravotní pojišťovny od </a:t>
            </a:r>
          </a:p>
          <a:p>
            <a:pPr algn="just"/>
            <a:r>
              <a:rPr lang="cs-CZ" sz="2400" b="1" dirty="0">
                <a:solidFill>
                  <a:srgbClr val="002060"/>
                </a:solidFill>
              </a:rPr>
              <a:t>1. ledna,</a:t>
            </a:r>
            <a:r>
              <a:rPr lang="cs-CZ" sz="2400" dirty="0">
                <a:solidFill>
                  <a:srgbClr val="002060"/>
                </a:solidFill>
              </a:rPr>
              <a:t> </a:t>
            </a:r>
            <a:r>
              <a:rPr lang="cs-CZ" sz="2400" b="1" dirty="0">
                <a:solidFill>
                  <a:srgbClr val="002060"/>
                </a:solidFill>
              </a:rPr>
              <a:t>přihlášku musíte odeslat do nové pojišťovny do 30. září a od 1. července</a:t>
            </a:r>
            <a:r>
              <a:rPr lang="cs-CZ" sz="2400" dirty="0">
                <a:solidFill>
                  <a:srgbClr val="002060"/>
                </a:solidFill>
              </a:rPr>
              <a:t>,</a:t>
            </a:r>
            <a:r>
              <a:rPr lang="cs-CZ" sz="2400" b="1" dirty="0">
                <a:solidFill>
                  <a:srgbClr val="002060"/>
                </a:solidFill>
              </a:rPr>
              <a:t> přihlášku musíte odeslat do nové pojišťovny do 31. března.</a:t>
            </a:r>
          </a:p>
          <a:p>
            <a:pPr algn="just">
              <a:buClr>
                <a:schemeClr val="tx2">
                  <a:lumMod val="50000"/>
                </a:schemeClr>
              </a:buClr>
            </a:pPr>
            <a:endParaRPr lang="cs-CZ" sz="2400" b="1" dirty="0">
              <a:solidFill>
                <a:srgbClr val="002060"/>
              </a:solidFill>
            </a:endParaRPr>
          </a:p>
          <a:p>
            <a:pPr algn="just">
              <a:buClr>
                <a:schemeClr val="tx2">
                  <a:lumMod val="50000"/>
                </a:schemeClr>
              </a:buClr>
            </a:pPr>
            <a:endParaRPr lang="cs-CZ" sz="2000" b="1" dirty="0">
              <a:solidFill>
                <a:schemeClr val="accent1">
                  <a:lumMod val="50000"/>
                </a:schemeClr>
              </a:solidFill>
            </a:endParaRPr>
          </a:p>
          <a:p>
            <a:pPr algn="ctr">
              <a:buClr>
                <a:schemeClr val="tx2">
                  <a:lumMod val="50000"/>
                </a:schemeClr>
              </a:buCl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a:t> </a:t>
            </a:r>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91</a:t>
            </a:fld>
            <a:endParaRPr lang="cs-CZ" dirty="0"/>
          </a:p>
        </p:txBody>
      </p:sp>
    </p:spTree>
    <p:extLst>
      <p:ext uri="{BB962C8B-B14F-4D97-AF65-F5344CB8AC3E}">
        <p14:creationId xmlns:p14="http://schemas.microsoft.com/office/powerpoint/2010/main" val="1454191135"/>
      </p:ext>
    </p:extLst>
  </p:cSld>
  <p:clrMapOvr>
    <a:masterClrMapping/>
  </p:clrMapOvr>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476673"/>
            <a:ext cx="8111155" cy="936104"/>
          </a:xfrm>
        </p:spPr>
        <p:txBody>
          <a:bodyPr>
            <a:noAutofit/>
          </a:bodyPr>
          <a:lstStyle/>
          <a:p>
            <a:pPr marL="457200" lvl="0" indent="-457200" algn="ctr">
              <a:spcBef>
                <a:spcPct val="20000"/>
              </a:spcBef>
            </a:pPr>
            <a:r>
              <a:rPr lang="cs-CZ" sz="2400" b="1" dirty="0">
                <a:solidFill>
                  <a:srgbClr val="31B6FD">
                    <a:lumMod val="50000"/>
                  </a:srgbClr>
                </a:solidFill>
                <a:ea typeface="+mn-ea"/>
                <a:cs typeface="+mn-cs"/>
              </a:rPr>
              <a:t/>
            </a:r>
            <a:br>
              <a:rPr lang="cs-CZ" sz="2400" b="1" dirty="0">
                <a:solidFill>
                  <a:srgbClr val="31B6FD">
                    <a:lumMod val="50000"/>
                  </a:srgbClr>
                </a:solidFill>
                <a:ea typeface="+mn-ea"/>
                <a:cs typeface="+mn-cs"/>
              </a:rPr>
            </a:br>
            <a:r>
              <a:rPr lang="cs-CZ" sz="2400" b="1" dirty="0">
                <a:solidFill>
                  <a:schemeClr val="bg1"/>
                </a:solidFill>
                <a:ea typeface="+mn-ea"/>
                <a:cs typeface="+mn-cs"/>
              </a:rPr>
              <a:t>Tvorba rezerv ve zdravotním pojištění</a:t>
            </a:r>
            <a:endParaRPr lang="cs-CZ" sz="3600" b="1" dirty="0"/>
          </a:p>
        </p:txBody>
      </p:sp>
      <p:sp>
        <p:nvSpPr>
          <p:cNvPr id="3" name="Zástupný symbol pro text 2"/>
          <p:cNvSpPr>
            <a:spLocks noGrp="1"/>
          </p:cNvSpPr>
          <p:nvPr>
            <p:ph type="body" sz="half" idx="2"/>
          </p:nvPr>
        </p:nvSpPr>
        <p:spPr>
          <a:xfrm>
            <a:off x="611560" y="1556792"/>
            <a:ext cx="8064896" cy="5058496"/>
          </a:xfrm>
        </p:spPr>
        <p:txBody>
          <a:bodyPr>
            <a:noAutofit/>
          </a:bodyPr>
          <a:lstStyle/>
          <a:p>
            <a:pPr algn="just">
              <a:buClr>
                <a:schemeClr val="tx2">
                  <a:lumMod val="50000"/>
                </a:schemeClr>
              </a:buClr>
            </a:pPr>
            <a:r>
              <a:rPr lang="cs-CZ" sz="2400" b="1" dirty="0">
                <a:solidFill>
                  <a:srgbClr val="002060"/>
                </a:solidFill>
              </a:rPr>
              <a:t>Pro stabilitu systému zdravotního pojištění je třeba, aby zdravotní pojišťovny byly vždy schopny dostát svým závazkům vůči poskytovatelům zdravotních služeb, a tím i svým klientům – pojištěncům.</a:t>
            </a:r>
          </a:p>
          <a:p>
            <a:pPr algn="just">
              <a:buClr>
                <a:schemeClr val="tx2">
                  <a:lumMod val="50000"/>
                </a:schemeClr>
              </a:buClr>
            </a:pPr>
            <a:r>
              <a:rPr lang="cs-CZ" sz="2400" b="1" dirty="0">
                <a:solidFill>
                  <a:srgbClr val="002060"/>
                </a:solidFill>
              </a:rPr>
              <a:t>Obecně platí, že není-li subjekt schopen dostát svým závazkům, dostává se do stavu úpadku ve smyslu insolvenčního zákona, ten se však na zdravotní pojišťovny nevztahuje a případná insolvence je řešena zvláštním způsobem </a:t>
            </a:r>
            <a:r>
              <a:rPr lang="cs-CZ" sz="2400" b="1" dirty="0">
                <a:solidFill>
                  <a:srgbClr val="C00000"/>
                </a:solidFill>
              </a:rPr>
              <a:t>nucenou </a:t>
            </a:r>
            <a:r>
              <a:rPr lang="cs-CZ" sz="2400" b="1" dirty="0" smtClean="0">
                <a:solidFill>
                  <a:srgbClr val="C00000"/>
                </a:solidFill>
              </a:rPr>
              <a:t>správou</a:t>
            </a:r>
            <a:r>
              <a:rPr lang="cs-CZ" sz="2400" b="1" dirty="0">
                <a:solidFill>
                  <a:srgbClr val="002060"/>
                </a:solidFill>
              </a:rPr>
              <a:t>.</a:t>
            </a: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a:t> </a:t>
            </a:r>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92</a:t>
            </a:fld>
            <a:endParaRPr lang="cs-CZ" dirty="0"/>
          </a:p>
        </p:txBody>
      </p:sp>
    </p:spTree>
    <p:extLst>
      <p:ext uri="{BB962C8B-B14F-4D97-AF65-F5344CB8AC3E}">
        <p14:creationId xmlns:p14="http://schemas.microsoft.com/office/powerpoint/2010/main" val="1673748696"/>
      </p:ext>
    </p:extLst>
  </p:cSld>
  <p:clrMapOvr>
    <a:masterClrMapping/>
  </p:clrMapOvr>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476673"/>
            <a:ext cx="8111155" cy="936104"/>
          </a:xfrm>
        </p:spPr>
        <p:txBody>
          <a:bodyPr>
            <a:noAutofit/>
          </a:bodyPr>
          <a:lstStyle/>
          <a:p>
            <a:pPr marL="457200" lvl="0" indent="-457200" algn="ctr">
              <a:spcBef>
                <a:spcPct val="20000"/>
              </a:spcBef>
            </a:pPr>
            <a:r>
              <a:rPr lang="cs-CZ" sz="2400" b="1" dirty="0">
                <a:solidFill>
                  <a:srgbClr val="31B6FD">
                    <a:lumMod val="50000"/>
                  </a:srgbClr>
                </a:solidFill>
                <a:ea typeface="+mn-ea"/>
                <a:cs typeface="+mn-cs"/>
              </a:rPr>
              <a:t/>
            </a:r>
            <a:br>
              <a:rPr lang="cs-CZ" sz="2400" b="1" dirty="0">
                <a:solidFill>
                  <a:srgbClr val="31B6FD">
                    <a:lumMod val="50000"/>
                  </a:srgbClr>
                </a:solidFill>
                <a:ea typeface="+mn-ea"/>
                <a:cs typeface="+mn-cs"/>
              </a:rPr>
            </a:br>
            <a:endParaRPr lang="cs-CZ" sz="3600" b="1" dirty="0"/>
          </a:p>
        </p:txBody>
      </p:sp>
      <p:sp>
        <p:nvSpPr>
          <p:cNvPr id="3" name="Zástupný symbol pro text 2"/>
          <p:cNvSpPr>
            <a:spLocks noGrp="1"/>
          </p:cNvSpPr>
          <p:nvPr>
            <p:ph type="body" sz="half" idx="2"/>
          </p:nvPr>
        </p:nvSpPr>
        <p:spPr>
          <a:xfrm>
            <a:off x="611560" y="1556792"/>
            <a:ext cx="8064896" cy="5058496"/>
          </a:xfrm>
        </p:spPr>
        <p:txBody>
          <a:bodyPr>
            <a:noAutofit/>
          </a:bodyPr>
          <a:lstStyle/>
          <a:p>
            <a:pPr algn="just">
              <a:buClr>
                <a:schemeClr val="tx2">
                  <a:lumMod val="50000"/>
                </a:schemeClr>
              </a:buClr>
            </a:pPr>
            <a:r>
              <a:rPr lang="cs-CZ" sz="2400" b="1" dirty="0">
                <a:solidFill>
                  <a:srgbClr val="C00000"/>
                </a:solidFill>
              </a:rPr>
              <a:t>Nucená </a:t>
            </a:r>
            <a:r>
              <a:rPr lang="cs-CZ" sz="2400" b="1" dirty="0" smtClean="0">
                <a:solidFill>
                  <a:srgbClr val="C00000"/>
                </a:solidFill>
              </a:rPr>
              <a:t>správa</a:t>
            </a:r>
            <a:endParaRPr lang="cs-CZ" sz="2400" b="1" dirty="0">
              <a:solidFill>
                <a:srgbClr val="C00000"/>
              </a:solidFill>
            </a:endParaRPr>
          </a:p>
          <a:p>
            <a:pPr algn="just">
              <a:buClr>
                <a:schemeClr val="tx2">
                  <a:lumMod val="50000"/>
                </a:schemeClr>
              </a:buClr>
            </a:pPr>
            <a:endParaRPr lang="cs-CZ" sz="2400" dirty="0">
              <a:solidFill>
                <a:srgbClr val="C00000"/>
              </a:solidFill>
            </a:endParaRPr>
          </a:p>
          <a:p>
            <a:pPr algn="just">
              <a:buClr>
                <a:schemeClr val="tx2">
                  <a:lumMod val="50000"/>
                </a:schemeClr>
              </a:buClr>
            </a:pPr>
            <a:r>
              <a:rPr lang="cs-CZ" sz="2400" dirty="0">
                <a:solidFill>
                  <a:srgbClr val="002060"/>
                </a:solidFill>
              </a:rPr>
              <a:t>Nucený správce ustanovený MZ může činit rozhodnutí a právní úkony, které jinak přísluší řediteli nebo orgánu zdravotní pojišťovny, a rozhodnutí ředitele nebo orgánu zdravotní pojišťovny podléhá schválení nuceného správce. Nucená správa může trvat maximálně jeden rok, nesplní-li svůj účel, může být zaměstnanecká zdravotní pojišťovna (nikoliv VZP) zrušena s likvidací.</a:t>
            </a:r>
          </a:p>
          <a:p>
            <a:pPr algn="just">
              <a:buClr>
                <a:schemeClr val="tx2">
                  <a:lumMod val="50000"/>
                </a:schemeClr>
              </a:buClr>
            </a:pPr>
            <a:endParaRPr lang="cs-CZ" sz="2400" dirty="0">
              <a:solidFill>
                <a:srgbClr val="002060"/>
              </a:solidFill>
            </a:endParaRPr>
          </a:p>
          <a:p>
            <a:pPr algn="just">
              <a:buClr>
                <a:schemeClr val="tx2">
                  <a:lumMod val="50000"/>
                </a:schemeClr>
              </a:buClr>
            </a:pPr>
            <a:endParaRPr lang="cs-CZ" sz="2000" i="1" dirty="0">
              <a:solidFill>
                <a:schemeClr val="accent1">
                  <a:lumMod val="50000"/>
                </a:schemeClr>
              </a:solidFill>
            </a:endParaRPr>
          </a:p>
          <a:p>
            <a:pPr algn="just">
              <a:buClr>
                <a:schemeClr val="tx2">
                  <a:lumMod val="50000"/>
                </a:schemeClr>
              </a:buClr>
            </a:pPr>
            <a:endParaRPr lang="cs-CZ" sz="2000" b="1" dirty="0">
              <a:solidFill>
                <a:schemeClr val="accent1">
                  <a:lumMod val="50000"/>
                </a:schemeClr>
              </a:solidFill>
            </a:endParaRPr>
          </a:p>
          <a:p>
            <a:pPr algn="ctr">
              <a:buClr>
                <a:schemeClr val="tx2">
                  <a:lumMod val="50000"/>
                </a:schemeClr>
              </a:buCl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a:t> </a:t>
            </a:r>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93</a:t>
            </a:fld>
            <a:endParaRPr lang="cs-CZ" dirty="0"/>
          </a:p>
        </p:txBody>
      </p:sp>
    </p:spTree>
    <p:extLst>
      <p:ext uri="{BB962C8B-B14F-4D97-AF65-F5344CB8AC3E}">
        <p14:creationId xmlns:p14="http://schemas.microsoft.com/office/powerpoint/2010/main" val="3529809737"/>
      </p:ext>
    </p:extLst>
  </p:cSld>
  <p:clrMapOvr>
    <a:masterClrMapping/>
  </p:clrMapOvr>
  <p:timing>
    <p:tnLst>
      <p:par>
        <p:cTn id="1" dur="indefinite" restart="never" nodeType="tmRoot"/>
      </p:par>
    </p:tn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476673"/>
            <a:ext cx="8111155" cy="936104"/>
          </a:xfrm>
        </p:spPr>
        <p:txBody>
          <a:bodyPr>
            <a:noAutofit/>
          </a:bodyPr>
          <a:lstStyle/>
          <a:p>
            <a:pPr marL="457200" lvl="0" indent="-457200" algn="ctr">
              <a:spcBef>
                <a:spcPct val="20000"/>
              </a:spcBef>
            </a:pPr>
            <a:r>
              <a:rPr lang="cs-CZ" sz="2400" b="1" dirty="0">
                <a:solidFill>
                  <a:srgbClr val="31B6FD">
                    <a:lumMod val="50000"/>
                  </a:srgbClr>
                </a:solidFill>
                <a:ea typeface="+mn-ea"/>
                <a:cs typeface="+mn-cs"/>
              </a:rPr>
              <a:t/>
            </a:r>
            <a:br>
              <a:rPr lang="cs-CZ" sz="2400" b="1" dirty="0">
                <a:solidFill>
                  <a:srgbClr val="31B6FD">
                    <a:lumMod val="50000"/>
                  </a:srgbClr>
                </a:solidFill>
                <a:ea typeface="+mn-ea"/>
                <a:cs typeface="+mn-cs"/>
              </a:rPr>
            </a:br>
            <a:endParaRPr lang="cs-CZ" sz="3600" b="1" dirty="0"/>
          </a:p>
        </p:txBody>
      </p:sp>
      <p:sp>
        <p:nvSpPr>
          <p:cNvPr id="3" name="Zástupný symbol pro text 2"/>
          <p:cNvSpPr>
            <a:spLocks noGrp="1"/>
          </p:cNvSpPr>
          <p:nvPr>
            <p:ph type="body" sz="half" idx="2"/>
          </p:nvPr>
        </p:nvSpPr>
        <p:spPr>
          <a:xfrm>
            <a:off x="611560" y="1556792"/>
            <a:ext cx="8064896" cy="5058496"/>
          </a:xfrm>
        </p:spPr>
        <p:txBody>
          <a:bodyPr>
            <a:noAutofit/>
          </a:bodyPr>
          <a:lstStyle/>
          <a:p>
            <a:pPr algn="just">
              <a:buClr>
                <a:schemeClr val="tx2">
                  <a:lumMod val="50000"/>
                </a:schemeClr>
              </a:buClr>
            </a:pPr>
            <a:r>
              <a:rPr lang="cs-CZ" sz="2400" b="1" dirty="0">
                <a:solidFill>
                  <a:srgbClr val="002060"/>
                </a:solidFill>
              </a:rPr>
              <a:t>Zdravotní pojišťovny často v případě platebních potíží přenášejí tyto problémy částečně na poskytovatele zdravotních služeb tím, že zpožďují platby za jimi poskytnuté zdravotní služby. Díky průběžnému systému plateb, tak získávají čas na přesun dalších finančních prostředků. </a:t>
            </a:r>
          </a:p>
          <a:p>
            <a:pPr algn="just">
              <a:buClr>
                <a:schemeClr val="tx2">
                  <a:lumMod val="50000"/>
                </a:schemeClr>
              </a:buClr>
            </a:pPr>
            <a:r>
              <a:rPr lang="cs-CZ" sz="2400" b="1" dirty="0">
                <a:solidFill>
                  <a:srgbClr val="002060"/>
                </a:solidFill>
              </a:rPr>
              <a:t>Aby se předešlo problémům se schopností zdravotní pojišťovny dostát svým závazkům, příslušné zákony předpokládají, že si zdravotní pojišťovny budou vytvářet odpovídající rezervy finančních prostředků. </a:t>
            </a:r>
          </a:p>
          <a:p>
            <a:pPr algn="just">
              <a:buClr>
                <a:schemeClr val="tx2">
                  <a:lumMod val="50000"/>
                </a:schemeClr>
              </a:buClr>
            </a:pPr>
            <a:r>
              <a:rPr lang="cs-CZ" sz="2400" b="1" dirty="0">
                <a:solidFill>
                  <a:srgbClr val="002060"/>
                </a:solidFill>
              </a:rPr>
              <a:t>Zdravotní pojišťovny vytvářejí </a:t>
            </a:r>
            <a:r>
              <a:rPr lang="cs-CZ" sz="2400" b="1" dirty="0">
                <a:solidFill>
                  <a:srgbClr val="C00000"/>
                </a:solidFill>
              </a:rPr>
              <a:t>rezervní fond.</a:t>
            </a:r>
            <a:endParaRPr lang="cs-CZ" sz="2400" b="1" dirty="0">
              <a:solidFill>
                <a:srgbClr val="002060"/>
              </a:solidFill>
            </a:endParaRPr>
          </a:p>
          <a:p>
            <a:pPr algn="just">
              <a:buClr>
                <a:schemeClr val="tx2">
                  <a:lumMod val="50000"/>
                </a:schemeClr>
              </a:buClr>
            </a:pPr>
            <a:endParaRPr lang="cs-CZ" sz="2400" b="1" dirty="0">
              <a:solidFill>
                <a:srgbClr val="002060"/>
              </a:solidFill>
            </a:endParaRPr>
          </a:p>
          <a:p>
            <a:pPr algn="just">
              <a:buClr>
                <a:schemeClr val="tx2">
                  <a:lumMod val="50000"/>
                </a:schemeClr>
              </a:buClr>
            </a:pPr>
            <a:endParaRPr lang="cs-CZ" sz="2000" i="1" dirty="0">
              <a:solidFill>
                <a:schemeClr val="accent1">
                  <a:lumMod val="50000"/>
                </a:schemeClr>
              </a:solidFill>
            </a:endParaRPr>
          </a:p>
          <a:p>
            <a:pPr algn="just">
              <a:buClr>
                <a:schemeClr val="tx2">
                  <a:lumMod val="50000"/>
                </a:schemeClr>
              </a:buClr>
            </a:pPr>
            <a:endParaRPr lang="cs-CZ" sz="2000" b="1" dirty="0">
              <a:solidFill>
                <a:schemeClr val="accent1">
                  <a:lumMod val="50000"/>
                </a:schemeClr>
              </a:solidFill>
            </a:endParaRPr>
          </a:p>
          <a:p>
            <a:pPr algn="ctr">
              <a:buClr>
                <a:schemeClr val="tx2">
                  <a:lumMod val="50000"/>
                </a:schemeClr>
              </a:buCl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a:t> </a:t>
            </a:r>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94</a:t>
            </a:fld>
            <a:endParaRPr lang="cs-CZ" dirty="0"/>
          </a:p>
        </p:txBody>
      </p:sp>
    </p:spTree>
    <p:extLst>
      <p:ext uri="{BB962C8B-B14F-4D97-AF65-F5344CB8AC3E}">
        <p14:creationId xmlns:p14="http://schemas.microsoft.com/office/powerpoint/2010/main" val="604160323"/>
      </p:ext>
    </p:extLst>
  </p:cSld>
  <p:clrMapOvr>
    <a:masterClrMapping/>
  </p:clrMapOvr>
  <p:timing>
    <p:tnLst>
      <p:par>
        <p:cTn id="1" dur="indefinite" restart="never" nodeType="tmRoot"/>
      </p:par>
    </p:tn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476673"/>
            <a:ext cx="8111155" cy="936104"/>
          </a:xfrm>
        </p:spPr>
        <p:txBody>
          <a:bodyPr>
            <a:noAutofit/>
          </a:bodyPr>
          <a:lstStyle/>
          <a:p>
            <a:pPr marL="457200" lvl="0" indent="-457200" algn="ctr">
              <a:spcBef>
                <a:spcPct val="20000"/>
              </a:spcBef>
            </a:pPr>
            <a:r>
              <a:rPr lang="cs-CZ" sz="2400" b="1" dirty="0">
                <a:solidFill>
                  <a:srgbClr val="31B6FD">
                    <a:lumMod val="50000"/>
                  </a:srgbClr>
                </a:solidFill>
                <a:ea typeface="+mn-ea"/>
                <a:cs typeface="+mn-cs"/>
              </a:rPr>
              <a:t/>
            </a:r>
            <a:br>
              <a:rPr lang="cs-CZ" sz="2400" b="1" dirty="0">
                <a:solidFill>
                  <a:srgbClr val="31B6FD">
                    <a:lumMod val="50000"/>
                  </a:srgbClr>
                </a:solidFill>
                <a:ea typeface="+mn-ea"/>
                <a:cs typeface="+mn-cs"/>
              </a:rPr>
            </a:br>
            <a:endParaRPr lang="cs-CZ" sz="3600" b="1" dirty="0"/>
          </a:p>
        </p:txBody>
      </p:sp>
      <p:sp>
        <p:nvSpPr>
          <p:cNvPr id="3" name="Zástupný symbol pro text 2"/>
          <p:cNvSpPr>
            <a:spLocks noGrp="1"/>
          </p:cNvSpPr>
          <p:nvPr>
            <p:ph type="body" sz="half" idx="2"/>
          </p:nvPr>
        </p:nvSpPr>
        <p:spPr>
          <a:xfrm>
            <a:off x="611560" y="1556792"/>
            <a:ext cx="8064896" cy="5058496"/>
          </a:xfrm>
        </p:spPr>
        <p:txBody>
          <a:bodyPr>
            <a:noAutofit/>
          </a:bodyPr>
          <a:lstStyle/>
          <a:p>
            <a:pPr algn="just">
              <a:buClr>
                <a:schemeClr val="tx2">
                  <a:lumMod val="50000"/>
                </a:schemeClr>
              </a:buClr>
            </a:pPr>
            <a:r>
              <a:rPr lang="cs-CZ" sz="2400" b="1" dirty="0">
                <a:solidFill>
                  <a:srgbClr val="C00000"/>
                </a:solidFill>
              </a:rPr>
              <a:t>Rezervní fond</a:t>
            </a:r>
          </a:p>
          <a:p>
            <a:pPr algn="just">
              <a:buClr>
                <a:schemeClr val="tx2">
                  <a:lumMod val="50000"/>
                </a:schemeClr>
              </a:buClr>
            </a:pPr>
            <a:endParaRPr lang="cs-CZ" sz="2400" b="1" i="1" dirty="0">
              <a:solidFill>
                <a:srgbClr val="C00000"/>
              </a:solidFill>
            </a:endParaRPr>
          </a:p>
          <a:p>
            <a:pPr algn="just">
              <a:buClr>
                <a:schemeClr val="tx2">
                  <a:lumMod val="50000"/>
                </a:schemeClr>
              </a:buClr>
            </a:pPr>
            <a:r>
              <a:rPr lang="cs-CZ" sz="2400" dirty="0">
                <a:solidFill>
                  <a:srgbClr val="002060"/>
                </a:solidFill>
              </a:rPr>
              <a:t>Zdravotní pojišťovny vytvářejí rezervní fond pro potřeby vyrovnání krátkodobých výkyvů ve výdajích na zdravotní péči. Takový výkyv může nastat např. v důsledku epidemie některého onemocnění (chřipková epidemie) a v případě přírodních katastrof apod.</a:t>
            </a:r>
          </a:p>
          <a:p>
            <a:pPr algn="just">
              <a:buClr>
                <a:schemeClr val="tx2">
                  <a:lumMod val="50000"/>
                </a:schemeClr>
              </a:buClr>
            </a:pPr>
            <a:r>
              <a:rPr lang="cs-CZ" sz="2400" dirty="0">
                <a:solidFill>
                  <a:srgbClr val="002060"/>
                </a:solidFill>
              </a:rPr>
              <a:t>Rezervní fond zdravotní pojišťovny vytvářejí povinně ve výši 1,5% z ročního příjmu z pojistného.</a:t>
            </a:r>
          </a:p>
          <a:p>
            <a:pPr algn="just">
              <a:buClr>
                <a:schemeClr val="tx2">
                  <a:lumMod val="50000"/>
                </a:schemeClr>
              </a:buClr>
            </a:pPr>
            <a:endParaRPr lang="cs-CZ" sz="2000" b="1" dirty="0">
              <a:solidFill>
                <a:schemeClr val="accent1">
                  <a:lumMod val="50000"/>
                </a:schemeClr>
              </a:solidFill>
            </a:endParaRPr>
          </a:p>
          <a:p>
            <a:pPr algn="ctr">
              <a:buClr>
                <a:schemeClr val="tx2">
                  <a:lumMod val="50000"/>
                </a:schemeClr>
              </a:buCl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a:t> </a:t>
            </a:r>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95</a:t>
            </a:fld>
            <a:endParaRPr lang="cs-CZ" dirty="0"/>
          </a:p>
        </p:txBody>
      </p:sp>
    </p:spTree>
    <p:extLst>
      <p:ext uri="{BB962C8B-B14F-4D97-AF65-F5344CB8AC3E}">
        <p14:creationId xmlns:p14="http://schemas.microsoft.com/office/powerpoint/2010/main" val="648071130"/>
      </p:ext>
    </p:extLst>
  </p:cSld>
  <p:clrMapOvr>
    <a:masterClrMapping/>
  </p:clrMapOvr>
  <p:timing>
    <p:tnLst>
      <p:par>
        <p:cTn id="1" dur="indefinite" restart="never" nodeType="tmRoot"/>
      </p:par>
    </p:tn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476673"/>
            <a:ext cx="8111155" cy="465583"/>
          </a:xfrm>
        </p:spPr>
        <p:txBody>
          <a:bodyPr>
            <a:noAutofit/>
          </a:bodyPr>
          <a:lstStyle/>
          <a:p>
            <a:pPr marL="457200" lvl="0" indent="-457200" algn="ctr">
              <a:spcBef>
                <a:spcPct val="20000"/>
              </a:spcBef>
            </a:pPr>
            <a:r>
              <a:rPr lang="cs-CZ" sz="2400" b="1" dirty="0">
                <a:solidFill>
                  <a:srgbClr val="31B6FD">
                    <a:lumMod val="50000"/>
                  </a:srgbClr>
                </a:solidFill>
                <a:ea typeface="+mn-ea"/>
                <a:cs typeface="+mn-cs"/>
              </a:rPr>
              <a:t/>
            </a:r>
            <a:br>
              <a:rPr lang="cs-CZ" sz="2400" b="1" dirty="0">
                <a:solidFill>
                  <a:srgbClr val="31B6FD">
                    <a:lumMod val="50000"/>
                  </a:srgbClr>
                </a:solidFill>
                <a:ea typeface="+mn-ea"/>
                <a:cs typeface="+mn-cs"/>
              </a:rPr>
            </a:br>
            <a:r>
              <a:rPr lang="cs-CZ" sz="2400" b="1" dirty="0">
                <a:solidFill>
                  <a:schemeClr val="bg1"/>
                </a:solidFill>
                <a:ea typeface="+mn-ea"/>
                <a:cs typeface="+mn-cs"/>
              </a:rPr>
              <a:t>Zajištění v zdravotním pojištění</a:t>
            </a:r>
            <a:endParaRPr lang="cs-CZ" sz="3600" b="1" dirty="0">
              <a:solidFill>
                <a:schemeClr val="bg1"/>
              </a:solidFill>
            </a:endParaRPr>
          </a:p>
        </p:txBody>
      </p:sp>
      <p:sp>
        <p:nvSpPr>
          <p:cNvPr id="3" name="Zástupný symbol pro text 2"/>
          <p:cNvSpPr>
            <a:spLocks noGrp="1"/>
          </p:cNvSpPr>
          <p:nvPr>
            <p:ph type="body" sz="half" idx="2"/>
          </p:nvPr>
        </p:nvSpPr>
        <p:spPr>
          <a:xfrm>
            <a:off x="611560" y="978066"/>
            <a:ext cx="8064896" cy="5058496"/>
          </a:xfrm>
        </p:spPr>
        <p:txBody>
          <a:bodyPr>
            <a:noAutofit/>
          </a:bodyPr>
          <a:lstStyle/>
          <a:p>
            <a:pPr algn="just">
              <a:buClr>
                <a:schemeClr val="tx2">
                  <a:lumMod val="50000"/>
                </a:schemeClr>
              </a:buClr>
            </a:pPr>
            <a:r>
              <a:rPr lang="cs-CZ" sz="2400" b="1" dirty="0">
                <a:solidFill>
                  <a:srgbClr val="002060"/>
                </a:solidFill>
              </a:rPr>
              <a:t>Zajištění v pojistné terminologii znamená </a:t>
            </a:r>
            <a:r>
              <a:rPr lang="cs-CZ" sz="2400" b="1" dirty="0">
                <a:solidFill>
                  <a:srgbClr val="C00000"/>
                </a:solidFill>
              </a:rPr>
              <a:t>pojištění pojišťovny. </a:t>
            </a:r>
            <a:r>
              <a:rPr lang="cs-CZ" sz="2400" b="1" dirty="0">
                <a:solidFill>
                  <a:srgbClr val="002060"/>
                </a:solidFill>
              </a:rPr>
              <a:t>Zdravotní pojišťovny se samy v případě vysokého rizika pojišťují u zvláštních pojišťoven, kterým se říká zajišťovny. Zajištěním sleduje zdravotní pojišťovna rozložení pojistného rizika na více subjektů. Tento způsob zajištění však v ČR nefunguje.</a:t>
            </a:r>
          </a:p>
          <a:p>
            <a:pPr algn="just">
              <a:buClr>
                <a:schemeClr val="tx2">
                  <a:lumMod val="50000"/>
                </a:schemeClr>
              </a:buClr>
            </a:pPr>
            <a:r>
              <a:rPr lang="cs-CZ" sz="2400" b="1" dirty="0">
                <a:solidFill>
                  <a:srgbClr val="002060"/>
                </a:solidFill>
              </a:rPr>
              <a:t>V pojistném systému zdravotního pojištění v ČR existuje zvláštní forma zajištění. VZP vede zvláštní účet přerozdělení pojistného. Prostředky z tohoto účtu slouží i ke krytí výdajů zdravotních pojišťoven spojených s léčením zvlášť nákladných pacientů (nákladového pojištence). </a:t>
            </a:r>
          </a:p>
          <a:p>
            <a:pPr algn="just">
              <a:buClr>
                <a:schemeClr val="tx2">
                  <a:lumMod val="50000"/>
                </a:schemeClr>
              </a:buClr>
            </a:pPr>
            <a:r>
              <a:rPr lang="cs-CZ" sz="2400" b="1" dirty="0">
                <a:solidFill>
                  <a:srgbClr val="C00000"/>
                </a:solidFill>
              </a:rPr>
              <a:t>Za nákladového pojištěnce </a:t>
            </a:r>
            <a:r>
              <a:rPr lang="cs-CZ" sz="2400" b="1" dirty="0">
                <a:solidFill>
                  <a:srgbClr val="002060"/>
                </a:solidFill>
              </a:rPr>
              <a:t>se považuje ten pojištěnec, na kterého v běžném roce bylo vynaloženo víc než patnáctinásobek průměrných výdajů na pojištěnce ve veřejném zdravotním pojištění v předcházejícím roce.</a:t>
            </a:r>
          </a:p>
          <a:p>
            <a:pPr algn="just">
              <a:buClr>
                <a:schemeClr val="tx2">
                  <a:lumMod val="50000"/>
                </a:schemeClr>
              </a:buClr>
            </a:pPr>
            <a:endParaRPr lang="cs-CZ" sz="2000" i="1" dirty="0">
              <a:solidFill>
                <a:schemeClr val="accent1">
                  <a:lumMod val="50000"/>
                </a:schemeClr>
              </a:solidFill>
            </a:endParaRPr>
          </a:p>
          <a:p>
            <a:pPr algn="just">
              <a:buClr>
                <a:schemeClr val="tx2">
                  <a:lumMod val="50000"/>
                </a:schemeClr>
              </a:buClr>
            </a:pPr>
            <a:endParaRPr lang="cs-CZ" sz="2000" b="1" dirty="0">
              <a:solidFill>
                <a:schemeClr val="accent1">
                  <a:lumMod val="50000"/>
                </a:schemeClr>
              </a:solidFill>
            </a:endParaRPr>
          </a:p>
          <a:p>
            <a:pPr algn="ctr">
              <a:buClr>
                <a:schemeClr val="tx2">
                  <a:lumMod val="50000"/>
                </a:schemeClr>
              </a:buCl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a:t> </a:t>
            </a:r>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96</a:t>
            </a:fld>
            <a:endParaRPr lang="cs-CZ" dirty="0"/>
          </a:p>
        </p:txBody>
      </p:sp>
    </p:spTree>
    <p:extLst>
      <p:ext uri="{BB962C8B-B14F-4D97-AF65-F5344CB8AC3E}">
        <p14:creationId xmlns:p14="http://schemas.microsoft.com/office/powerpoint/2010/main" val="4049852785"/>
      </p:ext>
    </p:extLst>
  </p:cSld>
  <p:clrMapOvr>
    <a:masterClrMapping/>
  </p:clrMapOvr>
  <p:timing>
    <p:tnLst>
      <p:par>
        <p:cTn id="1" dur="indefinite" restart="never" nodeType="tmRoot"/>
      </p:par>
    </p:tn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476673"/>
            <a:ext cx="8111155" cy="936104"/>
          </a:xfrm>
        </p:spPr>
        <p:txBody>
          <a:bodyPr>
            <a:noAutofit/>
          </a:bodyPr>
          <a:lstStyle/>
          <a:p>
            <a:pPr marL="457200" lvl="0" indent="-457200" algn="ctr">
              <a:spcBef>
                <a:spcPct val="20000"/>
              </a:spcBef>
            </a:pPr>
            <a:r>
              <a:rPr lang="cs-CZ" sz="2400" b="1" dirty="0">
                <a:solidFill>
                  <a:srgbClr val="31B6FD">
                    <a:lumMod val="50000"/>
                  </a:srgbClr>
                </a:solidFill>
                <a:ea typeface="+mn-ea"/>
                <a:cs typeface="+mn-cs"/>
              </a:rPr>
              <a:t/>
            </a:r>
            <a:br>
              <a:rPr lang="cs-CZ" sz="2400" b="1" dirty="0">
                <a:solidFill>
                  <a:srgbClr val="31B6FD">
                    <a:lumMod val="50000"/>
                  </a:srgbClr>
                </a:solidFill>
                <a:ea typeface="+mn-ea"/>
                <a:cs typeface="+mn-cs"/>
              </a:rPr>
            </a:br>
            <a:endParaRPr lang="cs-CZ" sz="3600" b="1" dirty="0"/>
          </a:p>
        </p:txBody>
      </p:sp>
      <p:sp>
        <p:nvSpPr>
          <p:cNvPr id="3" name="Zástupný symbol pro text 2"/>
          <p:cNvSpPr>
            <a:spLocks noGrp="1"/>
          </p:cNvSpPr>
          <p:nvPr>
            <p:ph type="body" sz="half" idx="2"/>
          </p:nvPr>
        </p:nvSpPr>
        <p:spPr>
          <a:xfrm>
            <a:off x="611560" y="1556792"/>
            <a:ext cx="8064896" cy="5058496"/>
          </a:xfrm>
        </p:spPr>
        <p:txBody>
          <a:bodyPr>
            <a:noAutofit/>
          </a:bodyPr>
          <a:lstStyle/>
          <a:p>
            <a:pPr algn="just">
              <a:buClr>
                <a:schemeClr val="tx2">
                  <a:lumMod val="50000"/>
                </a:schemeClr>
              </a:buClr>
            </a:pPr>
            <a:r>
              <a:rPr lang="cs-CZ" sz="2400" b="1" dirty="0">
                <a:solidFill>
                  <a:srgbClr val="002060"/>
                </a:solidFill>
              </a:rPr>
              <a:t>Zdravotní pojišťovna má nárok na úhradu 80% výdajů, které za nákladového pojištěnce vydala nad patnáctinásobek průměrných nákladů.</a:t>
            </a:r>
          </a:p>
          <a:p>
            <a:pPr algn="just">
              <a:buClr>
                <a:schemeClr val="tx2">
                  <a:lumMod val="50000"/>
                </a:schemeClr>
              </a:buClr>
            </a:pPr>
            <a:r>
              <a:rPr lang="cs-CZ" sz="2400" b="1" dirty="0">
                <a:solidFill>
                  <a:srgbClr val="002060"/>
                </a:solidFill>
              </a:rPr>
              <a:t>Za jistou formu zajištění vůči pojištěncům (nikoliv vůči poskytovatelům zdravotní péče) je možno považovat povinnost VZP převzít pojištěnce zkrachovalé zaměstnanecké zdravotní pojišťovny, pokud si sami nevyberou jinou zaměstnaneckou pojišťovnu.</a:t>
            </a:r>
          </a:p>
          <a:p>
            <a:pPr algn="just">
              <a:buClr>
                <a:schemeClr val="tx2">
                  <a:lumMod val="50000"/>
                </a:schemeClr>
              </a:buClr>
            </a:pPr>
            <a:r>
              <a:rPr lang="cs-CZ" sz="2400" b="1" dirty="0">
                <a:solidFill>
                  <a:srgbClr val="002060"/>
                </a:solidFill>
              </a:rPr>
              <a:t>VZP jako správce celého systému zdravotního pojištění má možnost v případě finančních obtíží </a:t>
            </a:r>
            <a:r>
              <a:rPr lang="cs-CZ" sz="2400" b="1" dirty="0">
                <a:solidFill>
                  <a:srgbClr val="C00000"/>
                </a:solidFill>
              </a:rPr>
              <a:t>požádat o návratnou finanční výpomoc </a:t>
            </a:r>
            <a:r>
              <a:rPr lang="cs-CZ" sz="2400" b="1" dirty="0">
                <a:solidFill>
                  <a:srgbClr val="002060"/>
                </a:solidFill>
              </a:rPr>
              <a:t>ze státního rozpočtu až do výše 50% finančního deficitu.</a:t>
            </a:r>
            <a:endParaRPr lang="cs-CZ" sz="2400" b="1" dirty="0">
              <a:solidFill>
                <a:srgbClr val="C00000"/>
              </a:solidFill>
            </a:endParaRPr>
          </a:p>
          <a:p>
            <a:pPr algn="just">
              <a:buClr>
                <a:schemeClr val="tx2">
                  <a:lumMod val="50000"/>
                </a:schemeClr>
              </a:buClr>
            </a:pPr>
            <a:endParaRPr lang="cs-CZ" sz="2000" i="1" dirty="0">
              <a:solidFill>
                <a:schemeClr val="accent1">
                  <a:lumMod val="50000"/>
                </a:schemeClr>
              </a:solidFill>
            </a:endParaRPr>
          </a:p>
          <a:p>
            <a:pPr algn="just">
              <a:buClr>
                <a:schemeClr val="tx2">
                  <a:lumMod val="50000"/>
                </a:schemeClr>
              </a:buClr>
            </a:pPr>
            <a:endParaRPr lang="cs-CZ" sz="2000" b="1" dirty="0">
              <a:solidFill>
                <a:schemeClr val="accent1">
                  <a:lumMod val="50000"/>
                </a:schemeClr>
              </a:solidFill>
            </a:endParaRPr>
          </a:p>
          <a:p>
            <a:pPr algn="ctr">
              <a:buClr>
                <a:schemeClr val="tx2">
                  <a:lumMod val="50000"/>
                </a:schemeClr>
              </a:buCl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a:t> </a:t>
            </a:r>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97</a:t>
            </a:fld>
            <a:endParaRPr lang="cs-CZ" dirty="0"/>
          </a:p>
        </p:txBody>
      </p:sp>
    </p:spTree>
    <p:extLst>
      <p:ext uri="{BB962C8B-B14F-4D97-AF65-F5344CB8AC3E}">
        <p14:creationId xmlns:p14="http://schemas.microsoft.com/office/powerpoint/2010/main" val="4086780722"/>
      </p:ext>
    </p:extLst>
  </p:cSld>
  <p:clrMapOvr>
    <a:masterClrMapping/>
  </p:clrMapOvr>
  <p:timing>
    <p:tnLst>
      <p:par>
        <p:cTn id="1" dur="indefinite" restart="never" nodeType="tmRoot"/>
      </p:par>
    </p:tn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476673"/>
            <a:ext cx="8111155" cy="576063"/>
          </a:xfrm>
        </p:spPr>
        <p:txBody>
          <a:bodyPr>
            <a:noAutofit/>
          </a:bodyPr>
          <a:lstStyle/>
          <a:p>
            <a:pPr marL="457200" lvl="0" indent="-457200" algn="ctr">
              <a:spcBef>
                <a:spcPct val="20000"/>
              </a:spcBef>
            </a:pPr>
            <a:r>
              <a:rPr lang="cs-CZ" sz="2400" b="1" dirty="0">
                <a:solidFill>
                  <a:srgbClr val="31B6FD">
                    <a:lumMod val="50000"/>
                  </a:srgbClr>
                </a:solidFill>
                <a:ea typeface="+mn-ea"/>
                <a:cs typeface="+mn-cs"/>
              </a:rPr>
              <a:t/>
            </a:r>
            <a:br>
              <a:rPr lang="cs-CZ" sz="2400" b="1" dirty="0">
                <a:solidFill>
                  <a:srgbClr val="31B6FD">
                    <a:lumMod val="50000"/>
                  </a:srgbClr>
                </a:solidFill>
                <a:ea typeface="+mn-ea"/>
                <a:cs typeface="+mn-cs"/>
              </a:rPr>
            </a:br>
            <a:r>
              <a:rPr lang="cs-CZ" sz="2400" b="1" dirty="0">
                <a:solidFill>
                  <a:schemeClr val="bg1"/>
                </a:solidFill>
                <a:ea typeface="+mn-ea"/>
                <a:cs typeface="+mn-cs"/>
              </a:rPr>
              <a:t>Konkurence ve zdravotnictví</a:t>
            </a:r>
            <a:endParaRPr lang="cs-CZ" sz="3600" b="1" dirty="0"/>
          </a:p>
        </p:txBody>
      </p:sp>
      <p:sp>
        <p:nvSpPr>
          <p:cNvPr id="3" name="Zástupný symbol pro text 2"/>
          <p:cNvSpPr>
            <a:spLocks noGrp="1"/>
          </p:cNvSpPr>
          <p:nvPr>
            <p:ph type="body" sz="half" idx="2"/>
          </p:nvPr>
        </p:nvSpPr>
        <p:spPr>
          <a:xfrm>
            <a:off x="611560" y="1196753"/>
            <a:ext cx="8064896" cy="5418535"/>
          </a:xfrm>
        </p:spPr>
        <p:txBody>
          <a:bodyPr>
            <a:noAutofit/>
          </a:bodyPr>
          <a:lstStyle/>
          <a:p>
            <a:pPr algn="just">
              <a:buClr>
                <a:schemeClr val="tx2">
                  <a:lumMod val="50000"/>
                </a:schemeClr>
              </a:buClr>
            </a:pPr>
            <a:r>
              <a:rPr lang="cs-CZ" sz="2400" b="1" dirty="0">
                <a:solidFill>
                  <a:srgbClr val="002060"/>
                </a:solidFill>
              </a:rPr>
              <a:t>Konkurence ve zdravotnictví prolíná dvě oblasti, a to konkurence mezi zdravotními pojišťovnami a konkurence mezi poskytovateli zdravotní péče, či konkurence obou oblastí.</a:t>
            </a:r>
          </a:p>
          <a:p>
            <a:pPr algn="just">
              <a:buClr>
                <a:schemeClr val="tx2">
                  <a:lumMod val="50000"/>
                </a:schemeClr>
              </a:buClr>
            </a:pPr>
            <a:r>
              <a:rPr lang="cs-CZ" sz="2400" b="1" dirty="0">
                <a:solidFill>
                  <a:srgbClr val="002060"/>
                </a:solidFill>
              </a:rPr>
              <a:t>Pokud jde o konkurenci mezi zdravotními pojišťovnami , pak již v podstatě Bismarckova modelu zdravotního pojištění je existence více zdravotních pojišťoven, a tedy i potencionální boj konkurenční boj mezi nimi. Tento boj o pojištěnce, se realizuje především cestou nárůstu výdajů na zdravotní služby kryté ze zdravotního pojištění a v oblasti programu prevence, což vede opět ke zvýšení výdajů zdravotního pojištění. Vývoj v ČR v 2. polovině 90. let, kdy došlo ke krachu řady zdravotních pojišťoven, za kterými zůstaly značné dluhy, vhodnost této cesty nepotvrzuje.</a:t>
            </a:r>
          </a:p>
          <a:p>
            <a:pPr algn="just">
              <a:buClr>
                <a:schemeClr val="tx2">
                  <a:lumMod val="50000"/>
                </a:schemeClr>
              </a:buClr>
            </a:pPr>
            <a:endParaRPr lang="cs-CZ" sz="2000" i="1" dirty="0">
              <a:solidFill>
                <a:schemeClr val="accent1">
                  <a:lumMod val="50000"/>
                </a:schemeClr>
              </a:solidFill>
            </a:endParaRPr>
          </a:p>
          <a:p>
            <a:pPr algn="just">
              <a:buClr>
                <a:schemeClr val="tx2">
                  <a:lumMod val="50000"/>
                </a:schemeClr>
              </a:buClr>
            </a:pPr>
            <a:endParaRPr lang="cs-CZ" sz="2000" b="1" dirty="0">
              <a:solidFill>
                <a:schemeClr val="accent1">
                  <a:lumMod val="50000"/>
                </a:schemeClr>
              </a:solidFill>
            </a:endParaRPr>
          </a:p>
          <a:p>
            <a:pPr algn="ctr">
              <a:buClr>
                <a:schemeClr val="tx2">
                  <a:lumMod val="50000"/>
                </a:schemeClr>
              </a:buCl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a:t> </a:t>
            </a:r>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98</a:t>
            </a:fld>
            <a:endParaRPr lang="cs-CZ" dirty="0"/>
          </a:p>
        </p:txBody>
      </p:sp>
    </p:spTree>
    <p:extLst>
      <p:ext uri="{BB962C8B-B14F-4D97-AF65-F5344CB8AC3E}">
        <p14:creationId xmlns:p14="http://schemas.microsoft.com/office/powerpoint/2010/main" val="2941389669"/>
      </p:ext>
    </p:extLst>
  </p:cSld>
  <p:clrMapOvr>
    <a:masterClrMapping/>
  </p:clrMapOvr>
  <p:timing>
    <p:tnLst>
      <p:par>
        <p:cTn id="1" dur="indefinite" restart="never" nodeType="tmRoot"/>
      </p:par>
    </p:tn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476673"/>
            <a:ext cx="8111155" cy="936104"/>
          </a:xfrm>
        </p:spPr>
        <p:txBody>
          <a:bodyPr>
            <a:noAutofit/>
          </a:bodyPr>
          <a:lstStyle/>
          <a:p>
            <a:pPr marL="457200" lvl="0" indent="-457200" algn="ctr">
              <a:spcBef>
                <a:spcPct val="20000"/>
              </a:spcBef>
            </a:pPr>
            <a:r>
              <a:rPr lang="cs-CZ" sz="2400" b="1" dirty="0">
                <a:solidFill>
                  <a:srgbClr val="31B6FD">
                    <a:lumMod val="50000"/>
                  </a:srgbClr>
                </a:solidFill>
                <a:ea typeface="+mn-ea"/>
                <a:cs typeface="+mn-cs"/>
              </a:rPr>
              <a:t/>
            </a:r>
            <a:br>
              <a:rPr lang="cs-CZ" sz="2400" b="1" dirty="0">
                <a:solidFill>
                  <a:srgbClr val="31B6FD">
                    <a:lumMod val="50000"/>
                  </a:srgbClr>
                </a:solidFill>
                <a:ea typeface="+mn-ea"/>
                <a:cs typeface="+mn-cs"/>
              </a:rPr>
            </a:br>
            <a:endParaRPr lang="cs-CZ" sz="3600" b="1" dirty="0"/>
          </a:p>
        </p:txBody>
      </p:sp>
      <p:sp>
        <p:nvSpPr>
          <p:cNvPr id="3" name="Zástupný symbol pro text 2"/>
          <p:cNvSpPr>
            <a:spLocks noGrp="1"/>
          </p:cNvSpPr>
          <p:nvPr>
            <p:ph type="body" sz="half" idx="2"/>
          </p:nvPr>
        </p:nvSpPr>
        <p:spPr>
          <a:xfrm>
            <a:off x="611560" y="1556792"/>
            <a:ext cx="8064896" cy="5058496"/>
          </a:xfrm>
        </p:spPr>
        <p:txBody>
          <a:bodyPr>
            <a:noAutofit/>
          </a:bodyPr>
          <a:lstStyle/>
          <a:p>
            <a:pPr algn="just">
              <a:buClr>
                <a:schemeClr val="tx2">
                  <a:lumMod val="50000"/>
                </a:schemeClr>
              </a:buClr>
            </a:pPr>
            <a:r>
              <a:rPr lang="cs-CZ" sz="2400" b="1" dirty="0">
                <a:solidFill>
                  <a:srgbClr val="002060"/>
                </a:solidFill>
              </a:rPr>
              <a:t>Podle stanoviska OECD (</a:t>
            </a:r>
            <a:r>
              <a:rPr lang="pl-PL" sz="2400" b="1" dirty="0">
                <a:solidFill>
                  <a:srgbClr val="002060"/>
                </a:solidFill>
              </a:rPr>
              <a:t>Organizace pro ekonomickou spolupráci a rozvoj) je nejvhodnější systémem existence jediné státem řízené a kontrolované zdravotní pojišťovny. Trh a systém fungování zdravotních pojišťoven v ČR k takovému řešení vybízí. Existuje zde VZP, jejíž pojistný kmen tvoří 60% všech pojištěnců, a kromě toho je tato pojišťovna správcem celého systému veřejného zdravotního pojištění. </a:t>
            </a:r>
          </a:p>
          <a:p>
            <a:pPr algn="just">
              <a:buClr>
                <a:schemeClr val="tx2">
                  <a:lumMod val="50000"/>
                </a:schemeClr>
              </a:buClr>
            </a:pPr>
            <a:endParaRPr lang="pl-PL" sz="2400" b="1" i="1" dirty="0">
              <a:solidFill>
                <a:srgbClr val="002060"/>
              </a:solidFill>
            </a:endParaRPr>
          </a:p>
          <a:p>
            <a:pPr algn="just">
              <a:buClr>
                <a:schemeClr val="tx2">
                  <a:lumMod val="50000"/>
                </a:schemeClr>
              </a:buClr>
            </a:pPr>
            <a:endParaRPr lang="cs-CZ" sz="2000" b="1" dirty="0">
              <a:solidFill>
                <a:schemeClr val="accent1">
                  <a:lumMod val="50000"/>
                </a:schemeClr>
              </a:solidFill>
            </a:endParaRPr>
          </a:p>
          <a:p>
            <a:pPr algn="ctr">
              <a:buClr>
                <a:schemeClr val="tx2">
                  <a:lumMod val="50000"/>
                </a:schemeClr>
              </a:buCl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a:t> </a:t>
            </a:r>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99</a:t>
            </a:fld>
            <a:endParaRPr lang="cs-CZ" dirty="0"/>
          </a:p>
        </p:txBody>
      </p:sp>
    </p:spTree>
    <p:extLst>
      <p:ext uri="{BB962C8B-B14F-4D97-AF65-F5344CB8AC3E}">
        <p14:creationId xmlns:p14="http://schemas.microsoft.com/office/powerpoint/2010/main" val="3337006588"/>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Vlnění">
  <a:themeElements>
    <a:clrScheme name="Vlnění">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Vlnění">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Vlnění">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Waveform</Template>
  <TotalTime>17291</TotalTime>
  <Words>11459</Words>
  <Application>Microsoft Office PowerPoint</Application>
  <PresentationFormat>Předvádění na obrazovce (4:3)</PresentationFormat>
  <Paragraphs>2708</Paragraphs>
  <Slides>145</Slides>
  <Notes>144</Notes>
  <HiddenSlides>0</HiddenSlides>
  <MMClips>0</MMClips>
  <ScaleCrop>false</ScaleCrop>
  <HeadingPairs>
    <vt:vector size="6" baseType="variant">
      <vt:variant>
        <vt:lpstr>Použitá písma</vt:lpstr>
      </vt:variant>
      <vt:variant>
        <vt:i4>6</vt:i4>
      </vt:variant>
      <vt:variant>
        <vt:lpstr>Motiv</vt:lpstr>
      </vt:variant>
      <vt:variant>
        <vt:i4>1</vt:i4>
      </vt:variant>
      <vt:variant>
        <vt:lpstr>Nadpisy snímků</vt:lpstr>
      </vt:variant>
      <vt:variant>
        <vt:i4>145</vt:i4>
      </vt:variant>
    </vt:vector>
  </HeadingPairs>
  <TitlesOfParts>
    <vt:vector size="152" baseType="lpstr">
      <vt:lpstr>Arial</vt:lpstr>
      <vt:lpstr>Calibri</vt:lpstr>
      <vt:lpstr>Candara</vt:lpstr>
      <vt:lpstr>Courier New</vt:lpstr>
      <vt:lpstr>Symbol</vt:lpstr>
      <vt:lpstr>Wingdings</vt:lpstr>
      <vt:lpstr>Vlnění</vt:lpstr>
      <vt:lpstr>Vysoká škola zdravotnická, o. p. s.</vt:lpstr>
      <vt:lpstr>Charakteristika zdravotnictví z pohledu ekonomické teorie Zdravotnictví v tržním hospodářství</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Nárůst nákladů na zdravotní péči</vt:lpstr>
      <vt:lpstr>Shrnutí</vt:lpstr>
      <vt:lpstr>Prezentace aplikace PowerPoint</vt:lpstr>
      <vt:lpstr>Organizace zdravotnictví v ČR Výkon státní správy na úseku zdravotnictví</vt:lpstr>
      <vt:lpstr>Prezentace aplikace PowerPoint</vt:lpstr>
      <vt:lpstr>Prezentace aplikace PowerPoint</vt:lpstr>
      <vt:lpstr>Prezentace aplikace PowerPoint</vt:lpstr>
      <vt:lpstr>Zdravotní pojišťovny</vt:lpstr>
      <vt:lpstr>Prezentace aplikace PowerPoint</vt:lpstr>
      <vt:lpstr>Zdravotnická zařízení</vt:lpstr>
      <vt:lpstr>Zdravotnictví v tržním hospodářství Poptávka ve zdravotnictví</vt:lpstr>
      <vt:lpstr>Prezentace aplikace PowerPoint</vt:lpstr>
      <vt:lpstr>Prezentace aplikace PowerPoint</vt:lpstr>
      <vt:lpstr>Nabídka ve zdravotnictví</vt:lpstr>
      <vt:lpstr>Prezentace aplikace PowerPoint</vt:lpstr>
      <vt:lpstr>Prezentace aplikace PowerPoint</vt:lpstr>
      <vt:lpstr>Systém financování zdravotnictví ze státního  rozpočtu </vt:lpstr>
      <vt:lpstr>Financování zdravotnictví převážně z prostředků povinného všeobecného zdravotního pojištění </vt:lpstr>
      <vt:lpstr>Tržní zdravotnictví  </vt:lpstr>
      <vt:lpstr> </vt:lpstr>
      <vt:lpstr> </vt:lpstr>
      <vt:lpstr> </vt:lpstr>
      <vt:lpstr> Poskytovatelé zdravotnických služeb Poskytovatelé – fyzické osoby</vt:lpstr>
      <vt:lpstr> </vt:lpstr>
      <vt:lpstr> </vt:lpstr>
      <vt:lpstr> </vt:lpstr>
      <vt:lpstr> Poskytovatelé (Právnické osoby) – obchodní společnosti</vt:lpstr>
      <vt:lpstr> </vt:lpstr>
      <vt:lpstr> </vt:lpstr>
      <vt:lpstr> </vt:lpstr>
      <vt:lpstr> </vt:lpstr>
      <vt:lpstr> </vt:lpstr>
      <vt:lpstr> </vt:lpstr>
      <vt:lpstr> </vt:lpstr>
      <vt:lpstr> </vt:lpstr>
      <vt:lpstr> </vt:lpstr>
      <vt:lpstr> </vt:lpstr>
      <vt:lpstr> </vt:lpstr>
      <vt:lpstr> </vt:lpstr>
      <vt:lpstr> </vt:lpstr>
      <vt:lpstr> </vt:lpstr>
      <vt:lpstr> Poskytovatelé – příspěvkové organizace</vt:lpstr>
      <vt:lpstr> </vt:lpstr>
      <vt:lpstr> Ostatní poskytovatelé zdravotních služeb</vt:lpstr>
      <vt:lpstr> </vt:lpstr>
      <vt:lpstr> Financování zdravotní péče</vt:lpstr>
      <vt:lpstr> </vt:lpstr>
      <vt:lpstr>Zdravotní pojištění Historický vývoj zdravotního pojištění </vt:lpstr>
      <vt:lpstr> </vt:lpstr>
      <vt:lpstr> </vt:lpstr>
      <vt:lpstr> </vt:lpstr>
      <vt:lpstr> Systém zdravotního pojištění</vt:lpstr>
      <vt:lpstr> </vt:lpstr>
      <vt:lpstr> </vt:lpstr>
      <vt:lpstr> </vt:lpstr>
      <vt:lpstr> </vt:lpstr>
      <vt:lpstr> </vt:lpstr>
      <vt:lpstr> </vt:lpstr>
      <vt:lpstr> Pojistné modely ve zdravotním pojištění</vt:lpstr>
      <vt:lpstr> </vt:lpstr>
      <vt:lpstr> Princip solidarity ve zdravotním pojištění</vt:lpstr>
      <vt:lpstr> </vt:lpstr>
      <vt:lpstr> </vt:lpstr>
      <vt:lpstr> </vt:lpstr>
      <vt:lpstr> Pojistné na zdravotním pojištění</vt:lpstr>
      <vt:lpstr> </vt:lpstr>
      <vt:lpstr> Zdravotní pojišťovny a jejich úloha při správě a provozování zdravotního pojištění</vt:lpstr>
      <vt:lpstr> </vt:lpstr>
      <vt:lpstr> </vt:lpstr>
      <vt:lpstr> </vt:lpstr>
      <vt:lpstr> </vt:lpstr>
      <vt:lpstr> </vt:lpstr>
      <vt:lpstr> </vt:lpstr>
      <vt:lpstr> </vt:lpstr>
      <vt:lpstr> </vt:lpstr>
      <vt:lpstr> </vt:lpstr>
      <vt:lpstr> </vt:lpstr>
      <vt:lpstr> </vt:lpstr>
      <vt:lpstr> </vt:lpstr>
      <vt:lpstr> </vt:lpstr>
      <vt:lpstr> </vt:lpstr>
      <vt:lpstr> Tvorba rezerv ve zdravotním pojištění</vt:lpstr>
      <vt:lpstr> </vt:lpstr>
      <vt:lpstr> </vt:lpstr>
      <vt:lpstr> </vt:lpstr>
      <vt:lpstr> Zajištění v zdravotním pojištění</vt:lpstr>
      <vt:lpstr> </vt:lpstr>
      <vt:lpstr> Konkurence ve zdravotnictví</vt:lpstr>
      <vt:lpstr> </vt:lpstr>
      <vt:lpstr> </vt:lpstr>
      <vt:lpstr> Princip zdravotního pojištění v České republice</vt:lpstr>
      <vt:lpstr> </vt:lpstr>
      <vt:lpstr> </vt:lpstr>
      <vt:lpstr> Zdravotní pojištění v rámci Evropské unie</vt:lpstr>
      <vt:lpstr> </vt:lpstr>
      <vt:lpstr> </vt:lpstr>
      <vt:lpstr> </vt:lpstr>
      <vt:lpstr> </vt:lpstr>
      <vt:lpstr> </vt:lpstr>
      <vt:lpstr> </vt:lpstr>
      <vt:lpstr> </vt:lpstr>
      <vt:lpstr> Výdaje na léky a ortopedické pomůcky</vt:lpstr>
      <vt:lpstr> </vt:lpstr>
      <vt:lpstr> </vt:lpstr>
      <vt:lpstr> </vt:lpstr>
      <vt:lpstr> </vt:lpstr>
      <vt:lpstr> </vt:lpstr>
      <vt:lpstr> Mechanismy úhrady nákladů zdravotních služeb Úhrady za výkony jednotlivých druhů poskytovatelů zdravotních služeb</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Perspektivní vývoj financování zdravotnictví Problém privatizace ve zdravotnictví </vt:lpstr>
      <vt:lpstr> </vt:lpstr>
      <vt:lpstr> </vt:lpstr>
      <vt:lpstr> </vt:lpstr>
      <vt:lpstr> Problém prevence ve zdravotnictví</vt:lpstr>
      <vt:lpstr> </vt:lpstr>
      <vt:lpstr>Ekonomika a pojišťovnictví</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Iva</dc:creator>
  <cp:lastModifiedBy>JExnerova</cp:lastModifiedBy>
  <cp:revision>490</cp:revision>
  <cp:lastPrinted>2019-03-08T11:12:45Z</cp:lastPrinted>
  <dcterms:created xsi:type="dcterms:W3CDTF">2015-04-04T06:49:29Z</dcterms:created>
  <dcterms:modified xsi:type="dcterms:W3CDTF">2023-04-20T16:35:58Z</dcterms:modified>
</cp:coreProperties>
</file>