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Lst>
  <p:notesMasterIdLst>
    <p:notesMasterId r:id="rId65"/>
  </p:notesMasterIdLst>
  <p:sldIdLst>
    <p:sldId id="256" r:id="rId2"/>
    <p:sldId id="332" r:id="rId3"/>
    <p:sldId id="257" r:id="rId4"/>
    <p:sldId id="258" r:id="rId5"/>
    <p:sldId id="288" r:id="rId6"/>
    <p:sldId id="289" r:id="rId7"/>
    <p:sldId id="290" r:id="rId8"/>
    <p:sldId id="259" r:id="rId9"/>
    <p:sldId id="260" r:id="rId10"/>
    <p:sldId id="330" r:id="rId11"/>
    <p:sldId id="262" r:id="rId12"/>
    <p:sldId id="271" r:id="rId13"/>
    <p:sldId id="263" r:id="rId14"/>
    <p:sldId id="272" r:id="rId15"/>
    <p:sldId id="273" r:id="rId16"/>
    <p:sldId id="275" r:id="rId17"/>
    <p:sldId id="274" r:id="rId18"/>
    <p:sldId id="265" r:id="rId19"/>
    <p:sldId id="293" r:id="rId20"/>
    <p:sldId id="294" r:id="rId21"/>
    <p:sldId id="295" r:id="rId22"/>
    <p:sldId id="296" r:id="rId23"/>
    <p:sldId id="297" r:id="rId24"/>
    <p:sldId id="267" r:id="rId25"/>
    <p:sldId id="268" r:id="rId26"/>
    <p:sldId id="298" r:id="rId27"/>
    <p:sldId id="299" r:id="rId28"/>
    <p:sldId id="300" r:id="rId29"/>
    <p:sldId id="301" r:id="rId30"/>
    <p:sldId id="302" r:id="rId31"/>
    <p:sldId id="277" r:id="rId32"/>
    <p:sldId id="279" r:id="rId33"/>
    <p:sldId id="303" r:id="rId34"/>
    <p:sldId id="304" r:id="rId35"/>
    <p:sldId id="305" r:id="rId36"/>
    <p:sldId id="306" r:id="rId37"/>
    <p:sldId id="307" r:id="rId38"/>
    <p:sldId id="308" r:id="rId39"/>
    <p:sldId id="309" r:id="rId40"/>
    <p:sldId id="310" r:id="rId41"/>
    <p:sldId id="281" r:id="rId42"/>
    <p:sldId id="311" r:id="rId43"/>
    <p:sldId id="312" r:id="rId44"/>
    <p:sldId id="313" r:id="rId45"/>
    <p:sldId id="283" r:id="rId46"/>
    <p:sldId id="285" r:id="rId47"/>
    <p:sldId id="286" r:id="rId48"/>
    <p:sldId id="314" r:id="rId49"/>
    <p:sldId id="315" r:id="rId50"/>
    <p:sldId id="316" r:id="rId51"/>
    <p:sldId id="317" r:id="rId52"/>
    <p:sldId id="319" r:id="rId53"/>
    <p:sldId id="321" r:id="rId54"/>
    <p:sldId id="322" r:id="rId55"/>
    <p:sldId id="323" r:id="rId56"/>
    <p:sldId id="324" r:id="rId57"/>
    <p:sldId id="325" r:id="rId58"/>
    <p:sldId id="326" r:id="rId59"/>
    <p:sldId id="327" r:id="rId60"/>
    <p:sldId id="328" r:id="rId61"/>
    <p:sldId id="292" r:id="rId62"/>
    <p:sldId id="334" r:id="rId63"/>
    <p:sldId id="329" r:id="rId6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0" autoAdjust="0"/>
    <p:restoredTop sz="94723" autoAdjust="0"/>
  </p:normalViewPr>
  <p:slideViewPr>
    <p:cSldViewPr>
      <p:cViewPr varScale="1">
        <p:scale>
          <a:sx n="162" d="100"/>
          <a:sy n="162" d="100"/>
        </p:scale>
        <p:origin x="1764" y="144"/>
      </p:cViewPr>
      <p:guideLst>
        <p:guide orient="horz" pos="2160"/>
        <p:guide pos="2880"/>
      </p:guideLst>
    </p:cSldViewPr>
  </p:slideViewPr>
  <p:outlineViewPr>
    <p:cViewPr>
      <p:scale>
        <a:sx n="33" d="100"/>
        <a:sy n="33" d="100"/>
      </p:scale>
      <p:origin x="0" y="1420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303A53-4761-43DF-8485-F8BC65828824}" type="datetimeFigureOut">
              <a:rPr lang="cs-CZ" smtClean="0"/>
              <a:pPr/>
              <a:t>14.03.2023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0D04C3-1868-4939-B27E-D17B166C764C}" type="slidenum">
              <a:rPr lang="cs-CZ" smtClean="0"/>
              <a:pPr/>
              <a:t>‹#›</a:t>
            </a:fld>
            <a:endParaRPr lang="cs-CZ"/>
          </a:p>
        </p:txBody>
      </p:sp>
    </p:spTree>
    <p:extLst>
      <p:ext uri="{BB962C8B-B14F-4D97-AF65-F5344CB8AC3E}">
        <p14:creationId xmlns:p14="http://schemas.microsoft.com/office/powerpoint/2010/main" val="4253009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720D04C3-1868-4939-B27E-D17B166C764C}" type="slidenum">
              <a:rPr lang="cs-CZ" smtClean="0"/>
              <a:pPr/>
              <a:t>2</a:t>
            </a:fld>
            <a:endParaRPr lang="cs-CZ"/>
          </a:p>
        </p:txBody>
      </p:sp>
    </p:spTree>
    <p:extLst>
      <p:ext uri="{BB962C8B-B14F-4D97-AF65-F5344CB8AC3E}">
        <p14:creationId xmlns:p14="http://schemas.microsoft.com/office/powerpoint/2010/main" val="15635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3</a:t>
            </a:fld>
            <a:endParaRPr lang="cs-CZ"/>
          </a:p>
        </p:txBody>
      </p:sp>
    </p:spTree>
    <p:extLst>
      <p:ext uri="{BB962C8B-B14F-4D97-AF65-F5344CB8AC3E}">
        <p14:creationId xmlns:p14="http://schemas.microsoft.com/office/powerpoint/2010/main" val="394550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4</a:t>
            </a:fld>
            <a:endParaRPr lang="cs-CZ"/>
          </a:p>
        </p:txBody>
      </p:sp>
    </p:spTree>
    <p:extLst>
      <p:ext uri="{BB962C8B-B14F-4D97-AF65-F5344CB8AC3E}">
        <p14:creationId xmlns:p14="http://schemas.microsoft.com/office/powerpoint/2010/main" val="360725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20D04C3-1868-4939-B27E-D17B166C764C}" type="slidenum">
              <a:rPr lang="cs-CZ" smtClean="0"/>
              <a:pPr/>
              <a:t>10</a:t>
            </a:fld>
            <a:endParaRPr lang="cs-CZ"/>
          </a:p>
        </p:txBody>
      </p:sp>
    </p:spTree>
    <p:extLst>
      <p:ext uri="{BB962C8B-B14F-4D97-AF65-F5344CB8AC3E}">
        <p14:creationId xmlns:p14="http://schemas.microsoft.com/office/powerpoint/2010/main" val="697489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a:t>Kliknutím lze upravit styl.</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140506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00496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3675" y="365125"/>
            <a:ext cx="1971675"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8843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134538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9"/>
            <a:ext cx="7886700" cy="2852737"/>
          </a:xfrm>
        </p:spPr>
        <p:txBody>
          <a:bodyPr anchor="b"/>
          <a:lstStyle>
            <a:lvl1pPr>
              <a:defRPr sz="4500"/>
            </a:lvl1pPr>
          </a:lstStyle>
          <a:p>
            <a:r>
              <a:rPr lang="cs-CZ"/>
              <a:t>Kliknutím lze upravit styl.</a:t>
            </a:r>
          </a:p>
        </p:txBody>
      </p:sp>
      <p:sp>
        <p:nvSpPr>
          <p:cNvPr id="3" name="Zástupný symbol pro tex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37744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133877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29841" y="365126"/>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422056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9462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50356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sah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3535145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29841" y="457200"/>
            <a:ext cx="2949178" cy="1600200"/>
          </a:xfrm>
        </p:spPr>
        <p:txBody>
          <a:bodyPr anchor="b"/>
          <a:lstStyle>
            <a:lvl1pPr>
              <a:defRPr sz="2400"/>
            </a:lvl1pPr>
          </a:lstStyle>
          <a:p>
            <a:r>
              <a:rPr lang="cs-CZ"/>
              <a:t>Kliknutím lze upravit styl.</a:t>
            </a:r>
          </a:p>
        </p:txBody>
      </p:sp>
      <p:sp>
        <p:nvSpPr>
          <p:cNvPr id="3" name="Zástupný symbol pro obrázek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FAE877F5-D3F1-483E-BE1F-F50EFC8CBD3F}" type="datetimeFigureOut">
              <a:rPr lang="cs-CZ" smtClean="0"/>
              <a:pPr/>
              <a:t>14.03.2023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794AF89-890D-4E2C-84EE-02FCF2AD51CA}" type="slidenum">
              <a:rPr lang="cs-CZ" smtClean="0"/>
              <a:pPr/>
              <a:t>‹#›</a:t>
            </a:fld>
            <a:endParaRPr lang="cs-CZ"/>
          </a:p>
        </p:txBody>
      </p:sp>
    </p:spTree>
    <p:extLst>
      <p:ext uri="{BB962C8B-B14F-4D97-AF65-F5344CB8AC3E}">
        <p14:creationId xmlns:p14="http://schemas.microsoft.com/office/powerpoint/2010/main" val="29055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AE877F5-D3F1-483E-BE1F-F50EFC8CBD3F}" type="datetimeFigureOut">
              <a:rPr lang="cs-CZ" smtClean="0"/>
              <a:pPr/>
              <a:t>14.03.2023</a:t>
            </a:fld>
            <a:endParaRPr lang="cs-CZ"/>
          </a:p>
        </p:txBody>
      </p:sp>
      <p:sp>
        <p:nvSpPr>
          <p:cNvPr id="5" name="Zástupný symbol pro zápatí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94AF89-890D-4E2C-84EE-02FCF2AD51CA}" type="slidenum">
              <a:rPr lang="cs-CZ" smtClean="0"/>
              <a:pPr/>
              <a:t>‹#›</a:t>
            </a:fld>
            <a:endParaRPr lang="cs-CZ"/>
          </a:p>
        </p:txBody>
      </p:sp>
    </p:spTree>
    <p:extLst>
      <p:ext uri="{BB962C8B-B14F-4D97-AF65-F5344CB8AC3E}">
        <p14:creationId xmlns:p14="http://schemas.microsoft.com/office/powerpoint/2010/main" val="212662920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hyperlink" Target="http://www.vszdrav.cz/userdata/files/Dotaznik_AIDS_HIV.pdf" TargetMode="External"/><Relationship Id="rId3" Type="http://schemas.openxmlformats.org/officeDocument/2006/relationships/slideLayout" Target="../slideLayouts/slideLayout2.xml"/><Relationship Id="rId7" Type="http://schemas.openxmlformats.org/officeDocument/2006/relationships/hyperlink" Target="http://www.vszdrav.cz/userdata/files/Dotaznik_Pohybova_aktivita.pdf"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www.vszdrav.cz/userdata/files/Dotaznik_Spravna_vyziva.pdf" TargetMode="External"/><Relationship Id="rId5" Type="http://schemas.openxmlformats.org/officeDocument/2006/relationships/hyperlink" Target="http://www.vszdrav.cz/userdata/files/Dotaznik_Alkohol.pdf" TargetMode="External"/><Relationship Id="rId10" Type="http://schemas.openxmlformats.org/officeDocument/2006/relationships/image" Target="../media/image2.png"/><Relationship Id="rId4" Type="http://schemas.openxmlformats.org/officeDocument/2006/relationships/hyperlink" Target="http://www.vszdrav.cz/userdata/files/Dotaznik_nikotinova_zavislost.pdf" TargetMode="External"/><Relationship Id="rId9" Type="http://schemas.openxmlformats.org/officeDocument/2006/relationships/hyperlink" Target="http://www.vszdrav.cz/userdata/files/KI_Chrip.pdf" TargetMode="Externa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187624" y="476672"/>
            <a:ext cx="7268344" cy="1944216"/>
          </a:xfrm>
        </p:spPr>
        <p:txBody>
          <a:bodyPr>
            <a:noAutofit/>
          </a:bodyPr>
          <a:lstStyle/>
          <a:p>
            <a:r>
              <a:rPr lang="cs-CZ" sz="4000" dirty="0">
                <a:solidFill>
                  <a:srgbClr val="FF0000"/>
                </a:solidFill>
                <a:latin typeface="Times New Roman" pitchFamily="18" charset="0"/>
                <a:cs typeface="Times New Roman" pitchFamily="18" charset="0"/>
              </a:rPr>
              <a:t>Krátké intervence a jejich role v  podpoře veřejného zdraví </a:t>
            </a:r>
          </a:p>
        </p:txBody>
      </p:sp>
      <p:sp>
        <p:nvSpPr>
          <p:cNvPr id="3" name="Podnadpis 2"/>
          <p:cNvSpPr>
            <a:spLocks noGrp="1"/>
          </p:cNvSpPr>
          <p:nvPr>
            <p:ph type="subTitle" idx="1"/>
          </p:nvPr>
        </p:nvSpPr>
        <p:spPr>
          <a:xfrm>
            <a:off x="1403648" y="4293096"/>
            <a:ext cx="6400800" cy="1512168"/>
          </a:xfrm>
        </p:spPr>
        <p:txBody>
          <a:bodyPr>
            <a:normAutofit/>
          </a:bodyPr>
          <a:lstStyle/>
          <a:p>
            <a:endParaRPr lang="cs-CZ" sz="2400" dirty="0">
              <a:solidFill>
                <a:schemeClr val="tx1"/>
              </a:solidFill>
              <a:latin typeface="Times New Roman" pitchFamily="18" charset="0"/>
              <a:cs typeface="Times New Roman" pitchFamily="18" charset="0"/>
            </a:endParaRPr>
          </a:p>
          <a:p>
            <a:endParaRPr lang="cs-CZ" sz="2400" dirty="0">
              <a:solidFill>
                <a:schemeClr val="tx1"/>
              </a:solidFill>
              <a:latin typeface="Times New Roman" pitchFamily="18" charset="0"/>
              <a:cs typeface="Times New Roman" pitchFamily="18" charset="0"/>
            </a:endParaRPr>
          </a:p>
          <a:p>
            <a:r>
              <a:rPr lang="cs-CZ" sz="2400" dirty="0">
                <a:solidFill>
                  <a:schemeClr val="tx1"/>
                </a:solidFill>
                <a:latin typeface="Times New Roman" pitchFamily="18" charset="0"/>
                <a:cs typeface="Times New Roman" pitchFamily="18" charset="0"/>
              </a:rPr>
              <a:t>doc. MUDr. Lidmila Hamplová, PhD.</a:t>
            </a:r>
          </a:p>
        </p:txBody>
      </p:sp>
      <p:pic>
        <p:nvPicPr>
          <p:cNvPr id="6" name="Obrázek 5"/>
          <p:cNvPicPr>
            <a:picLocks noChangeAspect="1"/>
          </p:cNvPicPr>
          <p:nvPr/>
        </p:nvPicPr>
        <p:blipFill>
          <a:blip r:embed="rId4"/>
          <a:stretch>
            <a:fillRect/>
          </a:stretch>
        </p:blipFill>
        <p:spPr>
          <a:xfrm>
            <a:off x="483331" y="2703772"/>
            <a:ext cx="1731232" cy="1877356"/>
          </a:xfrm>
          <a:prstGeom prst="rect">
            <a:avLst/>
          </a:prstGeom>
        </p:spPr>
      </p:pic>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dirty="0"/>
          </a:p>
        </p:txBody>
      </p:sp>
      <p:sp>
        <p:nvSpPr>
          <p:cNvPr id="2" name="Zástupný symbol pro text 1"/>
          <p:cNvSpPr>
            <a:spLocks noGrp="1"/>
          </p:cNvSpPr>
          <p:nvPr>
            <p:ph type="body" idx="1"/>
          </p:nvPr>
        </p:nvSpPr>
        <p:spPr/>
        <p:txBody>
          <a:bodyPr/>
          <a:lstStyle/>
          <a:p>
            <a:endParaRPr lang="cs-CZ" dirty="0"/>
          </a:p>
        </p:txBody>
      </p:sp>
      <p:pic>
        <p:nvPicPr>
          <p:cNvPr id="4" name="Picture 2"/>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01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3563888" y="6014323"/>
            <a:ext cx="5400600" cy="646331"/>
          </a:xfrm>
          <a:prstGeom prst="rect">
            <a:avLst/>
          </a:prstGeom>
        </p:spPr>
        <p:txBody>
          <a:bodyPr wrap="square">
            <a:spAutoFit/>
          </a:bodyPr>
          <a:lstStyle/>
          <a:p>
            <a:r>
              <a:rPr lang="cs-CZ" dirty="0"/>
              <a:t>Zdroj : Ústav pro zdravotní gramotnost</a:t>
            </a:r>
          </a:p>
          <a:p>
            <a:r>
              <a:rPr lang="cs-CZ" dirty="0"/>
              <a:t>http://www.uzg.cz/</a:t>
            </a:r>
          </a:p>
        </p:txBody>
      </p:sp>
      <p:pic>
        <p:nvPicPr>
          <p:cNvPr id="7"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74810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692696"/>
          </a:xfrm>
        </p:spPr>
        <p:txBody>
          <a:bodyPr>
            <a:normAutofit/>
          </a:bodyPr>
          <a:lstStyle/>
          <a:p>
            <a:r>
              <a:rPr lang="cs-CZ" sz="3200" b="1" dirty="0">
                <a:solidFill>
                  <a:srgbClr val="FF0000"/>
                </a:solidFill>
                <a:latin typeface="Times New Roman" pitchFamily="18" charset="0"/>
                <a:cs typeface="Times New Roman" pitchFamily="18" charset="0"/>
              </a:rPr>
              <a:t>ZDRAVÍ  2020 a AP 12</a:t>
            </a:r>
          </a:p>
        </p:txBody>
      </p:sp>
      <p:sp>
        <p:nvSpPr>
          <p:cNvPr id="3" name="Zástupný symbol pro obsah 2"/>
          <p:cNvSpPr>
            <a:spLocks noGrp="1"/>
          </p:cNvSpPr>
          <p:nvPr>
            <p:ph idx="1"/>
          </p:nvPr>
        </p:nvSpPr>
        <p:spPr>
          <a:xfrm>
            <a:off x="179512" y="980728"/>
            <a:ext cx="8784976" cy="5760640"/>
          </a:xfrm>
        </p:spPr>
        <p:txBody>
          <a:bodyPr>
            <a:noAutofit/>
          </a:bodyPr>
          <a:lstStyle/>
          <a:p>
            <a:r>
              <a:rPr lang="cs-CZ" sz="1800" i="1" dirty="0"/>
              <a:t>Akční plán č. 12:  Rozvoj zdravotní gramotnosti na období 2015–2020</a:t>
            </a:r>
            <a:r>
              <a:rPr lang="cs-CZ" sz="1800" dirty="0"/>
              <a:t> k dokumentu Zdraví 2020  vymezuje 6  oblastí, na něž je třeba se zaměřit, a to</a:t>
            </a:r>
          </a:p>
          <a:p>
            <a:pPr lvl="0"/>
            <a:r>
              <a:rPr lang="cs-CZ" sz="1800" b="1" dirty="0"/>
              <a:t>Strategie soustavného rozvoje zdravotní gramotnosti</a:t>
            </a:r>
            <a:endParaRPr lang="cs-CZ" sz="1800" dirty="0"/>
          </a:p>
          <a:p>
            <a:r>
              <a:rPr lang="cs-CZ" sz="1800" dirty="0"/>
              <a:t>příprava strategického dokumentu Národního plánu rozvoje zdravotní gramotnosti </a:t>
            </a:r>
          </a:p>
          <a:p>
            <a:pPr lvl="0"/>
            <a:r>
              <a:rPr lang="cs-CZ" sz="1800" b="1" dirty="0"/>
              <a:t>Informace </a:t>
            </a:r>
            <a:endParaRPr lang="cs-CZ" sz="1800" dirty="0"/>
          </a:p>
          <a:p>
            <a:r>
              <a:rPr lang="cs-CZ" sz="1800" dirty="0"/>
              <a:t>kvalita a dostupnost, portál zdravotní gramotnosti </a:t>
            </a:r>
          </a:p>
          <a:p>
            <a:pPr lvl="0"/>
            <a:r>
              <a:rPr lang="cs-CZ" sz="1800" b="1" dirty="0"/>
              <a:t>Výchova a vzdělávání </a:t>
            </a:r>
            <a:endParaRPr lang="cs-CZ" sz="1800" dirty="0"/>
          </a:p>
          <a:p>
            <a:r>
              <a:rPr lang="cs-CZ" sz="1800" dirty="0"/>
              <a:t>školy, školská zařízení, celoživotní vzdělávání, pedagogičtí pracovníci </a:t>
            </a:r>
          </a:p>
          <a:p>
            <a:pPr lvl="0"/>
            <a:r>
              <a:rPr lang="cs-CZ" sz="1800" b="1" dirty="0"/>
              <a:t>Výzkum a hodnocení </a:t>
            </a:r>
            <a:endParaRPr lang="cs-CZ" sz="1800" dirty="0"/>
          </a:p>
          <a:p>
            <a:r>
              <a:rPr lang="cs-CZ" sz="1800" dirty="0"/>
              <a:t>mezinárodně srovnatelná metodika, HIA, EIA, SIA </a:t>
            </a:r>
          </a:p>
          <a:p>
            <a:pPr lvl="0"/>
            <a:r>
              <a:rPr lang="cs-CZ" sz="1800" b="1" dirty="0"/>
              <a:t>Média </a:t>
            </a:r>
            <a:endParaRPr lang="cs-CZ" sz="1800" dirty="0"/>
          </a:p>
          <a:p>
            <a:r>
              <a:rPr lang="cs-CZ" sz="1800" dirty="0"/>
              <a:t>věrohodnost a kvalita informací, vzdělávání novinářů </a:t>
            </a:r>
          </a:p>
          <a:p>
            <a:pPr lvl="0"/>
            <a:r>
              <a:rPr lang="cs-CZ" sz="1800" b="1" dirty="0"/>
              <a:t>Komunitní projekty</a:t>
            </a:r>
            <a:endParaRPr lang="cs-CZ" sz="1800" dirty="0"/>
          </a:p>
          <a:p>
            <a:r>
              <a:rPr lang="cs-CZ" sz="1800" dirty="0"/>
              <a:t>Zdravé město, Škola podporující zdraví, Podnik podporující zdraví, Nemocnice podporující zdraví  </a:t>
            </a:r>
          </a:p>
        </p:txBody>
      </p:sp>
      <p:pic>
        <p:nvPicPr>
          <p:cNvPr id="5"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DETERMINANTY ZDRAVÍ </a:t>
            </a:r>
          </a:p>
        </p:txBody>
      </p:sp>
      <p:sp>
        <p:nvSpPr>
          <p:cNvPr id="3" name="Zástupný symbol pro obsah 2"/>
          <p:cNvSpPr>
            <a:spLocks noGrp="1"/>
          </p:cNvSpPr>
          <p:nvPr>
            <p:ph idx="1"/>
          </p:nvPr>
        </p:nvSpPr>
        <p:spPr>
          <a:xfrm>
            <a:off x="539552" y="1340768"/>
            <a:ext cx="8266120" cy="4758280"/>
          </a:xfrm>
        </p:spPr>
        <p:txBody>
          <a:bodyPr>
            <a:normAutofit lnSpcReduction="10000"/>
          </a:bodyPr>
          <a:lstStyle/>
          <a:p>
            <a:endParaRPr lang="cs-CZ" sz="2400" dirty="0">
              <a:latin typeface="Times New Roman" pitchFamily="18" charset="0"/>
              <a:cs typeface="Times New Roman" pitchFamily="18" charset="0"/>
            </a:endParaRPr>
          </a:p>
          <a:p>
            <a:pPr algn="just"/>
            <a:r>
              <a:rPr lang="cs-CZ" sz="2400" dirty="0"/>
              <a:t>Na zdraví člověka působí velké množství vnitřních i vnějších faktorů, které nazýváme determinanty. Mezi </a:t>
            </a:r>
            <a:r>
              <a:rPr lang="cs-CZ" sz="2400" dirty="0">
                <a:solidFill>
                  <a:srgbClr val="FF0000"/>
                </a:solidFill>
              </a:rPr>
              <a:t>vnitřní</a:t>
            </a:r>
            <a:r>
              <a:rPr lang="cs-CZ" sz="2400" dirty="0"/>
              <a:t> determinanty se řadí dědičné a genetické faktory a také osobnost jedince získaná výchovou. </a:t>
            </a:r>
          </a:p>
          <a:p>
            <a:r>
              <a:rPr lang="cs-CZ" sz="2400" dirty="0">
                <a:solidFill>
                  <a:srgbClr val="FF0000"/>
                </a:solidFill>
              </a:rPr>
              <a:t>Vnější</a:t>
            </a:r>
            <a:r>
              <a:rPr lang="cs-CZ" sz="2400" dirty="0"/>
              <a:t> determinanty lze rozdělit do tří skupin:</a:t>
            </a:r>
          </a:p>
          <a:p>
            <a:endParaRPr lang="cs-CZ" sz="2400" dirty="0"/>
          </a:p>
          <a:p>
            <a:r>
              <a:rPr lang="cs-CZ" sz="2400" dirty="0">
                <a:solidFill>
                  <a:srgbClr val="0070C0"/>
                </a:solidFill>
              </a:rPr>
              <a:t>Životní styl (rizikové faktory životního stylu)</a:t>
            </a:r>
          </a:p>
          <a:p>
            <a:endParaRPr lang="cs-CZ" sz="2400" dirty="0"/>
          </a:p>
          <a:p>
            <a:r>
              <a:rPr lang="cs-CZ" sz="2400" dirty="0"/>
              <a:t>Kvalita životního a pracovního prostředí </a:t>
            </a:r>
          </a:p>
          <a:p>
            <a:endParaRPr lang="cs-CZ" sz="2400" dirty="0"/>
          </a:p>
          <a:p>
            <a:r>
              <a:rPr lang="cs-CZ" sz="2400" dirty="0"/>
              <a:t>Úroveň a kvalita zdravotnických služeb </a:t>
            </a:r>
          </a:p>
          <a:p>
            <a:endParaRPr lang="cs-CZ" sz="2400" b="1" dirty="0">
              <a:latin typeface="Times New Roman" pitchFamily="18" charset="0"/>
              <a:cs typeface="Times New Roman" pitchFamily="18" charset="0"/>
            </a:endParaRPr>
          </a:p>
        </p:txBody>
      </p:sp>
      <p:pic>
        <p:nvPicPr>
          <p:cNvPr id="4"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ŽIVOTNÍ STYL </a:t>
            </a:r>
          </a:p>
        </p:txBody>
      </p:sp>
      <p:sp>
        <p:nvSpPr>
          <p:cNvPr id="3" name="Zástupný symbol pro obsah 2"/>
          <p:cNvSpPr>
            <a:spLocks noGrp="1"/>
          </p:cNvSpPr>
          <p:nvPr>
            <p:ph idx="1"/>
          </p:nvPr>
        </p:nvSpPr>
        <p:spPr>
          <a:xfrm>
            <a:off x="179512" y="1268760"/>
            <a:ext cx="8784976" cy="5256584"/>
          </a:xfrm>
        </p:spPr>
        <p:txBody>
          <a:bodyPr>
            <a:normAutofit/>
          </a:bodyPr>
          <a:lstStyle/>
          <a:p>
            <a:pPr>
              <a:buFontTx/>
              <a:buChar char="-"/>
            </a:pPr>
            <a:endParaRPr lang="cs-CZ" sz="2400" dirty="0">
              <a:latin typeface="Times New Roman" pitchFamily="18" charset="0"/>
              <a:cs typeface="Times New Roman" pitchFamily="18" charset="0"/>
            </a:endParaRPr>
          </a:p>
          <a:p>
            <a:pPr algn="just"/>
            <a:r>
              <a:rPr lang="cs-CZ" sz="2400" dirty="0"/>
              <a:t>Životní styl je stěžejní determinantou zdraví. Zdravý životní styl zahrnuje  pravidelný životní rytmus, dostatečný pohybový režim, psychickou aktivitu, duševní hygienu, absenci užívání návykových látek, správnou výživu a slouží k uchování si zdraví a tělesné kondice.</a:t>
            </a:r>
          </a:p>
          <a:p>
            <a:pPr algn="just"/>
            <a:r>
              <a:rPr lang="cs-CZ" sz="2400" dirty="0"/>
              <a:t> Životní styl je spolu s příjmem významným atributem sociálního statusu a lze jej vztahovat jak k individuu, tak i k sociálním skupinám.</a:t>
            </a:r>
          </a:p>
          <a:p>
            <a:pPr algn="just"/>
            <a:r>
              <a:rPr lang="cs-CZ" sz="2400" dirty="0"/>
              <a:t> Konkrétní podoba životního stylu je ovlivněna dvěma faktory – životními podmínkami (faktor vnější) a jedincem samotným (faktor vnitřní). </a:t>
            </a:r>
            <a:endParaRPr lang="cs-CZ" sz="2400" dirty="0">
              <a:latin typeface="Times New Roman" pitchFamily="18" charset="0"/>
              <a:cs typeface="Times New Roman" pitchFamily="18" charset="0"/>
            </a:endParaRPr>
          </a:p>
        </p:txBody>
      </p:sp>
      <p:pic>
        <p:nvPicPr>
          <p:cNvPr id="5"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251520" y="1268760"/>
            <a:ext cx="8554152" cy="5328592"/>
          </a:xfrm>
        </p:spPr>
        <p:txBody>
          <a:bodyPr>
            <a:normAutofit/>
          </a:bodyPr>
          <a:lstStyle/>
          <a:p>
            <a:pPr algn="just">
              <a:buNone/>
            </a:pPr>
            <a:r>
              <a:rPr lang="cs-CZ" sz="2400" dirty="0"/>
              <a:t>     Kouření tabáku je nemoc, má své číslo diagnózy v Mezinárodní klasifikaci nemocí – F17.2 – syndrom závislosti. Jde o silnou závislost na tabáku, která znemožňuje jedinci přestat tabák užívat. Většina kuřáků se pokouší přestat se závislostí opakovaně, avšak odvykání je bez odborné pomoci velice těžké. Náklady na poskytování zdravotní péče spojené s kouřením jsou velmi vysoké.</a:t>
            </a:r>
          </a:p>
          <a:p>
            <a:pPr algn="just">
              <a:buNone/>
            </a:pPr>
            <a:r>
              <a:rPr lang="cs-CZ" sz="2400" dirty="0"/>
              <a:t> Pracoviště, které se věnuje této problematice je Centrum pro závislé na tabáku III. Interní kliniky 1. LF UK a VFN v Praze s kapacitou cca 500 pacientů ročně. Ostatních 40 center, která v ČR fungují, mají dohromady přibližně stejnou kapacitu pacientů. V Centru pro závislé na tabáku je péče hrazena z veřejného zdravotního pojištění. </a:t>
            </a:r>
            <a:endParaRPr lang="cs-CZ" sz="2400" b="1" dirty="0">
              <a:latin typeface="Times New Roman" pitchFamily="18" charset="0"/>
              <a:cs typeface="Times New Roman" pitchFamily="18" charset="0"/>
            </a:endParaRPr>
          </a:p>
        </p:txBody>
      </p:sp>
      <p:pic>
        <p:nvPicPr>
          <p:cNvPr id="6"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3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a:t>
            </a:r>
          </a:p>
        </p:txBody>
      </p:sp>
      <p:sp>
        <p:nvSpPr>
          <p:cNvPr id="3" name="Zástupný symbol pro obsah 2"/>
          <p:cNvSpPr>
            <a:spLocks noGrp="1"/>
          </p:cNvSpPr>
          <p:nvPr>
            <p:ph idx="1"/>
          </p:nvPr>
        </p:nvSpPr>
        <p:spPr>
          <a:xfrm>
            <a:off x="179512" y="1268760"/>
            <a:ext cx="8626160" cy="5256584"/>
          </a:xfrm>
        </p:spPr>
        <p:txBody>
          <a:bodyPr>
            <a:normAutofit/>
          </a:bodyPr>
          <a:lstStyle/>
          <a:p>
            <a:endParaRPr lang="cs-CZ" sz="2400" dirty="0"/>
          </a:p>
          <a:p>
            <a:r>
              <a:rPr lang="cs-CZ" sz="2400" dirty="0"/>
              <a:t>V ČR pracuje v současné době cca 90 000 sester. Pokud by každá vyškolená sestra pro krátkou intervenci pomohla jednomu pacientovi ročně přestat kouřit, bylo by kuřáků o 90 000 méně. </a:t>
            </a:r>
          </a:p>
          <a:p>
            <a:r>
              <a:rPr lang="cs-CZ" sz="2400" dirty="0"/>
              <a:t>Existují však také poradenská centra, kterých je zhruba stovka v ČR. Jedná se například o centra v některých lékárnách, kde vyškolení odborníci poskytnou odbornou pomoc. </a:t>
            </a:r>
          </a:p>
          <a:p>
            <a:r>
              <a:rPr lang="cs-CZ" sz="2400" dirty="0"/>
              <a:t>Další z možností je telefonická konzultace na Národní lince pro odvykání kouření (800 350 000).</a:t>
            </a:r>
            <a:endParaRPr lang="cs-CZ" sz="2400" dirty="0">
              <a:latin typeface="Times New Roman" pitchFamily="18" charset="0"/>
              <a:cs typeface="Times New Roman" pitchFamily="18" charset="0"/>
            </a:endParaRPr>
          </a:p>
        </p:txBody>
      </p:sp>
      <p:pic>
        <p:nvPicPr>
          <p:cNvPr id="5"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260648"/>
            <a:ext cx="8534400" cy="758952"/>
          </a:xfrm>
        </p:spPr>
        <p:txBody>
          <a:bodyPr>
            <a:normAutofit/>
          </a:bodyPr>
          <a:lstStyle/>
          <a:p>
            <a:r>
              <a:rPr lang="cs-CZ" sz="3600" b="1" dirty="0">
                <a:solidFill>
                  <a:srgbClr val="0070C0"/>
                </a:solidFill>
              </a:rPr>
              <a:t>TABAKIZMUS </a:t>
            </a:r>
          </a:p>
        </p:txBody>
      </p:sp>
      <p:sp>
        <p:nvSpPr>
          <p:cNvPr id="3" name="Zástupný symbol pro obsah 2"/>
          <p:cNvSpPr>
            <a:spLocks noGrp="1"/>
          </p:cNvSpPr>
          <p:nvPr>
            <p:ph idx="1"/>
          </p:nvPr>
        </p:nvSpPr>
        <p:spPr/>
        <p:txBody>
          <a:bodyPr>
            <a:normAutofit/>
          </a:bodyPr>
          <a:lstStyle/>
          <a:p>
            <a:r>
              <a:rPr lang="cs-CZ" dirty="0"/>
              <a:t>Kvalitní ošetřovatelská péče klade důraz na cílené dotazy sester na  kouření pacienta a jeho expozici tabákovému kouři. </a:t>
            </a:r>
          </a:p>
          <a:p>
            <a:endParaRPr lang="cs-CZ" dirty="0"/>
          </a:p>
          <a:p>
            <a:r>
              <a:rPr lang="cs-CZ" dirty="0"/>
              <a:t>Síť nemocnic podporujících zdraví (</a:t>
            </a:r>
            <a:r>
              <a:rPr lang="cs-CZ" dirty="0" err="1"/>
              <a:t>Health</a:t>
            </a:r>
            <a:r>
              <a:rPr lang="cs-CZ" dirty="0"/>
              <a:t> </a:t>
            </a:r>
            <a:r>
              <a:rPr lang="cs-CZ" dirty="0" err="1"/>
              <a:t>Promoting</a:t>
            </a:r>
            <a:r>
              <a:rPr lang="cs-CZ" dirty="0"/>
              <a:t> </a:t>
            </a:r>
            <a:r>
              <a:rPr lang="cs-CZ" dirty="0" err="1"/>
              <a:t>Hospitals</a:t>
            </a:r>
            <a:r>
              <a:rPr lang="cs-CZ" dirty="0"/>
              <a:t>) – Evropská síť nekuřáckých nemocnic (</a:t>
            </a:r>
            <a:r>
              <a:rPr lang="cs-CZ" dirty="0" err="1"/>
              <a:t>European</a:t>
            </a:r>
            <a:r>
              <a:rPr lang="cs-CZ" dirty="0"/>
              <a:t> Network </a:t>
            </a:r>
            <a:r>
              <a:rPr lang="cs-CZ" dirty="0" err="1"/>
              <a:t>of</a:t>
            </a:r>
            <a:r>
              <a:rPr lang="cs-CZ" dirty="0"/>
              <a:t> </a:t>
            </a:r>
            <a:r>
              <a:rPr lang="cs-CZ" dirty="0" err="1"/>
              <a:t>Smoke</a:t>
            </a:r>
            <a:r>
              <a:rPr lang="cs-CZ" dirty="0"/>
              <a:t>‑Free </a:t>
            </a:r>
            <a:r>
              <a:rPr lang="cs-CZ" dirty="0" err="1"/>
              <a:t>Hospitals</a:t>
            </a:r>
            <a:r>
              <a:rPr lang="cs-CZ" dirty="0"/>
              <a:t>, www.ensh.org) zahrnuje 40 kroků na cestě nemocnice k tomu být skutečně nekuřáckou. </a:t>
            </a:r>
          </a:p>
          <a:p>
            <a:endParaRPr lang="cs-CZ" dirty="0"/>
          </a:p>
          <a:p>
            <a:r>
              <a:rPr lang="cs-CZ" dirty="0"/>
              <a:t>Jedním z těchto kroků je vyškolení zdravotnického personálu v krátké intervenci u kuřáků, pochopitelně s cílem co nejširší aplikace.</a:t>
            </a:r>
          </a:p>
        </p:txBody>
      </p:sp>
      <p:pic>
        <p:nvPicPr>
          <p:cNvPr id="5"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586815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TABAKIZMUS </a:t>
            </a:r>
          </a:p>
        </p:txBody>
      </p:sp>
      <p:sp>
        <p:nvSpPr>
          <p:cNvPr id="3" name="Zástupný symbol pro obsah 2"/>
          <p:cNvSpPr>
            <a:spLocks noGrp="1"/>
          </p:cNvSpPr>
          <p:nvPr>
            <p:ph idx="1"/>
          </p:nvPr>
        </p:nvSpPr>
        <p:spPr>
          <a:xfrm>
            <a:off x="628650" y="1268760"/>
            <a:ext cx="7886700" cy="5184576"/>
          </a:xfrm>
        </p:spPr>
        <p:txBody>
          <a:bodyPr>
            <a:normAutofit lnSpcReduction="10000"/>
          </a:bodyPr>
          <a:lstStyle/>
          <a:p>
            <a:pPr algn="just"/>
            <a:r>
              <a:rPr lang="cs-CZ" dirty="0"/>
              <a:t>Tabákový kouř obsahuje více než 4000 chemikálií, které poškozují dýchací cesty. </a:t>
            </a:r>
          </a:p>
          <a:p>
            <a:pPr algn="just"/>
            <a:r>
              <a:rPr lang="cs-CZ" dirty="0"/>
              <a:t>Většinu kuřáků během života doprovázejí chronická onemocnění jako je chronická bronchitida, záněty plic a chronická obstrukční plicní choroba.</a:t>
            </a:r>
          </a:p>
          <a:p>
            <a:pPr algn="just"/>
            <a:r>
              <a:rPr lang="cs-CZ" sz="2000" dirty="0"/>
              <a:t>Kouření výrazně zvyšuje nárůst nádorových onemocnění, jako je karcinom plic, prsu, rekta, močového měchýře i dalších druhů nádorových nemocnění. </a:t>
            </a:r>
          </a:p>
          <a:p>
            <a:pPr algn="just"/>
            <a:r>
              <a:rPr lang="cs-CZ" sz="2000" dirty="0"/>
              <a:t>Lékař, který zasílá pacienta k zákroku, často nepátrá po tom, zda je pacient kuřák a nedoporučí mu abstinenci před operací, optimálně 6-8 týdnů předem. </a:t>
            </a:r>
          </a:p>
          <a:p>
            <a:pPr algn="just"/>
            <a:r>
              <a:rPr lang="cs-CZ" sz="2000" dirty="0"/>
              <a:t>U kuřáků je dokázáno pomalé hojení ran, časté operační infekce a orgánová selhání, čímž dochází k ohrožení pacienta na životě a  prodlužování hospitalizace. Většina pacientů kouří i po operaci, a to i například po transplantaci plic. </a:t>
            </a:r>
          </a:p>
          <a:p>
            <a:pPr algn="just"/>
            <a:r>
              <a:rPr lang="cs-CZ" sz="2000" dirty="0"/>
              <a:t>Standardem u těchto pacientů by měla být odvykací léčba. </a:t>
            </a:r>
            <a:endParaRPr lang="cs-CZ" sz="2000" dirty="0">
              <a:latin typeface="Times New Roman" pitchFamily="18" charset="0"/>
              <a:cs typeface="Times New Roman" pitchFamily="18" charset="0"/>
            </a:endParaRPr>
          </a:p>
          <a:p>
            <a:pPr marL="0" indent="0" algn="just">
              <a:buNone/>
            </a:pPr>
            <a:r>
              <a:rPr lang="cs-CZ" dirty="0"/>
              <a:t> </a:t>
            </a:r>
          </a:p>
        </p:txBody>
      </p:sp>
      <p:pic>
        <p:nvPicPr>
          <p:cNvPr id="5"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28745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latin typeface="Times New Roman" pitchFamily="18" charset="0"/>
                <a:cs typeface="Times New Roman" pitchFamily="18" charset="0"/>
              </a:rPr>
              <a:t>TABAKIZMUS – krátká intervence</a:t>
            </a:r>
          </a:p>
        </p:txBody>
      </p:sp>
      <p:sp>
        <p:nvSpPr>
          <p:cNvPr id="3" name="Zástupný symbol pro obsah 2"/>
          <p:cNvSpPr>
            <a:spLocks noGrp="1"/>
          </p:cNvSpPr>
          <p:nvPr>
            <p:ph idx="1"/>
          </p:nvPr>
        </p:nvSpPr>
        <p:spPr>
          <a:xfrm>
            <a:off x="755576" y="1844824"/>
            <a:ext cx="7776864" cy="4176464"/>
          </a:xfrm>
        </p:spPr>
        <p:txBody>
          <a:bodyPr>
            <a:normAutofit/>
          </a:bodyPr>
          <a:lstStyle/>
          <a:p>
            <a:r>
              <a:rPr lang="cs-CZ" sz="2400" dirty="0"/>
              <a:t>Krátká intervence zahrnuje pět bodů: </a:t>
            </a:r>
          </a:p>
          <a:p>
            <a:endParaRPr lang="cs-CZ" sz="2400" b="1" dirty="0"/>
          </a:p>
          <a:p>
            <a:r>
              <a:rPr lang="cs-CZ" sz="2400" b="1" dirty="0"/>
              <a:t>PTEJTE SE</a:t>
            </a:r>
            <a:r>
              <a:rPr lang="cs-CZ" sz="2400" dirty="0"/>
              <a:t> na kouření, </a:t>
            </a:r>
            <a:r>
              <a:rPr lang="cs-CZ" sz="2400" b="1" dirty="0"/>
              <a:t>PORAĎTE</a:t>
            </a:r>
            <a:r>
              <a:rPr lang="cs-CZ" sz="2400" dirty="0"/>
              <a:t> kuřákům, jak přestat kouřit empatickým přístupem, ale jasně, </a:t>
            </a:r>
            <a:r>
              <a:rPr lang="cs-CZ" sz="2400" b="1" dirty="0"/>
              <a:t>POSUĎTE</a:t>
            </a:r>
            <a:r>
              <a:rPr lang="cs-CZ" sz="2400" dirty="0"/>
              <a:t> připravenost pacienta přestat, případně motivovat, </a:t>
            </a:r>
            <a:r>
              <a:rPr lang="cs-CZ" sz="2400" b="1" dirty="0"/>
              <a:t>POMOZTE</a:t>
            </a:r>
            <a:r>
              <a:rPr lang="cs-CZ" sz="2400" dirty="0"/>
              <a:t> přestat – vytvoření plánu nekuřáckých řešení obvyklých kuřáckých situací, případně doporučení volně prodejné náhradní terapie nikotinem, </a:t>
            </a:r>
            <a:r>
              <a:rPr lang="cs-CZ" sz="2400" b="1" dirty="0"/>
              <a:t>PLÁNUJTE</a:t>
            </a:r>
            <a:r>
              <a:rPr lang="cs-CZ" sz="2400" dirty="0"/>
              <a:t> další postupy </a:t>
            </a:r>
            <a:r>
              <a:rPr lang="cs-CZ" sz="2400" b="1" dirty="0">
                <a:solidFill>
                  <a:srgbClr val="FF0000"/>
                </a:solidFill>
              </a:rPr>
              <a:t>– využijte edukační karty</a:t>
            </a:r>
            <a:r>
              <a:rPr lang="cs-CZ" sz="2400" dirty="0"/>
              <a:t> případně doporučení do Centra pro závislé na tabáku.</a:t>
            </a:r>
          </a:p>
        </p:txBody>
      </p:sp>
      <p:pic>
        <p:nvPicPr>
          <p:cNvPr id="5"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7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5986" t="14512" r="17007" b="16555"/>
          <a:stretch/>
        </p:blipFill>
        <p:spPr bwMode="auto">
          <a:xfrm>
            <a:off x="251520" y="332656"/>
            <a:ext cx="8640960" cy="62646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2207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68DBC6-7413-4EED-88D0-6FD7E4F93AA1}"/>
              </a:ext>
            </a:extLst>
          </p:cNvPr>
          <p:cNvSpPr>
            <a:spLocks noGrp="1"/>
          </p:cNvSpPr>
          <p:nvPr>
            <p:ph type="title"/>
          </p:nvPr>
        </p:nvSpPr>
        <p:spPr/>
        <p:txBody>
          <a:bodyPr/>
          <a:lstStyle/>
          <a:p>
            <a:r>
              <a:rPr lang="cs-CZ" b="1" dirty="0">
                <a:solidFill>
                  <a:srgbClr val="FF0000"/>
                </a:solidFill>
              </a:rPr>
              <a:t>Právní opora edukace (krátké intervence) </a:t>
            </a:r>
          </a:p>
        </p:txBody>
      </p:sp>
      <p:sp>
        <p:nvSpPr>
          <p:cNvPr id="3" name="Zástupný symbol pro obsah 2">
            <a:extLst>
              <a:ext uri="{FF2B5EF4-FFF2-40B4-BE49-F238E27FC236}">
                <a16:creationId xmlns:a16="http://schemas.microsoft.com/office/drawing/2014/main" id="{DD41CF5B-4427-47B8-A65B-2A8A0B639113}"/>
              </a:ext>
            </a:extLst>
          </p:cNvPr>
          <p:cNvSpPr>
            <a:spLocks noGrp="1"/>
          </p:cNvSpPr>
          <p:nvPr>
            <p:ph idx="1"/>
          </p:nvPr>
        </p:nvSpPr>
        <p:spPr/>
        <p:txBody>
          <a:bodyPr>
            <a:normAutofit/>
          </a:bodyPr>
          <a:lstStyle/>
          <a:p>
            <a:r>
              <a:rPr lang="cs-CZ" dirty="0"/>
              <a:t>Vyhláška č. 391/2017 Sb. Vyhláška, kterou se mění vyhláška č. 55/2011 Sb., o činnostech zdravotnických pracovníků a jiných odborných pracovníků, ve znění vyhlášky č. 2/2016 Sb.</a:t>
            </a:r>
          </a:p>
          <a:p>
            <a:endParaRPr lang="cs-CZ" dirty="0"/>
          </a:p>
          <a:p>
            <a:r>
              <a:rPr lang="cs-CZ" b="1" dirty="0"/>
              <a:t>ČINNOSTI ZDRAVOTNICKÝCH PRACOVNÍKŮ PO ZÍSKÁNÍ ODBORNÉ ZPŮSOBILOSTI</a:t>
            </a:r>
          </a:p>
          <a:p>
            <a:r>
              <a:rPr lang="cs-CZ" dirty="0"/>
              <a:t>§ 3</a:t>
            </a:r>
          </a:p>
          <a:p>
            <a:r>
              <a:rPr lang="cs-CZ" b="1" dirty="0"/>
              <a:t>Činnosti zdravotnického pracovníka s odbornou způsobilostí</a:t>
            </a:r>
          </a:p>
          <a:p>
            <a:endParaRPr lang="cs-CZ" dirty="0"/>
          </a:p>
          <a:p>
            <a:r>
              <a:rPr lang="cs-CZ" b="1" dirty="0"/>
              <a:t>V § 3 se doplňuje písmeno g),</a:t>
            </a:r>
            <a:r>
              <a:rPr lang="cs-CZ" dirty="0"/>
              <a:t> které zní:</a:t>
            </a:r>
          </a:p>
          <a:p>
            <a:r>
              <a:rPr lang="cs-CZ" dirty="0">
                <a:solidFill>
                  <a:srgbClr val="FF0000"/>
                </a:solidFill>
              </a:rPr>
              <a:t>„</a:t>
            </a:r>
            <a:r>
              <a:rPr lang="cs-CZ" b="1" i="1" dirty="0">
                <a:solidFill>
                  <a:srgbClr val="FF0000"/>
                </a:solidFill>
              </a:rPr>
              <a:t>g)</a:t>
            </a:r>
            <a:r>
              <a:rPr lang="cs-CZ" b="1" dirty="0">
                <a:solidFill>
                  <a:srgbClr val="FF0000"/>
                </a:solidFill>
              </a:rPr>
              <a:t> motivuje a </a:t>
            </a:r>
            <a:r>
              <a:rPr lang="cs-CZ" b="1" dirty="0" err="1">
                <a:solidFill>
                  <a:srgbClr val="FF0000"/>
                </a:solidFill>
              </a:rPr>
              <a:t>edukuje</a:t>
            </a:r>
            <a:r>
              <a:rPr lang="cs-CZ" b="1" dirty="0">
                <a:solidFill>
                  <a:srgbClr val="FF0000"/>
                </a:solidFill>
              </a:rPr>
              <a:t> jednotlivce, rodiny a skupiny osob k přijetí zdravého životního stylu a k péči o sebe),</a:t>
            </a:r>
          </a:p>
          <a:p>
            <a:endParaRPr lang="cs-CZ" b="1" dirty="0"/>
          </a:p>
          <a:p>
            <a:endParaRPr lang="cs-CZ" dirty="0"/>
          </a:p>
        </p:txBody>
      </p:sp>
      <p:pic>
        <p:nvPicPr>
          <p:cNvPr id="4"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55029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059" t="24412" r="17385" b="6420"/>
          <a:stretch/>
        </p:blipFill>
        <p:spPr bwMode="auto">
          <a:xfrm>
            <a:off x="251520" y="260648"/>
            <a:ext cx="8712968" cy="63367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2458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3" t="18823" r="17550" b="14069"/>
          <a:stretch/>
        </p:blipFill>
        <p:spPr bwMode="auto">
          <a:xfrm>
            <a:off x="0"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07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0"/>
            <a:ext cx="8856984"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13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28824" r="16890" b="4373"/>
          <a:stretch/>
        </p:blipFill>
        <p:spPr bwMode="auto">
          <a:xfrm>
            <a:off x="0" y="0"/>
            <a:ext cx="9144000" cy="66086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9421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200" b="1" dirty="0">
                <a:solidFill>
                  <a:srgbClr val="0070C0"/>
                </a:solidFill>
                <a:latin typeface="Times New Roman" pitchFamily="18" charset="0"/>
                <a:cs typeface="Times New Roman" pitchFamily="18" charset="0"/>
              </a:rPr>
              <a:t>ALKOHOLIZMUS</a:t>
            </a:r>
            <a:br>
              <a:rPr lang="cs-CZ" sz="3200" b="1" dirty="0">
                <a:solidFill>
                  <a:srgbClr val="0070C0"/>
                </a:solidFill>
                <a:latin typeface="Times New Roman" pitchFamily="18" charset="0"/>
                <a:cs typeface="Times New Roman" pitchFamily="18" charset="0"/>
              </a:rPr>
            </a:br>
            <a:endParaRPr lang="cs-CZ" sz="3200" b="1" dirty="0">
              <a:solidFill>
                <a:srgbClr val="0070C0"/>
              </a:solidFill>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556792"/>
            <a:ext cx="8791952" cy="5040560"/>
          </a:xfrm>
        </p:spPr>
        <p:txBody>
          <a:bodyPr>
            <a:normAutofit/>
          </a:bodyPr>
          <a:lstStyle/>
          <a:p>
            <a:r>
              <a:rPr lang="cs-CZ" sz="2400" dirty="0"/>
              <a:t>Česká republika patří mezi státy s nejvyšší konzumací alkoholu v Evropě. V posledních letech se spotřeba celkového užitého alkoholu na jednoho obyvatele v České republice pohybuje okolo 175 litrů, z toho 10 litrů  činí spotřeba čistého lihu. </a:t>
            </a:r>
          </a:p>
          <a:p>
            <a:endParaRPr lang="cs-CZ" sz="2400" dirty="0"/>
          </a:p>
          <a:p>
            <a:r>
              <a:rPr lang="cs-CZ" sz="2400" dirty="0"/>
              <a:t>Nejvíce se dlouhodobě  Česku spotřebuje piva, a to kolem  150 litrů na jednoho obyvatele.</a:t>
            </a:r>
          </a:p>
          <a:p>
            <a:endParaRPr lang="cs-CZ" sz="2400" dirty="0"/>
          </a:p>
          <a:p>
            <a:r>
              <a:rPr lang="cs-CZ" sz="2400" dirty="0"/>
              <a:t>Zatímco u nás spotřeba alkoholu téměř nepřetržitě roste od roku 1921, kdy se spotřeba alkoholu začala statisticky zjišťovat, ve státech s výraznou tradicí konzumace alkoholu, jako je Francie, Španělsko, Itálie nebo Řecko, spotřeba alkoholu od roku 1990 výrazně klesla. </a:t>
            </a:r>
            <a:endParaRPr lang="cs-CZ" sz="2400" dirty="0">
              <a:latin typeface="Times New Roman" pitchFamily="18" charset="0"/>
              <a:cs typeface="Times New Roman" pitchFamily="18" charset="0"/>
            </a:endParaRPr>
          </a:p>
        </p:txBody>
      </p:sp>
      <p:pic>
        <p:nvPicPr>
          <p:cNvPr id="4" name="slide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903633"/>
          </a:xfrm>
        </p:spPr>
        <p:txBody>
          <a:bodyPr/>
          <a:lstStyle/>
          <a:p>
            <a:r>
              <a:rPr lang="cs-CZ" sz="3600" b="1" dirty="0">
                <a:solidFill>
                  <a:srgbClr val="0070C0"/>
                </a:solidFill>
                <a:latin typeface="Times New Roman" pitchFamily="18" charset="0"/>
                <a:cs typeface="Times New Roman" pitchFamily="18" charset="0"/>
              </a:rPr>
              <a:t>                  ALKOHOLIZMUS</a:t>
            </a:r>
            <a:endParaRPr lang="cs-CZ" dirty="0">
              <a:solidFill>
                <a:srgbClr val="0070C0"/>
              </a:solidFill>
            </a:endParaRPr>
          </a:p>
        </p:txBody>
      </p:sp>
      <p:sp>
        <p:nvSpPr>
          <p:cNvPr id="3" name="Zástupný symbol pro obsah 2"/>
          <p:cNvSpPr>
            <a:spLocks noGrp="1"/>
          </p:cNvSpPr>
          <p:nvPr>
            <p:ph idx="1"/>
          </p:nvPr>
        </p:nvSpPr>
        <p:spPr>
          <a:xfrm>
            <a:off x="301752" y="1052736"/>
            <a:ext cx="8503920" cy="5544616"/>
          </a:xfrm>
        </p:spPr>
        <p:txBody>
          <a:bodyPr>
            <a:normAutofit/>
          </a:bodyPr>
          <a:lstStyle/>
          <a:p>
            <a:endParaRPr lang="cs-CZ" sz="2400" dirty="0">
              <a:latin typeface="Times New Roman" pitchFamily="18" charset="0"/>
              <a:cs typeface="Times New Roman" pitchFamily="18" charset="0"/>
            </a:endParaRPr>
          </a:p>
          <a:p>
            <a:pPr algn="just">
              <a:buNone/>
            </a:pPr>
            <a:r>
              <a:rPr lang="cs-CZ" sz="2400" dirty="0">
                <a:latin typeface="Times New Roman" pitchFamily="18" charset="0"/>
                <a:cs typeface="Times New Roman" pitchFamily="18" charset="0"/>
              </a:rPr>
              <a:t>  </a:t>
            </a:r>
            <a:r>
              <a:rPr lang="cs-CZ" dirty="0"/>
              <a:t>Pravidelné užívání alkoholu působí negativně na zdraví člověka. Podle stupnice hladiny etanolu v krvi je kolem 0,5 promile normální klidné chování, při 1,5 promile dochází ke vzrušenosti. </a:t>
            </a:r>
          </a:p>
          <a:p>
            <a:pPr algn="just">
              <a:buNone/>
            </a:pPr>
            <a:r>
              <a:rPr lang="cs-CZ" dirty="0"/>
              <a:t>   Klasická opilost, jinak </a:t>
            </a:r>
            <a:r>
              <a:rPr lang="cs-CZ" dirty="0" err="1"/>
              <a:t>ebrieta</a:t>
            </a:r>
            <a:r>
              <a:rPr lang="cs-CZ" dirty="0"/>
              <a:t>,</a:t>
            </a:r>
            <a:r>
              <a:rPr lang="cs-CZ" i="1" dirty="0"/>
              <a:t> </a:t>
            </a:r>
            <a:r>
              <a:rPr lang="cs-CZ" dirty="0"/>
              <a:t>se vytvoří při hladině mezi 1,6 až 2 promile a poruchy vědomí nastávají při hladině okolo 3 až 4 promile etanolu v krvi.</a:t>
            </a:r>
          </a:p>
          <a:p>
            <a:pPr algn="just">
              <a:buNone/>
            </a:pPr>
            <a:r>
              <a:rPr lang="cs-CZ" dirty="0"/>
              <a:t> V poslední jmenované fázi už hrozí vážné nebezpečí smrti, jelikož dochází k útlumu důležitých center v mozku a selhává oběhový systém. </a:t>
            </a:r>
          </a:p>
          <a:p>
            <a:pPr algn="just"/>
            <a:r>
              <a:rPr lang="cs-CZ" dirty="0"/>
              <a:t>Typickým onemocněním alkoholiků je steatóza jater a cirhóza,  dochází k úbytku na váze, únavě a celkové sešlosti. </a:t>
            </a:r>
          </a:p>
          <a:p>
            <a:pPr algn="just"/>
            <a:r>
              <a:rPr lang="cs-CZ" dirty="0"/>
              <a:t>Pacienti jsou upozorněni na nutnost absolutní abstinence. </a:t>
            </a:r>
          </a:p>
          <a:p>
            <a:pPr algn="just"/>
            <a:r>
              <a:rPr lang="cs-CZ" dirty="0"/>
              <a:t>Velkým rizikem z hlediska poškození zdraví, ale také léčby, je užívání alkoholu u osob s psychiatrickými diagnózami.</a:t>
            </a:r>
          </a:p>
          <a:p>
            <a:pPr algn="just">
              <a:buNone/>
            </a:pPr>
            <a:endParaRPr lang="cs-CZ" dirty="0"/>
          </a:p>
        </p:txBody>
      </p:sp>
      <p:pic>
        <p:nvPicPr>
          <p:cNvPr id="5" name="slide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25" t="15895" r="17549" b="17883"/>
          <a:stretch/>
        </p:blipFill>
        <p:spPr bwMode="auto">
          <a:xfrm>
            <a:off x="107504" y="116632"/>
            <a:ext cx="9036496"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166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041" t="21545" r="17221" b="11412"/>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203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8036" t="16176" r="17386" b="1759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8571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7870" t="15588" r="17387" b="18768"/>
          <a:stretch/>
        </p:blipFill>
        <p:spPr bwMode="auto">
          <a:xfrm>
            <a:off x="0" y="116632"/>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37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p>
        </p:txBody>
      </p:sp>
      <p:sp>
        <p:nvSpPr>
          <p:cNvPr id="3" name="Zástupný symbol pro obsah 2"/>
          <p:cNvSpPr>
            <a:spLocks noGrp="1"/>
          </p:cNvSpPr>
          <p:nvPr>
            <p:ph idx="1"/>
          </p:nvPr>
        </p:nvSpPr>
        <p:spPr>
          <a:xfrm>
            <a:off x="179512" y="1268760"/>
            <a:ext cx="8626160" cy="5400600"/>
          </a:xfrm>
        </p:spPr>
        <p:txBody>
          <a:bodyPr>
            <a:normAutofit/>
          </a:bodyPr>
          <a:lstStyle/>
          <a:p>
            <a:pPr marL="0" indent="0" algn="just">
              <a:buNone/>
            </a:pPr>
            <a:endParaRPr lang="cs-CZ" sz="2400" dirty="0"/>
          </a:p>
          <a:p>
            <a:pPr algn="just">
              <a:buFontTx/>
              <a:buChar char="-"/>
            </a:pPr>
            <a:r>
              <a:rPr lang="cs-CZ" sz="2400" dirty="0"/>
              <a:t>WHO doporučuje jako jednu z cest ke zvyšování zdravotní gramotnosti populace aplikaci metody krátké intervence do praxe zdravotnických pracovníků, zejména všeobecných sester.</a:t>
            </a:r>
          </a:p>
          <a:p>
            <a:pPr algn="just">
              <a:buFontTx/>
              <a:buChar char="-"/>
            </a:pPr>
            <a:r>
              <a:rPr lang="cs-CZ" sz="2400" dirty="0"/>
              <a:t> Krátké intervence jsou definované praktické postupy, které vedou k časné identifikaci rizikového chování, rozpoznání míry problému a motivaci k aktivní nápravě. </a:t>
            </a:r>
          </a:p>
          <a:p>
            <a:pPr algn="just">
              <a:buFontTx/>
              <a:buChar char="-"/>
            </a:pPr>
            <a:r>
              <a:rPr lang="cs-CZ" sz="2400" dirty="0"/>
              <a:t>Splňují požadavek na nízké náklady, snadnou dostupnost a efektivitu. </a:t>
            </a:r>
          </a:p>
          <a:p>
            <a:pPr algn="just">
              <a:buFontTx/>
              <a:buChar char="-"/>
            </a:pPr>
            <a:r>
              <a:rPr lang="cs-CZ" sz="2400" dirty="0"/>
              <a:t>Vycházejí z obecného principu motivace, při které je cílem, aby intervenovaná osoba zaujala nový postoj k řešení problému dobrovolně, na základě vlastního přesvědčení. </a:t>
            </a:r>
            <a:endParaRPr lang="cs-CZ" sz="2400" dirty="0">
              <a:latin typeface="Times New Roman" pitchFamily="18" charset="0"/>
              <a:cs typeface="Times New Roman" pitchFamily="18" charset="0"/>
            </a:endParaRPr>
          </a:p>
        </p:txBody>
      </p:sp>
      <p:pic>
        <p:nvPicPr>
          <p:cNvPr id="5"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16379" t="27941" r="17386" b="4354"/>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3087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sz="3600" b="1" dirty="0">
                <a:solidFill>
                  <a:srgbClr val="0070C0"/>
                </a:solidFill>
              </a:rPr>
              <a:t>NEZDRAVÁ VÝŽIVA</a:t>
            </a:r>
          </a:p>
        </p:txBody>
      </p:sp>
      <p:sp>
        <p:nvSpPr>
          <p:cNvPr id="3" name="Zástupný symbol pro obsah 2"/>
          <p:cNvSpPr>
            <a:spLocks noGrp="1"/>
          </p:cNvSpPr>
          <p:nvPr>
            <p:ph idx="1"/>
          </p:nvPr>
        </p:nvSpPr>
        <p:spPr/>
        <p:txBody>
          <a:bodyPr/>
          <a:lstStyle/>
          <a:p>
            <a:r>
              <a:rPr lang="cs-CZ" dirty="0"/>
              <a:t>Obezita je chronickým onemocněním, které přináší řadu komorbidit, které zhoršují kvalitu života a zkracují jeho délku. </a:t>
            </a:r>
          </a:p>
          <a:p>
            <a:r>
              <a:rPr lang="cs-CZ" dirty="0"/>
              <a:t>V souvislosti s obezitou se zvyšují náklady na zdravotní péči. </a:t>
            </a:r>
          </a:p>
          <a:p>
            <a:r>
              <a:rPr lang="cs-CZ" dirty="0"/>
              <a:t>Systém prevence proti obezitě by měl být komplexní a měl by být zaměřen cíleně na různé populační skupiny.</a:t>
            </a:r>
          </a:p>
          <a:p>
            <a:r>
              <a:rPr lang="cs-CZ" dirty="0"/>
              <a:t>SZÚ uvádí, že v současné době v ČR trpí obezitou asi 25 procent žen, 22 procent mužů a nadváha obecně představuje potíž pro více než 50 procent populace středního věku. </a:t>
            </a:r>
          </a:p>
          <a:p>
            <a:r>
              <a:rPr lang="cs-CZ" dirty="0"/>
              <a:t>Vzestup výskytu obezity byl zejména v poslední dekádě minulého století velmi výrazný a je prokázán ve většině vyspělých zemí. </a:t>
            </a:r>
          </a:p>
          <a:p>
            <a:r>
              <a:rPr lang="cs-CZ" dirty="0"/>
              <a:t>Chronická onemocnění, u nichž je základní příčinou právě obezita, způsobila ve světě 60 % z 56, 5 miliónů hlášených úmrtí (SZÚ, 2018). </a:t>
            </a:r>
          </a:p>
          <a:p>
            <a:endParaRPr lang="cs-CZ" dirty="0"/>
          </a:p>
        </p:txBody>
      </p:sp>
      <p:pic>
        <p:nvPicPr>
          <p:cNvPr id="5" name="slide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5798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a:solidFill>
                  <a:srgbClr val="0070C0"/>
                </a:solidFill>
              </a:rPr>
              <a:t>NEZDRAVÁ VÝŽIVA</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r>
              <a:rPr lang="cs-CZ" dirty="0"/>
              <a:t>Mezi chronická onemocnění způsobená obezitou patří </a:t>
            </a:r>
            <a:r>
              <a:rPr lang="cs-CZ" dirty="0">
                <a:solidFill>
                  <a:srgbClr val="0070C0"/>
                </a:solidFill>
              </a:rPr>
              <a:t>hypertenze, diabetes </a:t>
            </a:r>
            <a:r>
              <a:rPr lang="cs-CZ" dirty="0" err="1">
                <a:solidFill>
                  <a:srgbClr val="0070C0"/>
                </a:solidFill>
              </a:rPr>
              <a:t>mellitus</a:t>
            </a:r>
            <a:r>
              <a:rPr lang="cs-CZ" dirty="0">
                <a:solidFill>
                  <a:srgbClr val="0070C0"/>
                </a:solidFill>
              </a:rPr>
              <a:t> 2. typu, kardiovaskulární choroby a onemocnění pohybového aparátu. </a:t>
            </a:r>
          </a:p>
          <a:p>
            <a:r>
              <a:rPr lang="cs-CZ" dirty="0"/>
              <a:t>Léčba těchto chronických onemocnění je velmi nákladná a dotýká se celé společnosti. Správnými stravovacími návyky a pohybovou aktivitou lze výše uvedeným komplikacím čelit. </a:t>
            </a:r>
          </a:p>
          <a:p>
            <a:r>
              <a:rPr lang="cs-CZ" dirty="0"/>
              <a:t>Primární prevence v oblasti správné výživy a následná intervence by měla být také doprovázena nutriční výchovou široké veřejnosti a zejména cílových skupin obyvatel.</a:t>
            </a:r>
          </a:p>
          <a:p>
            <a:r>
              <a:rPr lang="cs-CZ" dirty="0"/>
              <a:t>Mezi hlavní zásady zdravé výživy patří její vyváženost a pestrost, dostatečná konzumace ovoce a zeleniny, luštěnin a celozrnných produktů, ryb, dále je třeba kontrolovat si energetickou hodnotu stravy, čehož lze dosáhnout sníženou konzumací živočišných tuků a cukrů. </a:t>
            </a:r>
          </a:p>
          <a:p>
            <a:endParaRPr lang="cs-CZ" dirty="0"/>
          </a:p>
        </p:txBody>
      </p:sp>
      <p:pic>
        <p:nvPicPr>
          <p:cNvPr id="4" name="slide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7103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5294" r="17055" b="17295"/>
          <a:stretch/>
        </p:blipFill>
        <p:spPr bwMode="auto">
          <a:xfrm>
            <a:off x="0"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213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9027" t="29660" r="17056" b="5485"/>
          <a:stretch/>
        </p:blipFill>
        <p:spPr bwMode="auto">
          <a:xfrm>
            <a:off x="58750" y="0"/>
            <a:ext cx="908525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8560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5891" t="12059" r="17051" b="21120"/>
          <a:stretch/>
        </p:blipFill>
        <p:spPr bwMode="auto">
          <a:xfrm>
            <a:off x="1"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360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139" t="14707" r="17131" b="21416"/>
          <a:stretch/>
        </p:blipFill>
        <p:spPr bwMode="auto">
          <a:xfrm>
            <a:off x="1" y="0"/>
            <a:ext cx="9144000"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70549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14411" r="17220" b="18178"/>
          <a:stretch/>
        </p:blipFill>
        <p:spPr bwMode="auto">
          <a:xfrm>
            <a:off x="0" y="0"/>
            <a:ext cx="9143999"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1927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538" t="15588" r="17387" b="20829"/>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5907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7353" r="17221" b="14943"/>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778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FF0000"/>
                </a:solidFill>
                <a:latin typeface="Times New Roman" pitchFamily="18" charset="0"/>
                <a:cs typeface="Times New Roman" pitchFamily="18" charset="0"/>
              </a:rPr>
              <a:t>KRÁTKÉ  INTERVENCE</a:t>
            </a:r>
            <a:endParaRPr lang="cs-CZ" sz="36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251520" y="1340768"/>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Krátké intervence v oblasti rizikových faktorů životního stylu si kladou za cíl </a:t>
            </a:r>
          </a:p>
          <a:p>
            <a:pPr>
              <a:buFont typeface="Wingdings" panose="05000000000000000000" pitchFamily="2" charset="2"/>
              <a:buChar char="Ø"/>
            </a:pPr>
            <a:r>
              <a:rPr lang="cs-CZ" sz="2400" dirty="0"/>
              <a:t>rozpoznat reálný či potenciální problém s rizikovým faktorem životního stylu</a:t>
            </a:r>
          </a:p>
          <a:p>
            <a:pPr>
              <a:buFont typeface="Wingdings" panose="05000000000000000000" pitchFamily="2" charset="2"/>
              <a:buChar char="Ø"/>
            </a:pPr>
            <a:r>
              <a:rPr lang="cs-CZ" sz="2400" dirty="0"/>
              <a:t> informovat pacienta o výsledku</a:t>
            </a:r>
          </a:p>
          <a:p>
            <a:pPr>
              <a:buFont typeface="Wingdings" panose="05000000000000000000" pitchFamily="2" charset="2"/>
              <a:buChar char="Ø"/>
            </a:pPr>
            <a:r>
              <a:rPr lang="cs-CZ" sz="2400" dirty="0"/>
              <a:t> motivovat</a:t>
            </a:r>
            <a:r>
              <a:rPr lang="cs-CZ" sz="2400" b="1" dirty="0"/>
              <a:t> </a:t>
            </a:r>
            <a:r>
              <a:rPr lang="cs-CZ" sz="2400" dirty="0"/>
              <a:t>ho</a:t>
            </a:r>
            <a:r>
              <a:rPr lang="cs-CZ" sz="2400" b="1" dirty="0"/>
              <a:t> </a:t>
            </a:r>
            <a:r>
              <a:rPr lang="cs-CZ" sz="2400" dirty="0"/>
              <a:t>ke změně chování. </a:t>
            </a:r>
          </a:p>
          <a:p>
            <a:pPr>
              <a:buFont typeface="Wingdings" panose="05000000000000000000" pitchFamily="2" charset="2"/>
              <a:buChar char="Ø"/>
            </a:pPr>
            <a:endParaRPr lang="cs-CZ" sz="2400" dirty="0"/>
          </a:p>
          <a:p>
            <a:pPr marL="0" indent="0" algn="just">
              <a:buNone/>
            </a:pPr>
            <a:r>
              <a:rPr lang="cs-CZ" sz="2400" dirty="0"/>
              <a:t>Podstatou jsou edukační a motivační rozhovory s pacientem, které realizuje vyškolený pracovník (ideálně všeobecná sestra, </a:t>
            </a:r>
            <a:r>
              <a:rPr lang="cs-CZ" sz="2400"/>
              <a:t>porodní asistentka). </a:t>
            </a:r>
            <a:endParaRPr lang="cs-CZ" sz="2400" dirty="0"/>
          </a:p>
          <a:p>
            <a:pPr marL="0" indent="0">
              <a:buNone/>
            </a:pPr>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a:p>
            <a:endParaRPr lang="cs-CZ" sz="2400" dirty="0">
              <a:latin typeface="Times New Roman" pitchFamily="18" charset="0"/>
              <a:cs typeface="Times New Roman" pitchFamily="18" charset="0"/>
            </a:endParaRPr>
          </a:p>
        </p:txBody>
      </p:sp>
      <p:pic>
        <p:nvPicPr>
          <p:cNvPr id="6"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380" t="28218" r="16889" b="4118"/>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6239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POHYBOVÁ  AKTIVITA</a:t>
            </a:r>
          </a:p>
        </p:txBody>
      </p:sp>
      <p:sp>
        <p:nvSpPr>
          <p:cNvPr id="3" name="Zástupný symbol pro obsah 2"/>
          <p:cNvSpPr>
            <a:spLocks noGrp="1"/>
          </p:cNvSpPr>
          <p:nvPr>
            <p:ph idx="1"/>
          </p:nvPr>
        </p:nvSpPr>
        <p:spPr>
          <a:xfrm>
            <a:off x="628650" y="1340768"/>
            <a:ext cx="7886700" cy="4836195"/>
          </a:xfrm>
        </p:spPr>
        <p:txBody>
          <a:bodyPr>
            <a:normAutofit lnSpcReduction="10000"/>
          </a:bodyPr>
          <a:lstStyle/>
          <a:p>
            <a:pPr algn="just"/>
            <a:r>
              <a:rPr lang="cs-CZ" dirty="0"/>
              <a:t>Nízká pohybová aktivita společně s nadměrným sezením a nevhodným stravováním vede k celosvětově registrovanému nárůstu nadváhy a obezity nejen  u dospělých, ale i u  dětí.</a:t>
            </a:r>
          </a:p>
          <a:p>
            <a:pPr algn="just"/>
            <a:r>
              <a:rPr lang="cs-CZ" dirty="0"/>
              <a:t>Aktivní pohyb je nezbytným a nejpřirozenějším předpokladem pro zachování a upevňování zdraví člověka. </a:t>
            </a:r>
          </a:p>
          <a:p>
            <a:pPr algn="just"/>
            <a:r>
              <a:rPr lang="cs-CZ" dirty="0"/>
              <a:t>Dostatečný pohyb je prostředkem také pro odstraňování psychické únavy a posléze i psychických onemocnění.</a:t>
            </a:r>
          </a:p>
          <a:p>
            <a:r>
              <a:rPr lang="cs-CZ" dirty="0"/>
              <a:t>Pravidelná pohybová aktivita má pozitivní vliv na celý pohybový aparát, konkrétně  na</a:t>
            </a:r>
          </a:p>
          <a:p>
            <a:pPr>
              <a:buFont typeface="Wingdings" panose="05000000000000000000" pitchFamily="2" charset="2"/>
              <a:buChar char="Ø"/>
            </a:pPr>
            <a:r>
              <a:rPr lang="cs-CZ" dirty="0"/>
              <a:t> </a:t>
            </a:r>
            <a:r>
              <a:rPr lang="cs-CZ" dirty="0">
                <a:solidFill>
                  <a:srgbClr val="0070C0"/>
                </a:solidFill>
              </a:rPr>
              <a:t>opěrný a nosný systém (kosti, klouby, šlachy a vazy)</a:t>
            </a:r>
          </a:p>
          <a:p>
            <a:pPr marL="0" indent="0">
              <a:buNone/>
            </a:pPr>
            <a:r>
              <a:rPr lang="cs-CZ" dirty="0">
                <a:solidFill>
                  <a:srgbClr val="0070C0"/>
                </a:solidFill>
              </a:rPr>
              <a:t> </a:t>
            </a:r>
          </a:p>
          <a:p>
            <a:pPr>
              <a:buFont typeface="Wingdings" panose="05000000000000000000" pitchFamily="2" charset="2"/>
              <a:buChar char="Ø"/>
            </a:pPr>
            <a:r>
              <a:rPr lang="cs-CZ" dirty="0">
                <a:solidFill>
                  <a:srgbClr val="0070C0"/>
                </a:solidFill>
              </a:rPr>
              <a:t>dále na systém výkonný (kosterní, příčně pruhované svaly – zdroj síly) </a:t>
            </a:r>
          </a:p>
          <a:p>
            <a:pPr marL="0" indent="0">
              <a:buNone/>
            </a:pPr>
            <a:endParaRPr lang="cs-CZ" dirty="0">
              <a:solidFill>
                <a:srgbClr val="0070C0"/>
              </a:solidFill>
            </a:endParaRPr>
          </a:p>
          <a:p>
            <a:pPr>
              <a:buFont typeface="Wingdings" panose="05000000000000000000" pitchFamily="2" charset="2"/>
              <a:buChar char="Ø"/>
            </a:pPr>
            <a:r>
              <a:rPr lang="cs-CZ" dirty="0">
                <a:solidFill>
                  <a:srgbClr val="0070C0"/>
                </a:solidFill>
              </a:rPr>
              <a:t>v poslední řadě i na centrální nervový systém (zlepšená koordinace pohybů – nervosvalová souhra).</a:t>
            </a:r>
          </a:p>
          <a:p>
            <a:pPr algn="just"/>
            <a:endParaRPr lang="cs-CZ" dirty="0"/>
          </a:p>
        </p:txBody>
      </p:sp>
      <p:pic>
        <p:nvPicPr>
          <p:cNvPr id="4" name="SLIDE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358839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214" t="14117" r="17055" b="18179"/>
          <a:stretch/>
        </p:blipFill>
        <p:spPr bwMode="auto">
          <a:xfrm>
            <a:off x="0" y="0"/>
            <a:ext cx="9144000"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0464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15884" r="17386" b="16706"/>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2682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5" t="28834" r="17386" b="4638"/>
          <a:stretch/>
        </p:blipFill>
        <p:spPr bwMode="auto">
          <a:xfrm>
            <a:off x="0" y="0"/>
            <a:ext cx="9144000"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8950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solidFill>
                  <a:srgbClr val="0070C0"/>
                </a:solidFill>
              </a:rPr>
              <a:t>PREVENCE CHŘIPKY </a:t>
            </a:r>
          </a:p>
        </p:txBody>
      </p:sp>
      <p:sp>
        <p:nvSpPr>
          <p:cNvPr id="3" name="Zástupný symbol pro obsah 2"/>
          <p:cNvSpPr>
            <a:spLocks noGrp="1"/>
          </p:cNvSpPr>
          <p:nvPr>
            <p:ph idx="1"/>
          </p:nvPr>
        </p:nvSpPr>
        <p:spPr>
          <a:xfrm>
            <a:off x="107504" y="1196752"/>
            <a:ext cx="8928992" cy="5544616"/>
          </a:xfrm>
        </p:spPr>
        <p:txBody>
          <a:bodyPr>
            <a:normAutofit lnSpcReduction="10000"/>
          </a:bodyPr>
          <a:lstStyle/>
          <a:p>
            <a:endParaRPr lang="cs-CZ" dirty="0"/>
          </a:p>
          <a:p>
            <a:r>
              <a:rPr lang="cs-CZ" dirty="0"/>
              <a:t>Chřipka patří mezi nejčastější infekční virová onemocnění, na jehož následky umíraly milióny a stále umírají ve světě statisíce lidí.  </a:t>
            </a:r>
          </a:p>
          <a:p>
            <a:endParaRPr lang="cs-CZ" dirty="0"/>
          </a:p>
          <a:p>
            <a:r>
              <a:rPr lang="cs-CZ" dirty="0"/>
              <a:t>Vakcína je v současné době účinnou prevencí a lze tak chránit nejen lidi, kteří jsou nejvíce ohroženi z důvodu komplikovaného základního onemocnění, ale i zdravou populaci, což má pozitivní vliv na snížení přenosu nákazy v populaci a na ekonomiku státu.</a:t>
            </a:r>
          </a:p>
          <a:p>
            <a:endParaRPr lang="cs-CZ" dirty="0"/>
          </a:p>
          <a:p>
            <a:pPr algn="just"/>
            <a:r>
              <a:rPr lang="cs-CZ" dirty="0"/>
              <a:t>Vláda ČR schválila </a:t>
            </a:r>
            <a:r>
              <a:rPr lang="cs-CZ" i="1" dirty="0"/>
              <a:t>„Národní akční plán na zvýšení </a:t>
            </a:r>
            <a:r>
              <a:rPr lang="cs-CZ" i="1" dirty="0" err="1"/>
              <a:t>proočkovanosti</a:t>
            </a:r>
            <a:r>
              <a:rPr lang="cs-CZ" i="1" dirty="0"/>
              <a:t> proti sezónní chřipce v České republice“, </a:t>
            </a:r>
            <a:r>
              <a:rPr lang="cs-CZ" dirty="0"/>
              <a:t>v němž je  uvedena nutnost vzdělávání studentů zdravotnických škol, kteří se připravují pro práci  ve zdravotnictví a v sociálních službách. </a:t>
            </a:r>
          </a:p>
          <a:p>
            <a:pPr marL="0" indent="0" algn="just">
              <a:buNone/>
            </a:pPr>
            <a:endParaRPr lang="cs-CZ" dirty="0"/>
          </a:p>
          <a:p>
            <a:pPr algn="just"/>
            <a:r>
              <a:rPr lang="cs-CZ" dirty="0"/>
              <a:t>Při výkonu odborné praxe a během výkonu povolání studenti pak uplatní nabyté znalosti o významu očkování proti sezónní chřipce a o možných závažných zdravotních důsledcích onemocnění a předají je formou krátké intervence pacientům. </a:t>
            </a:r>
          </a:p>
          <a:p>
            <a:endParaRPr lang="cs-CZ" dirty="0"/>
          </a:p>
        </p:txBody>
      </p:sp>
      <p:pic>
        <p:nvPicPr>
          <p:cNvPr id="9" name="slide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564596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lnSpcReduction="10000"/>
          </a:bodyPr>
          <a:lstStyle/>
          <a:p>
            <a:pPr marL="0" indent="0">
              <a:buNone/>
            </a:pPr>
            <a:r>
              <a:rPr lang="cs-CZ" dirty="0"/>
              <a:t>Vakcinace zvláště doporučuje u osob starších 65 let , dále u osob s diagnózami </a:t>
            </a:r>
          </a:p>
          <a:p>
            <a:pPr marL="0" indent="0">
              <a:buNone/>
            </a:pPr>
            <a:r>
              <a:rPr lang="cs-CZ" b="1" dirty="0"/>
              <a:t>-   </a:t>
            </a:r>
            <a:r>
              <a:rPr lang="cs-CZ" dirty="0"/>
              <a:t>chronická onemocnění dýchacího systému</a:t>
            </a:r>
          </a:p>
          <a:p>
            <a:r>
              <a:rPr lang="cs-CZ" dirty="0"/>
              <a:t>- chronická onemocnění srdce a cév</a:t>
            </a:r>
          </a:p>
          <a:p>
            <a:r>
              <a:rPr lang="cs-CZ" dirty="0"/>
              <a:t>- chronická onemocnění ledvin a jater</a:t>
            </a:r>
          </a:p>
          <a:p>
            <a:r>
              <a:rPr lang="cs-CZ" dirty="0"/>
              <a:t>- chronická metabolická onemocnění včetně diabetu</a:t>
            </a:r>
          </a:p>
          <a:p>
            <a:r>
              <a:rPr lang="cs-CZ" dirty="0"/>
              <a:t>- osoby s  nedostatečností imunitního systému (vrozenou nebo získanou)</a:t>
            </a:r>
          </a:p>
          <a:p>
            <a:r>
              <a:rPr lang="cs-CZ" dirty="0"/>
              <a:t>- osoby s poruchou funkce průdušek a plic (tj. včetně poruch respiračních funkcí po poranění mozku, míchy, v důsledku křečových stavů nebo dalších neurologických či svalových poruch).  </a:t>
            </a:r>
          </a:p>
          <a:p>
            <a:r>
              <a:rPr lang="cs-CZ" dirty="0"/>
              <a:t>V těchto případech je vakcinace hrazena z prostředků zdravotního pojištění.</a:t>
            </a:r>
          </a:p>
        </p:txBody>
      </p:sp>
      <p:pic>
        <p:nvPicPr>
          <p:cNvPr id="5" name="slide 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72287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0070C0"/>
                </a:solidFill>
              </a:rPr>
              <a:t>PREVENCE CHŘIPKY </a:t>
            </a:r>
            <a:endParaRPr lang="cs-CZ" dirty="0">
              <a:solidFill>
                <a:srgbClr val="0070C0"/>
              </a:solidFill>
            </a:endParaRPr>
          </a:p>
        </p:txBody>
      </p:sp>
      <p:sp>
        <p:nvSpPr>
          <p:cNvPr id="3" name="Zástupný symbol pro obsah 2"/>
          <p:cNvSpPr>
            <a:spLocks noGrp="1"/>
          </p:cNvSpPr>
          <p:nvPr>
            <p:ph idx="1"/>
          </p:nvPr>
        </p:nvSpPr>
        <p:spPr/>
        <p:txBody>
          <a:bodyPr>
            <a:normAutofit/>
          </a:bodyPr>
          <a:lstStyle/>
          <a:p>
            <a:r>
              <a:rPr lang="cs-CZ" dirty="0"/>
              <a:t>Vakcinace je doporučována těhotným ženám i ženám, které mateřství teprve plánují, dále pak osobám, které žijí nebo jsou v kontaktu s rizikovými osobami či o ně pečují. Indikací očkování je prevence chřipky u dospělých, dětí ve věku od 6 měsíců a mladistvých.</a:t>
            </a:r>
          </a:p>
          <a:p>
            <a:r>
              <a:rPr lang="cs-CZ" dirty="0"/>
              <a:t>Významné je očkování zdravotníků z důvodu snížení rizika nákazy chřipkou v souvislosti s poskytováním zdravotní péče a zajištění bezpečnosti pacientů. </a:t>
            </a:r>
          </a:p>
          <a:p>
            <a:r>
              <a:rPr lang="cs-CZ" dirty="0"/>
              <a:t>Každý rok je složení vakcín proti chřipce upravováno dle doporučení WHO. </a:t>
            </a:r>
          </a:p>
        </p:txBody>
      </p:sp>
      <p:pic>
        <p:nvPicPr>
          <p:cNvPr id="4" name="slide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37213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6544" t="15588" r="17056" b="17002"/>
          <a:stretch/>
        </p:blipFill>
        <p:spPr bwMode="auto">
          <a:xfrm>
            <a:off x="107505" y="0"/>
            <a:ext cx="8928992" cy="68579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800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17704" t="28320" r="17055" b="3753"/>
          <a:stretch/>
        </p:blipFill>
        <p:spPr bwMode="auto">
          <a:xfrm>
            <a:off x="0" y="0"/>
            <a:ext cx="8964487"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5600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p:txBody>
          <a:bodyPr>
            <a:normAutofit/>
          </a:bodyPr>
          <a:lstStyle/>
          <a:p>
            <a:pPr algn="just"/>
            <a:r>
              <a:rPr lang="cs-CZ" dirty="0"/>
              <a:t>Cílem metody je s využitím standardizovaných dotazníků WHO či dotazníků vytvořených Státním zdravotním ústavem identifikovat míru rizika a profesionálně </a:t>
            </a:r>
            <a:r>
              <a:rPr lang="cs-CZ" dirty="0" err="1"/>
              <a:t>edukovat</a:t>
            </a:r>
            <a:r>
              <a:rPr lang="cs-CZ" dirty="0"/>
              <a:t> pacienta o možných dopadech rizikového chování na jeho zdraví. </a:t>
            </a:r>
          </a:p>
          <a:p>
            <a:pPr algn="just"/>
            <a:endParaRPr lang="cs-CZ" dirty="0"/>
          </a:p>
          <a:p>
            <a:pPr algn="just"/>
            <a:r>
              <a:rPr lang="cs-CZ" dirty="0"/>
              <a:t>Klíčová je motivace pacienta s důrazem na změnu jeho postoje ke svému vlastnímu zdraví kterou je nutno podpořit zvýšením zdravotní gramotnosti pacienta. </a:t>
            </a:r>
          </a:p>
        </p:txBody>
      </p:sp>
      <p:pic>
        <p:nvPicPr>
          <p:cNvPr id="6"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07664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680120"/>
          </a:xfrm>
        </p:spPr>
        <p:txBody>
          <a:bodyPr/>
          <a:lstStyle/>
          <a:p>
            <a:r>
              <a:rPr lang="cs-CZ" b="1" dirty="0">
                <a:solidFill>
                  <a:srgbClr val="0070C0"/>
                </a:solidFill>
              </a:rPr>
              <a:t>HIV/AIDS a ostatní STD</a:t>
            </a:r>
          </a:p>
        </p:txBody>
      </p:sp>
      <p:sp>
        <p:nvSpPr>
          <p:cNvPr id="3" name="Zástupný symbol pro obsah 2"/>
          <p:cNvSpPr>
            <a:spLocks noGrp="1"/>
          </p:cNvSpPr>
          <p:nvPr>
            <p:ph idx="1"/>
          </p:nvPr>
        </p:nvSpPr>
        <p:spPr>
          <a:xfrm>
            <a:off x="107504" y="1196752"/>
            <a:ext cx="8928992" cy="5661248"/>
          </a:xfrm>
        </p:spPr>
        <p:txBody>
          <a:bodyPr>
            <a:normAutofit/>
          </a:bodyPr>
          <a:lstStyle/>
          <a:p>
            <a:pPr algn="just"/>
            <a:r>
              <a:rPr lang="cs-CZ" dirty="0"/>
              <a:t>Na světě žije odhadem 37 milionů lidí s HIV. </a:t>
            </a:r>
          </a:p>
          <a:p>
            <a:pPr algn="just"/>
            <a:endParaRPr lang="cs-CZ" dirty="0"/>
          </a:p>
          <a:p>
            <a:pPr algn="just"/>
            <a:r>
              <a:rPr lang="cs-CZ" dirty="0"/>
              <a:t>Každoročně jich zhruba milion zemře a téměř další dva miliony lidí se nově nakazí. </a:t>
            </a:r>
          </a:p>
          <a:p>
            <a:pPr algn="just"/>
            <a:endParaRPr lang="cs-CZ" dirty="0"/>
          </a:p>
          <a:p>
            <a:pPr algn="just"/>
            <a:r>
              <a:rPr lang="cs-CZ" dirty="0"/>
              <a:t>Virus HIV postupně oslabuje imunitní systém nakažených, kteří se stávají náchylnější k dalším nemocem. </a:t>
            </a:r>
          </a:p>
          <a:p>
            <a:pPr algn="just"/>
            <a:endParaRPr lang="cs-CZ" dirty="0"/>
          </a:p>
          <a:p>
            <a:pPr algn="just"/>
            <a:r>
              <a:rPr lang="cs-CZ" dirty="0"/>
              <a:t>Pokud však HIV pozitivní pacienti včas zjistí svou diagnózu a nastoupí léčbu, mohou žít dlouhé a plnohodnotné životy.</a:t>
            </a:r>
          </a:p>
          <a:p>
            <a:pPr algn="just"/>
            <a:endParaRPr lang="cs-CZ" dirty="0"/>
          </a:p>
          <a:p>
            <a:pPr algn="just"/>
            <a:r>
              <a:rPr lang="cs-CZ" dirty="0"/>
              <a:t>Všechny pohlavní choroby a zejména pak infekce s vředovitými projevy (</a:t>
            </a:r>
            <a:r>
              <a:rPr lang="cs-CZ" i="1" dirty="0"/>
              <a:t>herpes, ulcerace na genitálu, gonokokové infekce, syfilis, chlamydie, </a:t>
            </a:r>
            <a:r>
              <a:rPr lang="cs-CZ" i="1" dirty="0" err="1"/>
              <a:t>mykoplazmata</a:t>
            </a:r>
            <a:r>
              <a:rPr lang="cs-CZ" dirty="0"/>
              <a:t>) velmi zvyšují riziko přenosu HIV infekce mezi sexuálními partnery.</a:t>
            </a:r>
          </a:p>
          <a:p>
            <a:endParaRPr lang="cs-CZ" dirty="0"/>
          </a:p>
        </p:txBody>
      </p:sp>
      <p:pic>
        <p:nvPicPr>
          <p:cNvPr id="5" name="slide 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9199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536104"/>
          </a:xfrm>
        </p:spPr>
        <p:txBody>
          <a:bodyPr>
            <a:noAutofit/>
          </a:bodyPr>
          <a:lstStyle/>
          <a:p>
            <a:r>
              <a:rPr lang="cs-CZ" sz="3600" b="1" dirty="0">
                <a:solidFill>
                  <a:srgbClr val="0070C0"/>
                </a:solidFill>
              </a:rPr>
              <a:t>HIV/AIDS</a:t>
            </a:r>
            <a:endParaRPr lang="cs-CZ" sz="3600" dirty="0">
              <a:solidFill>
                <a:srgbClr val="0070C0"/>
              </a:solidFill>
            </a:endParaRPr>
          </a:p>
        </p:txBody>
      </p:sp>
      <p:sp>
        <p:nvSpPr>
          <p:cNvPr id="3" name="Zástupný symbol pro obsah 2"/>
          <p:cNvSpPr>
            <a:spLocks noGrp="1"/>
          </p:cNvSpPr>
          <p:nvPr>
            <p:ph idx="1"/>
          </p:nvPr>
        </p:nvSpPr>
        <p:spPr>
          <a:xfrm>
            <a:off x="301752" y="1052736"/>
            <a:ext cx="8503920" cy="5805264"/>
          </a:xfrm>
        </p:spPr>
        <p:txBody>
          <a:bodyPr>
            <a:normAutofit/>
          </a:bodyPr>
          <a:lstStyle/>
          <a:p>
            <a:pPr algn="just"/>
            <a:r>
              <a:rPr lang="cs-CZ" b="1" dirty="0"/>
              <a:t>Cesty přenosu HIV</a:t>
            </a:r>
          </a:p>
          <a:p>
            <a:pPr algn="just"/>
            <a:r>
              <a:rPr lang="cs-CZ" dirty="0"/>
              <a:t>HIV se nejčastěji přenáší sexuálním stykem a výměnou tělesných tekutin. Virus se také může přenést při porodu, kojení a sdílení injekčních jehel.</a:t>
            </a:r>
          </a:p>
          <a:p>
            <a:pPr algn="just"/>
            <a:r>
              <a:rPr lang="cs-CZ" dirty="0"/>
              <a:t>AIDS se u HIV pozitivní osoby rozvine ve chvíli, kdy je imunitní systém natolik oslabený, že již nedovede bojovat s určitými oportunními infekcemi a nemocemi jako jsou zápal plic, meningitida a některé typy rakoviny. Jednou z nejběžnějších oportunních infekcí mezi lidmi s HIV/AIDS je tuberkulóza.</a:t>
            </a:r>
          </a:p>
          <a:p>
            <a:pPr algn="just"/>
            <a:endParaRPr lang="cs-CZ" dirty="0"/>
          </a:p>
          <a:p>
            <a:pPr algn="just"/>
            <a:r>
              <a:rPr lang="cs-CZ" b="1" dirty="0"/>
              <a:t>Symptomy HIV/AIDS</a:t>
            </a:r>
            <a:endParaRPr lang="cs-CZ" dirty="0"/>
          </a:p>
          <a:p>
            <a:pPr algn="just"/>
            <a:r>
              <a:rPr lang="cs-CZ" dirty="0"/>
              <a:t>Zatímco u některých lidí se během prvních dvou až šesti týdnů od nákazy mohou rozvinout symptomy podobné chřipce, jiní nemusí příznaky vykazovat po mnoho let, zatímco se virus pomalu množí. Poté, co tyto prvotní příznaky připomínající chřipku odezní, neprojeví se virus HIV mnoho let žádnými dalšími symptomy (doba latence).</a:t>
            </a:r>
          </a:p>
          <a:p>
            <a:pPr algn="just"/>
            <a:endParaRPr lang="cs-CZ" dirty="0"/>
          </a:p>
        </p:txBody>
      </p:sp>
      <p:pic>
        <p:nvPicPr>
          <p:cNvPr id="4" name="slide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63614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0070C0"/>
                </a:solidFill>
              </a:rPr>
              <a:t>HIV/AIDS</a:t>
            </a:r>
          </a:p>
        </p:txBody>
      </p:sp>
      <p:sp>
        <p:nvSpPr>
          <p:cNvPr id="3" name="Zástupný symbol pro obsah 2"/>
          <p:cNvSpPr>
            <a:spLocks noGrp="1"/>
          </p:cNvSpPr>
          <p:nvPr>
            <p:ph idx="1"/>
          </p:nvPr>
        </p:nvSpPr>
        <p:spPr>
          <a:xfrm>
            <a:off x="628650" y="1268760"/>
            <a:ext cx="7886700" cy="5400600"/>
          </a:xfrm>
        </p:spPr>
        <p:txBody>
          <a:bodyPr>
            <a:normAutofit/>
          </a:bodyPr>
          <a:lstStyle/>
          <a:p>
            <a:pPr algn="just" fontAlgn="base"/>
            <a:r>
              <a:rPr lang="cs-CZ" b="1" dirty="0"/>
              <a:t>Testy na HIV </a:t>
            </a:r>
            <a:r>
              <a:rPr lang="cs-CZ" dirty="0"/>
              <a:t>nezjišťují přítomnost viru v těle, ale sledují výskyt specifických bílkovin. Těmito bílkovinami jsou protilátky (mezinárodně označované Ab) a antigeny (</a:t>
            </a:r>
            <a:r>
              <a:rPr lang="cs-CZ" dirty="0" err="1"/>
              <a:t>Ag</a:t>
            </a:r>
            <a:r>
              <a:rPr lang="cs-CZ" dirty="0"/>
              <a:t>). </a:t>
            </a:r>
          </a:p>
          <a:p>
            <a:pPr algn="just"/>
            <a:r>
              <a:rPr lang="cs-CZ" dirty="0"/>
              <a:t>Zjišťovat přímo přítomnost viru v těle (tzv. HIV PCR test) je složité, zdlouhavé, drahé, proto se běžně nedělá. </a:t>
            </a:r>
            <a:r>
              <a:rPr lang="cs-CZ" b="1" dirty="0"/>
              <a:t>Antigeny</a:t>
            </a:r>
            <a:r>
              <a:rPr lang="cs-CZ" dirty="0"/>
              <a:t> se začnou v těle objevovat přibližně po třech týdnech od infekce. V této době začínají být detekovatelné testy. Asi o týden později tělo vytvoří tak velké množství protilátek, že antigeny již nejsou detekovatelné. Přibližně po šesti týdnech od infekce antigeny v těle začnou ubývat. Následně začínají být testem zjistitelné protilátky. Jednou vytvořené HIV protilátky nevymizí a lze je vždy testem odhalit. </a:t>
            </a:r>
            <a:r>
              <a:rPr lang="cs-CZ" dirty="0">
                <a:solidFill>
                  <a:srgbClr val="0070C0"/>
                </a:solidFill>
              </a:rPr>
              <a:t>Základní omezení testu: test by měl být proveden až po uplynutí tzv. imunologického okna (cca 3 měsíce od proniknutí HIV do organizmu).</a:t>
            </a:r>
          </a:p>
          <a:p>
            <a:pPr algn="just"/>
            <a:r>
              <a:rPr lang="cs-CZ" dirty="0"/>
              <a:t> V rámci krátké intervence je vhodné doporučit opakované pravidelné testování u osob ve vyšším riziku (například HIV negativní partneři HIV pozitivních osob, muži mající sex s muži).</a:t>
            </a:r>
          </a:p>
          <a:p>
            <a:pPr fontAlgn="base"/>
            <a:endParaRPr lang="cs-CZ" dirty="0"/>
          </a:p>
        </p:txBody>
      </p:sp>
      <p:pic>
        <p:nvPicPr>
          <p:cNvPr id="5" name="slide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230417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4"/>
          <a:srcRect l="31104" t="10294" r="32626" b="3735"/>
          <a:stretch/>
        </p:blipFill>
        <p:spPr bwMode="auto">
          <a:xfrm>
            <a:off x="2051720" y="0"/>
            <a:ext cx="5904656" cy="6858000"/>
          </a:xfrm>
          <a:prstGeom prst="rect">
            <a:avLst/>
          </a:prstGeom>
          <a:ln>
            <a:noFill/>
          </a:ln>
          <a:extLst>
            <a:ext uri="{53640926-AAD7-44D8-BBD7-CCE9431645EC}">
              <a14:shadowObscured xmlns:a14="http://schemas.microsoft.com/office/drawing/2010/main"/>
            </a:ext>
          </a:extLst>
        </p:spPr>
      </p:pic>
      <p:pic>
        <p:nvPicPr>
          <p:cNvPr id="2" name="slide 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4543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1104" t="12941" r="31632" b="4621"/>
          <a:stretch/>
        </p:blipFill>
        <p:spPr bwMode="auto">
          <a:xfrm>
            <a:off x="1187625" y="188640"/>
            <a:ext cx="6912767" cy="66693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4946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089" t="15884" r="33952" b="6976"/>
          <a:stretch/>
        </p:blipFill>
        <p:spPr bwMode="auto">
          <a:xfrm>
            <a:off x="1259632" y="116632"/>
            <a:ext cx="6912768" cy="66247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68270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3254" t="14117" r="34284" b="4619"/>
          <a:stretch/>
        </p:blipFill>
        <p:spPr bwMode="auto">
          <a:xfrm>
            <a:off x="1043608" y="188640"/>
            <a:ext cx="7272808" cy="6192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8546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0599" r="34782" b="8135"/>
          <a:stretch/>
        </p:blipFill>
        <p:spPr bwMode="auto">
          <a:xfrm>
            <a:off x="1187624" y="0"/>
            <a:ext cx="7128792"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21622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p:nvPr/>
        </p:nvPicPr>
        <p:blipFill rotWithShape="1">
          <a:blip r:embed="rId2"/>
          <a:srcRect l="34412" t="15589" r="35113" b="6771"/>
          <a:stretch/>
        </p:blipFill>
        <p:spPr bwMode="auto">
          <a:xfrm>
            <a:off x="107504" y="0"/>
            <a:ext cx="9036496" cy="67413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4024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p:nvPr/>
        </p:nvPicPr>
        <p:blipFill rotWithShape="1">
          <a:blip r:embed="rId2"/>
          <a:srcRect l="34247" t="20589" r="34947" b="3741"/>
          <a:stretch/>
        </p:blipFill>
        <p:spPr bwMode="auto">
          <a:xfrm>
            <a:off x="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579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268760"/>
            <a:ext cx="8503920" cy="5589240"/>
          </a:xfrm>
        </p:spPr>
        <p:txBody>
          <a:bodyPr>
            <a:normAutofit/>
          </a:bodyPr>
          <a:lstStyle/>
          <a:p>
            <a:pPr algn="just"/>
            <a:r>
              <a:rPr lang="cs-CZ" sz="2500" dirty="0"/>
              <a:t>Postup krátké intervence probíhá ve 3 fázích: </a:t>
            </a:r>
          </a:p>
          <a:p>
            <a:pPr marL="0" indent="0" algn="just">
              <a:buNone/>
            </a:pPr>
            <a:endParaRPr lang="cs-CZ" sz="2500" dirty="0"/>
          </a:p>
          <a:p>
            <a:pPr algn="just"/>
            <a:r>
              <a:rPr lang="cs-CZ" sz="2500" dirty="0">
                <a:solidFill>
                  <a:srgbClr val="FF0000"/>
                </a:solidFill>
              </a:rPr>
              <a:t>1/ odhalení reálného či potenciálního problému (rizikový faktor z oblasti zdravého životního stylu) </a:t>
            </a:r>
          </a:p>
          <a:p>
            <a:pPr algn="just"/>
            <a:r>
              <a:rPr lang="cs-CZ" sz="2500" dirty="0">
                <a:solidFill>
                  <a:srgbClr val="FF0000"/>
                </a:solidFill>
              </a:rPr>
              <a:t>2/ vyhodnocení dotazníku a informování pacienta o jeho výsledku</a:t>
            </a:r>
          </a:p>
          <a:p>
            <a:pPr algn="just"/>
            <a:r>
              <a:rPr lang="cs-CZ" sz="2500" dirty="0">
                <a:solidFill>
                  <a:srgbClr val="FF0000"/>
                </a:solidFill>
              </a:rPr>
              <a:t> 3/ motivace a edukační intervence vedoucí ke změně chování pacienta ve prospěch jeho zdraví. </a:t>
            </a:r>
          </a:p>
          <a:p>
            <a:pPr algn="just"/>
            <a:endParaRPr lang="cs-CZ" sz="2500" dirty="0"/>
          </a:p>
          <a:p>
            <a:pPr algn="just"/>
            <a:r>
              <a:rPr lang="cs-CZ" sz="2400" dirty="0"/>
              <a:t>Výstupem krátké intervence je zvýšení zdravotní gramotnosti a snížení incidence </a:t>
            </a:r>
            <a:r>
              <a:rPr lang="cs-CZ" sz="2400" dirty="0" err="1"/>
              <a:t>preventabilních</a:t>
            </a:r>
            <a:r>
              <a:rPr lang="cs-CZ" sz="2400" dirty="0"/>
              <a:t> onemocnění, snížení zdravotních i nezdravotních národohospodářských ztrát, které vznikají z důvodu chronických neinfekčních onemocnění.</a:t>
            </a:r>
          </a:p>
        </p:txBody>
      </p:sp>
      <p:pic>
        <p:nvPicPr>
          <p:cNvPr id="10"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3521593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p:nvPr/>
        </p:nvPicPr>
        <p:blipFill rotWithShape="1">
          <a:blip r:embed="rId2"/>
          <a:srcRect l="34412" t="18823" r="34947" b="4328"/>
          <a:stretch/>
        </p:blipFill>
        <p:spPr bwMode="auto">
          <a:xfrm>
            <a:off x="107505" y="0"/>
            <a:ext cx="9036496"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6033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1752" y="0"/>
            <a:ext cx="8534400" cy="1196752"/>
          </a:xfrm>
        </p:spPr>
        <p:txBody>
          <a:bodyPr>
            <a:normAutofit/>
          </a:bodyPr>
          <a:lstStyle/>
          <a:p>
            <a:r>
              <a:rPr lang="cs-CZ" b="1" dirty="0">
                <a:solidFill>
                  <a:srgbClr val="FF0000"/>
                </a:solidFill>
              </a:rPr>
              <a:t>Dotazníky k zmapování míry zdravotního rizika</a:t>
            </a:r>
          </a:p>
        </p:txBody>
      </p:sp>
      <p:sp>
        <p:nvSpPr>
          <p:cNvPr id="3" name="Zástupný symbol pro obsah 2"/>
          <p:cNvSpPr>
            <a:spLocks noGrp="1"/>
          </p:cNvSpPr>
          <p:nvPr>
            <p:ph idx="1"/>
          </p:nvPr>
        </p:nvSpPr>
        <p:spPr>
          <a:xfrm>
            <a:off x="323528" y="1196752"/>
            <a:ext cx="8568952" cy="5544616"/>
          </a:xfrm>
        </p:spPr>
        <p:txBody>
          <a:bodyPr>
            <a:normAutofit fontScale="47500" lnSpcReduction="20000"/>
          </a:bodyPr>
          <a:lstStyle/>
          <a:p>
            <a:pPr marL="0" indent="0">
              <a:buNone/>
            </a:pPr>
            <a:endParaRPr lang="cs-CZ" sz="2800" i="1" dirty="0"/>
          </a:p>
          <a:p>
            <a:pPr marL="0" indent="0">
              <a:buNone/>
            </a:pPr>
            <a:r>
              <a:rPr lang="cs-CZ" sz="2800" i="1" dirty="0"/>
              <a:t>Rizikový faktor kouření </a:t>
            </a:r>
            <a:r>
              <a:rPr lang="cs-CZ" sz="2800" dirty="0"/>
              <a:t>– </a:t>
            </a:r>
            <a:r>
              <a:rPr lang="cs-CZ" sz="2800" b="1" dirty="0" err="1">
                <a:solidFill>
                  <a:srgbClr val="C00000"/>
                </a:solidFill>
              </a:rPr>
              <a:t>Fagerströmův</a:t>
            </a:r>
            <a:r>
              <a:rPr lang="cs-CZ" sz="2800" b="1" dirty="0">
                <a:solidFill>
                  <a:srgbClr val="C00000"/>
                </a:solidFill>
              </a:rPr>
              <a:t> dotazník</a:t>
            </a:r>
          </a:p>
          <a:p>
            <a:pPr marL="0" indent="0">
              <a:buNone/>
            </a:pPr>
            <a:r>
              <a:rPr lang="cs-CZ" sz="2800" b="1" dirty="0">
                <a:solidFill>
                  <a:srgbClr val="2C17A9"/>
                </a:solidFill>
                <a:hlinkClick r:id="rId4"/>
              </a:rPr>
              <a:t>http://www.vszdrav.cz/userdata/files/Dotaznik_nikotinova_zavislost.pdf</a:t>
            </a:r>
            <a:endParaRPr lang="cs-CZ" sz="2800" b="1" dirty="0">
              <a:solidFill>
                <a:srgbClr val="2C17A9"/>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nadměrná konzumace alkoholu </a:t>
            </a:r>
            <a:r>
              <a:rPr lang="cs-CZ" sz="2800" dirty="0"/>
              <a:t>– </a:t>
            </a:r>
            <a:r>
              <a:rPr lang="cs-CZ" sz="2800" b="1" dirty="0">
                <a:solidFill>
                  <a:srgbClr val="C00000"/>
                </a:solidFill>
              </a:rPr>
              <a:t>dotazník AUDIT</a:t>
            </a:r>
          </a:p>
          <a:p>
            <a:pPr marL="0" indent="0">
              <a:buNone/>
            </a:pPr>
            <a:r>
              <a:rPr lang="cs-CZ" sz="2800" b="1" dirty="0">
                <a:solidFill>
                  <a:srgbClr val="C00000"/>
                </a:solidFill>
                <a:hlinkClick r:id="rId5"/>
              </a:rPr>
              <a:t>http://www.vszdrav.cz/userdata/files/Dotaznik_Alkohol.pdf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nezdravá výživa </a:t>
            </a:r>
            <a:r>
              <a:rPr lang="cs-CZ" sz="2800" dirty="0"/>
              <a:t>– </a:t>
            </a:r>
            <a:r>
              <a:rPr lang="cs-CZ" sz="2800" b="1" dirty="0">
                <a:solidFill>
                  <a:srgbClr val="C00000"/>
                </a:solidFill>
              </a:rPr>
              <a:t>dotazník zpracovaný SZÚ</a:t>
            </a:r>
          </a:p>
          <a:p>
            <a:pPr marL="0" indent="0">
              <a:buNone/>
            </a:pPr>
            <a:r>
              <a:rPr lang="cs-CZ" sz="2800" b="1" dirty="0">
                <a:solidFill>
                  <a:srgbClr val="C00000"/>
                </a:solidFill>
                <a:hlinkClick r:id="rId6"/>
              </a:rPr>
              <a:t>http://www.vszdrav.cz/userdata/files/Dotaznik_Spravna_vyziva.pdf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Rizikový faktor nedostatečná pohybová aktivita- </a:t>
            </a:r>
            <a:r>
              <a:rPr lang="cs-CZ" sz="2800" b="1" dirty="0">
                <a:solidFill>
                  <a:srgbClr val="C00000"/>
                </a:solidFill>
              </a:rPr>
              <a:t>dotazník zpracovaný SZÚ</a:t>
            </a:r>
          </a:p>
          <a:p>
            <a:pPr marL="0" indent="0">
              <a:buNone/>
            </a:pPr>
            <a:r>
              <a:rPr lang="cs-CZ" sz="2800" b="1" dirty="0">
                <a:solidFill>
                  <a:srgbClr val="C00000"/>
                </a:solidFill>
                <a:hlinkClick r:id="rId7"/>
              </a:rPr>
              <a:t>http://www.vszdrav.cz/userdata/files/Dotaznik_Pohybova_aktivita.pdf</a:t>
            </a:r>
            <a:endParaRPr lang="cs-CZ" sz="2800" b="1" dirty="0">
              <a:solidFill>
                <a:srgbClr val="C00000"/>
              </a:solidFill>
            </a:endParaRPr>
          </a:p>
          <a:p>
            <a:pPr marL="0" indent="0">
              <a:buNone/>
            </a:pPr>
            <a:endParaRPr lang="cs-CZ" sz="2800" b="1" dirty="0">
              <a:solidFill>
                <a:srgbClr val="C00000"/>
              </a:solidFill>
            </a:endParaRPr>
          </a:p>
          <a:p>
            <a:pPr marL="0" indent="0">
              <a:buNone/>
            </a:pPr>
            <a:endParaRPr lang="cs-CZ" sz="2800" i="1" dirty="0"/>
          </a:p>
          <a:p>
            <a:pPr marL="0" indent="0">
              <a:buNone/>
            </a:pPr>
            <a:r>
              <a:rPr lang="cs-CZ" sz="2800" i="1" dirty="0"/>
              <a:t>Rizikové sexuální chování </a:t>
            </a:r>
            <a:r>
              <a:rPr lang="cs-CZ" sz="2800" dirty="0"/>
              <a:t>– </a:t>
            </a:r>
            <a:r>
              <a:rPr lang="cs-CZ" sz="2800" b="1" dirty="0">
                <a:solidFill>
                  <a:srgbClr val="C00000"/>
                </a:solidFill>
              </a:rPr>
              <a:t>bez dotazníku, pouze hodnocení</a:t>
            </a:r>
          </a:p>
          <a:p>
            <a:pPr marL="0" indent="0">
              <a:buNone/>
            </a:pPr>
            <a:r>
              <a:rPr lang="cs-CZ" sz="2800" b="1" dirty="0">
                <a:solidFill>
                  <a:srgbClr val="C00000"/>
                </a:solidFill>
                <a:hlinkClick r:id="rId8"/>
              </a:rPr>
              <a:t>http://www.vszdrav.cz/userdata/files/Dotaznik_AIDS_HIV.pdf</a:t>
            </a:r>
            <a:endParaRPr lang="cs-CZ" sz="2800" b="1" dirty="0">
              <a:solidFill>
                <a:srgbClr val="C00000"/>
              </a:solidFill>
            </a:endParaRPr>
          </a:p>
          <a:p>
            <a:pPr marL="0" indent="0">
              <a:buNone/>
            </a:pPr>
            <a:endParaRPr lang="cs-CZ" sz="2800" dirty="0">
              <a:solidFill>
                <a:srgbClr val="C00000"/>
              </a:solidFill>
            </a:endParaRPr>
          </a:p>
          <a:p>
            <a:pPr marL="0" indent="0">
              <a:buNone/>
            </a:pPr>
            <a:r>
              <a:rPr lang="cs-CZ" sz="2800" i="1" dirty="0"/>
              <a:t>Onemocnění chřipkou – </a:t>
            </a:r>
            <a:r>
              <a:rPr lang="cs-CZ" sz="2800" b="1" dirty="0">
                <a:solidFill>
                  <a:srgbClr val="C00000"/>
                </a:solidFill>
              </a:rPr>
              <a:t>dotazník zpracovaný SZÚ a VŠZ o.p.s.</a:t>
            </a:r>
          </a:p>
          <a:p>
            <a:pPr marL="0" indent="0">
              <a:buNone/>
            </a:pPr>
            <a:r>
              <a:rPr lang="cs-CZ" sz="2800" b="1" dirty="0">
                <a:solidFill>
                  <a:srgbClr val="C00000"/>
                </a:solidFill>
                <a:hlinkClick r:id="rId9"/>
              </a:rPr>
              <a:t>http://www.vszdrav.cz/userdata/files/KI_Chrip.pdf</a:t>
            </a:r>
            <a:endParaRPr lang="cs-CZ" sz="2800" b="1" dirty="0">
              <a:solidFill>
                <a:srgbClr val="C00000"/>
              </a:solidFill>
            </a:endParaRPr>
          </a:p>
          <a:p>
            <a:pPr marL="0" indent="0">
              <a:buNone/>
            </a:pPr>
            <a:r>
              <a:rPr lang="cs-CZ" sz="2800" b="1" dirty="0">
                <a:solidFill>
                  <a:srgbClr val="C00000"/>
                </a:solidFill>
              </a:rPr>
              <a:t> </a:t>
            </a:r>
          </a:p>
          <a:p>
            <a:endParaRPr lang="cs-CZ" dirty="0"/>
          </a:p>
        </p:txBody>
      </p:sp>
      <p:pic>
        <p:nvPicPr>
          <p:cNvPr id="9" name="slide 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83154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8191822" cy="1263674"/>
          </a:xfrm>
        </p:spPr>
        <p:txBody>
          <a:bodyPr>
            <a:normAutofit/>
          </a:bodyPr>
          <a:lstStyle/>
          <a:p>
            <a:pPr algn="ctr"/>
            <a:r>
              <a:rPr lang="cs-CZ" sz="2800" b="1" dirty="0">
                <a:solidFill>
                  <a:srgbClr val="FF0000"/>
                </a:solidFill>
              </a:rPr>
              <a:t>Dotazníky k vyhodnocení efektu krátké intervence</a:t>
            </a:r>
            <a:endParaRPr lang="cs-CZ" sz="2800" dirty="0"/>
          </a:p>
        </p:txBody>
      </p:sp>
      <p:sp>
        <p:nvSpPr>
          <p:cNvPr id="3" name="Zástupný symbol pro obsah 2"/>
          <p:cNvSpPr>
            <a:spLocks noGrp="1"/>
          </p:cNvSpPr>
          <p:nvPr>
            <p:ph idx="1"/>
          </p:nvPr>
        </p:nvSpPr>
        <p:spPr>
          <a:xfrm>
            <a:off x="467544" y="1825625"/>
            <a:ext cx="8208912" cy="4351338"/>
          </a:xfrm>
        </p:spPr>
        <p:txBody>
          <a:bodyPr>
            <a:normAutofit fontScale="85000" lnSpcReduction="20000"/>
          </a:bodyPr>
          <a:lstStyle/>
          <a:p>
            <a:pPr marL="0" indent="0">
              <a:buNone/>
            </a:pPr>
            <a:r>
              <a:rPr lang="cs-CZ" sz="2600" b="1" dirty="0">
                <a:solidFill>
                  <a:srgbClr val="0070C0"/>
                </a:solidFill>
              </a:rPr>
              <a:t>                                                    Příklad</a:t>
            </a:r>
          </a:p>
          <a:p>
            <a:endParaRPr lang="cs-CZ" sz="2600" b="1" u="sng" dirty="0">
              <a:solidFill>
                <a:srgbClr val="0070C0"/>
              </a:solidFill>
            </a:endParaRPr>
          </a:p>
          <a:p>
            <a:r>
              <a:rPr lang="cs-CZ" sz="2600" b="1" u="sng" dirty="0">
                <a:solidFill>
                  <a:srgbClr val="0070C0"/>
                </a:solidFill>
              </a:rPr>
              <a:t>Dotazník po provedené intervenci – KOUŘENÍ</a:t>
            </a:r>
          </a:p>
          <a:p>
            <a:endParaRPr lang="cs-CZ" sz="2600" dirty="0"/>
          </a:p>
          <a:p>
            <a:r>
              <a:rPr lang="cs-CZ" b="1" dirty="0"/>
              <a:t>Máte v úmyslu omezit kouření?                                 ano-ne 		                                                                     </a:t>
            </a:r>
          </a:p>
          <a:p>
            <a:r>
              <a:rPr lang="cs-CZ" b="1" dirty="0"/>
              <a:t>			</a:t>
            </a:r>
            <a:endParaRPr lang="cs-CZ" dirty="0"/>
          </a:p>
          <a:p>
            <a:r>
              <a:rPr lang="cs-CZ" b="1" dirty="0"/>
              <a:t>Rozhodl/a jste se zcela zanechat kouření?		  ano-ne	                                   		 	</a:t>
            </a:r>
            <a:endParaRPr lang="cs-CZ" dirty="0"/>
          </a:p>
          <a:p>
            <a:r>
              <a:rPr lang="cs-CZ" b="1" dirty="0"/>
              <a:t>Uvažujete o návštěvě specializované poradny?	    ano-ne	</a:t>
            </a:r>
          </a:p>
          <a:p>
            <a:endParaRPr lang="cs-CZ" b="1" dirty="0"/>
          </a:p>
          <a:p>
            <a:r>
              <a:rPr lang="cs-CZ" b="1" dirty="0"/>
              <a:t>Přinesla vám krátká intervence  nové informace ? 	 ano - ne	</a:t>
            </a:r>
          </a:p>
          <a:p>
            <a:pPr marL="0" indent="0">
              <a:buNone/>
            </a:pPr>
            <a:endParaRPr lang="cs-CZ" dirty="0"/>
          </a:p>
          <a:p>
            <a:r>
              <a:rPr lang="cs-CZ" b="1" dirty="0"/>
              <a:t>Je pro Vás tato forma řešení závislosti zásahem do soukromí? ano-ne	    </a:t>
            </a:r>
          </a:p>
          <a:p>
            <a:r>
              <a:rPr lang="cs-CZ" dirty="0"/>
              <a:t> </a:t>
            </a:r>
          </a:p>
          <a:p>
            <a:endParaRPr lang="cs-CZ" dirty="0"/>
          </a:p>
          <a:p>
            <a:endParaRPr lang="cs-CZ" dirty="0"/>
          </a:p>
        </p:txBody>
      </p:sp>
      <p:pic>
        <p:nvPicPr>
          <p:cNvPr id="9" name="slide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08854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4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MANUÁL krátké intervence</a:t>
            </a:r>
          </a:p>
        </p:txBody>
      </p:sp>
      <p:sp>
        <p:nvSpPr>
          <p:cNvPr id="3" name="Zástupný symbol pro obsah 2"/>
          <p:cNvSpPr>
            <a:spLocks noGrp="1"/>
          </p:cNvSpPr>
          <p:nvPr>
            <p:ph idx="1"/>
          </p:nvPr>
        </p:nvSpPr>
        <p:spPr/>
        <p:txBody>
          <a:bodyPr/>
          <a:lstStyle/>
          <a:p>
            <a:endParaRPr lang="cs-CZ" dirty="0"/>
          </a:p>
          <a:p>
            <a:endParaRPr lang="cs-CZ" dirty="0"/>
          </a:p>
          <a:p>
            <a:endParaRPr lang="cs-CZ" dirty="0"/>
          </a:p>
          <a:p>
            <a:r>
              <a:rPr lang="cs-CZ" dirty="0"/>
              <a:t>http://www.vszdrav.cz/userdata/files/KI_MAN.pdf</a:t>
            </a:r>
          </a:p>
        </p:txBody>
      </p:sp>
      <p:pic>
        <p:nvPicPr>
          <p:cNvPr id="6" name="slide 6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80822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b="1" dirty="0">
                <a:solidFill>
                  <a:srgbClr val="FF0000"/>
                </a:solidFill>
                <a:latin typeface="Times New Roman" pitchFamily="18" charset="0"/>
                <a:cs typeface="Times New Roman" pitchFamily="18" charset="0"/>
              </a:rPr>
              <a:t>KRÁTKÉ  INTERVENCE</a:t>
            </a:r>
            <a:endParaRPr lang="cs-CZ" dirty="0"/>
          </a:p>
        </p:txBody>
      </p:sp>
      <p:sp>
        <p:nvSpPr>
          <p:cNvPr id="3" name="Zástupný symbol pro obsah 2"/>
          <p:cNvSpPr>
            <a:spLocks noGrp="1"/>
          </p:cNvSpPr>
          <p:nvPr>
            <p:ph idx="1"/>
          </p:nvPr>
        </p:nvSpPr>
        <p:spPr>
          <a:xfrm>
            <a:off x="301752" y="1527048"/>
            <a:ext cx="8503920" cy="4998296"/>
          </a:xfrm>
        </p:spPr>
        <p:txBody>
          <a:bodyPr>
            <a:normAutofit/>
          </a:bodyPr>
          <a:lstStyle/>
          <a:p>
            <a:r>
              <a:rPr lang="cs-CZ" dirty="0"/>
              <a:t>Průměrná úspěšnost intervence, tedy rozhodnutí pacienta ke změně životního stylu, se pohybuje v rozmezí 12-40 % v závislosti na komunikovaném rizikovém faktoru a osobním přístupu intervenující osoby.</a:t>
            </a:r>
          </a:p>
          <a:p>
            <a:endParaRPr lang="cs-CZ" dirty="0"/>
          </a:p>
          <a:p>
            <a:pPr algn="just"/>
            <a:r>
              <a:rPr lang="cs-CZ" dirty="0"/>
              <a:t>Z důvodu velké migrace lidí má každá kultura své pojetí zdraví a nemoci, což znamená také jiné pojetí rizikového chování. Nutnost individuálního přístupu v provádění intervencí je velmi důležitá. V Česku odborně zastřešuje a metodicky řídí aplikaci metody krátké intervence ve zdravotnických zařízeních Centrum podpory veřejného zdraví SZÚ.</a:t>
            </a:r>
          </a:p>
        </p:txBody>
      </p:sp>
      <p:pic>
        <p:nvPicPr>
          <p:cNvPr id="5"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206058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 </a:t>
            </a:r>
          </a:p>
        </p:txBody>
      </p:sp>
      <p:sp>
        <p:nvSpPr>
          <p:cNvPr id="3" name="Zástupný symbol pro obsah 2"/>
          <p:cNvSpPr>
            <a:spLocks noGrp="1"/>
          </p:cNvSpPr>
          <p:nvPr>
            <p:ph idx="1"/>
          </p:nvPr>
        </p:nvSpPr>
        <p:spPr>
          <a:xfrm>
            <a:off x="179512" y="1268760"/>
            <a:ext cx="8784976" cy="5256584"/>
          </a:xfrm>
        </p:spPr>
        <p:txBody>
          <a:bodyPr>
            <a:normAutofit/>
          </a:bodyPr>
          <a:lstStyle/>
          <a:p>
            <a:endParaRPr lang="cs-CZ" sz="2400" dirty="0">
              <a:latin typeface="Times New Roman" pitchFamily="18" charset="0"/>
              <a:cs typeface="Times New Roman" pitchFamily="18" charset="0"/>
            </a:endParaRPr>
          </a:p>
          <a:p>
            <a:pPr marL="0" indent="0">
              <a:buNone/>
            </a:pPr>
            <a:r>
              <a:rPr lang="cs-CZ" sz="2400" dirty="0"/>
              <a:t>WHO popisuje zdravotní gramotnost jako </a:t>
            </a:r>
            <a:r>
              <a:rPr lang="cs-CZ" sz="2400" i="1" dirty="0"/>
              <a:t>kognitivní a sociální dovednosti, které určují motivaci a schopnost jedinců získávat přístup ke zdravotním informacím, rozumět jim a využívat je způsobem, který rozvíjí a udržuje zdraví. </a:t>
            </a:r>
          </a:p>
          <a:p>
            <a:pPr marL="0" indent="0">
              <a:buNone/>
            </a:pPr>
            <a:endParaRPr lang="cs-CZ" sz="2400" i="1" dirty="0"/>
          </a:p>
          <a:p>
            <a:pPr marL="0" indent="0">
              <a:buNone/>
            </a:pPr>
            <a:r>
              <a:rPr lang="cs-CZ" sz="2400" dirty="0"/>
              <a:t>Zdraví je, či by mělo být pro každého z nás prioritní záležitostí. Je proto nezbytně nutné zvýšit podíl občanů v péči a odpovědnosti za své zdraví. </a:t>
            </a:r>
          </a:p>
          <a:p>
            <a:pPr marL="0" indent="0">
              <a:buNone/>
            </a:pPr>
            <a:endParaRPr lang="cs-CZ" sz="2400" dirty="0"/>
          </a:p>
          <a:p>
            <a:pPr marL="0" indent="0">
              <a:buNone/>
            </a:pPr>
            <a:r>
              <a:rPr lang="cs-CZ" sz="2400" dirty="0"/>
              <a:t>Zdravotní gramotnost je sdílená zodpovědnost mezi pacienty (nebo kýmkoli, kdo získává zdravotní informace) a zdravotníky  (kýmkoli, kdo zdravotní informace předává).</a:t>
            </a:r>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a:solidFill>
                  <a:srgbClr val="FF0000"/>
                </a:solidFill>
                <a:latin typeface="Times New Roman" pitchFamily="18" charset="0"/>
                <a:cs typeface="Times New Roman" pitchFamily="18" charset="0"/>
              </a:rPr>
              <a:t>ZDRAVOTNÍ GRAMOTNOST</a:t>
            </a:r>
            <a:endParaRPr lang="cs-CZ" sz="3200" dirty="0">
              <a:latin typeface="Times New Roman" pitchFamily="18" charset="0"/>
              <a:cs typeface="Times New Roman" pitchFamily="18" charset="0"/>
            </a:endParaRPr>
          </a:p>
        </p:txBody>
      </p:sp>
      <p:sp>
        <p:nvSpPr>
          <p:cNvPr id="3" name="Zástupný symbol pro obsah 2"/>
          <p:cNvSpPr>
            <a:spLocks noGrp="1"/>
          </p:cNvSpPr>
          <p:nvPr>
            <p:ph idx="1"/>
          </p:nvPr>
        </p:nvSpPr>
        <p:spPr>
          <a:xfrm>
            <a:off x="179512" y="1340768"/>
            <a:ext cx="8784976" cy="5256584"/>
          </a:xfrm>
        </p:spPr>
        <p:txBody>
          <a:bodyPr>
            <a:normAutofit/>
          </a:bodyPr>
          <a:lstStyle/>
          <a:p>
            <a:pPr algn="just"/>
            <a:endParaRPr lang="cs-CZ" sz="2400" dirty="0"/>
          </a:p>
          <a:p>
            <a:pPr algn="just"/>
            <a:r>
              <a:rPr lang="cs-CZ" sz="2400" dirty="0"/>
              <a:t>Vysoká úroveň zdravotní gramotnosti je přínosem pro společnost, naopak nízká gramotnost obyvatel je závažným zdravotně rizikovým faktorem. </a:t>
            </a:r>
          </a:p>
          <a:p>
            <a:pPr algn="just"/>
            <a:endParaRPr lang="cs-CZ" sz="2400" dirty="0"/>
          </a:p>
          <a:p>
            <a:pPr algn="just"/>
            <a:r>
              <a:rPr lang="cs-CZ" sz="2400" dirty="0"/>
              <a:t>Jde o celoživotní proces, který souvisí s kulturní úrovní a ekonomickou a sociální situací. </a:t>
            </a:r>
          </a:p>
          <a:p>
            <a:pPr algn="just"/>
            <a:endParaRPr lang="cs-CZ" sz="2400" dirty="0"/>
          </a:p>
          <a:p>
            <a:pPr algn="just"/>
            <a:r>
              <a:rPr lang="cs-CZ" sz="2400" dirty="0"/>
              <a:t>Nízká úroveň zdravotní gramotnosti vede k vysokým nákladům na zdravotní péči a prohlubuje nežádoucí zdravotní nerovnosti.  </a:t>
            </a:r>
          </a:p>
          <a:p>
            <a:pPr algn="just"/>
            <a:endParaRPr lang="cs-CZ" sz="2400" dirty="0"/>
          </a:p>
        </p:txBody>
      </p:sp>
      <p:pic>
        <p:nvPicPr>
          <p:cNvPr id="5"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15340</TotalTime>
  <Words>3014</Words>
  <Application>Microsoft Office PowerPoint</Application>
  <PresentationFormat>Předvádění na obrazovce (4:3)</PresentationFormat>
  <Paragraphs>249</Paragraphs>
  <Slides>63</Slides>
  <Notes>4</Notes>
  <HiddenSlides>0</HiddenSlides>
  <MMClips>33</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63</vt:i4>
      </vt:variant>
    </vt:vector>
  </HeadingPairs>
  <TitlesOfParts>
    <vt:vector size="69" baseType="lpstr">
      <vt:lpstr>Arial</vt:lpstr>
      <vt:lpstr>Calibri</vt:lpstr>
      <vt:lpstr>Calibri Light</vt:lpstr>
      <vt:lpstr>Times New Roman</vt:lpstr>
      <vt:lpstr>Wingdings</vt:lpstr>
      <vt:lpstr>Motiv Office</vt:lpstr>
      <vt:lpstr>Krátké intervence a jejich role v  podpoře veřejného zdraví </vt:lpstr>
      <vt:lpstr>Právní opora edukace (krátké intervence) </vt:lpstr>
      <vt:lpstr>KRÁTKÉ  INTERVENCE</vt:lpstr>
      <vt:lpstr>KRÁTKÉ  INTERVENCE</vt:lpstr>
      <vt:lpstr>KRÁTKÉ  INTERVENCE</vt:lpstr>
      <vt:lpstr>KRÁTKÉ  INTERVENCE</vt:lpstr>
      <vt:lpstr>KRÁTKÉ  INTERVENCE</vt:lpstr>
      <vt:lpstr>ZDRAVOTNÍ GRAMOTNOST </vt:lpstr>
      <vt:lpstr>ZDRAVOTNÍ GRAMOTNOST</vt:lpstr>
      <vt:lpstr>Prezentace aplikace PowerPoint</vt:lpstr>
      <vt:lpstr>ZDRAVÍ  2020 a AP 12</vt:lpstr>
      <vt:lpstr>DETERMINANTY ZDRAVÍ </vt:lpstr>
      <vt:lpstr>ŽIVOTNÍ STYL </vt:lpstr>
      <vt:lpstr>TABAKIZMUS </vt:lpstr>
      <vt:lpstr>TABAKIZMUS </vt:lpstr>
      <vt:lpstr>TABAKIZMUS </vt:lpstr>
      <vt:lpstr>TABAKIZMUS </vt:lpstr>
      <vt:lpstr>TABAKIZMUS – krátká intervence</vt:lpstr>
      <vt:lpstr>Prezentace aplikace PowerPoint</vt:lpstr>
      <vt:lpstr>Prezentace aplikace PowerPoint</vt:lpstr>
      <vt:lpstr>Prezentace aplikace PowerPoint</vt:lpstr>
      <vt:lpstr>Prezentace aplikace PowerPoint</vt:lpstr>
      <vt:lpstr>Prezentace aplikace PowerPoint</vt:lpstr>
      <vt:lpstr>ALKOHOLIZMUS </vt:lpstr>
      <vt:lpstr>                  ALKOHOLIZMUS</vt:lpstr>
      <vt:lpstr>Prezentace aplikace PowerPoint</vt:lpstr>
      <vt:lpstr>Prezentace aplikace PowerPoint</vt:lpstr>
      <vt:lpstr>Prezentace aplikace PowerPoint</vt:lpstr>
      <vt:lpstr>Prezentace aplikace PowerPoint</vt:lpstr>
      <vt:lpstr>Prezentace aplikace PowerPoint</vt:lpstr>
      <vt:lpstr>NEZDRAVÁ VÝŽIVA</vt:lpstr>
      <vt:lpstr>NEZDRAVÁ VÝŽIVA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POHYBOVÁ  AKTIVITA</vt:lpstr>
      <vt:lpstr>Prezentace aplikace PowerPoint</vt:lpstr>
      <vt:lpstr>Prezentace aplikace PowerPoint</vt:lpstr>
      <vt:lpstr>Prezentace aplikace PowerPoint</vt:lpstr>
      <vt:lpstr>PREVENCE CHŘIPKY </vt:lpstr>
      <vt:lpstr>PREVENCE CHŘIPKY </vt:lpstr>
      <vt:lpstr>PREVENCE CHŘIPKY </vt:lpstr>
      <vt:lpstr>Prezentace aplikace PowerPoint</vt:lpstr>
      <vt:lpstr>Prezentace aplikace PowerPoint</vt:lpstr>
      <vt:lpstr>HIV/AIDS a ostatní STD</vt:lpstr>
      <vt:lpstr>HIV/AIDS</vt:lpstr>
      <vt:lpstr>HIV/AIDS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Dotazníky k zmapování míry zdravotního rizika</vt:lpstr>
      <vt:lpstr>Dotazníky k vyhodnocení efektu krátké intervence</vt:lpstr>
      <vt:lpstr>MANUÁL krátké intervence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Leňa Lenovo</dc:creator>
  <cp:lastModifiedBy>Lidmila</cp:lastModifiedBy>
  <cp:revision>259</cp:revision>
  <dcterms:created xsi:type="dcterms:W3CDTF">2018-03-29T09:33:04Z</dcterms:created>
  <dcterms:modified xsi:type="dcterms:W3CDTF">2023-03-14T12:17:25Z</dcterms:modified>
</cp:coreProperties>
</file>