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52"/>
  </p:notesMasterIdLst>
  <p:sldIdLst>
    <p:sldId id="256" r:id="rId2"/>
    <p:sldId id="258" r:id="rId3"/>
    <p:sldId id="285" r:id="rId4"/>
    <p:sldId id="286" r:id="rId5"/>
    <p:sldId id="287" r:id="rId6"/>
    <p:sldId id="289" r:id="rId7"/>
    <p:sldId id="293" r:id="rId8"/>
    <p:sldId id="316" r:id="rId9"/>
    <p:sldId id="290" r:id="rId10"/>
    <p:sldId id="291" r:id="rId11"/>
    <p:sldId id="292" r:id="rId12"/>
    <p:sldId id="328" r:id="rId13"/>
    <p:sldId id="319" r:id="rId14"/>
    <p:sldId id="313" r:id="rId15"/>
    <p:sldId id="295" r:id="rId16"/>
    <p:sldId id="294" r:id="rId17"/>
    <p:sldId id="296" r:id="rId18"/>
    <p:sldId id="298" r:id="rId19"/>
    <p:sldId id="299" r:id="rId20"/>
    <p:sldId id="320" r:id="rId21"/>
    <p:sldId id="297" r:id="rId22"/>
    <p:sldId id="288" r:id="rId23"/>
    <p:sldId id="342" r:id="rId24"/>
    <p:sldId id="321" r:id="rId25"/>
    <p:sldId id="315" r:id="rId26"/>
    <p:sldId id="318" r:id="rId27"/>
    <p:sldId id="326" r:id="rId28"/>
    <p:sldId id="300" r:id="rId29"/>
    <p:sldId id="327" r:id="rId30"/>
    <p:sldId id="314" r:id="rId31"/>
    <p:sldId id="340" r:id="rId32"/>
    <p:sldId id="341" r:id="rId33"/>
    <p:sldId id="307" r:id="rId34"/>
    <p:sldId id="323" r:id="rId35"/>
    <p:sldId id="305" r:id="rId36"/>
    <p:sldId id="308" r:id="rId37"/>
    <p:sldId id="329" r:id="rId38"/>
    <p:sldId id="330" r:id="rId39"/>
    <p:sldId id="331" r:id="rId40"/>
    <p:sldId id="332" r:id="rId41"/>
    <p:sldId id="333" r:id="rId42"/>
    <p:sldId id="336" r:id="rId43"/>
    <p:sldId id="335" r:id="rId44"/>
    <p:sldId id="337" r:id="rId45"/>
    <p:sldId id="338" r:id="rId46"/>
    <p:sldId id="309" r:id="rId47"/>
    <p:sldId id="339" r:id="rId48"/>
    <p:sldId id="310" r:id="rId49"/>
    <p:sldId id="311" r:id="rId50"/>
    <p:sldId id="312" r:id="rId5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163" autoAdjust="0"/>
  </p:normalViewPr>
  <p:slideViewPr>
    <p:cSldViewPr snapToGrid="0">
      <p:cViewPr varScale="1">
        <p:scale>
          <a:sx n="58" d="100"/>
          <a:sy n="58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a Vaněčková" userId="4662492886d6fe58" providerId="LiveId" clId="{A6710F91-F61A-4879-89F1-11D96DFD82C2}"/>
    <pc:docChg chg="custSel modSld">
      <pc:chgData name="Jana Vaněčková" userId="4662492886d6fe58" providerId="LiveId" clId="{A6710F91-F61A-4879-89F1-11D96DFD82C2}" dt="2019-11-19T16:15:27.371" v="20" actId="20577"/>
      <pc:docMkLst>
        <pc:docMk/>
      </pc:docMkLst>
      <pc:sldChg chg="modSp">
        <pc:chgData name="Jana Vaněčková" userId="4662492886d6fe58" providerId="LiveId" clId="{A6710F91-F61A-4879-89F1-11D96DFD82C2}" dt="2019-11-19T14:36:43.273" v="1" actId="20577"/>
        <pc:sldMkLst>
          <pc:docMk/>
          <pc:sldMk cId="3267187282" sldId="262"/>
        </pc:sldMkLst>
        <pc:spChg chg="mod">
          <ac:chgData name="Jana Vaněčková" userId="4662492886d6fe58" providerId="LiveId" clId="{A6710F91-F61A-4879-89F1-11D96DFD82C2}" dt="2019-11-19T14:36:43.273" v="1" actId="20577"/>
          <ac:spMkLst>
            <pc:docMk/>
            <pc:sldMk cId="3267187282" sldId="262"/>
            <ac:spMk id="3" creationId="{4B8967B2-7F87-4503-8193-D3E328032FCA}"/>
          </ac:spMkLst>
        </pc:spChg>
      </pc:sldChg>
      <pc:sldChg chg="modSp">
        <pc:chgData name="Jana Vaněčková" userId="4662492886d6fe58" providerId="LiveId" clId="{A6710F91-F61A-4879-89F1-11D96DFD82C2}" dt="2019-11-19T16:01:44.899" v="8" actId="27636"/>
        <pc:sldMkLst>
          <pc:docMk/>
          <pc:sldMk cId="421318150" sldId="271"/>
        </pc:sldMkLst>
        <pc:spChg chg="mod">
          <ac:chgData name="Jana Vaněčková" userId="4662492886d6fe58" providerId="LiveId" clId="{A6710F91-F61A-4879-89F1-11D96DFD82C2}" dt="2019-11-19T16:01:44.899" v="8" actId="27636"/>
          <ac:spMkLst>
            <pc:docMk/>
            <pc:sldMk cId="421318150" sldId="271"/>
            <ac:spMk id="3" creationId="{FD37CC7B-8A07-4C3C-8F0E-CA614375DB73}"/>
          </ac:spMkLst>
        </pc:spChg>
      </pc:sldChg>
      <pc:sldChg chg="modSp">
        <pc:chgData name="Jana Vaněčková" userId="4662492886d6fe58" providerId="LiveId" clId="{A6710F91-F61A-4879-89F1-11D96DFD82C2}" dt="2019-11-19T16:04:36.946" v="15" actId="20577"/>
        <pc:sldMkLst>
          <pc:docMk/>
          <pc:sldMk cId="2200108444" sldId="274"/>
        </pc:sldMkLst>
        <pc:spChg chg="mod">
          <ac:chgData name="Jana Vaněčková" userId="4662492886d6fe58" providerId="LiveId" clId="{A6710F91-F61A-4879-89F1-11D96DFD82C2}" dt="2019-11-19T16:04:36.946" v="15" actId="20577"/>
          <ac:spMkLst>
            <pc:docMk/>
            <pc:sldMk cId="2200108444" sldId="274"/>
            <ac:spMk id="3" creationId="{2A0B68AD-5007-4E42-8943-E93F490E4310}"/>
          </ac:spMkLst>
        </pc:spChg>
      </pc:sldChg>
      <pc:sldChg chg="modSp">
        <pc:chgData name="Jana Vaněčková" userId="4662492886d6fe58" providerId="LiveId" clId="{A6710F91-F61A-4879-89F1-11D96DFD82C2}" dt="2019-11-19T16:02:22.371" v="9" actId="1036"/>
        <pc:sldMkLst>
          <pc:docMk/>
          <pc:sldMk cId="1318401881" sldId="279"/>
        </pc:sldMkLst>
        <pc:picChg chg="mod">
          <ac:chgData name="Jana Vaněčková" userId="4662492886d6fe58" providerId="LiveId" clId="{A6710F91-F61A-4879-89F1-11D96DFD82C2}" dt="2019-11-19T16:02:22.371" v="9" actId="1036"/>
          <ac:picMkLst>
            <pc:docMk/>
            <pc:sldMk cId="1318401881" sldId="279"/>
            <ac:picMk id="4" creationId="{BCEA485B-C8E8-4AEB-B898-7D35719D4CED}"/>
          </ac:picMkLst>
        </pc:picChg>
      </pc:sldChg>
      <pc:sldChg chg="modSp">
        <pc:chgData name="Jana Vaněčková" userId="4662492886d6fe58" providerId="LiveId" clId="{A6710F91-F61A-4879-89F1-11D96DFD82C2}" dt="2019-11-19T16:11:57.904" v="19" actId="27636"/>
        <pc:sldMkLst>
          <pc:docMk/>
          <pc:sldMk cId="3396824968" sldId="287"/>
        </pc:sldMkLst>
        <pc:spChg chg="mod">
          <ac:chgData name="Jana Vaněčková" userId="4662492886d6fe58" providerId="LiveId" clId="{A6710F91-F61A-4879-89F1-11D96DFD82C2}" dt="2019-11-19T16:11:57.904" v="19" actId="27636"/>
          <ac:spMkLst>
            <pc:docMk/>
            <pc:sldMk cId="3396824968" sldId="287"/>
            <ac:spMk id="3" creationId="{E2072C33-77EE-4E4E-BAF3-796778B87A70}"/>
          </ac:spMkLst>
        </pc:spChg>
      </pc:sldChg>
      <pc:sldChg chg="modSp">
        <pc:chgData name="Jana Vaněčková" userId="4662492886d6fe58" providerId="LiveId" clId="{A6710F91-F61A-4879-89F1-11D96DFD82C2}" dt="2019-11-19T16:15:27.371" v="20" actId="20577"/>
        <pc:sldMkLst>
          <pc:docMk/>
          <pc:sldMk cId="1630614396" sldId="292"/>
        </pc:sldMkLst>
        <pc:spChg chg="mod">
          <ac:chgData name="Jana Vaněčková" userId="4662492886d6fe58" providerId="LiveId" clId="{A6710F91-F61A-4879-89F1-11D96DFD82C2}" dt="2019-11-19T16:15:27.371" v="20" actId="20577"/>
          <ac:spMkLst>
            <pc:docMk/>
            <pc:sldMk cId="1630614396" sldId="292"/>
            <ac:spMk id="3" creationId="{EA5CBA80-4DB3-4C66-87B6-189D11F5855A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9T10:18:56.89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655 218 4128,'11'0'41,"170"14"335,-97-14-128,299 11 196,-338-7-376,190 10 31,-90-9 21,-26-2-28,62 15 213,-223-17-88,-35-4-217,57 2 15,-267-11 161,1 13-48,-82 4 81,336-4-115,21-1-47,1 0-1,0 1 1,0 1 0,0 0-1,-2 1-46,21-5 27,-1 0-17,1 0 0,-1 1 0,0 0 0,0 1 0,3 0-10,23-1 50,122-4 15,-127 4-36,268-5 110,136 2 78,-283 2-123,51 2 51,-142 0-57,-48 0 3,-55 0 2,-92 0-2,-149 0 113,20 2-120,208-1-24,2 2-24,-190 3 65,-22-6 395,264 0-369,15 0-21,62 0 61,103-3 5,57 0 57,-108 3-111,335 0 170,-329 0-258,-82 1 44,196 10 79,-223-8-122,-2 0 1,-1-1 0,1-1 0,2-1-32,-24 0 2,1 0 0,-1 1-1,1-1 1,-1 0 0,1 0 0,-1 0 0,1 0 0,-1 0 0,1 0 0,-1 0 0,1-1 0,0 1 0,-1 0-1,1 0 1,-1 0 0,1 0 0,-1 0 0,1-1 0,0 1 0,-1 0 0,1 0 0,-1-1 0,1 1 0,0 0 0,-1-1-1,1 1 1,0 0 0,0-1 0,-1 1 0,1-1-2,-1 0 2,0 0 0,0 0-1,0 1 1,0-1 0,0 0 0,0 0-1,0 0 1,0 1 0,0-1-1,0 1 1,-1-1 0,1 1 0,0-1-1,0 1 1,-1 0 0,1-1 0,0 1-1,-1 0 1,1 0 0,0 0 0,0 0-1,-1 0 1,0 0-2,-162-3 52,-129 4 25,240-2-62,-261-6 20,246 5-15,-302 3 21,77-10-2,244 9-29,-104-2 32,138-1-3,39-1 7,-19 4-47,86-11 66,102-3 8,-146 13-18,232 2 28,-218 0-23,-8 1-28,250-1 73,-200-4-60,220-6 69,-191 16-73,-31-5 3,-95-2-17,-6 0 3,-7-2-4,-17-2-18,0 1 0,1 1 1,-24 1-9,32 0 3,-298-5 73,27 6-48,223 0-8,-11 0-7,-213-1 23,225-1-20,-162-4 31,194 7-42,-28 0 71,-1-2 0,-21-5-76,97-1 140,-6 5-127,38-3 86,98 1 20,187 1 154,-43 0-165,-233 4-40,223 7 32,-227-6-33,-19-2-35,213-1 89,-217-1-84,112-2 133,-280 4-122,-84 0-31,169 0-9,-241 0 8,229 0-9,-100 0-1,-24 0-3,16 0 2,19 0-2,20 0 2,28 0-3,16 0 14,213 0-7,180-4 30,-9 4-18,-232 0 6,410-7 93,-352 1-106,-78 4 21,218-4 101,-379 6-88,-74 3-24,146-1-16,-235 3 8,216-5-8,-272-4 11,271 4 1,-256 0 10,263 1 4,-229 9 54,166-3-31,121-6-54,0-1 1,1 0 0,-1 1-1,0-1 1,0 0-1,1 0 1,-1 0 0,0 0-1,0 0 1,1 0-1,-1 0 1,0 0 0,0 0-1,1 0 1,-1 0-1,0 0 1,0-1 0,1 1-1,-1 0 1,0-1-1,1 1 1,-1 0 0,0-1-1,1 1 1,-1-1-1,0 0-3,3 0 7,-1 0-1,1 0 0,0 0 0,-1 1 1,1-1-1,0 0 0,0 1 0,0-1 1,0 1-1,0 0 0,0-1 0,0 1 1,0 0-7,64-5 84,18 3-84,30 1 133,7-6-133,-24 1 56,199-12 16,-232 16-24,251 2 25,-254 1-18,230-8 29,-236 3-17,224-9 78,-151 9-66,-119 4-39,-27-10 13,3 7-25,-139-3 15,-177 6 33,27 0-50,240 0-11,-285-4 25,72 2-1,80 2 22,294-9 46,79 7-53,37-3 23,-65-1-24,152-3 2,-242 8-13,61 3-5,194-1 83,-172-8-63,-123 6-39,-4-1-8,0 1 0,-1 1 0,1 1 0,0 0 0,0 0 0,-1 1 0,4 2-10,-14-3 16,1 1 2,-26-1 20,-122-1-3,-177-5 18,44 1-35,217 4-12,-284 0 12,79-6 6,87 6 33,251-7 12,86 2-30,-39 1 22,114 4-1,60 5-5,-237-5-22,220-5 13,-222 4-18,-44 1-23,261 5 54,-141 1-25,-118-7-14,2-2 3,-72 0 14,-72-1-15,-117 9 2,189-2-16,-265 5 8,251-6-10,-283 10 4,285-9-2,-321 13 16,111-3 6,165-4-11,107-8-4,17 0 7,13-2 4,141 1 10,188-5 62,-17-2-51,-260 6-12,298 6 18,-301-3-20,287 4 10,-291-6-28,-48 1-11,126 4 22,10 7-26,-128-8 5,6 0 4,0 0 0,0-3 0,5-1-9,-80-7 30,23 5-28,-75 1 14,-175 2 3,203 1-4,-283 7 11,274-9-6,-313 0 10,309 0-4,-295 0 10,303 1-14,-301 10 40,328-9-44,-158 5 47,179-7-47,43 0 28,66 0-9,140-3 1,-173 2-12,250-1 12,-238 2-12,293 0 9,-283 0-20,302 0 10,-303 0-10,282 5 10,-292-2-10,-40-2-9,257 9 26,-197-10-2,-65 0 8,-71 0-14,-70 0-2,-160 3 3,215 0-12,-300 11 6,287-11-6,-332 11 5,327-11-12,-324 16 4,333-15-2,-93 8 4,-1 1-8,46-3 1,49-5-2,12-3 11,166-9 4,126 4-1,-174 3-4,237-2 6,-230 0-4,294-10 11,-280 10-6,296 1 7,-301 1-12,276 0 10,-283 0-10,238 6 23,-178-10-4,-126 4-33,0-1 0,0 1 0,1 0 0,-1 0 0,0 0 0,0 0 0,0 0 0,0 1 0,1-1 0,-1 0 0,0 0 0,0 0 0,0 1 0,1-1 0,-1 0 0,0 1 0,0-1 0,1 1 0,-1-1 0,0 1 0,1-1 0,-1 1 0,0 0-1,0 0 1,-1 0 0,1 1 0,-1-1 0,0 0 0,0 0-1,0 0 1,0 0 0,1-1 0,-1 1 0,0 0 0,0-1 0,-1 1 0,1-1 0,0 0 0,0 0 0,0 0 0,0 0 0,-1 0-1,-175 7 25,131-7-10,-227 0 9,211 0-18,-110 0 1,-46 0-4,-6 0 2,3 0-4,3 0-1,11 4 2,83 1 1,-109 3 8,66-8 31,181 0-31,1 0 1,-1-2-1,1 1 0,2-2-11,10-1 21,0 1-1,20 0-20,209-2 50,-198 4-4,269-9 22,-254 7-8,292-6 24,-291 9-22,299 0 28,-298-1-28,-13-1-27,268 1 80,-120 5-33,-194-4-57,0-1 0,0 0 0,0-1 0,1 0-25,14-3 20,-24 5 26,-14 0 1,-46 0 18,-133 2-1,135 0-24,-244 10 15,230-10-22,-301 3 11,292-4-22,-290 8 10,295-7-24,-106 3 4,-27 2-8,25 0 1,36-1-4,43-2-1,41-1 2,48-2 1,30-1 0,-1-1-3,88 1 2,160-3 6,-212 2-2,263-6 4,-249 4-2,290-11 9,-285 12-4,315-5 7,-312 7 0,-66 0-17,377-8 42,-128-4-3,-199 10-24,-21 4-12,-35-1-4,-12 1 1,-44 7 0,-37-3 2,-31 0-4,-35 0-1,-35 0 0,-22-1 0,-15-1 0,-5 3 0,-6 5 2,109-4 1,-242 10 8,318-17-7,-250 16 10,262-14-7,-13 0 7,1 3 1,-7 3-15,43-3 13,36-2 20,51-3 3,146-1 3,-164 0-6,234 0 14,-223 0-12,296 1 19,-284 1-14,299 5 12,-304-8-30,265-2 10,-274 4-24,232 4 14,-182-5-12,-105 0-4,-25 9 4,3-7-2,-154-2 8,120 0-8,-241 3 8,226-2-10,-294 1 4,282-2-4,-114 1 1,-29 3-6,2 2-1,6-1 2,100-1 1,-151 1 8,56-5 41,186-1-34,39-2 34,50-2-4,132 0 6,-149 3-14,241-8 15,-229 7-20,301-9 15,-285 10-28,319-12 11,-322 10-20,293-15 5,-302 16-10,261-12 14,-249 11-15,-23 1-4,-52 3-1,-14-2 0,-25-1 0,-69-1-2,-43 4 0,-33 5 0,-21 1 0,-16-1 0,-4 6 0,-4 5 0,5-1 0,10-7 2,19-1 3,26 3-2,-27 9 5,188-18-7,-1 0 1,1-1 0,0 0-1,-1 0 1,1 0 0,0 0-1,0 0 1,-1-1 0,1 1-1,0-1 1,-2 0-2,-7-1 14,93-3-1,4 4 4,174-5 2,-201 4-6,282-12 6,-267 12-4,283-7 11,-287 8-4,283-4 15,-283 4-4,279-7 55,-297 6-56,7 0 64,0 2 0,4 3-96,-94-6 43,-46 0-4,-154 7 5,175-2-18,-255 8 9,245-8-20,-294 7 10,286-7-12,-286 12 5,293-11-10,-251 8 8,262-10-8,-64 3 4,16 1-8,37 0 1,37-2-1,29 0-2,18-2 0,46 5 1,48 1 2,42-7-2,182-8 5,-267 6 0,298-4 8,-287 6-8,330-3 9,-327 1-4,-4-1-5,266-3 8,-57 6 0,-263-2-12,-6 1 3,0 0-1,0 1 0,0 1 1,3 0-7,-71-7 9,0 1 0,-19 2-9,48 2 2,-21 1 6,-245 3 9,220-1-4,-318 12 5,304-11-10,-124 7 4,109-5-12</inkml:trace>
  <inkml:trace contextRef="#ctx0" brushRef="#br0" timeOffset="1">1539 416 23926,'-135'7'3,"-110"13"2,2-1-2,25-3 2,42-1-4,49-5-1,49-3 0,33-5 0,31-2 0,18 0 0,21-2 0,68-2 2,52-2 3,45 1-2,236-10 5,-342 13-2,230-6 1</inkml:trace>
  <inkml:trace contextRef="#ctx0" brushRef="#br0" timeOffset="-1">3001 437 24015,'77'-2'2,"39"1"3,-55 0-2,-54 0-1,-14-1 1,-50-9-2,-42 4-1,-40 5 0,-39 4 0,-42 1 0</inkml:trace>
  <inkml:trace contextRef="#ctx0" brushRef="#br0" timeOffset="-3">1539 431 24031,'-35'1'0,"-252"12"0,9 1 0,39-2 0,44 0 0,-108 4 15,300-16-16,-20 1 8,43-7 10,-4 2-15,50-5 8,181-14 7,-183 18-2,290-19 11,-277 18-6,350-20 8,-335 21-8,368-17 7,-371 17-12,386-17 17,-431 21-27,240-13 14,-148-2-3,-126 14-10,-11 3-5,0-1-1,0 0 1,0 0-1,0 0 0,0 0 1,0 0-1,1 0 1,-1 0-1,0 0 1,0-1-1,0 1 0,0 0 1,0 0-1,1-1 1,-1 1-1,0 0 1,0-1-1,0 1 0,0-1 0,-1 0 1,0 0 0,0-1-1,0 2 1,-1-1-1,1 0 1,0 0-1,-1 1 1,1-1-1,-1 1 1,1 0 0,-1 0-1,1 0 1,-1 0-1,-1 0 0,-186-5 10,138 5-4,-274 0 4,251 0-4,-330 0 4,322 0-4,-318 9 4,324-7-4,-111 3 1,-23-2-4,30 1 2,42 2-2,-1-2 5,139-4 0,5-2-5,14-1-1,1 0-1,57-5 9,147-6 6,-169 12-8,279 1 8,-258 0-10,115-2 1,38-1-4,215-8 5,-362 9-2,-7 1-1,252-5 14,-270 8-9,6 1 8,1-2 0,26-6-18,-62 0 8,-27 6-8,0 0 1,0 0-1,0 0 0,0 0 0,0 0 0,0 0 0,0 0 1,0 0-1,0 0 0,1 0 0,-1 0 0,0 0 1,0 0-1,0 0 0,0 0 0,0-1 0,0 1 1,0 0-1,0 0 0,0 0 0,0 0 0,0 0 0,0 0 1,0 0-1,0 0 0,0 0 0,0 0 0,0 0 1,0-1-1,0 1 0,0 0 0,0 0 0,0 0 1,0 0-1,0 0 0,0 0 0,0 0 0,0 0 0,0 0 1,0 0-1,0-1 0,0 1 0,0 0 0,0 0 1,0 0-1,0 0 0,0 0 0,0 0 0,0 0 1,0 0-1,0 0 0,0 0 0,-1 0 0,1 0 0,0 0 1,0 0-1,0 0 0,0-1 0,0 1 0,0 0 1,0 0-1,0 0 0,0 0 0,0 0 0,0 0 1,-1 0-1,1 0 0,0 0 0,0 0 0,-19-4 11,-63-3 7,-157-4 1,179 9-6,-271-7 6,258 9-6,-325 0 5,317-1-12,-305-8 4,315 7-4,-318-13 10,263 11-9,9 1-4,43 3 2,45-1-1,29 1-4,0 0 0,0 0 0,1 0 0,-1 0 0,0 0 0,0 0 0,0-1 0,0 1 0,0 0 0,0 0 0,0 0 0,0 0 0,0 0 0,0 0 0,0 0 0,0 0 0,0 0 0,0 0 0,0 0 1,0 0-1,0 0 0,0-1 0,0 1 0,0 0 0,0 0 0,0 0 0,0 0 0,0 0 0,0 0 0,0 0 0,0 0 0,0 0 0,0 0 0,0 0 0,0 0 0,0-1 0,0 1 0,0 0 0,0 0 0,0 0 0,0 0 0,25-4 3,68-4 0,34 4 2,24 4-4,25 2-1,22-5 0,10-2 0,7 4 0,4 3 0,0 2 0,-17-1 0,-27-2 2,-38-1 3,-46 0-4,-39 0-1,-37 0 0,-16-1 0,-16-1 0,-54 0 0,-49-1 0,-46 0 0,-20-1 0,-13 1 0,-13 0 0,-20-1 0,3 1 0,15-1 0,8-2 0,13 0 0,31 4 0,47 6 0,44 0 0,50-4 0,17-1 0,5 0 0,53-9 0,47 7 0,43 8 0,24 0 0,11-4 2,210-1 6,-310 0-2,119 0 1,27 0-6,-12 1-1,-16 3 2,-92 4 1,-29-3 8,16-2-11,-72-5 4,33 0 8,-80-2-5,-50-4-4,-52 2 2,-45 8-2,-35 3 2,-23-1-2,-11-3 2,1-1-4,-5 5-1,-5 6 0,17-2 0,36-7 0,38-1 0,37 3 0,19 7 0,184-16 0,54 1 0,40 3 0,30 1 0,28-2 0,24-1 0,24 3 0,12 2 0,-2-4 0,-13 2 0,-25 3 0,-27-1 0,-38-4 0,-42-2 0,-53 0 0,-82 4 0,19-3 0,-28 3 0,0 0 0,0 0 0,-1 0 0,1 0 0,0 0 0,0 0 0,0 0 0,0 0 0,0 0 0,0-1 0,-1 1 0,1 0 0,0 0 0,0 0 0,0 0 0,0 0 0,0-1 0,0 1 0,0 0 0,0 0 0,0 0 0,0 0 0,0 0 0,0-1 0,0 1 0,0 0 0,0 0 0,0 0 0,0 0 0,0-1 0,0 1 0,0 0 0,0 0 0,0 0-1,0 0 1,0 0 0,0-1 0,0 1 0,0 0 0,1 0 0,-1 0 0,0 0 0,0 0 0,0 0 0,0-1 0,0 1 0,0 0 0,0 0 0,1 0 0,-1 0 0,0 0 0,0 0 0,0 0 0,0 0 0,0 0 0,1 0 0,-1 0 0,-14-2-5,-141 0 2,108 2-2,-263 0 2,235 0-2,-328 0 2,320 0-2,-348 14 2,346-9-2,-119 2 3,-17-3 2,93-3 0,-114 2-6,144 3 2,72-3 0,67-2 1,43-4-4,-46 0 7,94-4 0,213 0-1,-271 5-4,311-7 2,-305 8-4,128-4 1,55 1 4,273 3-4,-365-1 4,11-1 2,-44 2 0,-54 1 0,-59 0 0,-42 0 0,-14 1 0,-101 2 2,-193 9 6,258-11-2,-322 8 4,303-7-4,-135 4 1,-48 2-4,13 2 2,25 6-4,31 0-1,32-5 0,45-4 0,48-4 0,50-4 0,25 1 0,0 0 0,0 0 0,0 0 0,0 0 0,0 0 0,0 0 0,0 0 0,0 0 0,1 0 0,-1 0 0,0 0 0,0 0 0,0 0 0,0 0 0,0 0 0,0 0 0,0 0 0,1 0 0,-1 0 0,0 0 0,0 0 0,0 0 0,0 0 0,0 0 0,0 0 0,0 0 0,0 0 0,1 0 0,-1 0 0,0 0 0,0 0 0,0-1 0,0 1 0,0 0 0,0 0 0,0 0 0,0 0 0,0 0 0,0 0 0,0 0 0,0 0 0,0 0 0,0-1 0,1 1 0,-1 0 0,0 0 0,0 0 0,0 0 0,0 0 0,0 0 0,0 0 0,0 0 0,0-1 0,0 1 0,0 0 0,-1 0 0,1 0 0,0 0 0,0 0 0,0 0 0,0 0 0,0-1 0,0 1 0,0 0 0,0 0 0,0 0 0,30-6 0,67-1 0,198-2-1,-227 8-4,303-13 2,-292 10-4,128-7 1,51-5 4,-12 1 2,-64 4-1,-116 7-4,81-9 3,7-3 2,17-2-1,-163 16-2,-13-1 1,-2-2 0,4 3 2,1 1-1,0-1 1,-1 1-1,1-1 1,-1 1-1,0 0 1,1 0-1,-1 0 1,0 0-1,0 1 0,1-1 1,-1 1-1,0 0 1,0-1-1,-1 1 1,-169-19-9,127 16 4,-90-1 3,-63 3 2,-22 4 0,-6 3 0,-12 4 0,-9 1 0,9-1 0,35 1 0,32-2 0,37-2 0,41-5 0,43-1 2,45-1 0,17 1 1,61 7 0,32-4 2,28-7-2,38 0 2,43-4-2,20 0 2,6 1-2,1 2 2,-3 3-2,-13-1 2,-30-6-2,-29-1 2,-41-1-2,-48 0 2,-60 6-1,-21 2-3,-23 1 2,-64 1-2,-39-3-1,-28 0 0,-33 4 0,-35 5 0,-21 4 0,-8-1 0,10 2 0,14 2 0,25-1 0,28-6 0,30 1 0,35 4 0,40 0 0,73-11 0,0 0 0,0 0 0,-1 0 0,1 0 0,0 0 0,-1 1 0,1-1 0,0 0 0,0 1 0,-1-1 0,1 1 0,0-1 0,0 1 0,0 0 0,0-1 0,0 1 0,0 0 0,0 0 0,0 0 0,-1 0 0,4 1 0,1-1 0,-1 0 0,0 0 0,0 0 0,0 0 0,1 0 0,-1 0 0,1-1 0,-1 1 0,0-1 0,1 0 0,-1 0 0,3 0 0,91 8 0,31 2 0,20 0 0,29 0 0,32-4 2,11-3 3,-7-3-2,-3-2 2,-9 2-4,-29 0-1,-38 0 0,-43 0 0,-54-2 0,-43-1 0,1 1 0,-1 0 0,0 1 0,0-1 0,0 1 0,0 1 0,-97-7 0,-46 6 0,-174-10-1,260 8-6,-304-11-3,288 11-2,-312-15 0,315 16-2,-300-4-3,308 7 10,-264 9-7,299-11 12,4 0 0,-1 1 0,0 1 0,-6 3 2,16-2-3,17-1 0,8 2 1,32 9 0,45-4 2,42-1 0,40 1 0,24-2 0,9 1 0,16 0 0,20 3 0,-5 5 0,-25 0 0,-20-6 0,-11-4 0,-29-2 0,-45-3 0,-40-3 0,-48 0 0,-16 0 0,-24-2 0,-71-1 0,-34 2 0,-19 4 0,-24 0 0,-31 0 0,-13 0 0,10 0 0,-5 0 0,-7 4 2,13 2 3,39 1-2,38 0 2,41 0-2,34-1 2,38 0-1,22-6-4,0 0 0,0 0 0,-1 0 0,1 0 0,0 0 0,0 0 0,0 0 0,0 0 0,0 0 0,0 0 0,0 0 0,0 0 0,0 0 0,0 0 0,-1 0 0,1 0 0,0 0 0,0 0 0,0 1 0,0-1 0,0 0 0,0 0 0,0 0 0,0 0 0,0 0 0,0 0 0,0 0 0,0 0 0,0 0 0,0 0 0,0 1 0,0-1 0,0 0 0,0 0 0,0 0 0,0 0 1,0 0-1,0 0 0,0 0 0,0 0 0,0 1 0,0-1 0,0 0 0,0 0 0,0 0 0,0 0 0,0 0 0,0 0 0,0 0 0,0 0 0,0 0 0,1 0 0,-1 0 0,0 1 0,0-1 0,0 0 0,0 0 0,0 0 0,0 0 0,0 0 0,0 0 0,0 0 0,0 0 0,1 0 0,-1 0 0,0 0 0,0 0 0,0 0 0,21 5 3,-20-5-3,78 10 3,47 3 2,40-3-2,29-3 2,17-1-2,231 8 5,-356-12-2,346 9 4,-347-9-2,355 12 8,-354-11-10,376 14 12,-128-7 6,-204-8 20,-148-5-42,-57-2 16,-149 5 8,168 2-4,-271 7 11,253-8-18,-53 2-7</inkml:trace>
  <inkml:trace contextRef="#ctx0" brushRef="#br0" timeOffset="-5">1539 454 25141,'-280'20'18,"229"-17"-13,-26 1 13,-14 5-18,83-7 4,13 0-3,22 0 2,68-3 0,-4 0 0</inkml:trace>
  <inkml:trace contextRef="#ctx0" brushRef="#br0" timeOffset="-7">3355 450 25199,'5'0'0,"-2"-1"0,-11 1 0</inkml:trace>
  <inkml:trace contextRef="#ctx0" brushRef="#br0" timeOffset="-9">3355 478 25319,'26'-1'0,"33"1"0,-42-1 0,-12-1 0,-44-9 0,-29 5 0</inkml:trace>
  <inkml:trace contextRef="#ctx0" brushRef="#br0" timeOffset="-11">2873 415 25267,'91'-7'-2,"16"-7"0,91-8-28,-192 21-42,-7 1 86,-1 0 0,1 0 0,-1 0 1,1 0-1,-1 0 0,1 0 0,-1-1 0,1 1 1,0-1-1,-1 1 0,1-1 0,-1 0 1,0 0-15,1 0-262,0 1 1,-1-1 0,1 0 0,0 1 0,-1-1-1,1 1 1,-1 0 0,1-1 0,-1 1 0,1 0-1,-1 0 1,1 0 0,-2 0 261,3 0-15230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9T10:19:01.37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440 0 816,'0'0'88,"-16"3"-15,-72 10 262,8-6 1330,-34-2-1665,103-4 222,-30 4 1443,42-5-1652,0 0 0,0 0 1,1 0-1,-1 0 0,0 0 0,0 0 1,0 0-1,0 0 0,0 1 0,0-1 1,0 0-1,0 1 0,0-1 1,0 1-1,0-1 0,0 1-13,1 0 11,0 0 1,-1 0-1,1 0 1,0-1-1,-1 1 1,1 0-1,0-1 1,0 0-1,0 1 1,0-1-1,-1 0 0,1 0 1,0 0-1,0 0 1,1-1-12,254 5 509,-144 8-203,-59-5-192,-49-6-66,4 2 12,-7-2-9,-2-1-6,-11 1-30,0 0 0,0 1-1,1 1 1,-1 0 0,-1 1-15,-7 1 5,-9 0 10,0-1 1,-1-1 0,0-1-1,1-2 1,-1 0 0,1-3-1,-6-1-15,-60 1 144,91 3-96,3 0 15,0 0 1,0 0-2,0 0-4,6 0-12,188-6 156,-173 6-196,28-1 44,-40 0-39,13-1 23,1 0 0,0 2 0,9 1-34,-30-1 8,-2 0 7,0 0 1,-3-1-3,-1 0-12,1-1 0,-1 1-1,0 0 1,0 0 0,0 0-1,0 1 1,1-1 0,-1 1-1,0 0 1,0 0 0,0 0-1,-11 1 1,-40-1 1,-1 0-2,5-1 0,11-1 0,5 5 0,-1 2 0,1-4 0,23-4 0,10 2 0,-1 0 0,0 1 0,0-1 0,0 1 0,0 0 0,0 0 0,0 0 0,0 0 0,0 0 0,0 1 0,0-1 0,-2 2 0,1-2 0,7 0 2,10-2 2,105-7 6,-70 8-1,20-4 5,70-2 36,-118 7 42,-28-1-49,-50-1-26,22 1 8,17 0-20,-36 2 29,-146 16 70,142-7-35,55-9-50,-6 3 5,7-3 7,3-1 2,2 0-28,0 0 1,0 0-1,0 0 0,0 1 0,0-1 1,-1 0-1,1 1 0,0-1 0,0 1 1,0-1-1,-1 1 0,2 1-5,9 2 9,16-1 28,1-1 0,-1-2 1,1 0-1,-1-2 0,22-4-37,-12 1 70,0 2 1,37 3-71,-35 0 54,-37-1-20,-3 1 4,0 0-4,-8 0-8,-1-2-21,6 1-3,-1 0 1,0 1 0,1-1-1,-1 1 1,0 0 0,1 0-1,-1 0 1,1 1-1,-1-1 1,0 1-3,-138 5 66,65-3-51,75-3-13,-166 7 74,165-7-72,1 0-3,0-1 1,-1 1-1,1 1 0,0-1 1,0 0-1,0 0 0,0 1 0,0-1 1,1 1-1,-1-1 0,-1 1-1,2 0 15,-2 1 4,-10 7-11,10-7 12,3-2 5,0 0 6,0 0 1,4 0 1,200-3 174,-130-1-151,-17 0-17,21-1 195,7 4-234,-173 2 39,-1 4-1,-72 14-38,119-15 10,29-3 1,0 0-1,0 1 0,0 0 0,-1 1-10,5 0 21,6-2-2,3-1-15,-1 0 1,1 0-1,0 0 0,-1 0 0,1 0 0,-1 0 1,1 0-1,0 0 0,-1 0 0,1 0 1,-1 0-1,1 0 0,0 0 0,-1 0 1,1 0-1,-1 1 0,1-1 0,0 0 1,-1 0-1,1 0 0,0 1 0,-1-1 1,1 0-1,0 0 0,0 1 0,-1-1 0,1 0 1,0 1-5,4 1 6,0 0 1,0-1-1,0 1 1,0-1-1,0 0 1,1 0-1,-1 0 1,0-1-1,1 0 1,-1 1-1,1-2 0,3 1-6,65-6 64,-49 4-61,192-5 238,-128 3-44,-86 4-155,-21 0 22,-61 4-7,-11 5-57,2 0 81,-16-4-81,102-5-17,-38-1 150,34 0 19,23-2-78,136-13 132,-141 15-202,24-4 67,0 2 0,5 2-71,-32 1 38,-6 0-4,2-3-2,2 0-34,-9 1 40,-5 0-35,-28-1 14,-5 3-4,-8 0-9,-159 0 33,197 0-34,23 11 10,-3-8-11,0 0 0,-1-1 0,2-1 0,-1 1 0,0-1 0,0-1 0,0 1 0,0-2 0,9 0-2,-2 0 1,161 1 55,-175 0-49,-2 0 1,-7-1-2,-28-5-3,-48 4 4,2-3-7,22-2-1387,36 3-5546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1E1DB7-5DD3-45EC-806E-934164AD96A9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DC7851-8AE1-4B19-9ED1-CF6A26D556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9247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Ligamentum</a:t>
            </a:r>
            <a:r>
              <a:rPr lang="cs-CZ" dirty="0"/>
              <a:t> suspenzorium ovarii -&gt; připevňuje ovarium ke stěně pánve a obsahuje a. </a:t>
            </a:r>
            <a:r>
              <a:rPr lang="cs-CZ" dirty="0" err="1"/>
              <a:t>ovarica</a:t>
            </a:r>
            <a:r>
              <a:rPr lang="cs-CZ" dirty="0"/>
              <a:t> a v. </a:t>
            </a:r>
            <a:r>
              <a:rPr lang="cs-CZ" dirty="0" err="1"/>
              <a:t>ovarica</a:t>
            </a:r>
            <a:endParaRPr lang="cs-CZ" dirty="0"/>
          </a:p>
          <a:p>
            <a:r>
              <a:rPr lang="cs-CZ" dirty="0" err="1"/>
              <a:t>Ligamentum</a:t>
            </a:r>
            <a:r>
              <a:rPr lang="cs-CZ" dirty="0"/>
              <a:t> ovarii proprium -&gt; připevňuje ovarium k děložnímu rohu</a:t>
            </a:r>
          </a:p>
          <a:p>
            <a:r>
              <a:rPr lang="cs-CZ" dirty="0" err="1"/>
              <a:t>Mesovarium</a:t>
            </a:r>
            <a:r>
              <a:rPr lang="cs-CZ" dirty="0"/>
              <a:t> – </a:t>
            </a:r>
            <a:r>
              <a:rPr lang="cs-CZ" dirty="0" err="1"/>
              <a:t>pobřišnícový</a:t>
            </a:r>
            <a:r>
              <a:rPr lang="cs-CZ" dirty="0"/>
              <a:t> závěs vaječníku – součást širokého vazu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C7851-8AE1-4B19-9ED1-CF6A26D556FB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96431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Nemusíte umět jednotlivé svaly.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C7851-8AE1-4B19-9ED1-CF6A26D556FB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5016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Příčný řez tuba </a:t>
            </a:r>
            <a:r>
              <a:rPr lang="cs-CZ" dirty="0" err="1"/>
              <a:t>uterina</a:t>
            </a:r>
            <a:r>
              <a:rPr lang="cs-CZ" dirty="0"/>
              <a:t>, slizniční řasy – postupně jich ubývá směrem od ampule k </a:t>
            </a:r>
            <a:r>
              <a:rPr lang="cs-CZ" dirty="0" err="1"/>
              <a:t>isthmu</a:t>
            </a:r>
            <a:r>
              <a:rPr lang="cs-CZ" dirty="0"/>
              <a:t> – tedy </a:t>
            </a:r>
            <a:r>
              <a:rPr lang="cs-CZ" dirty="0" err="1"/>
              <a:t>čim</a:t>
            </a:r>
            <a:r>
              <a:rPr lang="cs-CZ" dirty="0"/>
              <a:t> blíže děloze, tím méně slizničních řas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C7851-8AE1-4B19-9ED1-CF6A26D556FB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8734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Endometrium – </a:t>
            </a:r>
            <a:r>
              <a:rPr lang="cs-CZ" dirty="0" err="1"/>
              <a:t>zona</a:t>
            </a:r>
            <a:r>
              <a:rPr lang="cs-CZ" dirty="0"/>
              <a:t> </a:t>
            </a:r>
            <a:r>
              <a:rPr lang="cs-CZ" dirty="0" err="1"/>
              <a:t>basalis</a:t>
            </a:r>
            <a:r>
              <a:rPr lang="cs-CZ" dirty="0"/>
              <a:t> + </a:t>
            </a:r>
            <a:r>
              <a:rPr lang="cs-CZ" dirty="0" err="1"/>
              <a:t>zona</a:t>
            </a:r>
            <a:r>
              <a:rPr lang="cs-CZ" dirty="0"/>
              <a:t> </a:t>
            </a:r>
            <a:r>
              <a:rPr lang="cs-CZ" dirty="0" err="1"/>
              <a:t>functionalis</a:t>
            </a:r>
            <a:endParaRPr lang="cs-CZ" dirty="0"/>
          </a:p>
          <a:p>
            <a:r>
              <a:rPr lang="cs-CZ" dirty="0" err="1"/>
              <a:t>Myometrium</a:t>
            </a:r>
            <a:r>
              <a:rPr lang="cs-CZ" dirty="0"/>
              <a:t> – 4 vrstvy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C7851-8AE1-4B19-9ED1-CF6A26D556FB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0918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Ligamentum</a:t>
            </a:r>
            <a:r>
              <a:rPr lang="cs-CZ" dirty="0"/>
              <a:t> </a:t>
            </a:r>
            <a:r>
              <a:rPr lang="cs-CZ" dirty="0" err="1"/>
              <a:t>latum</a:t>
            </a:r>
            <a:r>
              <a:rPr lang="cs-CZ" dirty="0"/>
              <a:t> </a:t>
            </a:r>
            <a:r>
              <a:rPr lang="cs-CZ" dirty="0" err="1"/>
              <a:t>uteri</a:t>
            </a:r>
            <a:r>
              <a:rPr lang="cs-CZ" dirty="0"/>
              <a:t> – probíhá od hran dělohy a laterálně přechází v nástěnné peritoneum, které kryje stěny pánve</a:t>
            </a:r>
          </a:p>
          <a:p>
            <a:pPr marL="171450" indent="-171450">
              <a:buFontTx/>
              <a:buChar char="-"/>
            </a:pPr>
            <a:r>
              <a:rPr lang="cs-CZ" dirty="0"/>
              <a:t>Je postavená téměř ve frontální rovině</a:t>
            </a:r>
          </a:p>
          <a:p>
            <a:pPr marL="0" indent="0">
              <a:buFontTx/>
              <a:buNone/>
            </a:pPr>
            <a:r>
              <a:rPr lang="cs-CZ" dirty="0" err="1"/>
              <a:t>Ligamentum</a:t>
            </a:r>
            <a:r>
              <a:rPr lang="cs-CZ" dirty="0"/>
              <a:t> </a:t>
            </a:r>
            <a:r>
              <a:rPr lang="cs-CZ" dirty="0" err="1"/>
              <a:t>teres</a:t>
            </a:r>
            <a:r>
              <a:rPr lang="cs-CZ" dirty="0"/>
              <a:t> </a:t>
            </a:r>
            <a:r>
              <a:rPr lang="cs-CZ" dirty="0" err="1"/>
              <a:t>uteri</a:t>
            </a:r>
            <a:r>
              <a:rPr lang="cs-CZ" dirty="0"/>
              <a:t> – udržuje rostoucí dělohu v </a:t>
            </a:r>
            <a:r>
              <a:rPr lang="cs-CZ" dirty="0" err="1"/>
              <a:t>anteverzi</a:t>
            </a:r>
            <a:r>
              <a:rPr lang="cs-CZ" dirty="0"/>
              <a:t>, vede z děložních rohů přes tříselný kanál ženy do stejnostranného labium </a:t>
            </a:r>
            <a:r>
              <a:rPr lang="cs-CZ" dirty="0" err="1"/>
              <a:t>majus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C7851-8AE1-4B19-9ED1-CF6A26D556FB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9385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Fixují dělohu v malé pánvi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C7851-8AE1-4B19-9ED1-CF6A26D556FB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37837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Round</a:t>
            </a:r>
            <a:r>
              <a:rPr lang="cs-CZ" dirty="0"/>
              <a:t> </a:t>
            </a:r>
            <a:r>
              <a:rPr lang="cs-CZ" dirty="0" err="1"/>
              <a:t>ligament</a:t>
            </a:r>
            <a:r>
              <a:rPr lang="cs-CZ" dirty="0"/>
              <a:t> – </a:t>
            </a:r>
            <a:r>
              <a:rPr lang="cs-CZ" dirty="0" err="1"/>
              <a:t>ligamentum</a:t>
            </a:r>
            <a:r>
              <a:rPr lang="cs-CZ" dirty="0"/>
              <a:t> </a:t>
            </a:r>
            <a:r>
              <a:rPr lang="cs-CZ" dirty="0" err="1"/>
              <a:t>teres</a:t>
            </a:r>
            <a:r>
              <a:rPr lang="cs-CZ" dirty="0"/>
              <a:t> </a:t>
            </a:r>
            <a:r>
              <a:rPr lang="cs-CZ" dirty="0" err="1"/>
              <a:t>uteri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C7851-8AE1-4B19-9ED1-CF6A26D556FB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9565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0" i="0" dirty="0" err="1">
                <a:solidFill>
                  <a:srgbClr val="212529"/>
                </a:solidFill>
                <a:effectLst/>
                <a:latin typeface="-apple-system"/>
              </a:rPr>
              <a:t>Douglasův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 prostor - Vzhledem ke své poloze do něj může snadno zatékat </a:t>
            </a:r>
            <a:r>
              <a:rPr lang="cs-CZ" b="1" i="0" dirty="0">
                <a:solidFill>
                  <a:srgbClr val="212529"/>
                </a:solidFill>
                <a:effectLst/>
                <a:latin typeface="-apple-system"/>
              </a:rPr>
              <a:t>patologický obsah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 břišní dutiny (hnis, krev, </a:t>
            </a:r>
            <a:r>
              <a:rPr lang="cs-CZ" b="0" i="0" u="none" strike="noStrike" dirty="0">
                <a:solidFill>
                  <a:srgbClr val="007BFF"/>
                </a:solidFill>
                <a:effectLst/>
                <a:latin typeface="-apple-system"/>
              </a:rPr>
              <a:t>ascites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) např. při zánětech, nádorech, </a:t>
            </a:r>
            <a:r>
              <a:rPr lang="cs-CZ" b="0" i="0" u="none" strike="noStrike" dirty="0">
                <a:solidFill>
                  <a:srgbClr val="007BFF"/>
                </a:solidFill>
                <a:effectLst/>
                <a:latin typeface="-apple-system"/>
              </a:rPr>
              <a:t>mimoděložním těhotenství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, </a:t>
            </a:r>
            <a:r>
              <a:rPr lang="cs-CZ" b="0" i="0" u="none" strike="noStrike" dirty="0">
                <a:solidFill>
                  <a:srgbClr val="007BFF"/>
                </a:solidFill>
                <a:effectLst/>
                <a:latin typeface="-apple-system"/>
              </a:rPr>
              <a:t>NPB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C7851-8AE1-4B19-9ED1-CF6A26D556FB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64190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Cévní zásobení z a. </a:t>
            </a:r>
            <a:r>
              <a:rPr lang="cs-CZ" dirty="0" err="1"/>
              <a:t>uterina</a:t>
            </a:r>
            <a:r>
              <a:rPr lang="cs-CZ" dirty="0"/>
              <a:t>, a. </a:t>
            </a:r>
            <a:r>
              <a:rPr lang="cs-CZ" dirty="0" err="1"/>
              <a:t>rectalis</a:t>
            </a:r>
            <a:r>
              <a:rPr lang="cs-CZ" dirty="0"/>
              <a:t> media, a. </a:t>
            </a:r>
            <a:r>
              <a:rPr lang="cs-CZ" dirty="0" err="1"/>
              <a:t>pudenda</a:t>
            </a:r>
            <a:r>
              <a:rPr lang="cs-CZ" dirty="0"/>
              <a:t> interna a </a:t>
            </a:r>
            <a:r>
              <a:rPr lang="cs-CZ" dirty="0" err="1"/>
              <a:t>a</a:t>
            </a:r>
            <a:r>
              <a:rPr lang="cs-CZ" dirty="0"/>
              <a:t>. vaginalis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C7851-8AE1-4B19-9ED1-CF6A26D556FB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4724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C7851-8AE1-4B19-9ED1-CF6A26D556FB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2468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319F4C-87C0-23FE-6380-6B1918B874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1987FEE-79F1-132C-14E6-5A793E5160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87131FE-57CE-42B4-448C-9D512D6F6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0C6C8-880A-4470-9773-018B60BAEC4E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653DC93-6BBF-0D7B-B3A7-1C7C14992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7D3305D-9D21-4AAB-7FC7-3FA28F8E0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AD1EF-F861-4714-AC1D-43C7CD223D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959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18F591-3A50-987B-DC98-1CC5C1CAC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581831E-D621-ECD8-9447-7117D075F9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30D5A56-0ACB-4382-8CD5-822325216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0C6C8-880A-4470-9773-018B60BAEC4E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5F5E6AB-1A64-65CA-B23B-779E8A5C3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E456DDF-E262-7DDA-7FB6-06C625A9A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AD1EF-F861-4714-AC1D-43C7CD223D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2843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3D3ACDA-B400-0897-A712-A35A0EB682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A850DB4-91B4-E0D7-43ED-5A546597E5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6488B6F-DD5B-3674-8881-9E3597BB0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0C6C8-880A-4470-9773-018B60BAEC4E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8CDB2A2-7476-7458-C1DE-07859F00E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948DBA5-94F6-05A8-0A53-664915772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AD1EF-F861-4714-AC1D-43C7CD223D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4242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733426-9EEB-9405-C46E-91E1BF633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C86C0C-3426-EE65-F1D8-5540198EE3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6769FFB-7341-693C-C63C-10C5990C7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0C6C8-880A-4470-9773-018B60BAEC4E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4B62DAC-5E04-00EE-94F2-EE324401D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5475487-08A8-135B-4F35-7C2A6DD57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AD1EF-F861-4714-AC1D-43C7CD223D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5263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B6E73D-3FCD-27FA-027F-8255819D9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374ACDA-3625-2F3C-FD61-E18ABA7D49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A906860-AAAF-B39E-FF12-ABF53DD04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0C6C8-880A-4470-9773-018B60BAEC4E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63A1C3A-88D7-9041-4935-F88646312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D07CCDA-5C8C-F70D-D2D7-E0A0B58F6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AD1EF-F861-4714-AC1D-43C7CD223D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7167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A98239-6136-8336-728D-4E9F967B1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F7D425-1E65-03A2-A6E0-0B9670CB83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2FE6EA2-7B21-5FED-9E66-35627E8031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707D084-49CF-AB9C-DE67-E9301D922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0C6C8-880A-4470-9773-018B60BAEC4E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91B7961-D876-2024-C8B1-BD42C3D9E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949EA39-3E36-9266-B8D2-83AA4BD97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AD1EF-F861-4714-AC1D-43C7CD223D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904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09B463-FA0D-9836-598B-F4FBE5477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06916EE-FE70-D969-0272-3748708BD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06FF500-82D0-02B9-112D-E8E1CF8070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69492E8-9086-3D64-D6E1-6DFBA66B89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E0D8A50-2D58-DE7A-1E8E-A4BB47950D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1EB232F-A36D-2FAC-EC2F-E3F15F372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0C6C8-880A-4470-9773-018B60BAEC4E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EC6DD56-DC43-6C53-FC1C-E27137F0C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FED39A5-8FDC-E6CC-C86E-21136A789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AD1EF-F861-4714-AC1D-43C7CD223D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9891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064C38-EF8E-1FEC-4B17-B83613B8C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72E8B2E-6D1A-07A7-0DD4-E60B03B24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0C6C8-880A-4470-9773-018B60BAEC4E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CB6ACBD-1BEC-3DCC-7281-6D81A961A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28DE461-3801-AE74-B994-12F7F63D7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AD1EF-F861-4714-AC1D-43C7CD223D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4388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E8D4067-4FFD-DE0B-2628-B236A9A48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0C6C8-880A-4470-9773-018B60BAEC4E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37E7B1E-FCC0-6C40-0B22-FD5636E58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FACAB4E-AFEB-A7A3-D9F0-F10167C4B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AD1EF-F861-4714-AC1D-43C7CD223D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2705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2D5546-9A6E-B73E-775A-29A5A48B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B6F266-95AF-4A7E-C369-E4057EC5A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D605AC5-CF76-11D4-E6F7-4055A94B14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772E906-0996-E987-FC38-FAC355532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0C6C8-880A-4470-9773-018B60BAEC4E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4350EA1-452A-3B17-2FD7-862C78B89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92ED04D-E7C4-0AF8-3B9E-E55729BA1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AD1EF-F861-4714-AC1D-43C7CD223D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268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C5476F-3FA7-FA63-BF92-424916319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23EADC4-E078-BD3B-1945-1A6D550FD1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7F2237F-B300-FA72-2F23-72F9B9AB48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F24E655-2920-6BB1-CA0C-F4A66CC0A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0C6C8-880A-4470-9773-018B60BAEC4E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A66D25A-020D-B383-581B-C203105B3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D1B93D0-6E2A-5020-09A0-F6C6E6915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AD1EF-F861-4714-AC1D-43C7CD223D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8986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8A361E7-C646-1F38-34E4-D9BBAFC25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58109DA-EB92-ACC1-45B0-6AC4BDC7D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92A2C62-9463-7BC9-1FDE-9B2CB503F4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0C6C8-880A-4470-9773-018B60BAEC4E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8B67776-633B-EB21-6EC8-D33B33EEE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3634C6D-FD73-55FD-B5EF-19A55339F1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AD1EF-F861-4714-AC1D-43C7CD223D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2156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0.png"/><Relationship Id="rId5" Type="http://schemas.openxmlformats.org/officeDocument/2006/relationships/customXml" Target="../ink/ink2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3oky60tXCc?feature=oembed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72828F-2890-4D71-B929-650DB51255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0693" y="653144"/>
            <a:ext cx="9440034" cy="2945198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dirty="0"/>
              <a:t>Anatomie ženských pohlavních orgánů + anatomie pánve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1EDC83A-48EF-4C76-B93C-10BD946083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0693" y="3822274"/>
            <a:ext cx="9440034" cy="1049867"/>
          </a:xfrm>
        </p:spPr>
        <p:txBody>
          <a:bodyPr/>
          <a:lstStyle/>
          <a:p>
            <a:r>
              <a:rPr lang="cs-CZ" dirty="0"/>
              <a:t>Jana Vaněčková</a:t>
            </a:r>
          </a:p>
        </p:txBody>
      </p:sp>
    </p:spTree>
    <p:extLst>
      <p:ext uri="{BB962C8B-B14F-4D97-AF65-F5344CB8AC3E}">
        <p14:creationId xmlns:p14="http://schemas.microsoft.com/office/powerpoint/2010/main" val="1559841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CB6B89-7B45-4A3C-99D0-FD98575C8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TUBA UTERINA (histologie)</a:t>
            </a:r>
          </a:p>
        </p:txBody>
      </p:sp>
      <p:pic>
        <p:nvPicPr>
          <p:cNvPr id="24580" name="Picture 4" descr="VÃ½sledek obrÃ¡zku pro tuba uterina histologie">
            <a:extLst>
              <a:ext uri="{FF2B5EF4-FFF2-40B4-BE49-F238E27FC236}">
                <a16:creationId xmlns:a16="http://schemas.microsoft.com/office/drawing/2014/main" id="{8610D0C6-88DF-4613-ACC7-2C398E3A9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975" y="1777481"/>
            <a:ext cx="6774025" cy="50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vejcovod">
            <a:extLst>
              <a:ext uri="{FF2B5EF4-FFF2-40B4-BE49-F238E27FC236}">
                <a16:creationId xmlns:a16="http://schemas.microsoft.com/office/drawing/2014/main" id="{067682B9-D207-F4AE-AF89-692E1AE9E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409825"/>
            <a:ext cx="4676775" cy="444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160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018133-8304-4A1E-A4CE-A27201640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UTERUS (DĚLOHA, metra, </a:t>
            </a:r>
            <a:r>
              <a:rPr lang="cs-CZ" dirty="0" err="1"/>
              <a:t>hystera</a:t>
            </a:r>
            <a:r>
              <a:rPr lang="cs-CZ" dirty="0"/>
              <a:t>) - 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5CBA80-4DB3-4C66-87B6-189D11F58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732449"/>
            <a:ext cx="6543847" cy="4836302"/>
          </a:xfrm>
        </p:spPr>
        <p:txBody>
          <a:bodyPr>
            <a:normAutofit lnSpcReduction="10000"/>
          </a:bodyPr>
          <a:lstStyle/>
          <a:p>
            <a:r>
              <a:rPr lang="cs-CZ" sz="2000" dirty="0"/>
              <a:t>Dutý orgán, intraperitoneální + část </a:t>
            </a:r>
            <a:r>
              <a:rPr lang="cs-CZ" sz="2000" dirty="0" err="1"/>
              <a:t>subperitoneální</a:t>
            </a:r>
            <a:endParaRPr lang="cs-CZ" sz="2000" dirty="0"/>
          </a:p>
          <a:p>
            <a:r>
              <a:rPr lang="cs-CZ" sz="2000" dirty="0"/>
              <a:t>Cyklické změny sliznice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→ optimální podmínky pro uhnízdění vajíčka</a:t>
            </a:r>
          </a:p>
          <a:p>
            <a:pPr marL="36900" indent="0">
              <a:buNone/>
            </a:pPr>
            <a:r>
              <a:rPr lang="cs-CZ" sz="2000" b="1" u="sng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VNĚJŠÍ STAVBA:</a:t>
            </a:r>
          </a:p>
          <a:p>
            <a:r>
              <a:rPr lang="cs-CZ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Corpus</a:t>
            </a:r>
          </a:p>
          <a:p>
            <a:pPr lvl="1"/>
            <a:r>
              <a:rPr lang="cs-CZ" sz="16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Fundus – dno</a:t>
            </a:r>
          </a:p>
          <a:p>
            <a:pPr lvl="1"/>
            <a:r>
              <a:rPr lang="cs-CZ" sz="160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Cornu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roh – ústí vejcovodu, odstup </a:t>
            </a:r>
            <a:r>
              <a:rPr lang="cs-CZ" sz="160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ligamentum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teres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uteri</a:t>
            </a:r>
            <a:endParaRPr lang="cs-CZ" sz="16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cs-CZ" sz="160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Margo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hrana, podél hrany prochází a. </a:t>
            </a:r>
            <a:r>
              <a:rPr lang="cs-CZ" sz="160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uterina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!!</a:t>
            </a:r>
          </a:p>
          <a:p>
            <a:pPr lvl="1"/>
            <a:r>
              <a:rPr lang="cs-CZ" sz="160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Cavitas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dutina děložní</a:t>
            </a:r>
          </a:p>
          <a:p>
            <a:r>
              <a:rPr lang="cs-CZ" sz="200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Isthmus</a:t>
            </a:r>
            <a:r>
              <a:rPr lang="cs-CZ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(úžina) – přechod mezi tělem a hrdlem, je zúžený</a:t>
            </a:r>
          </a:p>
          <a:p>
            <a:pPr lvl="1"/>
            <a:r>
              <a:rPr lang="cs-CZ" sz="16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Vnitřní branka</a:t>
            </a:r>
          </a:p>
          <a:p>
            <a:r>
              <a:rPr lang="cs-CZ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Cervix – hrdlo</a:t>
            </a:r>
          </a:p>
          <a:p>
            <a:pPr lvl="1"/>
            <a:r>
              <a:rPr lang="cs-CZ" sz="160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Portio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supravaginalis</a:t>
            </a:r>
            <a:endParaRPr lang="cs-CZ" sz="16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cs-CZ" sz="160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Portio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vaginalis</a:t>
            </a:r>
          </a:p>
          <a:p>
            <a:pPr lvl="2"/>
            <a:r>
              <a:rPr lang="cs-CZ" sz="1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Děložní čípek = část cervixu </a:t>
            </a:r>
            <a:r>
              <a:rPr lang="cs-CZ" sz="140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prominující</a:t>
            </a:r>
            <a:r>
              <a:rPr lang="cs-CZ" sz="1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pochvy</a:t>
            </a:r>
          </a:p>
        </p:txBody>
      </p:sp>
      <p:pic>
        <p:nvPicPr>
          <p:cNvPr id="26626" name="Picture 2" descr="Soubor:Gray1167 cz.svg">
            <a:extLst>
              <a:ext uri="{FF2B5EF4-FFF2-40B4-BE49-F238E27FC236}">
                <a16:creationId xmlns:a16="http://schemas.microsoft.com/office/drawing/2014/main" id="{00791BC4-CCEE-434A-AF7C-1EA39BC4B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447" y="1529532"/>
            <a:ext cx="5293942" cy="462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614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F285E97B-AA8B-1190-1C16-95F3194175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0153" y="856665"/>
            <a:ext cx="5650309" cy="5144670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2BF537DB-2172-DF32-9F0F-631A4633C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0"/>
            <a:ext cx="52673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810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FBE863-2852-85ED-6833-2C7A45D23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UTERUS (DĚLOHA) - II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31A7FB-49EF-7622-C36E-072F33D6B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26688" cy="4351338"/>
          </a:xfrm>
        </p:spPr>
        <p:txBody>
          <a:bodyPr/>
          <a:lstStyle/>
          <a:p>
            <a:pPr marL="36900" indent="0">
              <a:buNone/>
            </a:pPr>
            <a:r>
              <a:rPr lang="cs-CZ" sz="2800" b="1" u="sng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VNITŘNÍ STAVBA – 3 vrstvy</a:t>
            </a:r>
          </a:p>
          <a:p>
            <a:r>
              <a:rPr lang="cs-CZ" sz="280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Endometrium (sliznice)</a:t>
            </a:r>
          </a:p>
          <a:p>
            <a:r>
              <a:rPr lang="cs-CZ" sz="2800" dirty="0" err="1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Myometrium</a:t>
            </a:r>
            <a:r>
              <a:rPr lang="cs-CZ" sz="280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80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svaly)</a:t>
            </a:r>
            <a:endParaRPr lang="cs-CZ" sz="2800" dirty="0">
              <a:solidFill>
                <a:srgbClr val="92D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800" dirty="0" err="1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Perimetrium</a:t>
            </a:r>
            <a:r>
              <a:rPr lang="cs-CZ" sz="280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(pobřišnice)</a:t>
            </a:r>
          </a:p>
          <a:p>
            <a:pPr marL="0" indent="0">
              <a:buNone/>
            </a:pPr>
            <a:endParaRPr lang="cs-CZ" sz="2800" dirty="0">
              <a:solidFill>
                <a:srgbClr val="92D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800" i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Parametrium</a:t>
            </a:r>
            <a:r>
              <a:rPr lang="cs-CZ" sz="280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dolní část, kde už je děloha </a:t>
            </a:r>
            <a:r>
              <a:rPr lang="cs-CZ" sz="2800" dirty="0" err="1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subperitoneálně</a:t>
            </a:r>
            <a:r>
              <a:rPr lang="cs-CZ" sz="280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(řídké vazivo)</a:t>
            </a:r>
            <a:endParaRPr lang="cs-CZ" sz="2800" i="1" dirty="0">
              <a:solidFill>
                <a:srgbClr val="92D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11F31BA-3FE0-9885-C3D9-321E4C2F9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1335" y="1690688"/>
            <a:ext cx="5464463" cy="439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433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0C0DCB0-3F4F-4509-AEFC-CAB43D261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482" y="441701"/>
            <a:ext cx="8497036" cy="597459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Rukopis 5">
                <a:extLst>
                  <a:ext uri="{FF2B5EF4-FFF2-40B4-BE49-F238E27FC236}">
                    <a16:creationId xmlns:a16="http://schemas.microsoft.com/office/drawing/2014/main" id="{AC37B17E-2781-4CE6-899D-E53F9E19D22C}"/>
                  </a:ext>
                </a:extLst>
              </p14:cNvPr>
              <p14:cNvContentPartPr/>
              <p14:nvPr/>
            </p14:nvContentPartPr>
            <p14:xfrm>
              <a:off x="8563981" y="6214028"/>
              <a:ext cx="1246320" cy="184680"/>
            </p14:xfrm>
          </p:contentPart>
        </mc:Choice>
        <mc:Fallback xmlns="">
          <p:pic>
            <p:nvPicPr>
              <p:cNvPr id="6" name="Rukopis 5">
                <a:extLst>
                  <a:ext uri="{FF2B5EF4-FFF2-40B4-BE49-F238E27FC236}">
                    <a16:creationId xmlns:a16="http://schemas.microsoft.com/office/drawing/2014/main" id="{AC37B17E-2781-4CE6-899D-E53F9E19D22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55341" y="6205388"/>
                <a:ext cx="1263960" cy="20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Rukopis 6">
                <a:extLst>
                  <a:ext uri="{FF2B5EF4-FFF2-40B4-BE49-F238E27FC236}">
                    <a16:creationId xmlns:a16="http://schemas.microsoft.com/office/drawing/2014/main" id="{CC396859-9592-4726-A1DE-D10D36513746}"/>
                  </a:ext>
                </a:extLst>
              </p14:cNvPr>
              <p14:cNvContentPartPr/>
              <p14:nvPr/>
            </p14:nvContentPartPr>
            <p14:xfrm>
              <a:off x="9555421" y="6346148"/>
              <a:ext cx="208440" cy="57960"/>
            </p14:xfrm>
          </p:contentPart>
        </mc:Choice>
        <mc:Fallback xmlns="">
          <p:pic>
            <p:nvPicPr>
              <p:cNvPr id="7" name="Rukopis 6">
                <a:extLst>
                  <a:ext uri="{FF2B5EF4-FFF2-40B4-BE49-F238E27FC236}">
                    <a16:creationId xmlns:a16="http://schemas.microsoft.com/office/drawing/2014/main" id="{CC396859-9592-4726-A1DE-D10D3651374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46421" y="6337148"/>
                <a:ext cx="226080" cy="75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72121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486BC56-D408-4123-BDE5-9D476F84E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63" y="164932"/>
            <a:ext cx="10166873" cy="652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0435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4B8538-74EB-429E-B630-983AF29C8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5324304" cy="970450"/>
          </a:xfrm>
        </p:spPr>
        <p:txBody>
          <a:bodyPr/>
          <a:lstStyle/>
          <a:p>
            <a:r>
              <a:rPr lang="cs-CZ" dirty="0"/>
              <a:t>UTERUS (DĚLOHA)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317CC1-47F0-4885-BE38-1C88C98D3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5182205" cy="4842523"/>
          </a:xfrm>
        </p:spPr>
        <p:txBody>
          <a:bodyPr>
            <a:normAutofit fontScale="92500" lnSpcReduction="20000"/>
          </a:bodyPr>
          <a:lstStyle/>
          <a:p>
            <a:r>
              <a:rPr lang="cs-CZ" b="1" u="sng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FIXACE:</a:t>
            </a:r>
          </a:p>
          <a:p>
            <a:r>
              <a:rPr lang="cs-CZ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Peritoneální závěsy:</a:t>
            </a:r>
          </a:p>
          <a:p>
            <a:pPr lvl="1"/>
            <a:r>
              <a:rPr lang="cs-CZ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Mesometrium</a:t>
            </a:r>
            <a:endParaRPr lang="cs-CZ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b="1" dirty="0" err="1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Ligamenta</a:t>
            </a:r>
            <a:r>
              <a:rPr lang="cs-CZ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1"/>
            <a:r>
              <a:rPr lang="cs-CZ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Ligamentum</a:t>
            </a:r>
            <a:r>
              <a:rPr lang="cs-CZ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teres</a:t>
            </a:r>
            <a:r>
              <a:rPr lang="cs-CZ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uteri</a:t>
            </a:r>
            <a:endParaRPr lang="cs-CZ" dirty="0">
              <a:solidFill>
                <a:schemeClr val="accent5">
                  <a:lumMod val="40000"/>
                  <a:lumOff val="6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Ligamentum</a:t>
            </a:r>
            <a:r>
              <a:rPr lang="cs-CZ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latum</a:t>
            </a:r>
            <a:r>
              <a:rPr lang="cs-CZ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uteri</a:t>
            </a:r>
            <a:r>
              <a:rPr lang="cs-CZ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</a:t>
            </a:r>
          </a:p>
          <a:p>
            <a:pPr lvl="1"/>
            <a:r>
              <a:rPr lang="cs-CZ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mesovarium</a:t>
            </a:r>
            <a:r>
              <a:rPr lang="cs-CZ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cs-CZ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mesosalpinx</a:t>
            </a:r>
            <a:r>
              <a:rPr lang="cs-CZ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cs-CZ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mesometrium</a:t>
            </a:r>
            <a:endParaRPr lang="cs-CZ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Duplikatura peritonea</a:t>
            </a:r>
          </a:p>
          <a:p>
            <a:r>
              <a:rPr lang="cs-CZ" dirty="0">
                <a:solidFill>
                  <a:srgbClr val="FF0000"/>
                </a:solidFill>
              </a:rPr>
              <a:t>Cévní zásobení: a. </a:t>
            </a:r>
            <a:r>
              <a:rPr lang="cs-CZ" dirty="0" err="1">
                <a:solidFill>
                  <a:srgbClr val="FF0000"/>
                </a:solidFill>
              </a:rPr>
              <a:t>uterina</a:t>
            </a:r>
            <a:r>
              <a:rPr lang="cs-CZ" dirty="0">
                <a:solidFill>
                  <a:srgbClr val="FF0000"/>
                </a:solidFill>
              </a:rPr>
              <a:t> (a. </a:t>
            </a:r>
            <a:r>
              <a:rPr lang="cs-CZ" dirty="0" err="1">
                <a:solidFill>
                  <a:srgbClr val="FF0000"/>
                </a:solidFill>
              </a:rPr>
              <a:t>iliaca</a:t>
            </a:r>
            <a:r>
              <a:rPr lang="cs-CZ" dirty="0">
                <a:solidFill>
                  <a:srgbClr val="FF0000"/>
                </a:solidFill>
              </a:rPr>
              <a:t> interna)</a:t>
            </a:r>
          </a:p>
          <a:p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Inervace: sympatikus a parasympatikus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98BAEEF-7FE4-4C73-B64F-EBFE882BEC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307" y="954933"/>
            <a:ext cx="5029458" cy="562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665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25535319-1093-4E31-A1C3-85C83B7F1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394996"/>
            <a:ext cx="10353762" cy="970450"/>
          </a:xfrm>
        </p:spPr>
        <p:txBody>
          <a:bodyPr/>
          <a:lstStyle/>
          <a:p>
            <a:r>
              <a:rPr lang="cs-CZ" dirty="0"/>
              <a:t>Další vazy (něco navíc..)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5777F2-88F4-4E49-ACB7-BF89F0E6C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4395323" cy="4058751"/>
          </a:xfrm>
        </p:spPr>
        <p:txBody>
          <a:bodyPr>
            <a:normAutofit fontScale="92500" lnSpcReduction="10000"/>
          </a:bodyPr>
          <a:lstStyle/>
          <a:p>
            <a:r>
              <a:rPr lang="cs-CZ" i="1" dirty="0"/>
              <a:t>5 – </a:t>
            </a:r>
            <a:r>
              <a:rPr lang="cs-CZ" i="1" dirty="0" err="1"/>
              <a:t>ligamentum</a:t>
            </a:r>
            <a:r>
              <a:rPr lang="cs-CZ" i="1" dirty="0"/>
              <a:t> </a:t>
            </a:r>
            <a:r>
              <a:rPr lang="cs-CZ" i="1" dirty="0" err="1"/>
              <a:t>cardinale</a:t>
            </a:r>
            <a:endParaRPr lang="cs-CZ" i="1" dirty="0"/>
          </a:p>
          <a:p>
            <a:r>
              <a:rPr lang="cs-CZ" i="1" dirty="0"/>
              <a:t>6 – </a:t>
            </a:r>
            <a:r>
              <a:rPr lang="cs-CZ" i="1" dirty="0" err="1"/>
              <a:t>ligamentum</a:t>
            </a:r>
            <a:r>
              <a:rPr lang="cs-CZ" i="1" dirty="0"/>
              <a:t> </a:t>
            </a:r>
            <a:r>
              <a:rPr lang="cs-CZ" i="1" dirty="0" err="1"/>
              <a:t>pubocervicale</a:t>
            </a:r>
            <a:endParaRPr lang="cs-CZ" i="1" dirty="0"/>
          </a:p>
          <a:p>
            <a:r>
              <a:rPr lang="cs-CZ" i="1" dirty="0"/>
              <a:t>7 – </a:t>
            </a:r>
            <a:r>
              <a:rPr lang="cs-CZ" i="1" dirty="0" err="1"/>
              <a:t>ligamentum</a:t>
            </a:r>
            <a:r>
              <a:rPr lang="cs-CZ" i="1" dirty="0"/>
              <a:t> </a:t>
            </a:r>
            <a:r>
              <a:rPr lang="cs-CZ" i="1" dirty="0" err="1"/>
              <a:t>vesicouterinum</a:t>
            </a:r>
            <a:endParaRPr lang="cs-CZ" i="1" dirty="0"/>
          </a:p>
          <a:p>
            <a:pPr lvl="1"/>
            <a:r>
              <a:rPr lang="cs-CZ" i="1" dirty="0"/>
              <a:t>7.1 – </a:t>
            </a:r>
            <a:r>
              <a:rPr lang="cs-CZ" i="1" dirty="0" err="1"/>
              <a:t>ligamentum</a:t>
            </a:r>
            <a:r>
              <a:rPr lang="cs-CZ" i="1" dirty="0"/>
              <a:t> </a:t>
            </a:r>
            <a:r>
              <a:rPr lang="cs-CZ" i="1" dirty="0" err="1"/>
              <a:t>pubovesicale</a:t>
            </a:r>
            <a:endParaRPr lang="cs-CZ" i="1" dirty="0"/>
          </a:p>
          <a:p>
            <a:r>
              <a:rPr lang="cs-CZ" i="1" dirty="0"/>
              <a:t>8 - </a:t>
            </a:r>
            <a:r>
              <a:rPr lang="cs-CZ" i="1" dirty="0" err="1"/>
              <a:t>ligamentum</a:t>
            </a:r>
            <a:r>
              <a:rPr lang="cs-CZ" i="1" dirty="0"/>
              <a:t> </a:t>
            </a:r>
            <a:r>
              <a:rPr lang="cs-CZ" i="1" dirty="0" err="1"/>
              <a:t>rectouterinum</a:t>
            </a:r>
            <a:endParaRPr lang="cs-CZ" i="1" dirty="0"/>
          </a:p>
          <a:p>
            <a:r>
              <a:rPr lang="cs-CZ" i="1" dirty="0"/>
              <a:t>9 – </a:t>
            </a:r>
            <a:r>
              <a:rPr lang="cs-CZ" i="1" dirty="0" err="1"/>
              <a:t>ligamentum</a:t>
            </a:r>
            <a:r>
              <a:rPr lang="cs-CZ" i="1" dirty="0"/>
              <a:t> </a:t>
            </a:r>
            <a:r>
              <a:rPr lang="cs-CZ" i="1" dirty="0" err="1"/>
              <a:t>sacrouterinum</a:t>
            </a:r>
            <a:endParaRPr lang="cs-CZ" i="1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A20A495-22C0-42B6-92E0-2F7EE7329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158" y="1732449"/>
            <a:ext cx="6229776" cy="463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596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Ã½sledek obrÃ¡zku pro ligament teres uteri">
            <a:extLst>
              <a:ext uri="{FF2B5EF4-FFF2-40B4-BE49-F238E27FC236}">
                <a16:creationId xmlns:a16="http://schemas.microsoft.com/office/drawing/2014/main" id="{7D950F01-A51D-468D-BE78-68C67A527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352" y="196971"/>
            <a:ext cx="7381296" cy="646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0633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6FF406-658F-4B73-B84C-926ED441E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Poloha dělohy – „AVF“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10691F-E48A-4EB1-B339-E91833B65A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5916213" cy="4058751"/>
          </a:xfrm>
        </p:spPr>
        <p:txBody>
          <a:bodyPr/>
          <a:lstStyle/>
          <a:p>
            <a:r>
              <a:rPr lang="cs-CZ" b="1" u="sng" dirty="0">
                <a:latin typeface="Calibri" panose="020F0502020204030204" pitchFamily="34" charset="0"/>
                <a:cs typeface="Calibri" panose="020F0502020204030204" pitchFamily="34" charset="0"/>
              </a:rPr>
              <a:t>Poloha: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Anteflexe</a:t>
            </a:r>
          </a:p>
          <a:p>
            <a:pPr lvl="1"/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Anteverze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Lateropozice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1"/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Dextrotorze</a:t>
            </a:r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10D6A28-4913-4829-88C0-9C4CE6F5B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569" y="3761824"/>
            <a:ext cx="3605107" cy="294878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BE6C1F9-848B-4848-8D12-F002F8C28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397" y="1732449"/>
            <a:ext cx="5492118" cy="331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398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87F1B1-47E0-416E-9265-9B0BF5D42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POHLAVNÍ SYSTÉM ŽENY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0EA2CA-FCD9-4BBA-9D3C-DD79E8283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4327270" cy="4843614"/>
          </a:xfrm>
        </p:spPr>
        <p:txBody>
          <a:bodyPr>
            <a:normAutofit/>
          </a:bodyPr>
          <a:lstStyle/>
          <a:p>
            <a:r>
              <a:rPr lang="cs-CZ" sz="2000" b="1" u="sng" dirty="0">
                <a:solidFill>
                  <a:srgbClr val="00B0F0"/>
                </a:solidFill>
              </a:rPr>
              <a:t>VNITŘNÍ POHLAVNÍ ORGÁNY:</a:t>
            </a:r>
          </a:p>
          <a:p>
            <a:pPr lvl="1"/>
            <a:r>
              <a:rPr lang="cs-CZ" sz="1800" dirty="0">
                <a:solidFill>
                  <a:srgbClr val="00B0F0"/>
                </a:solidFill>
              </a:rPr>
              <a:t>OVARIUM (vaječník) – 2x</a:t>
            </a:r>
          </a:p>
          <a:p>
            <a:pPr lvl="1"/>
            <a:r>
              <a:rPr lang="cs-CZ" sz="1800" dirty="0">
                <a:solidFill>
                  <a:srgbClr val="00B0F0"/>
                </a:solidFill>
              </a:rPr>
              <a:t>TUBA UTERINA (vejcovod) – 2x</a:t>
            </a:r>
          </a:p>
          <a:p>
            <a:pPr lvl="1"/>
            <a:r>
              <a:rPr lang="cs-CZ" sz="1800" dirty="0">
                <a:solidFill>
                  <a:srgbClr val="00B0F0"/>
                </a:solidFill>
              </a:rPr>
              <a:t>UTERUS (děloha)</a:t>
            </a:r>
          </a:p>
          <a:p>
            <a:pPr lvl="1"/>
            <a:r>
              <a:rPr lang="cs-CZ" sz="1800" dirty="0">
                <a:solidFill>
                  <a:srgbClr val="00B0F0"/>
                </a:solidFill>
              </a:rPr>
              <a:t>VAGINA (pochva)</a:t>
            </a:r>
          </a:p>
          <a:p>
            <a:pPr lvl="1"/>
            <a:endParaRPr lang="cs-CZ" sz="1800" dirty="0">
              <a:solidFill>
                <a:srgbClr val="00B0F0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1800" dirty="0">
                <a:solidFill>
                  <a:schemeClr val="accent6">
                    <a:lumMod val="50000"/>
                  </a:schemeClr>
                </a:solidFill>
              </a:rPr>
              <a:t>VAJEČNÍKY + VEJCOVODY = ADNEXA</a:t>
            </a:r>
          </a:p>
          <a:p>
            <a:pPr marL="450000" lvl="1" indent="0">
              <a:buNone/>
            </a:pPr>
            <a:endParaRPr lang="cs-CZ" sz="1800" dirty="0">
              <a:solidFill>
                <a:srgbClr val="00B0F0"/>
              </a:solidFill>
            </a:endParaRPr>
          </a:p>
          <a:p>
            <a:r>
              <a:rPr lang="cs-CZ" sz="2000" b="1" u="sng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VNĚJŠÍ POHLAVNÍ ORGÁNY:</a:t>
            </a:r>
          </a:p>
          <a:p>
            <a:pPr lvl="1"/>
            <a:r>
              <a:rPr lang="cs-CZ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VESTIBULUM VAGINAE</a:t>
            </a:r>
          </a:p>
          <a:p>
            <a:pPr lvl="1"/>
            <a:r>
              <a:rPr lang="cs-CZ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LABIA MAJORA (velké stydké pysky)</a:t>
            </a:r>
          </a:p>
          <a:p>
            <a:pPr lvl="1"/>
            <a:r>
              <a:rPr lang="cs-CZ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LABIA MINORA (malé stydké pysky)</a:t>
            </a:r>
          </a:p>
          <a:p>
            <a:pPr lvl="1"/>
            <a:r>
              <a:rPr lang="cs-CZ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CLITORIS</a:t>
            </a:r>
          </a:p>
          <a:p>
            <a:pPr lvl="1"/>
            <a:r>
              <a:rPr lang="cs-CZ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HRMA (</a:t>
            </a:r>
            <a:r>
              <a:rPr lang="cs-CZ" sz="18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mons</a:t>
            </a:r>
            <a:r>
              <a:rPr lang="cs-CZ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pubis</a:t>
            </a:r>
            <a:r>
              <a:rPr lang="cs-CZ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)</a:t>
            </a:r>
          </a:p>
          <a:p>
            <a:pPr lvl="1"/>
            <a:endParaRPr lang="cs-CZ" sz="1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lvl="1"/>
            <a:endParaRPr lang="cs-CZ" sz="1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0482" name="Picture 2" descr="VÃ½sledek obrÃ¡zku pro female reproductive system anatomy">
            <a:extLst>
              <a:ext uri="{FF2B5EF4-FFF2-40B4-BE49-F238E27FC236}">
                <a16:creationId xmlns:a16="http://schemas.microsoft.com/office/drawing/2014/main" id="{B0402CF1-F58B-4C7D-A7F8-0E654D28F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563" y="1575384"/>
            <a:ext cx="6104959" cy="500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7135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0AE0A2-37E2-9BB2-313B-7C90B2D1D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Poloha dělohy</a:t>
            </a:r>
          </a:p>
        </p:txBody>
      </p:sp>
      <p:pic>
        <p:nvPicPr>
          <p:cNvPr id="6146" name="Picture 2" descr="deloha_poloha">
            <a:extLst>
              <a:ext uri="{FF2B5EF4-FFF2-40B4-BE49-F238E27FC236}">
                <a16:creationId xmlns:a16="http://schemas.microsoft.com/office/drawing/2014/main" id="{B929825C-B52A-8CBF-E2CB-C5F29212A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0"/>
            <a:ext cx="5410200" cy="444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Uterovaginal displacements, damage and prolapse | Clinical Gate">
            <a:extLst>
              <a:ext uri="{FF2B5EF4-FFF2-40B4-BE49-F238E27FC236}">
                <a16:creationId xmlns:a16="http://schemas.microsoft.com/office/drawing/2014/main" id="{69DFFD76-725E-22A2-D7CE-5C2C86B41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315" y="4443415"/>
            <a:ext cx="5214220" cy="241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etroverted Uterus – JuJu">
            <a:extLst>
              <a:ext uri="{FF2B5EF4-FFF2-40B4-BE49-F238E27FC236}">
                <a16:creationId xmlns:a16="http://schemas.microsoft.com/office/drawing/2014/main" id="{FDB55B7F-13D4-0A18-96D2-1C74EB5CA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5" y="1690688"/>
            <a:ext cx="6530638" cy="444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507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0E8C328-208F-42CB-9BE5-77AABB78D7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74" y="268282"/>
            <a:ext cx="8318451" cy="632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8565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SouvisejÃ­cÃ­ obrÃ¡zek">
            <a:extLst>
              <a:ext uri="{FF2B5EF4-FFF2-40B4-BE49-F238E27FC236}">
                <a16:creationId xmlns:a16="http://schemas.microsoft.com/office/drawing/2014/main" id="{DAEEB75C-9C9D-47A9-A3D6-485B21093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943" y="967612"/>
            <a:ext cx="7077724" cy="492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5EA9F15-8A81-4EE0-BC18-DBB2EA937AE3}"/>
              </a:ext>
            </a:extLst>
          </p:cNvPr>
          <p:cNvSpPr txBox="1"/>
          <p:nvPr/>
        </p:nvSpPr>
        <p:spPr>
          <a:xfrm>
            <a:off x="251926" y="2369976"/>
            <a:ext cx="4220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Round</a:t>
            </a:r>
            <a:r>
              <a:rPr lang="cs-CZ" dirty="0"/>
              <a:t> </a:t>
            </a:r>
            <a:r>
              <a:rPr lang="cs-CZ" dirty="0" err="1"/>
              <a:t>ligament</a:t>
            </a:r>
            <a:r>
              <a:rPr lang="cs-CZ" dirty="0"/>
              <a:t> = </a:t>
            </a:r>
            <a:r>
              <a:rPr lang="cs-CZ" dirty="0" err="1"/>
              <a:t>ligamentum</a:t>
            </a:r>
            <a:r>
              <a:rPr lang="cs-CZ" dirty="0"/>
              <a:t> </a:t>
            </a:r>
            <a:r>
              <a:rPr lang="cs-CZ" dirty="0" err="1"/>
              <a:t>teres</a:t>
            </a:r>
            <a:r>
              <a:rPr lang="cs-CZ" dirty="0"/>
              <a:t> </a:t>
            </a:r>
            <a:r>
              <a:rPr lang="cs-CZ" dirty="0" err="1"/>
              <a:t>uteri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44944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4FD376-0914-6F83-C895-92A0C6060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Prostory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64B56E-A867-04D8-619F-19A1F8BC6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659351" cy="4351338"/>
          </a:xfrm>
        </p:spPr>
        <p:txBody>
          <a:bodyPr/>
          <a:lstStyle/>
          <a:p>
            <a:r>
              <a:rPr lang="cs-CZ" b="1" dirty="0" err="1">
                <a:solidFill>
                  <a:srgbClr val="00B050"/>
                </a:solidFill>
              </a:rPr>
              <a:t>Douglasův</a:t>
            </a:r>
            <a:r>
              <a:rPr lang="cs-CZ" b="1" dirty="0">
                <a:solidFill>
                  <a:srgbClr val="00B050"/>
                </a:solidFill>
              </a:rPr>
              <a:t> prostor</a:t>
            </a:r>
          </a:p>
          <a:p>
            <a:pPr lvl="1"/>
            <a:endParaRPr lang="cs-CZ" dirty="0"/>
          </a:p>
          <a:p>
            <a:pPr lvl="1"/>
            <a:r>
              <a:rPr lang="cs-CZ" dirty="0"/>
              <a:t>Mezi dělohou a rektem </a:t>
            </a:r>
          </a:p>
          <a:p>
            <a:pPr lvl="1"/>
            <a:r>
              <a:rPr lang="cs-CZ" dirty="0"/>
              <a:t>Nejníže sahající prostor </a:t>
            </a:r>
            <a:r>
              <a:rPr lang="cs-CZ" dirty="0" err="1"/>
              <a:t>periotenální</a:t>
            </a:r>
            <a:r>
              <a:rPr lang="cs-CZ" dirty="0"/>
              <a:t> dutiny u ženy </a:t>
            </a:r>
          </a:p>
          <a:p>
            <a:pPr lvl="1"/>
            <a:r>
              <a:rPr lang="cs-CZ" dirty="0"/>
              <a:t>Latinsky: </a:t>
            </a:r>
            <a:r>
              <a:rPr lang="cs-CZ" dirty="0" err="1"/>
              <a:t>excavatio</a:t>
            </a:r>
            <a:r>
              <a:rPr lang="cs-CZ" dirty="0"/>
              <a:t> </a:t>
            </a:r>
            <a:r>
              <a:rPr lang="cs-CZ" dirty="0" err="1"/>
              <a:t>rectouterina</a:t>
            </a:r>
            <a:endParaRPr lang="cs-CZ" dirty="0"/>
          </a:p>
          <a:p>
            <a:r>
              <a:rPr lang="cs-CZ" dirty="0" err="1"/>
              <a:t>Vesiko</a:t>
            </a:r>
            <a:r>
              <a:rPr lang="cs-CZ" dirty="0"/>
              <a:t>-uterinní prostor</a:t>
            </a:r>
          </a:p>
        </p:txBody>
      </p:sp>
      <p:pic>
        <p:nvPicPr>
          <p:cNvPr id="4" name="Picture 2" descr="VÃ½sledek obrÃ¡zku pro female reproductive system anatomy">
            <a:extLst>
              <a:ext uri="{FF2B5EF4-FFF2-40B4-BE49-F238E27FC236}">
                <a16:creationId xmlns:a16="http://schemas.microsoft.com/office/drawing/2014/main" id="{E059FA2F-DC89-2C7D-63E2-AC228A2ED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563" y="1575384"/>
            <a:ext cx="6104959" cy="500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9611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03CD69-8E7F-F9AC-0D4F-9FD4494DA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CERVIX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1FDD725-D683-61C7-6866-643A2AD85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6890" y="1465943"/>
            <a:ext cx="4497110" cy="539205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B4573EE-E255-9914-B421-1B44EC2664FB}"/>
              </a:ext>
            </a:extLst>
          </p:cNvPr>
          <p:cNvSpPr txBox="1"/>
          <p:nvPr/>
        </p:nvSpPr>
        <p:spPr>
          <a:xfrm>
            <a:off x="7649029" y="1161143"/>
            <a:ext cx="979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Nulipara</a:t>
            </a:r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88070A8-2BD7-21DA-817E-F1489AFD0A4A}"/>
              </a:ext>
            </a:extLst>
          </p:cNvPr>
          <p:cNvSpPr txBox="1"/>
          <p:nvPr/>
        </p:nvSpPr>
        <p:spPr>
          <a:xfrm>
            <a:off x="9985828" y="1161143"/>
            <a:ext cx="1104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Multipara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3905E92-C6C1-329C-BC51-699FCAF65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067" y="1362751"/>
            <a:ext cx="5634333" cy="513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1154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149D05-A737-D6E5-A309-07B05CD64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Video </a:t>
            </a:r>
          </a:p>
        </p:txBody>
      </p:sp>
      <p:pic>
        <p:nvPicPr>
          <p:cNvPr id="4" name="Online médium 3" title="Anatomy of the Uterus | Ovaries | 3D Anatomy Tutorial">
            <a:hlinkClick r:id="" action="ppaction://media"/>
            <a:extLst>
              <a:ext uri="{FF2B5EF4-FFF2-40B4-BE49-F238E27FC236}">
                <a16:creationId xmlns:a16="http://schemas.microsoft.com/office/drawing/2014/main" id="{06FF160E-6DE8-D9FC-5BB0-B6343E45E60F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64A414B-A524-5A8F-0762-FBDBBEE1A090}"/>
              </a:ext>
            </a:extLst>
          </p:cNvPr>
          <p:cNvSpPr txBox="1"/>
          <p:nvPr/>
        </p:nvSpPr>
        <p:spPr>
          <a:xfrm>
            <a:off x="184935" y="6492875"/>
            <a:ext cx="8046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Zdroj: https://www.youtube.com/watch?v=J3oky60tXCc&amp;ab_channel=GeekyMedics</a:t>
            </a:r>
          </a:p>
        </p:txBody>
      </p:sp>
    </p:spTree>
    <p:extLst>
      <p:ext uri="{BB962C8B-B14F-4D97-AF65-F5344CB8AC3E}">
        <p14:creationId xmlns:p14="http://schemas.microsoft.com/office/powerpoint/2010/main" val="52704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8D64A9-9BF9-1943-0195-19F93B03E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Mízní uzliny</a:t>
            </a:r>
          </a:p>
        </p:txBody>
      </p:sp>
      <p:pic>
        <p:nvPicPr>
          <p:cNvPr id="4" name="Picture 4" descr="Lymphatic drainage of the ovary and uterus (A) The lymphatic vessels... |  Download Scientific Diagram">
            <a:extLst>
              <a:ext uri="{FF2B5EF4-FFF2-40B4-BE49-F238E27FC236}">
                <a16:creationId xmlns:a16="http://schemas.microsoft.com/office/drawing/2014/main" id="{9484A4F0-4D9A-7A0B-45CF-1D66C96625C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2" y="1253331"/>
            <a:ext cx="441892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CBF1253-EC6A-EAFE-A2A4-CE5876AFEEA8}"/>
              </a:ext>
            </a:extLst>
          </p:cNvPr>
          <p:cNvSpPr txBox="1"/>
          <p:nvPr/>
        </p:nvSpPr>
        <p:spPr>
          <a:xfrm>
            <a:off x="253444" y="1582341"/>
            <a:ext cx="589527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Ovaria, vejcovod – lumbální uzliny (</a:t>
            </a:r>
            <a:r>
              <a:rPr lang="cs-CZ" sz="2400" dirty="0" err="1"/>
              <a:t>pre</a:t>
            </a:r>
            <a:r>
              <a:rPr lang="cs-CZ" sz="2400" dirty="0"/>
              <a:t>-, para- aortální)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Děloha – uzliny okolo a. </a:t>
            </a:r>
            <a:r>
              <a:rPr lang="cs-CZ" sz="2400" dirty="0" err="1"/>
              <a:t>iliaca</a:t>
            </a:r>
            <a:r>
              <a:rPr lang="cs-CZ" sz="2400" dirty="0"/>
              <a:t> interna a </a:t>
            </a:r>
            <a:r>
              <a:rPr lang="cs-CZ" sz="2400" dirty="0" err="1"/>
              <a:t>externa</a:t>
            </a:r>
            <a:r>
              <a:rPr lang="cs-CZ" sz="2400" dirty="0"/>
              <a:t>, sakrální uzliny</a:t>
            </a:r>
          </a:p>
          <a:p>
            <a:endParaRPr lang="cs-CZ" dirty="0"/>
          </a:p>
        </p:txBody>
      </p:sp>
      <p:pic>
        <p:nvPicPr>
          <p:cNvPr id="5" name="Picture 2" descr="Lymphatics | SpringerLink">
            <a:extLst>
              <a:ext uri="{FF2B5EF4-FFF2-40B4-BE49-F238E27FC236}">
                <a16:creationId xmlns:a16="http://schemas.microsoft.com/office/drawing/2014/main" id="{856EDFF7-1BBF-885E-0F36-6B338F9B4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37" y="3429000"/>
            <a:ext cx="4276765" cy="315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455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C43A2B5B-BEB9-3199-29F2-775CC3137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VAGINA (pochva) – </a:t>
            </a:r>
            <a:r>
              <a:rPr lang="cs-CZ" dirty="0" err="1"/>
              <a:t>kolpos</a:t>
            </a:r>
            <a:r>
              <a:rPr lang="cs-CZ" dirty="0"/>
              <a:t> I</a:t>
            </a:r>
          </a:p>
        </p:txBody>
      </p:sp>
      <p:pic>
        <p:nvPicPr>
          <p:cNvPr id="4" name="Picture 2" descr="VÃ½sledek obrÃ¡zku pro vagina anatomie">
            <a:extLst>
              <a:ext uri="{FF2B5EF4-FFF2-40B4-BE49-F238E27FC236}">
                <a16:creationId xmlns:a16="http://schemas.microsoft.com/office/drawing/2014/main" id="{7DEBFB4B-83D4-55EC-D429-C8430CD68A4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13790" y="1496851"/>
            <a:ext cx="686259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FB81522-530B-35E3-A7C9-9F778543D70E}"/>
              </a:ext>
            </a:extLst>
          </p:cNvPr>
          <p:cNvSpPr txBox="1"/>
          <p:nvPr/>
        </p:nvSpPr>
        <p:spPr>
          <a:xfrm>
            <a:off x="575354" y="2228671"/>
            <a:ext cx="4438436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Svalová trubice 8-10 cm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Předozadně </a:t>
            </a:r>
            <a:r>
              <a:rPr lang="cs-CZ" sz="2400" dirty="0" err="1"/>
              <a:t>oploštělá</a:t>
            </a:r>
            <a:endParaRPr lang="cs-CZ" sz="2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Ventrálně naléhá močový měchýř + </a:t>
            </a:r>
            <a:r>
              <a:rPr lang="cs-CZ" sz="2400" dirty="0" err="1"/>
              <a:t>urethra</a:t>
            </a:r>
            <a:r>
              <a:rPr lang="cs-CZ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693566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280F59-F0D9-4F35-B796-1A63EA5FA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5731843" cy="970450"/>
          </a:xfrm>
        </p:spPr>
        <p:txBody>
          <a:bodyPr/>
          <a:lstStyle/>
          <a:p>
            <a:r>
              <a:rPr lang="cs-CZ" dirty="0"/>
              <a:t>VAGINA – </a:t>
            </a:r>
            <a:r>
              <a:rPr lang="cs-CZ" dirty="0" err="1"/>
              <a:t>kolpos</a:t>
            </a:r>
            <a:r>
              <a:rPr lang="cs-CZ" dirty="0"/>
              <a:t> II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8DEEE4-4B20-4440-967B-0B6D3B87B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4761829" cy="4724335"/>
          </a:xfrm>
        </p:spPr>
        <p:txBody>
          <a:bodyPr>
            <a:normAutofit fontScale="92500" lnSpcReduction="10000"/>
          </a:bodyPr>
          <a:lstStyle/>
          <a:p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Poševní klenba </a:t>
            </a:r>
            <a:r>
              <a:rPr lang="cs-CZ" sz="2400" dirty="0"/>
              <a:t>– přední, zadní</a:t>
            </a:r>
          </a:p>
          <a:p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Poševní stěna </a:t>
            </a:r>
          </a:p>
          <a:p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Introitus</a:t>
            </a:r>
            <a:r>
              <a:rPr lang="cs-CZ" sz="2400" dirty="0"/>
              <a:t> (neboli ostium </a:t>
            </a:r>
            <a:r>
              <a:rPr lang="cs-CZ" sz="2400" dirty="0" err="1"/>
              <a:t>vaginae</a:t>
            </a:r>
            <a:r>
              <a:rPr lang="cs-CZ" sz="2400" dirty="0"/>
              <a:t>) = ústí pochvy</a:t>
            </a:r>
          </a:p>
          <a:p>
            <a:pPr lvl="1"/>
            <a:r>
              <a:rPr lang="cs-CZ" sz="2000" b="1" dirty="0">
                <a:solidFill>
                  <a:schemeClr val="accent1">
                    <a:lumMod val="50000"/>
                  </a:schemeClr>
                </a:solidFill>
              </a:rPr>
              <a:t>Hymen</a:t>
            </a:r>
            <a:r>
              <a:rPr lang="cs-CZ" sz="2000" dirty="0"/>
              <a:t> = slizniční duplikatura v ostium </a:t>
            </a:r>
            <a:r>
              <a:rPr lang="cs-CZ" sz="2000" dirty="0" err="1"/>
              <a:t>vaginae</a:t>
            </a:r>
            <a:endParaRPr lang="cs-CZ" sz="2000" dirty="0"/>
          </a:p>
          <a:p>
            <a:pPr lvl="2"/>
            <a:r>
              <a:rPr lang="cs-CZ" sz="1600" dirty="0"/>
              <a:t>Odděluje poševní předsíň od poševní dutiny</a:t>
            </a:r>
          </a:p>
          <a:p>
            <a:pPr lvl="2"/>
            <a:r>
              <a:rPr lang="cs-CZ" sz="1600" dirty="0"/>
              <a:t>Deflorace (protržení) -&gt; mohou zůstat zbytky</a:t>
            </a:r>
          </a:p>
          <a:p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Sliznice zřasená</a:t>
            </a:r>
          </a:p>
          <a:p>
            <a:r>
              <a:rPr lang="cs-CZ" sz="2400" dirty="0"/>
              <a:t>Osídleno laktobacily + glykogen</a:t>
            </a:r>
          </a:p>
          <a:p>
            <a:pPr lvl="1"/>
            <a:r>
              <a:rPr lang="cs-CZ" sz="2000" dirty="0"/>
              <a:t>Fermentace glykogenu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→ vznik kyseliny mléčné → udržování nízkého pH → ochrana sliznice od osídlení jiných mikroorganismů</a:t>
            </a:r>
            <a:endParaRPr lang="cs-CZ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400" dirty="0"/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CDEBF72-6D20-4B21-D21C-3400F0278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5624" y="401216"/>
            <a:ext cx="6516376" cy="504658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9ABCC12-2A8E-69EF-762A-7D3BA525E7D6}"/>
              </a:ext>
            </a:extLst>
          </p:cNvPr>
          <p:cNvSpPr txBox="1"/>
          <p:nvPr/>
        </p:nvSpPr>
        <p:spPr>
          <a:xfrm>
            <a:off x="6118778" y="6017567"/>
            <a:ext cx="5630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Cévní zásobení: a. </a:t>
            </a:r>
            <a:r>
              <a:rPr lang="cs-CZ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iliaca</a:t>
            </a:r>
            <a:r>
              <a:rPr lang="cs-CZ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interna (ze 4 tepen)</a:t>
            </a:r>
            <a:endParaRPr lang="cs-CZ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3800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E4DFEEF-5063-1366-4989-D99EB24F44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72" y="65258"/>
            <a:ext cx="10716455" cy="6660576"/>
          </a:xfrm>
        </p:spPr>
      </p:pic>
    </p:spTree>
    <p:extLst>
      <p:ext uri="{BB962C8B-B14F-4D97-AF65-F5344CB8AC3E}">
        <p14:creationId xmlns:p14="http://schemas.microsoft.com/office/powerpoint/2010/main" val="3894356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27ABC78-B1D9-4B9F-A1DA-BD4E0AACC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873" y="99372"/>
            <a:ext cx="7300254" cy="665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402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rgans of the Genital System and their Neurovasculature ...">
            <a:extLst>
              <a:ext uri="{FF2B5EF4-FFF2-40B4-BE49-F238E27FC236}">
                <a16:creationId xmlns:a16="http://schemas.microsoft.com/office/drawing/2014/main" id="{2745C291-72E6-473B-A8EC-296120F10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463" y="264552"/>
            <a:ext cx="6505074" cy="632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4360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87F1B1-47E0-416E-9265-9B0BF5D42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POHLAVNÍ SYSTÉM ŽENY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0EA2CA-FCD9-4BBA-9D3C-DD79E8283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4327270" cy="4843614"/>
          </a:xfrm>
        </p:spPr>
        <p:txBody>
          <a:bodyPr>
            <a:normAutofit/>
          </a:bodyPr>
          <a:lstStyle/>
          <a:p>
            <a:r>
              <a:rPr lang="cs-CZ" sz="2000" b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VNITŘNÍ POHLAVNÍ ORGÁNY:</a:t>
            </a:r>
          </a:p>
          <a:p>
            <a:pPr lvl="1"/>
            <a:r>
              <a:rPr lang="cs-CZ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OVARIUM (vaječník) – 2x</a:t>
            </a:r>
          </a:p>
          <a:p>
            <a:pPr lvl="1"/>
            <a:r>
              <a:rPr lang="cs-CZ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TUBA UTERINA (vejcovod) – 2x</a:t>
            </a:r>
          </a:p>
          <a:p>
            <a:pPr lvl="1"/>
            <a:r>
              <a:rPr lang="cs-CZ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UTERUS (děloha)</a:t>
            </a:r>
          </a:p>
          <a:p>
            <a:pPr lvl="1"/>
            <a:r>
              <a:rPr lang="cs-CZ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VAGINA (pochva)</a:t>
            </a:r>
          </a:p>
          <a:p>
            <a:pPr lvl="1"/>
            <a:endParaRPr lang="cs-CZ" sz="1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1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VAJEČNÍKY + VEJCOVODY = ADNEXA</a:t>
            </a:r>
          </a:p>
          <a:p>
            <a:pPr marL="450000" lvl="1" indent="0">
              <a:buNone/>
            </a:pPr>
            <a:endParaRPr lang="cs-CZ" sz="1800" dirty="0">
              <a:solidFill>
                <a:srgbClr val="00B0F0"/>
              </a:solidFill>
            </a:endParaRPr>
          </a:p>
          <a:p>
            <a:r>
              <a:rPr lang="cs-CZ" sz="2000" b="1" u="sng" dirty="0">
                <a:solidFill>
                  <a:schemeClr val="accent1">
                    <a:lumMod val="50000"/>
                  </a:schemeClr>
                </a:solidFill>
              </a:rPr>
              <a:t>VNĚJŠÍ POHLAVNÍ ORGÁNY:</a:t>
            </a:r>
          </a:p>
          <a:p>
            <a:pPr lvl="1"/>
            <a:r>
              <a:rPr lang="cs-CZ" sz="1800" dirty="0">
                <a:solidFill>
                  <a:schemeClr val="accent1">
                    <a:lumMod val="50000"/>
                  </a:schemeClr>
                </a:solidFill>
              </a:rPr>
              <a:t>VESTIBULUM VAGINAE</a:t>
            </a:r>
          </a:p>
          <a:p>
            <a:pPr lvl="1"/>
            <a:r>
              <a:rPr lang="cs-CZ" sz="1800" dirty="0">
                <a:solidFill>
                  <a:schemeClr val="accent1">
                    <a:lumMod val="50000"/>
                  </a:schemeClr>
                </a:solidFill>
              </a:rPr>
              <a:t>LABIA MAJORA (velké stydké pysky)</a:t>
            </a:r>
          </a:p>
          <a:p>
            <a:pPr lvl="1"/>
            <a:r>
              <a:rPr lang="cs-CZ" sz="1800" dirty="0">
                <a:solidFill>
                  <a:schemeClr val="accent1">
                    <a:lumMod val="50000"/>
                  </a:schemeClr>
                </a:solidFill>
              </a:rPr>
              <a:t>LABIA MINORA (malé stydké pysky)</a:t>
            </a:r>
          </a:p>
          <a:p>
            <a:pPr lvl="1"/>
            <a:r>
              <a:rPr lang="cs-CZ" sz="1800" dirty="0">
                <a:solidFill>
                  <a:schemeClr val="accent1">
                    <a:lumMod val="50000"/>
                  </a:schemeClr>
                </a:solidFill>
              </a:rPr>
              <a:t>CLITORIS</a:t>
            </a:r>
          </a:p>
          <a:p>
            <a:pPr lvl="1"/>
            <a:r>
              <a:rPr lang="cs-CZ" sz="1800" dirty="0">
                <a:solidFill>
                  <a:schemeClr val="accent1">
                    <a:lumMod val="50000"/>
                  </a:schemeClr>
                </a:solidFill>
              </a:rPr>
              <a:t>HRMA (</a:t>
            </a:r>
            <a:r>
              <a:rPr lang="cs-CZ" sz="1800" dirty="0" err="1">
                <a:solidFill>
                  <a:schemeClr val="accent1">
                    <a:lumMod val="50000"/>
                  </a:schemeClr>
                </a:solidFill>
              </a:rPr>
              <a:t>mons</a:t>
            </a:r>
            <a:r>
              <a:rPr lang="cs-CZ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accent1">
                    <a:lumMod val="50000"/>
                  </a:schemeClr>
                </a:solidFill>
              </a:rPr>
              <a:t>pubis</a:t>
            </a:r>
            <a:r>
              <a:rPr lang="cs-CZ" sz="1800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 lvl="1"/>
            <a:endParaRPr lang="cs-CZ" sz="1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lvl="1"/>
            <a:endParaRPr lang="cs-CZ" sz="1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0482" name="Picture 2" descr="VÃ½sledek obrÃ¡zku pro female reproductive system anatomy">
            <a:extLst>
              <a:ext uri="{FF2B5EF4-FFF2-40B4-BE49-F238E27FC236}">
                <a16:creationId xmlns:a16="http://schemas.microsoft.com/office/drawing/2014/main" id="{B0402CF1-F58B-4C7D-A7F8-0E654D28F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563" y="1575384"/>
            <a:ext cx="6104959" cy="500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2460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C1B8A926-068E-5562-58B5-B91D9AAA27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627" y="569118"/>
            <a:ext cx="9202745" cy="5719763"/>
          </a:xfrm>
        </p:spPr>
      </p:pic>
    </p:spTree>
    <p:extLst>
      <p:ext uri="{BB962C8B-B14F-4D97-AF65-F5344CB8AC3E}">
        <p14:creationId xmlns:p14="http://schemas.microsoft.com/office/powerpoint/2010/main" val="25940747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4E3B01-1E95-40FD-AB68-4320C8CB1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909167" cy="1325563"/>
          </a:xfrm>
        </p:spPr>
        <p:txBody>
          <a:bodyPr/>
          <a:lstStyle/>
          <a:p>
            <a:r>
              <a:rPr lang="cs-CZ" dirty="0"/>
              <a:t>VNĚJŠÍ POHLAVNÍ ORGÁNY = VULVA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475E92-3E4C-4867-9465-E8FC29BDD1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8"/>
            <a:ext cx="5549635" cy="4807769"/>
          </a:xfrm>
        </p:spPr>
        <p:txBody>
          <a:bodyPr>
            <a:noAutofit/>
          </a:bodyPr>
          <a:lstStyle/>
          <a:p>
            <a:r>
              <a:rPr lang="cs-CZ" sz="2400" dirty="0"/>
              <a:t>Vestibulum </a:t>
            </a:r>
            <a:r>
              <a:rPr lang="cs-CZ" sz="2400" dirty="0" err="1"/>
              <a:t>vaginae</a:t>
            </a:r>
            <a:r>
              <a:rPr lang="cs-CZ" sz="2400" dirty="0"/>
              <a:t> = předsíň poševní</a:t>
            </a:r>
          </a:p>
          <a:p>
            <a:pPr lvl="1"/>
            <a:r>
              <a:rPr lang="cs-CZ" sz="2000" dirty="0"/>
              <a:t>Ústí zde močová trubice a pochva</a:t>
            </a:r>
            <a:endParaRPr lang="cs-CZ" sz="2400" dirty="0"/>
          </a:p>
          <a:p>
            <a:r>
              <a:rPr lang="cs-CZ" sz="2400" dirty="0"/>
              <a:t>Labium </a:t>
            </a:r>
            <a:r>
              <a:rPr lang="cs-CZ" sz="2400" dirty="0" err="1"/>
              <a:t>majus</a:t>
            </a:r>
            <a:r>
              <a:rPr lang="cs-CZ" sz="2400" dirty="0"/>
              <a:t> – velký stydký pysk</a:t>
            </a:r>
          </a:p>
          <a:p>
            <a:r>
              <a:rPr lang="cs-CZ" sz="2400" dirty="0"/>
              <a:t>Labium minus – malý stydký pysk</a:t>
            </a:r>
          </a:p>
          <a:p>
            <a:r>
              <a:rPr lang="cs-CZ" sz="2400" dirty="0"/>
              <a:t>Klitoris</a:t>
            </a:r>
          </a:p>
          <a:p>
            <a:r>
              <a:rPr lang="cs-CZ" sz="2400" dirty="0" err="1"/>
              <a:t>Bartoliniho</a:t>
            </a:r>
            <a:r>
              <a:rPr lang="cs-CZ" sz="2400" dirty="0"/>
              <a:t> žlázy + vyústění</a:t>
            </a:r>
          </a:p>
          <a:p>
            <a:r>
              <a:rPr lang="cs-CZ" sz="2400" dirty="0"/>
              <a:t>Zadní komisura (</a:t>
            </a:r>
            <a:r>
              <a:rPr lang="cs-CZ" sz="2400" dirty="0" err="1"/>
              <a:t>commisura</a:t>
            </a:r>
            <a:r>
              <a:rPr lang="cs-CZ" sz="2400" dirty="0"/>
              <a:t> </a:t>
            </a:r>
            <a:r>
              <a:rPr lang="cs-CZ" sz="2400" dirty="0" err="1"/>
              <a:t>posterior</a:t>
            </a:r>
            <a:r>
              <a:rPr lang="cs-CZ" sz="2400" dirty="0"/>
              <a:t>)</a:t>
            </a:r>
          </a:p>
          <a:p>
            <a:r>
              <a:rPr lang="cs-CZ" sz="2400" dirty="0"/>
              <a:t>Perineum = hráz = mezi zadní komisurou a řitním otvorem</a:t>
            </a:r>
          </a:p>
          <a:p>
            <a:r>
              <a:rPr lang="cs-CZ" sz="2400" dirty="0" err="1"/>
              <a:t>Mons</a:t>
            </a:r>
            <a:r>
              <a:rPr lang="cs-CZ" sz="2400" dirty="0"/>
              <a:t> </a:t>
            </a:r>
            <a:r>
              <a:rPr lang="cs-CZ" sz="2400" dirty="0" err="1"/>
              <a:t>pubis</a:t>
            </a:r>
            <a:r>
              <a:rPr lang="cs-CZ" sz="2400" dirty="0"/>
              <a:t> - hrma</a:t>
            </a:r>
          </a:p>
          <a:p>
            <a:r>
              <a:rPr lang="cs-CZ" sz="2400" i="1" dirty="0">
                <a:solidFill>
                  <a:srgbClr val="FF0000"/>
                </a:solidFill>
              </a:rPr>
              <a:t>Cévní zásobení:</a:t>
            </a:r>
          </a:p>
          <a:p>
            <a:pPr lvl="1"/>
            <a:r>
              <a:rPr lang="cs-CZ" i="1" dirty="0">
                <a:solidFill>
                  <a:srgbClr val="FF0000"/>
                </a:solidFill>
              </a:rPr>
              <a:t>A. </a:t>
            </a:r>
            <a:r>
              <a:rPr lang="cs-CZ" i="1" dirty="0" err="1">
                <a:solidFill>
                  <a:srgbClr val="FF0000"/>
                </a:solidFill>
              </a:rPr>
              <a:t>iliaca</a:t>
            </a:r>
            <a:r>
              <a:rPr lang="cs-CZ" i="1" dirty="0">
                <a:solidFill>
                  <a:srgbClr val="FF0000"/>
                </a:solidFill>
              </a:rPr>
              <a:t> interna + </a:t>
            </a:r>
            <a:r>
              <a:rPr lang="cs-CZ" i="1" dirty="0" err="1">
                <a:solidFill>
                  <a:srgbClr val="FF0000"/>
                </a:solidFill>
              </a:rPr>
              <a:t>externa</a:t>
            </a:r>
            <a:endParaRPr lang="cs-CZ" i="1" dirty="0">
              <a:solidFill>
                <a:srgbClr val="FF0000"/>
              </a:solidFill>
            </a:endParaRPr>
          </a:p>
          <a:p>
            <a:endParaRPr lang="cs-CZ" sz="2400" dirty="0"/>
          </a:p>
          <a:p>
            <a:endParaRPr lang="cs-CZ" sz="2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50D357D-7363-BF15-9B4A-9FD46E088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367" y="317781"/>
            <a:ext cx="5444633" cy="622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810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2A56A7-BBD7-05F9-C6C7-06004E586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Hymen – různé variace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03307BD-1D94-C7ED-82CE-DDD166C08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822" y="2260242"/>
            <a:ext cx="10190355" cy="380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0897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78BEC1-CD24-414A-A835-A39D0F889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6" y="402108"/>
            <a:ext cx="10353762" cy="970450"/>
          </a:xfrm>
        </p:spPr>
        <p:txBody>
          <a:bodyPr/>
          <a:lstStyle/>
          <a:p>
            <a:r>
              <a:rPr lang="cs-CZ" dirty="0"/>
              <a:t>VNĚJŠÍ ŽENSKÉ POHLAVNÍ ORGÁNY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219732-E7D6-4D8F-891D-DFC80B335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6" y="1732449"/>
            <a:ext cx="4283356" cy="4875842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B050"/>
                </a:solidFill>
              </a:rPr>
              <a:t>Topořivá tělesa </a:t>
            </a:r>
            <a:r>
              <a:rPr lang="cs-CZ" dirty="0"/>
              <a:t>(bulbus </a:t>
            </a:r>
            <a:r>
              <a:rPr lang="cs-CZ" dirty="0" err="1"/>
              <a:t>vestibuli</a:t>
            </a:r>
            <a:r>
              <a:rPr lang="cs-CZ" dirty="0"/>
              <a:t>)</a:t>
            </a:r>
          </a:p>
          <a:p>
            <a:r>
              <a:rPr lang="cs-CZ" b="1" dirty="0" err="1"/>
              <a:t>Bartholiniho</a:t>
            </a:r>
            <a:r>
              <a:rPr lang="cs-CZ" b="1" dirty="0"/>
              <a:t> žláza</a:t>
            </a:r>
            <a:r>
              <a:rPr lang="cs-CZ" dirty="0"/>
              <a:t> – </a:t>
            </a:r>
            <a:r>
              <a:rPr lang="cs-CZ" sz="2400" dirty="0"/>
              <a:t>produkce hlenovitého sekretu, zvlhčení vulvy</a:t>
            </a:r>
          </a:p>
          <a:p>
            <a:r>
              <a:rPr lang="cs-CZ" i="1" u="sng" dirty="0"/>
              <a:t>STAVBA (v hloubce):</a:t>
            </a:r>
          </a:p>
          <a:p>
            <a:pPr lvl="1"/>
            <a:r>
              <a:rPr lang="cs-CZ" sz="2000" i="1" dirty="0" err="1"/>
              <a:t>Crura</a:t>
            </a:r>
            <a:r>
              <a:rPr lang="cs-CZ" sz="2000" i="1" dirty="0"/>
              <a:t> </a:t>
            </a:r>
            <a:r>
              <a:rPr lang="cs-CZ" sz="2000" i="1" dirty="0" err="1"/>
              <a:t>clitoridis</a:t>
            </a:r>
            <a:endParaRPr lang="cs-CZ" sz="2000" i="1" dirty="0"/>
          </a:p>
          <a:p>
            <a:pPr lvl="1"/>
            <a:r>
              <a:rPr lang="cs-CZ" sz="2000" i="1" dirty="0"/>
              <a:t>Corpus </a:t>
            </a:r>
            <a:r>
              <a:rPr lang="cs-CZ" sz="2000" i="1" dirty="0" err="1"/>
              <a:t>clitoridis</a:t>
            </a:r>
            <a:endParaRPr lang="cs-CZ" sz="2000" i="1" dirty="0"/>
          </a:p>
          <a:p>
            <a:pPr lvl="1"/>
            <a:r>
              <a:rPr lang="cs-CZ" sz="2000" i="1" dirty="0" err="1"/>
              <a:t>Glans</a:t>
            </a:r>
            <a:r>
              <a:rPr lang="cs-CZ" sz="2000" i="1" dirty="0"/>
              <a:t> </a:t>
            </a:r>
            <a:r>
              <a:rPr lang="cs-CZ" sz="2000" i="1" dirty="0" err="1"/>
              <a:t>clitoridis</a:t>
            </a:r>
            <a:endParaRPr lang="cs-CZ" sz="2000" i="1" dirty="0"/>
          </a:p>
          <a:p>
            <a:pPr marL="0" indent="0">
              <a:buNone/>
            </a:pPr>
            <a:endParaRPr lang="cs-CZ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12C7096-5556-49E5-A624-F3405527B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77" y="1557190"/>
            <a:ext cx="6381287" cy="4875842"/>
          </a:xfrm>
          <a:prstGeom prst="rect">
            <a:avLst/>
          </a:prstGeom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C8E74864-A3E4-86A7-E9FD-77A2EB15CD1D}"/>
              </a:ext>
            </a:extLst>
          </p:cNvPr>
          <p:cNvCxnSpPr/>
          <p:nvPr/>
        </p:nvCxnSpPr>
        <p:spPr>
          <a:xfrm>
            <a:off x="6395453" y="5063958"/>
            <a:ext cx="262021" cy="1016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77F57287-C7F6-E35B-533D-9FFCA8E61098}"/>
              </a:ext>
            </a:extLst>
          </p:cNvPr>
          <p:cNvSpPr txBox="1"/>
          <p:nvPr/>
        </p:nvSpPr>
        <p:spPr>
          <a:xfrm>
            <a:off x="6395453" y="6079958"/>
            <a:ext cx="15247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b="1" dirty="0"/>
              <a:t>BARTHOLINIHO ŽLÁZA </a:t>
            </a:r>
          </a:p>
        </p:txBody>
      </p:sp>
    </p:spTree>
    <p:extLst>
      <p:ext uri="{BB962C8B-B14F-4D97-AF65-F5344CB8AC3E}">
        <p14:creationId xmlns:p14="http://schemas.microsoft.com/office/powerpoint/2010/main" val="42316138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Ã½sledek obrÃ¡zku pro crura clitoridis">
            <a:extLst>
              <a:ext uri="{FF2B5EF4-FFF2-40B4-BE49-F238E27FC236}">
                <a16:creationId xmlns:a16="http://schemas.microsoft.com/office/drawing/2014/main" id="{C8509559-15B5-45E1-8545-873D22F1D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559" y="1366983"/>
            <a:ext cx="7112881" cy="412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6692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Longitudinal ultrasonic dimensions and parametric solid models of the  gravid uterus and cervix | bioRxiv">
            <a:extLst>
              <a:ext uri="{FF2B5EF4-FFF2-40B4-BE49-F238E27FC236}">
                <a16:creationId xmlns:a16="http://schemas.microsoft.com/office/drawing/2014/main" id="{9642BAC2-6D09-656D-312F-97AD15DB5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575" y="1076826"/>
            <a:ext cx="8181425" cy="470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4B8C9AE-5BCD-436B-32B0-238A3A7FF736}"/>
              </a:ext>
            </a:extLst>
          </p:cNvPr>
          <p:cNvSpPr txBox="1"/>
          <p:nvPr/>
        </p:nvSpPr>
        <p:spPr>
          <a:xfrm>
            <a:off x="348916" y="1913021"/>
            <a:ext cx="36616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Dolní děložní segment </a:t>
            </a:r>
            <a:r>
              <a:rPr lang="cs-CZ" sz="2000" dirty="0"/>
              <a:t>– vytváří se během gravidity – zhruba od 28. </a:t>
            </a:r>
            <a:r>
              <a:rPr lang="cs-CZ" sz="2000" dirty="0" err="1"/>
              <a:t>tt</a:t>
            </a:r>
            <a:r>
              <a:rPr lang="cs-CZ" sz="2000" dirty="0"/>
              <a:t> těhotenství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Vzniká z </a:t>
            </a:r>
            <a:r>
              <a:rPr lang="cs-CZ" sz="2000" dirty="0" err="1"/>
              <a:t>isthmu</a:t>
            </a:r>
            <a:endParaRPr lang="cs-CZ" sz="2000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4332116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138762A-93BE-A005-1D6D-FCF00C8F5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169" y="644333"/>
            <a:ext cx="5597803" cy="5407908"/>
          </a:xfrm>
          <a:prstGeom prst="rect">
            <a:avLst/>
          </a:prstGeom>
        </p:spPr>
      </p:pic>
      <p:pic>
        <p:nvPicPr>
          <p:cNvPr id="10242" name="Picture 2" descr="EPOS&amp;trade;">
            <a:extLst>
              <a:ext uri="{FF2B5EF4-FFF2-40B4-BE49-F238E27FC236}">
                <a16:creationId xmlns:a16="http://schemas.microsoft.com/office/drawing/2014/main" id="{95F7956F-016E-DF0B-5FFC-72628D7E7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482" y="1724025"/>
            <a:ext cx="4324350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39EEBBE-32EE-AAFE-5482-9ED7F7C64065}"/>
              </a:ext>
            </a:extLst>
          </p:cNvPr>
          <p:cNvSpPr txBox="1"/>
          <p:nvPr/>
        </p:nvSpPr>
        <p:spPr>
          <a:xfrm>
            <a:off x="6369169" y="6213667"/>
            <a:ext cx="5597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https://obgynkey.com/physiological-and-anatomical-changes-in-childbirth/</a:t>
            </a:r>
          </a:p>
        </p:txBody>
      </p:sp>
    </p:spTree>
    <p:extLst>
      <p:ext uri="{BB962C8B-B14F-4D97-AF65-F5344CB8AC3E}">
        <p14:creationId xmlns:p14="http://schemas.microsoft.com/office/powerpoint/2010/main" val="306826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B8EDD9-EBDE-5573-03A7-E85888F76C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Anatomie pánve</a:t>
            </a:r>
          </a:p>
        </p:txBody>
      </p:sp>
    </p:spTree>
    <p:extLst>
      <p:ext uri="{BB962C8B-B14F-4D97-AF65-F5344CB8AC3E}">
        <p14:creationId xmlns:p14="http://schemas.microsoft.com/office/powerpoint/2010/main" val="4025318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CD55797-2319-4A21-8395-05F7C8E2E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57" y="212798"/>
            <a:ext cx="10437486" cy="643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361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755BBE-EE04-E4F6-8A1F-40E40B219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Pánev</a:t>
            </a:r>
          </a:p>
        </p:txBody>
      </p:sp>
      <p:graphicFrame>
        <p:nvGraphicFramePr>
          <p:cNvPr id="6" name="Zástupný symbol pro obsah 6">
            <a:extLst>
              <a:ext uri="{FF2B5EF4-FFF2-40B4-BE49-F238E27FC236}">
                <a16:creationId xmlns:a16="http://schemas.microsoft.com/office/drawing/2014/main" id="{D6B57B3A-AE12-09EC-AC5E-48FA90B04A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8535994"/>
              </p:ext>
            </p:extLst>
          </p:nvPr>
        </p:nvGraphicFramePr>
        <p:xfrm>
          <a:off x="5935581" y="733339"/>
          <a:ext cx="6256419" cy="6124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5473">
                  <a:extLst>
                    <a:ext uri="{9D8B030D-6E8A-4147-A177-3AD203B41FA5}">
                      <a16:colId xmlns:a16="http://schemas.microsoft.com/office/drawing/2014/main" val="1928217287"/>
                    </a:ext>
                  </a:extLst>
                </a:gridCol>
                <a:gridCol w="2085473">
                  <a:extLst>
                    <a:ext uri="{9D8B030D-6E8A-4147-A177-3AD203B41FA5}">
                      <a16:colId xmlns:a16="http://schemas.microsoft.com/office/drawing/2014/main" val="3273596483"/>
                    </a:ext>
                  </a:extLst>
                </a:gridCol>
                <a:gridCol w="2085473">
                  <a:extLst>
                    <a:ext uri="{9D8B030D-6E8A-4147-A177-3AD203B41FA5}">
                      <a16:colId xmlns:a16="http://schemas.microsoft.com/office/drawing/2014/main" val="3820365360"/>
                    </a:ext>
                  </a:extLst>
                </a:gridCol>
              </a:tblGrid>
              <a:tr h="46547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MUŽ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ŽENA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8338632"/>
                  </a:ext>
                </a:extLst>
              </a:tr>
              <a:tr h="573062">
                <a:tc>
                  <a:txBody>
                    <a:bodyPr/>
                    <a:lstStyle/>
                    <a:p>
                      <a:r>
                        <a:rPr lang="cs-CZ" dirty="0"/>
                        <a:t>PROMONTORIUM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VÍCE vyčnívá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MÉNĚ vyčnívá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7967945"/>
                  </a:ext>
                </a:extLst>
              </a:tr>
              <a:tr h="573062">
                <a:tc>
                  <a:txBody>
                    <a:bodyPr/>
                    <a:lstStyle/>
                    <a:p>
                      <a:r>
                        <a:rPr lang="cs-CZ" dirty="0"/>
                        <a:t>VCHOD DO MALÉ PÁNVE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Srdčitý obrys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Příčně oválný obrys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1361458"/>
                  </a:ext>
                </a:extLst>
              </a:tr>
              <a:tr h="818661">
                <a:tc>
                  <a:txBody>
                    <a:bodyPr/>
                    <a:lstStyle/>
                    <a:p>
                      <a:r>
                        <a:rPr lang="cs-CZ" dirty="0"/>
                        <a:t>DOLNÍ RAMENA OSSIS PUBIS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Angulus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pubicus</a:t>
                      </a:r>
                      <a:r>
                        <a:rPr lang="cs-CZ" dirty="0"/>
                        <a:t> (ostřejší úhel)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err="1"/>
                        <a:t>Arcus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pubicus</a:t>
                      </a:r>
                      <a:r>
                        <a:rPr lang="cs-CZ" dirty="0"/>
                        <a:t> (spíše oblouk)</a:t>
                      </a:r>
                    </a:p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673204"/>
                  </a:ext>
                </a:extLst>
              </a:tr>
              <a:tr h="1008650">
                <a:tc>
                  <a:txBody>
                    <a:bodyPr/>
                    <a:lstStyle/>
                    <a:p>
                      <a:r>
                        <a:rPr lang="cs-CZ" dirty="0"/>
                        <a:t>KOSTRČ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Méně pohyblivá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Kratší, pohyblivější (schopnost odklonění dorzálně)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914205"/>
                  </a:ext>
                </a:extLst>
              </a:tr>
              <a:tr h="573062">
                <a:tc>
                  <a:txBody>
                    <a:bodyPr/>
                    <a:lstStyle/>
                    <a:p>
                      <a:r>
                        <a:rPr lang="cs-CZ" dirty="0"/>
                        <a:t>TRANSVERZÁLNÍ ROZMĚRY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Menší než u ženy.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Větší než u muže.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7432132"/>
                  </a:ext>
                </a:extLst>
              </a:tr>
              <a:tr h="573062">
                <a:tc>
                  <a:txBody>
                    <a:bodyPr/>
                    <a:lstStyle/>
                    <a:p>
                      <a:r>
                        <a:rPr lang="cs-CZ" dirty="0"/>
                        <a:t>SYMPHYSIS PUBICA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Vyšší – 5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Nižší – 4,5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633988"/>
                  </a:ext>
                </a:extLst>
              </a:tr>
              <a:tr h="1309857">
                <a:tc gridSpan="3">
                  <a:txBody>
                    <a:bodyPr/>
                    <a:lstStyle/>
                    <a:p>
                      <a:r>
                        <a:rPr lang="cs-CZ" dirty="0"/>
                        <a:t>Poznámky: Během porodu prosáknou pánevní vazy a kloubní spojení (</a:t>
                      </a:r>
                      <a:r>
                        <a:rPr lang="cs-CZ" dirty="0" err="1"/>
                        <a:t>symphysis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pubica</a:t>
                      </a:r>
                      <a:r>
                        <a:rPr lang="cs-CZ" dirty="0"/>
                        <a:t>, art. </a:t>
                      </a:r>
                      <a:r>
                        <a:rPr lang="cs-CZ" dirty="0" err="1"/>
                        <a:t>sacroiliaca</a:t>
                      </a:r>
                      <a:r>
                        <a:rPr lang="cs-CZ" dirty="0"/>
                        <a:t>, </a:t>
                      </a:r>
                      <a:r>
                        <a:rPr lang="cs-CZ" dirty="0" err="1"/>
                        <a:t>symph</a:t>
                      </a:r>
                      <a:r>
                        <a:rPr lang="cs-CZ" dirty="0"/>
                        <a:t>. </a:t>
                      </a:r>
                      <a:r>
                        <a:rPr lang="cs-CZ" dirty="0" err="1"/>
                        <a:t>Sacococcygea</a:t>
                      </a:r>
                      <a:r>
                        <a:rPr lang="cs-CZ" dirty="0"/>
                        <a:t>) z důvodu uvolnění hormonu relaxinu. To dovolí mírné roztažení stydké spony a odtlačení kostrče během porodu.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3798777"/>
                  </a:ext>
                </a:extLst>
              </a:tr>
            </a:tbl>
          </a:graphicData>
        </a:graphic>
      </p:graphicFrame>
      <p:pic>
        <p:nvPicPr>
          <p:cNvPr id="12290" name="Picture 2">
            <a:extLst>
              <a:ext uri="{FF2B5EF4-FFF2-40B4-BE49-F238E27FC236}">
                <a16:creationId xmlns:a16="http://schemas.microsoft.com/office/drawing/2014/main" id="{8EB392FC-C6A9-0F64-56F9-DBAC7B69A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0372"/>
            <a:ext cx="3302728" cy="424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165A2B96-BC67-A362-7773-C533DCB34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374" y="2610372"/>
            <a:ext cx="2648869" cy="424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104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>
            <a:extLst>
              <a:ext uri="{FF2B5EF4-FFF2-40B4-BE49-F238E27FC236}">
                <a16:creationId xmlns:a16="http://schemas.microsoft.com/office/drawing/2014/main" id="{9C1DBCA1-3926-E535-AFE5-3364A1E8D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20" y="-69404"/>
            <a:ext cx="10515600" cy="923331"/>
          </a:xfrm>
        </p:spPr>
        <p:txBody>
          <a:bodyPr/>
          <a:lstStyle/>
          <a:p>
            <a:r>
              <a:rPr lang="cs-CZ" dirty="0"/>
              <a:t>Roviny malé pánve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77C2304-78DE-C558-FF06-0FB2B63FD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20" y="1179333"/>
            <a:ext cx="3495514" cy="277869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05E55FD-2349-0767-9F5F-9EE488661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443" y="1092261"/>
            <a:ext cx="3670726" cy="303196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190C7D7-511A-57A1-CAB0-FF7B6CD31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749" y="4175504"/>
            <a:ext cx="3364885" cy="268249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05D54D5-913B-3186-1554-E2AD04E687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1443" y="4263528"/>
            <a:ext cx="3156237" cy="2594472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C6CD8AA-784E-7A0A-CE9D-8E6AC6F33464}"/>
              </a:ext>
            </a:extLst>
          </p:cNvPr>
          <p:cNvSpPr txBox="1"/>
          <p:nvPr/>
        </p:nvSpPr>
        <p:spPr>
          <a:xfrm>
            <a:off x="8654823" y="115263"/>
            <a:ext cx="35305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Diameter</a:t>
            </a:r>
            <a:r>
              <a:rPr lang="cs-CZ" b="1" dirty="0"/>
              <a:t> </a:t>
            </a:r>
            <a:r>
              <a:rPr lang="cs-CZ" b="1" dirty="0" err="1"/>
              <a:t>recta</a:t>
            </a:r>
            <a:r>
              <a:rPr lang="cs-CZ" b="1" dirty="0"/>
              <a:t> </a:t>
            </a:r>
            <a:r>
              <a:rPr lang="cs-CZ" dirty="0"/>
              <a:t>= předozadní (přímý) průměr</a:t>
            </a:r>
          </a:p>
          <a:p>
            <a:r>
              <a:rPr lang="cs-CZ" b="1" dirty="0" err="1"/>
              <a:t>Diameter</a:t>
            </a:r>
            <a:r>
              <a:rPr lang="cs-CZ" b="1" dirty="0"/>
              <a:t> </a:t>
            </a:r>
            <a:r>
              <a:rPr lang="cs-CZ" b="1" dirty="0" err="1"/>
              <a:t>transversa</a:t>
            </a:r>
            <a:r>
              <a:rPr lang="cs-CZ" dirty="0"/>
              <a:t> = příčný průměr</a:t>
            </a:r>
          </a:p>
          <a:p>
            <a:r>
              <a:rPr lang="cs-CZ" b="1" dirty="0" err="1"/>
              <a:t>Diameter</a:t>
            </a:r>
            <a:r>
              <a:rPr lang="cs-CZ" b="1" dirty="0"/>
              <a:t> </a:t>
            </a:r>
            <a:r>
              <a:rPr lang="cs-CZ" b="1" dirty="0" err="1"/>
              <a:t>obliqua</a:t>
            </a:r>
            <a:r>
              <a:rPr lang="cs-CZ" b="1" dirty="0"/>
              <a:t> </a:t>
            </a:r>
            <a:r>
              <a:rPr lang="cs-CZ" dirty="0"/>
              <a:t>= šikmý rozměr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BC86E81-8638-55E5-D1DB-61B422998919}"/>
              </a:ext>
            </a:extLst>
          </p:cNvPr>
          <p:cNvSpPr txBox="1"/>
          <p:nvPr/>
        </p:nvSpPr>
        <p:spPr>
          <a:xfrm>
            <a:off x="76590" y="810001"/>
            <a:ext cx="3425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accent4">
                    <a:lumMod val="50000"/>
                  </a:schemeClr>
                </a:solidFill>
              </a:rPr>
              <a:t>VCHOD PÁNEVNÍ – PŘÍČNÁ R. (13)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FD9ADAC1-5F67-175B-4957-3B337FA18D73}"/>
              </a:ext>
            </a:extLst>
          </p:cNvPr>
          <p:cNvSpPr txBox="1"/>
          <p:nvPr/>
        </p:nvSpPr>
        <p:spPr>
          <a:xfrm>
            <a:off x="4623927" y="853927"/>
            <a:ext cx="3798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accent2">
                    <a:lumMod val="50000"/>
                  </a:schemeClr>
                </a:solidFill>
              </a:rPr>
              <a:t>ŠÍŘE PÁNEVNÍ – ŠIKMÁ ROVINA (13,5)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AFB811D7-7FA6-2CE1-9B40-8D42B576C119}"/>
              </a:ext>
            </a:extLst>
          </p:cNvPr>
          <p:cNvSpPr txBox="1"/>
          <p:nvPr/>
        </p:nvSpPr>
        <p:spPr>
          <a:xfrm>
            <a:off x="0" y="4078862"/>
            <a:ext cx="4018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ÚŽINA PÁNEVNÍ – PŘÍMÁ ROVINA (11,5)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60AC57BA-3104-5D1B-ABB9-51E5D0D7994A}"/>
              </a:ext>
            </a:extLst>
          </p:cNvPr>
          <p:cNvSpPr txBox="1"/>
          <p:nvPr/>
        </p:nvSpPr>
        <p:spPr>
          <a:xfrm>
            <a:off x="4060525" y="3958025"/>
            <a:ext cx="481437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</a:rPr>
              <a:t>VÝCHOD PÁNEVNÍ – PŘÍMÁ ROVINA (9,5) </a:t>
            </a:r>
            <a:r>
              <a:rPr lang="cs-CZ" sz="1400" b="1" dirty="0">
                <a:solidFill>
                  <a:srgbClr val="002060"/>
                </a:solidFill>
              </a:rPr>
              <a:t>-&gt; ZA PORODU SE KOSTRČ ODKLONÍ A ROZMĚR SE ZVĚTŠÍ NA 11 – 11,5 CM</a:t>
            </a:r>
            <a:endParaRPr lang="cs-CZ" b="1" dirty="0">
              <a:solidFill>
                <a:srgbClr val="002060"/>
              </a:solidFill>
            </a:endParaRP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72AC1845-60B0-B092-8011-19706564D8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4823" y="1885317"/>
            <a:ext cx="3530512" cy="4972683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52CD19B7-8AF2-ADB6-30B8-C4C2237D31E4}"/>
              </a:ext>
            </a:extLst>
          </p:cNvPr>
          <p:cNvSpPr txBox="1"/>
          <p:nvPr/>
        </p:nvSpPr>
        <p:spPr>
          <a:xfrm>
            <a:off x="119120" y="1179333"/>
            <a:ext cx="5725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/>
              <a:t>I. 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2251532A-BD8C-F921-79E7-C67C033FDA36}"/>
              </a:ext>
            </a:extLst>
          </p:cNvPr>
          <p:cNvSpPr txBox="1"/>
          <p:nvPr/>
        </p:nvSpPr>
        <p:spPr>
          <a:xfrm>
            <a:off x="4278760" y="1038593"/>
            <a:ext cx="554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/>
              <a:t>II.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64EDBBA3-97BA-5E4C-4792-CA692BCA2B9E}"/>
              </a:ext>
            </a:extLst>
          </p:cNvPr>
          <p:cNvSpPr txBox="1"/>
          <p:nvPr/>
        </p:nvSpPr>
        <p:spPr>
          <a:xfrm>
            <a:off x="-42502" y="4376213"/>
            <a:ext cx="844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III.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41F1DC01-D9EC-914B-7524-F9C705236FC3}"/>
              </a:ext>
            </a:extLst>
          </p:cNvPr>
          <p:cNvSpPr txBox="1"/>
          <p:nvPr/>
        </p:nvSpPr>
        <p:spPr>
          <a:xfrm>
            <a:off x="4226214" y="4699378"/>
            <a:ext cx="660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/>
              <a:t>IV.</a:t>
            </a:r>
          </a:p>
        </p:txBody>
      </p:sp>
    </p:spTree>
    <p:extLst>
      <p:ext uri="{BB962C8B-B14F-4D97-AF65-F5344CB8AC3E}">
        <p14:creationId xmlns:p14="http://schemas.microsoft.com/office/powerpoint/2010/main" val="41323388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C9F18724-3942-58A7-15D3-0FBB82622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4761" y="629569"/>
            <a:ext cx="6902478" cy="559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01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7018D0-99B5-3A21-B928-F1DBF7CA5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730" y="0"/>
            <a:ext cx="10515600" cy="988548"/>
          </a:xfrm>
        </p:spPr>
        <p:txBody>
          <a:bodyPr/>
          <a:lstStyle/>
          <a:p>
            <a:r>
              <a:rPr lang="cs-CZ" dirty="0"/>
              <a:t>Vnitřní pánevní rozměry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E0C1A69-1A33-D935-67A5-856F860DEC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1821" y="1325176"/>
            <a:ext cx="3357224" cy="4949754"/>
          </a:xfr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7B3F1D1-DAC3-291E-0BC4-F8EF5F8D7E95}"/>
              </a:ext>
            </a:extLst>
          </p:cNvPr>
          <p:cNvSpPr txBox="1"/>
          <p:nvPr/>
        </p:nvSpPr>
        <p:spPr>
          <a:xfrm>
            <a:off x="244655" y="1380581"/>
            <a:ext cx="467273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>
                <a:solidFill>
                  <a:schemeClr val="accent2">
                    <a:lumMod val="50000"/>
                  </a:schemeClr>
                </a:solidFill>
              </a:rPr>
              <a:t>Conjugata</a:t>
            </a: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2400" b="1" dirty="0" err="1">
                <a:solidFill>
                  <a:schemeClr val="accent2">
                    <a:lumMod val="50000"/>
                  </a:schemeClr>
                </a:solidFill>
              </a:rPr>
              <a:t>obstetrica</a:t>
            </a: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2400" b="1" dirty="0"/>
              <a:t>– </a:t>
            </a: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oranžová (10,5 cm)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Od </a:t>
            </a:r>
            <a:r>
              <a:rPr lang="cs-CZ" sz="2400" dirty="0" err="1"/>
              <a:t>promontoria</a:t>
            </a:r>
            <a:r>
              <a:rPr lang="cs-CZ" sz="2400" dirty="0"/>
              <a:t> k nevíce dozadu vyčnívajícímu místu symfýzy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Skutečný předozadní průměr vchodu (o trochu menší kvůli výběžku na symfýze)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r>
              <a:rPr lang="cs-CZ" sz="2400" b="1" dirty="0" err="1">
                <a:solidFill>
                  <a:schemeClr val="accent6">
                    <a:lumMod val="50000"/>
                  </a:schemeClr>
                </a:solidFill>
              </a:rPr>
              <a:t>Conjugata</a:t>
            </a:r>
            <a:r>
              <a:rPr lang="cs-CZ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cs-CZ" sz="2400" b="1" dirty="0" err="1">
                <a:solidFill>
                  <a:schemeClr val="accent6">
                    <a:lumMod val="50000"/>
                  </a:schemeClr>
                </a:solidFill>
              </a:rPr>
              <a:t>diagonalis</a:t>
            </a:r>
            <a:r>
              <a:rPr lang="cs-CZ" sz="2400" b="1" dirty="0">
                <a:solidFill>
                  <a:schemeClr val="accent6">
                    <a:lumMod val="50000"/>
                  </a:schemeClr>
                </a:solidFill>
              </a:rPr>
              <a:t> – zelená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i="1" dirty="0">
                <a:solidFill>
                  <a:schemeClr val="accent6">
                    <a:lumMod val="50000"/>
                  </a:schemeClr>
                </a:solidFill>
              </a:rPr>
              <a:t>Jediný prakticky měřitelný vnitřní rozměr pánve </a:t>
            </a:r>
            <a:r>
              <a:rPr lang="cs-CZ" sz="2400" dirty="0">
                <a:solidFill>
                  <a:schemeClr val="accent6">
                    <a:lumMod val="50000"/>
                  </a:schemeClr>
                </a:solidFill>
              </a:rPr>
              <a:t>– </a:t>
            </a:r>
            <a:r>
              <a:rPr lang="cs-CZ" sz="2400" dirty="0" err="1">
                <a:solidFill>
                  <a:schemeClr val="accent6">
                    <a:lumMod val="50000"/>
                  </a:schemeClr>
                </a:solidFill>
              </a:rPr>
              <a:t>promontorium</a:t>
            </a:r>
            <a:r>
              <a:rPr lang="cs-CZ" sz="2400" dirty="0">
                <a:solidFill>
                  <a:schemeClr val="accent6">
                    <a:lumMod val="50000"/>
                  </a:schemeClr>
                </a:solidFill>
              </a:rPr>
              <a:t> až dolní okraj symfýzy – 13 cm – </a:t>
            </a:r>
            <a:r>
              <a:rPr lang="cs-CZ" sz="2400" i="1" dirty="0">
                <a:solidFill>
                  <a:schemeClr val="accent6">
                    <a:lumMod val="50000"/>
                  </a:schemeClr>
                </a:solidFill>
              </a:rPr>
              <a:t>hodnoty menší než 12 cm – zúžení pánve</a:t>
            </a:r>
            <a:endParaRPr lang="cs-CZ" sz="24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815BFE6-8AAF-EEC8-6DFA-026127AD2B65}"/>
              </a:ext>
            </a:extLst>
          </p:cNvPr>
          <p:cNvSpPr txBox="1"/>
          <p:nvPr/>
        </p:nvSpPr>
        <p:spPr>
          <a:xfrm>
            <a:off x="7113289" y="417084"/>
            <a:ext cx="50787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Vnitřní rozměry nelze měřit, kromě </a:t>
            </a:r>
            <a:r>
              <a:rPr lang="cs-CZ" dirty="0" err="1"/>
              <a:t>conjugata</a:t>
            </a:r>
            <a:r>
              <a:rPr lang="cs-CZ" dirty="0"/>
              <a:t> </a:t>
            </a:r>
            <a:r>
              <a:rPr lang="cs-CZ" dirty="0" err="1"/>
              <a:t>diagonalis</a:t>
            </a:r>
            <a:r>
              <a:rPr lang="cs-CZ" dirty="0"/>
              <a:t> – z té lze vypočíst přibližnou hodnotu přímého průměru vchodu pánevního</a:t>
            </a:r>
          </a:p>
        </p:txBody>
      </p:sp>
    </p:spTree>
    <p:extLst>
      <p:ext uri="{BB962C8B-B14F-4D97-AF65-F5344CB8AC3E}">
        <p14:creationId xmlns:p14="http://schemas.microsoft.com/office/powerpoint/2010/main" val="24764803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331FEBD-C2B7-BA57-D039-51BAA2D3D5E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23596"/>
            <a:ext cx="534479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B5464D8-7927-3641-0541-9D4011871FF5}"/>
              </a:ext>
            </a:extLst>
          </p:cNvPr>
          <p:cNvSpPr txBox="1"/>
          <p:nvPr/>
        </p:nvSpPr>
        <p:spPr>
          <a:xfrm rot="10800000" flipV="1">
            <a:off x="555171" y="1680198"/>
            <a:ext cx="554082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Vaginálním vyšetřením změřím </a:t>
            </a:r>
            <a:r>
              <a:rPr lang="cs-CZ" sz="2800" b="1" dirty="0" err="1"/>
              <a:t>conjugata</a:t>
            </a:r>
            <a:r>
              <a:rPr lang="cs-CZ" sz="2800" b="1" dirty="0"/>
              <a:t> </a:t>
            </a:r>
            <a:r>
              <a:rPr lang="cs-CZ" sz="2800" b="1" dirty="0" err="1"/>
              <a:t>diagonalis</a:t>
            </a:r>
            <a:r>
              <a:rPr lang="cs-CZ" sz="2800" b="1" dirty="0"/>
              <a:t> </a:t>
            </a:r>
            <a:r>
              <a:rPr lang="cs-CZ" sz="2800" dirty="0"/>
              <a:t>(od </a:t>
            </a:r>
            <a:r>
              <a:rPr lang="cs-CZ" sz="2800" dirty="0" err="1"/>
              <a:t>promontoria</a:t>
            </a:r>
            <a:r>
              <a:rPr lang="cs-CZ" sz="2800" dirty="0"/>
              <a:t> k symfýze) – odečtením 2 cm měkkých tkání získáme přibližnou hodnotu přímého průměru</a:t>
            </a:r>
          </a:p>
        </p:txBody>
      </p:sp>
    </p:spTree>
    <p:extLst>
      <p:ext uri="{BB962C8B-B14F-4D97-AF65-F5344CB8AC3E}">
        <p14:creationId xmlns:p14="http://schemas.microsoft.com/office/powerpoint/2010/main" val="29990332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F6CACB-0379-99CF-E38F-6231E0C1D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6921" y="363195"/>
            <a:ext cx="5863408" cy="1325563"/>
          </a:xfrm>
        </p:spPr>
        <p:txBody>
          <a:bodyPr/>
          <a:lstStyle/>
          <a:p>
            <a:r>
              <a:rPr lang="cs-CZ" dirty="0"/>
              <a:t>Zevní pánevní rozměry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F3ED9C-17B9-4F6A-CD5C-53D144E8D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743" y="363196"/>
            <a:ext cx="5544178" cy="2057276"/>
          </a:xfrm>
        </p:spPr>
        <p:txBody>
          <a:bodyPr>
            <a:normAutofit/>
          </a:bodyPr>
          <a:lstStyle/>
          <a:p>
            <a:r>
              <a:rPr lang="cs-CZ" sz="2400" dirty="0"/>
              <a:t>Měření zevních pánevních rozměrů -&gt; z nich pak nepřímo usoudíme, zda by vnitřní rozměry byly dostatečné pro normální průběh porodu  - orientace je ale přibližná….</a:t>
            </a:r>
          </a:p>
          <a:p>
            <a:endParaRPr lang="cs-CZ" sz="2400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1E2469E8-A77F-E1E5-DE93-2B33B92C5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921" y="2075840"/>
            <a:ext cx="6455079" cy="482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60B73EE-57E5-065F-EC7A-02E78EA72EB6}"/>
              </a:ext>
            </a:extLst>
          </p:cNvPr>
          <p:cNvSpPr txBox="1"/>
          <p:nvPr/>
        </p:nvSpPr>
        <p:spPr>
          <a:xfrm>
            <a:off x="5085007" y="2794056"/>
            <a:ext cx="3107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DISTANCIA BICRISTALIS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CD7B22D-4669-95E8-0120-B05C20A5C9E4}"/>
              </a:ext>
            </a:extLst>
          </p:cNvPr>
          <p:cNvSpPr txBox="1"/>
          <p:nvPr/>
        </p:nvSpPr>
        <p:spPr>
          <a:xfrm>
            <a:off x="5133129" y="3621955"/>
            <a:ext cx="3010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DISTANCIA BISPINALIS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1DA77E1-8A9C-BF50-5F0E-9DC93F92DD0D}"/>
              </a:ext>
            </a:extLst>
          </p:cNvPr>
          <p:cNvSpPr txBox="1"/>
          <p:nvPr/>
        </p:nvSpPr>
        <p:spPr>
          <a:xfrm>
            <a:off x="5552628" y="5629589"/>
            <a:ext cx="4057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DISTANCIA BITROCHANTERICA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46C5A11-4860-28C3-0C68-F85DD8BEC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308" y="2420472"/>
            <a:ext cx="3802538" cy="435829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E89C350-5DB9-DD17-3DF8-6D65A258CCFC}"/>
              </a:ext>
            </a:extLst>
          </p:cNvPr>
          <p:cNvSpPr txBox="1"/>
          <p:nvPr/>
        </p:nvSpPr>
        <p:spPr>
          <a:xfrm>
            <a:off x="13519" y="3543209"/>
            <a:ext cx="19407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COJUGATA EXTERNA</a:t>
            </a:r>
          </a:p>
          <a:p>
            <a:r>
              <a:rPr lang="cs-CZ" sz="2400" dirty="0"/>
              <a:t>Od trnu L5 k hornímu okraji symfýzy</a:t>
            </a:r>
          </a:p>
        </p:txBody>
      </p:sp>
    </p:spTree>
    <p:extLst>
      <p:ext uri="{BB962C8B-B14F-4D97-AF65-F5344CB8AC3E}">
        <p14:creationId xmlns:p14="http://schemas.microsoft.com/office/powerpoint/2010/main" val="23140651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05C49F-9744-4974-8C05-9D15A069E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 SVALOVÁ „DNA“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7629101-F6E8-4EE2-B440-EC418D87F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10353762" cy="4789649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accent1"/>
                </a:solidFill>
              </a:rPr>
              <a:t>SVALY HRÁZE </a:t>
            </a:r>
            <a:r>
              <a:rPr lang="cs-CZ" dirty="0"/>
              <a:t>(</a:t>
            </a:r>
            <a:r>
              <a:rPr lang="cs-CZ" dirty="0" err="1"/>
              <a:t>Diaphragma</a:t>
            </a:r>
            <a:r>
              <a:rPr lang="cs-CZ" dirty="0"/>
              <a:t> </a:t>
            </a:r>
            <a:r>
              <a:rPr lang="cs-CZ" dirty="0" err="1"/>
              <a:t>urogenitale</a:t>
            </a:r>
            <a:r>
              <a:rPr lang="cs-CZ" dirty="0"/>
              <a:t>) – zevně od svalů pánevního dna</a:t>
            </a:r>
          </a:p>
          <a:p>
            <a:pPr lvl="1"/>
            <a:r>
              <a:rPr lang="cs-CZ" dirty="0"/>
              <a:t>M. </a:t>
            </a:r>
            <a:r>
              <a:rPr lang="cs-CZ" dirty="0" err="1"/>
              <a:t>ischiocavernosus</a:t>
            </a:r>
            <a:endParaRPr lang="cs-CZ" dirty="0"/>
          </a:p>
          <a:p>
            <a:pPr lvl="1"/>
            <a:r>
              <a:rPr lang="cs-CZ" dirty="0"/>
              <a:t>M. </a:t>
            </a:r>
            <a:r>
              <a:rPr lang="cs-CZ" dirty="0" err="1"/>
              <a:t>bulbospongiosus</a:t>
            </a:r>
            <a:endParaRPr lang="cs-CZ" dirty="0"/>
          </a:p>
          <a:p>
            <a:pPr lvl="1"/>
            <a:r>
              <a:rPr lang="cs-CZ" dirty="0"/>
              <a:t>M. </a:t>
            </a:r>
            <a:r>
              <a:rPr lang="cs-CZ" dirty="0" err="1"/>
              <a:t>transversus</a:t>
            </a:r>
            <a:r>
              <a:rPr lang="cs-CZ" dirty="0"/>
              <a:t> perinei </a:t>
            </a:r>
            <a:r>
              <a:rPr lang="cs-CZ" dirty="0" err="1"/>
              <a:t>superficialis</a:t>
            </a:r>
            <a:endParaRPr lang="cs-CZ" dirty="0"/>
          </a:p>
          <a:p>
            <a:pPr lvl="1"/>
            <a:r>
              <a:rPr lang="cs-CZ" dirty="0"/>
              <a:t>M. </a:t>
            </a:r>
            <a:r>
              <a:rPr lang="cs-CZ" dirty="0" err="1"/>
              <a:t>transversus</a:t>
            </a:r>
            <a:r>
              <a:rPr lang="cs-CZ" dirty="0"/>
              <a:t> perinei </a:t>
            </a:r>
            <a:r>
              <a:rPr lang="cs-CZ" dirty="0" err="1"/>
              <a:t>profundus</a:t>
            </a:r>
            <a:endParaRPr lang="cs-CZ" dirty="0"/>
          </a:p>
          <a:p>
            <a:r>
              <a:rPr lang="cs-CZ" dirty="0">
                <a:solidFill>
                  <a:schemeClr val="accent1"/>
                </a:solidFill>
              </a:rPr>
              <a:t>SVALY PÁNEVNÍHO DNA </a:t>
            </a:r>
            <a:r>
              <a:rPr lang="cs-CZ" dirty="0"/>
              <a:t>(</a:t>
            </a:r>
            <a:r>
              <a:rPr lang="cs-CZ" dirty="0" err="1"/>
              <a:t>Diaphragma</a:t>
            </a:r>
            <a:r>
              <a:rPr lang="cs-CZ" dirty="0"/>
              <a:t> pelvis)</a:t>
            </a:r>
          </a:p>
          <a:p>
            <a:pPr lvl="1"/>
            <a:r>
              <a:rPr lang="cs-CZ" dirty="0"/>
              <a:t>M. levator ani (m. </a:t>
            </a:r>
            <a:r>
              <a:rPr lang="cs-CZ" dirty="0" err="1"/>
              <a:t>puborectalis</a:t>
            </a:r>
            <a:r>
              <a:rPr lang="cs-CZ" dirty="0"/>
              <a:t>, m. </a:t>
            </a:r>
            <a:r>
              <a:rPr lang="cs-CZ" dirty="0" err="1"/>
              <a:t>pubococcygeus</a:t>
            </a:r>
            <a:r>
              <a:rPr lang="cs-CZ" dirty="0"/>
              <a:t>, m. </a:t>
            </a:r>
            <a:r>
              <a:rPr lang="cs-CZ" dirty="0" err="1"/>
              <a:t>iliococcygeus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M. </a:t>
            </a:r>
            <a:r>
              <a:rPr lang="cs-CZ" dirty="0" err="1"/>
              <a:t>ischiococcygenus</a:t>
            </a:r>
            <a:r>
              <a:rPr lang="cs-CZ" dirty="0"/>
              <a:t> (= m. </a:t>
            </a:r>
            <a:r>
              <a:rPr lang="cs-CZ" dirty="0" err="1"/>
              <a:t>coccygeus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M. </a:t>
            </a:r>
            <a:r>
              <a:rPr lang="cs-CZ" dirty="0" err="1"/>
              <a:t>sphincter</a:t>
            </a:r>
            <a:r>
              <a:rPr lang="cs-CZ" dirty="0"/>
              <a:t> ani </a:t>
            </a:r>
            <a:r>
              <a:rPr lang="cs-CZ" dirty="0" err="1"/>
              <a:t>externus</a:t>
            </a:r>
            <a:r>
              <a:rPr lang="cs-CZ" dirty="0"/>
              <a:t> (3 části)</a:t>
            </a:r>
          </a:p>
          <a:p>
            <a:r>
              <a:rPr lang="cs-CZ" dirty="0"/>
              <a:t>Funkce: podpora orgánů pánve + podíl na mikci (močení)</a:t>
            </a:r>
          </a:p>
        </p:txBody>
      </p:sp>
    </p:spTree>
    <p:extLst>
      <p:ext uri="{BB962C8B-B14F-4D97-AF65-F5344CB8AC3E}">
        <p14:creationId xmlns:p14="http://schemas.microsoft.com/office/powerpoint/2010/main" val="26651971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220AA96-B0A3-436D-D9DE-5EDA645FBEC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812" y="694427"/>
            <a:ext cx="6522209" cy="546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ll About The Pelvic Floor: How to Keep The Pelvic Floor Functioning Well  Over 60 — More Life Health - Seniors Health &amp; Fitness">
            <a:extLst>
              <a:ext uri="{FF2B5EF4-FFF2-40B4-BE49-F238E27FC236}">
                <a16:creationId xmlns:a16="http://schemas.microsoft.com/office/drawing/2014/main" id="{11144D84-22D1-30F5-B5B6-81F55587B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0" y="1451113"/>
            <a:ext cx="5574572" cy="405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7906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VÃ½sledek obrÃ¡zku pro svaly hrÃ¡ze">
            <a:extLst>
              <a:ext uri="{FF2B5EF4-FFF2-40B4-BE49-F238E27FC236}">
                <a16:creationId xmlns:a16="http://schemas.microsoft.com/office/drawing/2014/main" id="{BB213054-53FE-45C1-BBE1-052C7FDC7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84" y="357868"/>
            <a:ext cx="8417995" cy="614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5732B82-1CDD-461C-A904-F06AB766235C}"/>
              </a:ext>
            </a:extLst>
          </p:cNvPr>
          <p:cNvSpPr txBox="1"/>
          <p:nvPr/>
        </p:nvSpPr>
        <p:spPr>
          <a:xfrm>
            <a:off x="9246637" y="1035698"/>
            <a:ext cx="28738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SVALY HRÁZE (neboli svaly </a:t>
            </a:r>
            <a:r>
              <a:rPr lang="cs-CZ" dirty="0" err="1"/>
              <a:t>močo</a:t>
            </a:r>
            <a:r>
              <a:rPr lang="cs-CZ" dirty="0"/>
              <a:t>-pohlavního dna = </a:t>
            </a:r>
            <a:r>
              <a:rPr lang="cs-CZ" dirty="0" err="1"/>
              <a:t>diaphragma</a:t>
            </a:r>
            <a:r>
              <a:rPr lang="cs-CZ" dirty="0"/>
              <a:t> </a:t>
            </a:r>
            <a:r>
              <a:rPr lang="cs-CZ" dirty="0" err="1"/>
              <a:t>urogenitale</a:t>
            </a:r>
            <a:r>
              <a:rPr lang="cs-CZ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M. </a:t>
            </a:r>
            <a:r>
              <a:rPr lang="cs-CZ" dirty="0" err="1"/>
              <a:t>ischiocavernosus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M. </a:t>
            </a:r>
            <a:r>
              <a:rPr lang="cs-CZ" b="1" dirty="0" err="1"/>
              <a:t>bulbospongiosus</a:t>
            </a:r>
            <a:endParaRPr lang="cs-CZ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M. </a:t>
            </a:r>
            <a:r>
              <a:rPr lang="cs-CZ" dirty="0" err="1"/>
              <a:t>transversus</a:t>
            </a:r>
            <a:r>
              <a:rPr lang="cs-CZ" dirty="0"/>
              <a:t> perinei </a:t>
            </a:r>
            <a:r>
              <a:rPr lang="cs-CZ" dirty="0" err="1"/>
              <a:t>superficialis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M. </a:t>
            </a:r>
            <a:r>
              <a:rPr lang="cs-CZ" dirty="0" err="1"/>
              <a:t>transversus</a:t>
            </a:r>
            <a:r>
              <a:rPr lang="cs-CZ" dirty="0"/>
              <a:t> perinei </a:t>
            </a:r>
            <a:r>
              <a:rPr lang="cs-CZ" dirty="0" err="1"/>
              <a:t>profundus</a:t>
            </a:r>
            <a:endParaRPr lang="cs-CZ" dirty="0"/>
          </a:p>
          <a:p>
            <a:endParaRPr lang="cs-CZ" dirty="0"/>
          </a:p>
        </p:txBody>
      </p:sp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id="{BA66657E-6BDF-DD91-AC3A-83A3FD36E866}"/>
              </a:ext>
            </a:extLst>
          </p:cNvPr>
          <p:cNvCxnSpPr/>
          <p:nvPr/>
        </p:nvCxnSpPr>
        <p:spPr>
          <a:xfrm>
            <a:off x="6798365" y="1689652"/>
            <a:ext cx="258418" cy="2584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44613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VÃ½sledek obrÃ¡zku pro svaly pÃ¡nevnÃ­ho dna">
            <a:extLst>
              <a:ext uri="{FF2B5EF4-FFF2-40B4-BE49-F238E27FC236}">
                <a16:creationId xmlns:a16="http://schemas.microsoft.com/office/drawing/2014/main" id="{F09AF339-85FB-4D3E-B57F-A80D3149D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671" y="3186108"/>
            <a:ext cx="3930257" cy="350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4A225B6-D6CB-42B7-A2A8-8385312DEE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072" y="167968"/>
            <a:ext cx="5267820" cy="652206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5C010AB-C61C-4F9E-B5F4-E9498E813558}"/>
              </a:ext>
            </a:extLst>
          </p:cNvPr>
          <p:cNvSpPr txBox="1"/>
          <p:nvPr/>
        </p:nvSpPr>
        <p:spPr>
          <a:xfrm>
            <a:off x="7539136" y="709127"/>
            <a:ext cx="42081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SVALY PÁNEVNÍHO DNA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i="1" dirty="0"/>
              <a:t>M. levator ani (m. </a:t>
            </a:r>
            <a:r>
              <a:rPr lang="cs-CZ" i="1" dirty="0" err="1"/>
              <a:t>puborectalis</a:t>
            </a:r>
            <a:r>
              <a:rPr lang="cs-CZ" i="1" dirty="0"/>
              <a:t>, m. </a:t>
            </a:r>
            <a:r>
              <a:rPr lang="cs-CZ" i="1" dirty="0" err="1"/>
              <a:t>pubococcygeus</a:t>
            </a:r>
            <a:r>
              <a:rPr lang="cs-CZ" i="1" dirty="0"/>
              <a:t>, m. </a:t>
            </a:r>
            <a:r>
              <a:rPr lang="cs-CZ" i="1" dirty="0" err="1"/>
              <a:t>iliococcygeus</a:t>
            </a:r>
            <a:r>
              <a:rPr lang="cs-CZ" i="1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i="1" dirty="0"/>
              <a:t>M. </a:t>
            </a:r>
            <a:r>
              <a:rPr lang="cs-CZ" i="1" dirty="0" err="1"/>
              <a:t>ischiococcygenus</a:t>
            </a:r>
            <a:r>
              <a:rPr lang="cs-CZ" i="1" dirty="0"/>
              <a:t> (= m. </a:t>
            </a:r>
            <a:r>
              <a:rPr lang="cs-CZ" i="1" dirty="0" err="1"/>
              <a:t>coccygeus</a:t>
            </a:r>
            <a:r>
              <a:rPr lang="cs-CZ" i="1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i="1" dirty="0"/>
              <a:t>M. </a:t>
            </a:r>
            <a:r>
              <a:rPr lang="cs-CZ" i="1" dirty="0" err="1"/>
              <a:t>sphincter</a:t>
            </a:r>
            <a:r>
              <a:rPr lang="cs-CZ" i="1" dirty="0"/>
              <a:t> ani </a:t>
            </a:r>
            <a:r>
              <a:rPr lang="cs-CZ" i="1" dirty="0" err="1"/>
              <a:t>externus</a:t>
            </a:r>
            <a:r>
              <a:rPr lang="cs-CZ" i="1" dirty="0"/>
              <a:t> (3 části)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9368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SouvisejÃ­cÃ­ obrÃ¡zek">
            <a:extLst>
              <a:ext uri="{FF2B5EF4-FFF2-40B4-BE49-F238E27FC236}">
                <a16:creationId xmlns:a16="http://schemas.microsoft.com/office/drawing/2014/main" id="{644B2897-F72D-4C1A-8319-204B70B12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049" y="609600"/>
            <a:ext cx="6275951" cy="493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0FC4484-F059-4317-9880-44A31D36C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5524327" cy="970450"/>
          </a:xfrm>
        </p:spPr>
        <p:txBody>
          <a:bodyPr/>
          <a:lstStyle/>
          <a:p>
            <a:r>
              <a:rPr lang="cs-CZ" dirty="0"/>
              <a:t>OVARIUM 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072C33-77EE-4E4E-BAF3-796778B87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551" y="1673557"/>
            <a:ext cx="8978860" cy="4934409"/>
          </a:xfrm>
        </p:spPr>
        <p:txBody>
          <a:bodyPr>
            <a:noAutofit/>
          </a:bodyPr>
          <a:lstStyle/>
          <a:p>
            <a:r>
              <a:rPr lang="cs-CZ" sz="2000" b="1" dirty="0"/>
              <a:t>Párová pohlavní ženská žláza</a:t>
            </a:r>
          </a:p>
          <a:p>
            <a:r>
              <a:rPr lang="cs-CZ" sz="2000" b="1" dirty="0"/>
              <a:t>Uvnitř pobřišnicové (peritoneální) dutiny</a:t>
            </a:r>
          </a:p>
          <a:p>
            <a:pPr lvl="1"/>
            <a:r>
              <a:rPr lang="cs-CZ" sz="1600" b="1" dirty="0"/>
              <a:t>Ve </a:t>
            </a:r>
            <a:r>
              <a:rPr lang="cs-CZ" sz="1600" b="1" dirty="0" err="1"/>
              <a:t>fossa</a:t>
            </a:r>
            <a:r>
              <a:rPr lang="cs-CZ" sz="1600" b="1" dirty="0"/>
              <a:t> </a:t>
            </a:r>
            <a:r>
              <a:rPr lang="cs-CZ" sz="1600" b="1" dirty="0" err="1"/>
              <a:t>ovarica</a:t>
            </a:r>
            <a:r>
              <a:rPr lang="cs-CZ" sz="1600" b="1" dirty="0"/>
              <a:t> </a:t>
            </a:r>
          </a:p>
          <a:p>
            <a:r>
              <a:rPr lang="cs-CZ" sz="2000" dirty="0"/>
              <a:t>Dozrávání vajíček + tvorba hormonů</a:t>
            </a:r>
          </a:p>
          <a:p>
            <a:r>
              <a:rPr lang="cs-CZ" sz="2000" b="1" dirty="0">
                <a:solidFill>
                  <a:srgbClr val="92D050"/>
                </a:solidFill>
              </a:rPr>
              <a:t>Zavěšený</a:t>
            </a:r>
            <a:r>
              <a:rPr lang="cs-CZ" sz="2000" dirty="0">
                <a:solidFill>
                  <a:srgbClr val="92D050"/>
                </a:solidFill>
              </a:rPr>
              <a:t> pouze na </a:t>
            </a:r>
            <a:r>
              <a:rPr lang="cs-CZ" sz="2000" b="1" dirty="0" err="1">
                <a:solidFill>
                  <a:srgbClr val="92D050"/>
                </a:solidFill>
              </a:rPr>
              <a:t>ligamentech</a:t>
            </a:r>
            <a:endParaRPr lang="cs-CZ" sz="2000" b="1" dirty="0">
              <a:solidFill>
                <a:srgbClr val="92D050"/>
              </a:solidFill>
            </a:endParaRPr>
          </a:p>
          <a:p>
            <a:pPr lvl="1"/>
            <a:r>
              <a:rPr lang="cs-CZ" sz="1800" b="1" dirty="0" err="1">
                <a:solidFill>
                  <a:schemeClr val="tx2"/>
                </a:solidFill>
              </a:rPr>
              <a:t>Mesovarium</a:t>
            </a:r>
            <a:endParaRPr lang="cs-CZ" sz="1800" b="1" dirty="0">
              <a:solidFill>
                <a:schemeClr val="tx2"/>
              </a:solidFill>
            </a:endParaRPr>
          </a:p>
          <a:p>
            <a:pPr lvl="1"/>
            <a:r>
              <a:rPr lang="cs-CZ" sz="1800" b="1" dirty="0" err="1">
                <a:solidFill>
                  <a:schemeClr val="accent1"/>
                </a:solidFill>
              </a:rPr>
              <a:t>ligamentum</a:t>
            </a:r>
            <a:r>
              <a:rPr lang="cs-CZ" sz="1800" b="1" dirty="0">
                <a:solidFill>
                  <a:schemeClr val="accent1"/>
                </a:solidFill>
              </a:rPr>
              <a:t> ovarii proprium</a:t>
            </a:r>
          </a:p>
          <a:p>
            <a:pPr lvl="1"/>
            <a:r>
              <a:rPr lang="cs-CZ" sz="1800" b="1" dirty="0" err="1">
                <a:solidFill>
                  <a:schemeClr val="accent1"/>
                </a:solidFill>
              </a:rPr>
              <a:t>ligamentum</a:t>
            </a:r>
            <a:r>
              <a:rPr lang="cs-CZ" sz="1800" b="1" dirty="0">
                <a:solidFill>
                  <a:schemeClr val="accent1"/>
                </a:solidFill>
              </a:rPr>
              <a:t> suspenzorium ovarii = </a:t>
            </a:r>
            <a:r>
              <a:rPr lang="cs-CZ" sz="1800" b="1" dirty="0" err="1">
                <a:solidFill>
                  <a:schemeClr val="accent1"/>
                </a:solidFill>
              </a:rPr>
              <a:t>infundibulopelvicum</a:t>
            </a:r>
            <a:endParaRPr lang="cs-CZ" sz="1800" b="1" dirty="0">
              <a:solidFill>
                <a:schemeClr val="accent1"/>
              </a:solidFill>
            </a:endParaRPr>
          </a:p>
          <a:p>
            <a:pPr lvl="2"/>
            <a:r>
              <a:rPr lang="cs-CZ" sz="1400" b="1" dirty="0">
                <a:solidFill>
                  <a:schemeClr val="accent1"/>
                </a:solidFill>
              </a:rPr>
              <a:t>+ </a:t>
            </a:r>
            <a:r>
              <a:rPr lang="cs-CZ" sz="1400" b="1" dirty="0" err="1">
                <a:solidFill>
                  <a:schemeClr val="accent1"/>
                </a:solidFill>
              </a:rPr>
              <a:t>vasa</a:t>
            </a:r>
            <a:r>
              <a:rPr lang="cs-CZ" sz="1400" b="1" dirty="0">
                <a:solidFill>
                  <a:schemeClr val="accent1"/>
                </a:solidFill>
              </a:rPr>
              <a:t> </a:t>
            </a:r>
            <a:r>
              <a:rPr lang="cs-CZ" sz="1400" b="1" dirty="0" err="1">
                <a:solidFill>
                  <a:schemeClr val="accent1"/>
                </a:solidFill>
              </a:rPr>
              <a:t>ovarica</a:t>
            </a:r>
            <a:r>
              <a:rPr lang="cs-CZ" sz="1400" b="1" dirty="0">
                <a:solidFill>
                  <a:schemeClr val="accent1"/>
                </a:solidFill>
              </a:rPr>
              <a:t>!!!</a:t>
            </a:r>
          </a:p>
          <a:p>
            <a:r>
              <a:rPr lang="cs-CZ" sz="2000" dirty="0"/>
              <a:t>Vnitřní struktura</a:t>
            </a:r>
          </a:p>
          <a:p>
            <a:pPr lvl="1"/>
            <a:r>
              <a:rPr lang="cs-CZ" sz="1800" b="1" dirty="0">
                <a:solidFill>
                  <a:schemeClr val="accent1">
                    <a:lumMod val="50000"/>
                  </a:schemeClr>
                </a:solidFill>
              </a:rPr>
              <a:t>kůra</a:t>
            </a:r>
            <a:r>
              <a:rPr lang="cs-CZ" sz="1800" dirty="0"/>
              <a:t> (povrch) – obsahuje folikuly (+ oocyty) – v různých stádiích vývoje</a:t>
            </a:r>
          </a:p>
          <a:p>
            <a:pPr lvl="1"/>
            <a:r>
              <a:rPr lang="cs-CZ" sz="1800" b="1" dirty="0">
                <a:solidFill>
                  <a:srgbClr val="7030A0"/>
                </a:solidFill>
              </a:rPr>
              <a:t>dřeň</a:t>
            </a:r>
            <a:r>
              <a:rPr lang="cs-CZ" sz="1800" dirty="0"/>
              <a:t> (uvnitř) – obsahuje cévy + nervy</a:t>
            </a:r>
          </a:p>
          <a:p>
            <a:r>
              <a:rPr lang="cs-CZ" sz="2000" dirty="0">
                <a:solidFill>
                  <a:srgbClr val="FF0000"/>
                </a:solidFill>
              </a:rPr>
              <a:t>Cévní zásobení: ovariální arkáda</a:t>
            </a:r>
          </a:p>
          <a:p>
            <a:pPr lvl="1"/>
            <a:r>
              <a:rPr lang="cs-CZ" sz="1800" dirty="0">
                <a:solidFill>
                  <a:schemeClr val="tx1"/>
                </a:solidFill>
              </a:rPr>
              <a:t>Anastomóza</a:t>
            </a:r>
            <a:r>
              <a:rPr lang="cs-CZ" sz="1800" dirty="0">
                <a:solidFill>
                  <a:srgbClr val="FF0000"/>
                </a:solidFill>
              </a:rPr>
              <a:t> a. </a:t>
            </a:r>
            <a:r>
              <a:rPr lang="cs-CZ" sz="1800" dirty="0" err="1">
                <a:solidFill>
                  <a:srgbClr val="FF0000"/>
                </a:solidFill>
              </a:rPr>
              <a:t>ovarica</a:t>
            </a:r>
            <a:r>
              <a:rPr lang="cs-CZ" sz="1800" dirty="0">
                <a:solidFill>
                  <a:srgbClr val="FF0000"/>
                </a:solidFill>
              </a:rPr>
              <a:t> </a:t>
            </a:r>
            <a:r>
              <a:rPr lang="cs-CZ" sz="1800" dirty="0">
                <a:solidFill>
                  <a:schemeClr val="tx1"/>
                </a:solidFill>
              </a:rPr>
              <a:t>(přímo z aorty) </a:t>
            </a:r>
          </a:p>
          <a:p>
            <a:pPr marL="450000" lvl="1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		</a:t>
            </a:r>
            <a:r>
              <a:rPr lang="cs-CZ" sz="1800" dirty="0">
                <a:solidFill>
                  <a:srgbClr val="FF0000"/>
                </a:solidFill>
              </a:rPr>
              <a:t>+ a. </a:t>
            </a:r>
            <a:r>
              <a:rPr lang="cs-CZ" sz="1800" dirty="0" err="1">
                <a:solidFill>
                  <a:srgbClr val="FF0000"/>
                </a:solidFill>
              </a:rPr>
              <a:t>uterina</a:t>
            </a:r>
            <a:r>
              <a:rPr lang="cs-CZ" sz="1800" dirty="0">
                <a:solidFill>
                  <a:srgbClr val="FF0000"/>
                </a:solidFill>
              </a:rPr>
              <a:t> </a:t>
            </a:r>
            <a:r>
              <a:rPr lang="cs-CZ" sz="1800" dirty="0">
                <a:solidFill>
                  <a:schemeClr val="tx1"/>
                </a:solidFill>
              </a:rPr>
              <a:t>(z a. </a:t>
            </a:r>
            <a:r>
              <a:rPr lang="cs-CZ" sz="1800" dirty="0" err="1">
                <a:solidFill>
                  <a:schemeClr val="tx1"/>
                </a:solidFill>
              </a:rPr>
              <a:t>iliaca</a:t>
            </a:r>
            <a:r>
              <a:rPr lang="cs-CZ" sz="1800" dirty="0">
                <a:solidFill>
                  <a:schemeClr val="tx1"/>
                </a:solidFill>
              </a:rPr>
              <a:t> interna)</a:t>
            </a:r>
          </a:p>
          <a:p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3968249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351CC3-CF6A-4C9F-B8A6-0031B52AA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092" y="2583802"/>
            <a:ext cx="10353762" cy="1690396"/>
          </a:xfrm>
        </p:spPr>
        <p:txBody>
          <a:bodyPr>
            <a:normAutofit/>
          </a:bodyPr>
          <a:lstStyle/>
          <a:p>
            <a:r>
              <a:rPr lang="cs-CZ" dirty="0"/>
              <a:t>DĚKUJI ZA POZORNOST!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96127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FBA425-1387-4379-AA8C-F68E00A31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869" y="1558213"/>
            <a:ext cx="3694923" cy="4232988"/>
          </a:xfrm>
        </p:spPr>
        <p:txBody>
          <a:bodyPr/>
          <a:lstStyle/>
          <a:p>
            <a:r>
              <a:rPr lang="cs-CZ" b="1" dirty="0"/>
              <a:t>Vajíčka (oocyty)</a:t>
            </a:r>
            <a:r>
              <a:rPr lang="cs-CZ" dirty="0"/>
              <a:t> jsou uvolňována do břišní dutiny (intraperitoneálně) - </a:t>
            </a:r>
            <a:r>
              <a:rPr lang="cs-CZ" b="1" dirty="0"/>
              <a:t>VOLNĚ</a:t>
            </a:r>
          </a:p>
          <a:p>
            <a:r>
              <a:rPr lang="cs-CZ" b="1" dirty="0"/>
              <a:t>VYCHYTÁNÍ</a:t>
            </a:r>
            <a:r>
              <a:rPr lang="cs-CZ" dirty="0"/>
              <a:t> výběžky vejcovodu + posun peristaltickými pohyby</a:t>
            </a:r>
          </a:p>
        </p:txBody>
      </p:sp>
      <p:pic>
        <p:nvPicPr>
          <p:cNvPr id="23554" name="Picture 2" descr="VÃ½sledek obrÃ¡zku pro ovarium histology">
            <a:extLst>
              <a:ext uri="{FF2B5EF4-FFF2-40B4-BE49-F238E27FC236}">
                <a16:creationId xmlns:a16="http://schemas.microsoft.com/office/drawing/2014/main" id="{40963FCE-8C0B-4A56-85A0-51FF3681C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376" y="0"/>
            <a:ext cx="73120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088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9BED4D-3B97-4623-8EDA-951EAE8A7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4" y="413657"/>
            <a:ext cx="10353762" cy="970450"/>
          </a:xfrm>
        </p:spPr>
        <p:txBody>
          <a:bodyPr/>
          <a:lstStyle/>
          <a:p>
            <a:r>
              <a:rPr lang="cs-CZ" dirty="0"/>
              <a:t>OVARIÁLNÍ ARKÁDA</a:t>
            </a:r>
          </a:p>
        </p:txBody>
      </p:sp>
      <p:pic>
        <p:nvPicPr>
          <p:cNvPr id="25602" name="Picture 2" descr="SouvisejÃ­cÃ­ obrÃ¡zek">
            <a:extLst>
              <a:ext uri="{FF2B5EF4-FFF2-40B4-BE49-F238E27FC236}">
                <a16:creationId xmlns:a16="http://schemas.microsoft.com/office/drawing/2014/main" id="{6A20027A-9390-41C2-96B9-98F5E5430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50" y="1568475"/>
            <a:ext cx="4698341" cy="500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Ovarian Arterial Supply - Link Studio">
            <a:extLst>
              <a:ext uri="{FF2B5EF4-FFF2-40B4-BE49-F238E27FC236}">
                <a16:creationId xmlns:a16="http://schemas.microsoft.com/office/drawing/2014/main" id="{2286D88C-0C6E-4C6B-9979-51CEBE144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185" y="1568475"/>
            <a:ext cx="6176565" cy="500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692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3EAD58-117E-5D04-BEFB-4A0D2707D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ŽILNÍ ZÁSOBENÍ + UZLINY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04E2B9-1E32-3569-5D6D-E25D0BE84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75126" cy="4351338"/>
          </a:xfrm>
        </p:spPr>
        <p:txBody>
          <a:bodyPr/>
          <a:lstStyle/>
          <a:p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VENA OVARICA</a:t>
            </a:r>
          </a:p>
          <a:p>
            <a:pPr lvl="1"/>
            <a:r>
              <a:rPr lang="cs-CZ" dirty="0"/>
              <a:t>Pravostranná – vtéká do dolní duté žíly</a:t>
            </a:r>
          </a:p>
          <a:p>
            <a:pPr lvl="1"/>
            <a:r>
              <a:rPr lang="cs-CZ" dirty="0"/>
              <a:t>Levostranná – vtéká do žíly levé ledviny</a:t>
            </a:r>
          </a:p>
          <a:p>
            <a:pPr lvl="1"/>
            <a:endParaRPr lang="cs-CZ" dirty="0"/>
          </a:p>
          <a:p>
            <a:r>
              <a:rPr lang="cs-CZ" dirty="0"/>
              <a:t>UZLINY</a:t>
            </a:r>
          </a:p>
          <a:p>
            <a:pPr lvl="1"/>
            <a:r>
              <a:rPr lang="cs-CZ" dirty="0"/>
              <a:t>Lumbální uzliny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AA02B97-9C23-2F93-C293-17EB0B1B5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283" y="522027"/>
            <a:ext cx="4100717" cy="581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919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DB8843-39F5-4F2E-9E90-09BAC6BC2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348343"/>
            <a:ext cx="10353762" cy="970450"/>
          </a:xfrm>
        </p:spPr>
        <p:txBody>
          <a:bodyPr/>
          <a:lstStyle/>
          <a:p>
            <a:r>
              <a:rPr lang="cs-CZ" dirty="0"/>
              <a:t>TUBA UTERINA - </a:t>
            </a:r>
            <a:r>
              <a:rPr lang="cs-CZ" dirty="0" err="1"/>
              <a:t>salpinx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391B06-6B94-4580-B9E2-FDB97FA1E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820" y="1359290"/>
            <a:ext cx="5474855" cy="5498709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Párová dutá svalová trubice, intraperitoneální</a:t>
            </a:r>
          </a:p>
          <a:p>
            <a:r>
              <a:rPr lang="cs-CZ" dirty="0"/>
              <a:t>Od děložních rohů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→ volně do břišní dutiny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Zde 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nejčastěji dochází k oplození </a:t>
            </a:r>
          </a:p>
          <a:p>
            <a:pPr marL="36900" indent="0">
              <a:buNone/>
            </a:pPr>
            <a:r>
              <a:rPr lang="cs-CZ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ČÁSTI:</a:t>
            </a:r>
          </a:p>
          <a:p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(ostium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abdominale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cs-CZ" i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Infundibulum</a:t>
            </a:r>
            <a:r>
              <a:rPr lang="cs-CZ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cs-CZ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fimbriae</a:t>
            </a:r>
            <a:endParaRPr lang="cs-CZ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cs-CZ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Nejdelší fimbrie = </a:t>
            </a:r>
            <a:r>
              <a:rPr lang="cs-CZ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fimbria</a:t>
            </a:r>
            <a:r>
              <a:rPr lang="cs-CZ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ovarica</a:t>
            </a:r>
            <a:r>
              <a:rPr lang="cs-CZ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sahá až na vaječník</a:t>
            </a:r>
          </a:p>
          <a:p>
            <a:r>
              <a:rPr lang="cs-CZ" i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Ampulla</a:t>
            </a:r>
            <a:endParaRPr lang="cs-CZ" i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i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Isthmus</a:t>
            </a:r>
            <a:endParaRPr lang="cs-CZ" i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i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Pars</a:t>
            </a:r>
            <a:r>
              <a:rPr lang="cs-CZ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uterina</a:t>
            </a:r>
            <a:endParaRPr lang="cs-CZ" i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(ostium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uterinum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cs-CZ" dirty="0"/>
              <a:t>Závěs peritonea: </a:t>
            </a:r>
            <a:r>
              <a:rPr lang="cs-CZ" b="1" dirty="0" err="1"/>
              <a:t>mesosalpinx</a:t>
            </a:r>
            <a:r>
              <a:rPr lang="cs-CZ" dirty="0"/>
              <a:t> (duplikatura)</a:t>
            </a:r>
          </a:p>
          <a:p>
            <a:pPr marL="36900" indent="0">
              <a:buNone/>
            </a:pPr>
            <a:r>
              <a:rPr lang="cs-CZ" dirty="0">
                <a:solidFill>
                  <a:srgbClr val="FF0000"/>
                </a:solidFill>
              </a:rPr>
              <a:t>Cévní zásobení: ovariální arkáda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9956E11-B92F-4706-9655-F16291DFC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676" y="1835053"/>
            <a:ext cx="5990029" cy="441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51460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4689</TotalTime>
  <Words>1528</Words>
  <Application>Microsoft Office PowerPoint</Application>
  <PresentationFormat>Širokoúhlá obrazovka</PresentationFormat>
  <Paragraphs>271</Paragraphs>
  <Slides>50</Slides>
  <Notes>10</Notes>
  <HiddenSlides>0</HiddenSlides>
  <MMClips>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6" baseType="lpstr">
      <vt:lpstr>-apple-system</vt:lpstr>
      <vt:lpstr>Arial</vt:lpstr>
      <vt:lpstr>Calibri</vt:lpstr>
      <vt:lpstr>Calibri Light</vt:lpstr>
      <vt:lpstr>Wingdings</vt:lpstr>
      <vt:lpstr>Motiv Office</vt:lpstr>
      <vt:lpstr>Anatomie ženských pohlavních orgánů + anatomie pánve</vt:lpstr>
      <vt:lpstr>POHLAVNÍ SYSTÉM ŽENY</vt:lpstr>
      <vt:lpstr>Prezentace aplikace PowerPoint</vt:lpstr>
      <vt:lpstr>Prezentace aplikace PowerPoint</vt:lpstr>
      <vt:lpstr>OVARIUM I</vt:lpstr>
      <vt:lpstr>Prezentace aplikace PowerPoint</vt:lpstr>
      <vt:lpstr>OVARIÁLNÍ ARKÁDA</vt:lpstr>
      <vt:lpstr>ŽILNÍ ZÁSOBENÍ + UZLINY</vt:lpstr>
      <vt:lpstr>TUBA UTERINA - salpinx</vt:lpstr>
      <vt:lpstr>TUBA UTERINA (histologie)</vt:lpstr>
      <vt:lpstr>UTERUS (DĚLOHA, metra, hystera) - I</vt:lpstr>
      <vt:lpstr>Prezentace aplikace PowerPoint</vt:lpstr>
      <vt:lpstr>UTERUS (DĚLOHA) - II</vt:lpstr>
      <vt:lpstr>Prezentace aplikace PowerPoint</vt:lpstr>
      <vt:lpstr>Prezentace aplikace PowerPoint</vt:lpstr>
      <vt:lpstr>UTERUS (DĚLOHA)</vt:lpstr>
      <vt:lpstr>Další vazy (něco navíc..)</vt:lpstr>
      <vt:lpstr>Prezentace aplikace PowerPoint</vt:lpstr>
      <vt:lpstr>Poloha dělohy – „AVF“ </vt:lpstr>
      <vt:lpstr>Poloha dělohy</vt:lpstr>
      <vt:lpstr>Prezentace aplikace PowerPoint</vt:lpstr>
      <vt:lpstr>Prezentace aplikace PowerPoint</vt:lpstr>
      <vt:lpstr>Prostory </vt:lpstr>
      <vt:lpstr>CERVIX</vt:lpstr>
      <vt:lpstr>Video </vt:lpstr>
      <vt:lpstr>Mízní uzliny</vt:lpstr>
      <vt:lpstr>VAGINA (pochva) – kolpos I</vt:lpstr>
      <vt:lpstr>VAGINA – kolpos II </vt:lpstr>
      <vt:lpstr>Prezentace aplikace PowerPoint</vt:lpstr>
      <vt:lpstr>Prezentace aplikace PowerPoint</vt:lpstr>
      <vt:lpstr>POHLAVNÍ SYSTÉM ŽENY</vt:lpstr>
      <vt:lpstr>Prezentace aplikace PowerPoint</vt:lpstr>
      <vt:lpstr>VNĚJŠÍ POHLAVNÍ ORGÁNY = VULVA</vt:lpstr>
      <vt:lpstr>Hymen – různé variace</vt:lpstr>
      <vt:lpstr>VNĚJŠÍ ŽENSKÉ POHLAVNÍ ORGÁNY</vt:lpstr>
      <vt:lpstr>Prezentace aplikace PowerPoint</vt:lpstr>
      <vt:lpstr>Prezentace aplikace PowerPoint</vt:lpstr>
      <vt:lpstr>Prezentace aplikace PowerPoint</vt:lpstr>
      <vt:lpstr>Anatomie pánve</vt:lpstr>
      <vt:lpstr>Pánev</vt:lpstr>
      <vt:lpstr>Roviny malé pánve</vt:lpstr>
      <vt:lpstr>Prezentace aplikace PowerPoint</vt:lpstr>
      <vt:lpstr>Vnitřní pánevní rozměry</vt:lpstr>
      <vt:lpstr>Prezentace aplikace PowerPoint</vt:lpstr>
      <vt:lpstr>Zevní pánevní rozměry</vt:lpstr>
      <vt:lpstr>2 SVALOVÁ „DNA“</vt:lpstr>
      <vt:lpstr>Prezentace aplikace PowerPoint</vt:lpstr>
      <vt:lpstr>Prezentace aplikace PowerPoint</vt:lpstr>
      <vt:lpstr>Prezentace aplikace PowerPoint</vt:lpstr>
      <vt:lpstr>DĚKUJI ZA POZORNOST!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POHLAVNÍ SYSTÉM</dc:title>
  <dc:creator>Jana Vaněčková</dc:creator>
  <cp:lastModifiedBy>Jana Vaněčková</cp:lastModifiedBy>
  <cp:revision>117</cp:revision>
  <dcterms:created xsi:type="dcterms:W3CDTF">2019-03-08T09:34:14Z</dcterms:created>
  <dcterms:modified xsi:type="dcterms:W3CDTF">2023-02-20T17:57:35Z</dcterms:modified>
</cp:coreProperties>
</file>