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5" r:id="rId5"/>
    <p:sldId id="266" r:id="rId6"/>
    <p:sldId id="259" r:id="rId7"/>
    <p:sldId id="282" r:id="rId8"/>
    <p:sldId id="260" r:id="rId9"/>
    <p:sldId id="261" r:id="rId10"/>
    <p:sldId id="283" r:id="rId11"/>
    <p:sldId id="262" r:id="rId12"/>
    <p:sldId id="263" r:id="rId13"/>
    <p:sldId id="269" r:id="rId14"/>
    <p:sldId id="284" r:id="rId15"/>
    <p:sldId id="264" r:id="rId16"/>
    <p:sldId id="268" r:id="rId17"/>
    <p:sldId id="270" r:id="rId18"/>
    <p:sldId id="285" r:id="rId19"/>
    <p:sldId id="271" r:id="rId20"/>
    <p:sldId id="272" r:id="rId21"/>
    <p:sldId id="267" r:id="rId22"/>
    <p:sldId id="275" r:id="rId23"/>
    <p:sldId id="287" r:id="rId24"/>
    <p:sldId id="286" r:id="rId25"/>
    <p:sldId id="277" r:id="rId26"/>
    <p:sldId id="288" r:id="rId27"/>
    <p:sldId id="276" r:id="rId28"/>
    <p:sldId id="289" r:id="rId29"/>
    <p:sldId id="273" r:id="rId30"/>
    <p:sldId id="278" r:id="rId31"/>
    <p:sldId id="291" r:id="rId32"/>
    <p:sldId id="274" r:id="rId33"/>
    <p:sldId id="279" r:id="rId34"/>
    <p:sldId id="280" r:id="rId35"/>
    <p:sldId id="281" r:id="rId36"/>
    <p:sldId id="290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9" d="100"/>
          <a:sy n="39" d="100"/>
        </p:scale>
        <p:origin x="168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5ECC0-898E-4788-B5AE-6C8E4C9DB76D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C6740-9231-43EF-A278-D04CA5A16A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1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u-VIN = </a:t>
            </a:r>
            <a:r>
              <a:rPr lang="cs-CZ" dirty="0" err="1"/>
              <a:t>usual</a:t>
            </a:r>
            <a:r>
              <a:rPr lang="cs-CZ" dirty="0"/>
              <a:t> typ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6740-9231-43EF-A278-D04CA5A16A3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292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Pozdní menopauza = relativní </a:t>
            </a:r>
            <a:r>
              <a:rPr lang="cs-CZ" dirty="0" err="1"/>
              <a:t>hyperestrinismus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C6740-9231-43EF-A278-D04CA5A16A3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1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AD031-53FA-2F64-CED4-59283045A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7DAB9AE-F630-9878-27D7-1E195312D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C87DB-BECF-03D1-0C39-80067A3D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42A667-428D-4569-FC74-DA70DB9A7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0D431A-E499-A89E-5452-074B0E22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4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9ECA6-4A53-EF08-71CA-4AAC7030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9B20C6-1E00-9CA1-D022-514D53408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4A19F0-37B7-11E1-D5EC-B094036F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08C715-6F02-1649-7243-947DBF2A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1AD37B-6672-9068-7D8F-A6D7B320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67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489D5D0-8581-6084-8B36-46ABB7DE4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878579-A4F2-679F-C3A7-D890072F8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D0939E-B6BE-972D-F069-3E0718AE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77A133-BD2C-C21E-E7B9-393A9F52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FCF1D0-BA1E-F860-FEED-079DA122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446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F5028-7ADC-FD84-B7F1-CFD1C6F9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B97E9-2A4A-FBE7-32C9-7A2BD9B10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6C3EAA-B402-2987-3023-311986CD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198AB5-7C28-8455-F267-8E32B944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5E22C7-64B1-6445-6488-73A6729B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5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D5254-EE87-046A-2DB6-FD73225E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2056AE-49F0-FC60-4AEC-FE4C3B26D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EF084A-E299-FB30-2E7F-D976C898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4FF08-EFA2-59BE-F308-C2D9F330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2742E4-DDED-30B7-C01A-EC43B100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6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FFD96-0C99-E220-C22A-6A7EA0CB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3761D-3BF2-1E09-4D35-A6AF3195D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7A8A8F-4704-BFC3-C805-6ED055EA7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370C08-66FE-FCF9-CD03-72FD207F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991C72-7E7F-165D-A8A1-D9BE8DDF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5B7976-E378-E332-D923-BB40804CE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17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77BDB-80D3-146F-C7ED-08063E7E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38229D-B06A-C031-D8AE-EF306A4BE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D5F9BE-9A0B-56B8-B4FA-D8986B045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6C873A-6D66-0284-DE8C-DAC9E7464E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C9F0843-5B38-072D-5016-0E62E8F84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D3E27F-2834-7349-8473-6FEF7831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AF7069-8BFB-9D1C-E881-D4A0AA61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8168DF-903D-F60A-0288-B9A626C3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94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6918C-2F3B-A9B4-ACA2-EA4571CFB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83E287-CB60-43AE-A2B6-01D234A5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0589E7-C94C-E2F8-E507-7C438375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9D90F8-642C-9D28-79EA-8310F733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17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8A1C2F0-97BE-242B-9311-6F79821C1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59B6E0-AE7C-CB30-2DE9-1ACB34A9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6CFFEA-4B4D-E650-A267-E4F79D7A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38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03DD7-50DA-1637-05DF-44DB6152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735B12-DACB-CCFA-F595-E464AC5C3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ABD8F3-BB7E-B93B-4A68-2A5148C3C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D67C2B-3866-28EA-8CAC-7E64673A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261A01-FC6B-CB52-205A-0258CF3F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DA1113-973B-90AF-40D5-6C298FBC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39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D2F97-8BD5-CAAF-D120-CA420298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80D64F1-817A-117A-9120-4E0CC3A5B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B2876C-28BA-0B93-A0C0-149071691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D799360-7FF6-DCDE-AEB0-8392B587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CAFCD7-B985-EE41-FC88-62E137143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6FFFCA-94E1-F549-8555-703C2CF0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4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5565B7-92B4-FC4B-BEE6-2364E175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F476B7-8902-70A1-6B16-DADEE741F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581960-1EC4-454C-B999-411B2499E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FDDE-A072-4F1F-B755-ED40A460C8A7}" type="datetimeFigureOut">
              <a:rPr lang="cs-CZ" smtClean="0"/>
              <a:t>09.04.2023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C2A2EB-E6FA-9D6B-877F-71BA9775A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E066B7-01EB-9039-7B3C-C83205BF7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2EEC-2F76-47B4-B06A-7ED87BE635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35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5021/ad.2015.27.4.45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8F2C1-AD4C-888E-167B-21B8C63A9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Dystrofie a prekancerózy rodidel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36255E-D333-52EE-1078-DE19E74F8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Jana Vaněčková</a:t>
            </a:r>
          </a:p>
          <a:p>
            <a:pPr algn="r"/>
            <a:r>
              <a:rPr lang="cs-CZ" dirty="0"/>
              <a:t>ÚPMD</a:t>
            </a:r>
          </a:p>
          <a:p>
            <a:pPr algn="r"/>
            <a:r>
              <a:rPr lang="cs-CZ" dirty="0"/>
              <a:t>LS 2023</a:t>
            </a:r>
          </a:p>
        </p:txBody>
      </p:sp>
    </p:spTree>
    <p:extLst>
      <p:ext uri="{BB962C8B-B14F-4D97-AF65-F5344CB8AC3E}">
        <p14:creationId xmlns:p14="http://schemas.microsoft.com/office/powerpoint/2010/main" val="205036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EA406-DF22-4F29-1A95-BEA52CA1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Vitiligo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347A81-6CD7-7055-1E48-B543AFD08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Autoimunitní porucha pigmentace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161F7F3-215C-9662-5824-E86AFABC1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" y="2446020"/>
            <a:ext cx="5829299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03B95A7-E6B1-3F09-D545-E2FE30EB484A}"/>
              </a:ext>
            </a:extLst>
          </p:cNvPr>
          <p:cNvSpPr txBox="1"/>
          <p:nvPr/>
        </p:nvSpPr>
        <p:spPr>
          <a:xfrm>
            <a:off x="838200" y="5943600"/>
            <a:ext cx="420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Modelka s vitiligem Winnie Harlow, Zdroj: thebestoumagazine.com</a:t>
            </a:r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165B95-43D6-01BC-E737-118650DD6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928" y="1017992"/>
            <a:ext cx="3626815" cy="482201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A62D69A-205A-BD64-0B2E-FE8400FD61C0}"/>
              </a:ext>
            </a:extLst>
          </p:cNvPr>
          <p:cNvSpPr txBox="1"/>
          <p:nvPr/>
        </p:nvSpPr>
        <p:spPr>
          <a:xfrm>
            <a:off x="7541928" y="6060282"/>
            <a:ext cx="4146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i="0">
                <a:solidFill>
                  <a:srgbClr val="000000"/>
                </a:solidFill>
                <a:effectLst/>
                <a:latin typeface="Noto Sans Korean"/>
              </a:rPr>
              <a:t>Ann Dermatol. 2015 Aug;27(4):456-457.</a:t>
            </a:r>
            <a:br>
              <a:rPr lang="cs-CZ"/>
            </a:br>
            <a:r>
              <a:rPr lang="cs-CZ" b="0" i="0" u="none" strike="noStrike">
                <a:solidFill>
                  <a:srgbClr val="000000"/>
                </a:solidFill>
                <a:effectLst/>
                <a:latin typeface="Noto Sans Korean"/>
                <a:hlinkClick r:id="rId4"/>
              </a:rPr>
              <a:t>https://doi.org/10.5021/ad.2015.27.4.456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04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C87E5-8517-EAFB-0B55-B5EB66D5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Atopická dermatitis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AA072-B112-5EBF-24F0-4A6A19E97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864429" cy="3660775"/>
          </a:xfrm>
        </p:spPr>
        <p:txBody>
          <a:bodyPr>
            <a:normAutofit/>
          </a:bodyPr>
          <a:lstStyle/>
          <a:p>
            <a:r>
              <a:rPr lang="cs-CZ" dirty="0"/>
              <a:t>Neboli atopický ekzém</a:t>
            </a:r>
          </a:p>
          <a:p>
            <a:r>
              <a:rPr lang="cs-CZ" dirty="0"/>
              <a:t>Chronické, recidivující, svědivé onemocnění</a:t>
            </a:r>
          </a:p>
        </p:txBody>
      </p:sp>
      <p:pic>
        <p:nvPicPr>
          <p:cNvPr id="5122" name="Picture 2" descr="Atopická dermatitida — proč vzniká a jak léčit její projevy?">
            <a:extLst>
              <a:ext uri="{FF2B5EF4-FFF2-40B4-BE49-F238E27FC236}">
                <a16:creationId xmlns:a16="http://schemas.microsoft.com/office/drawing/2014/main" id="{62D96BF6-A569-1D6C-A742-AD99FE04E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286000"/>
            <a:ext cx="7124700" cy="44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54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98F7083-3ADD-4444-3BB8-00DE85C3F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Prekancerózy</a:t>
            </a:r>
          </a:p>
        </p:txBody>
      </p:sp>
    </p:spTree>
    <p:extLst>
      <p:ext uri="{BB962C8B-B14F-4D97-AF65-F5344CB8AC3E}">
        <p14:creationId xmlns:p14="http://schemas.microsoft.com/office/powerpoint/2010/main" val="53649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4A42B-2897-6FA9-87C8-A5BB82CA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HPV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F65479-7ECB-4DE5-1AE9-65A8F800C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7186" cy="4667250"/>
          </a:xfrm>
        </p:spPr>
        <p:txBody>
          <a:bodyPr/>
          <a:lstStyle/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papilomma</a:t>
            </a:r>
            <a:r>
              <a:rPr lang="cs-CZ" dirty="0"/>
              <a:t> virus</a:t>
            </a:r>
          </a:p>
          <a:p>
            <a:r>
              <a:rPr lang="cs-CZ" dirty="0"/>
              <a:t>Chronická infekce -&gt; příčina většiny prekanceróz</a:t>
            </a:r>
          </a:p>
          <a:p>
            <a:pPr lvl="1"/>
            <a:r>
              <a:rPr lang="cs-CZ" dirty="0"/>
              <a:t>10 – 15 let do rozvoje nádoru</a:t>
            </a:r>
          </a:p>
          <a:p>
            <a:r>
              <a:rPr lang="cs-CZ" dirty="0"/>
              <a:t>2 skupiny:</a:t>
            </a:r>
          </a:p>
          <a:p>
            <a:pPr lvl="1"/>
            <a:r>
              <a:rPr lang="cs-CZ" dirty="0"/>
              <a:t>HPV-</a:t>
            </a:r>
            <a:r>
              <a:rPr lang="cs-CZ" dirty="0" err="1"/>
              <a:t>low</a:t>
            </a:r>
            <a:r>
              <a:rPr lang="cs-CZ" dirty="0"/>
              <a:t> risk</a:t>
            </a:r>
          </a:p>
          <a:p>
            <a:pPr lvl="2"/>
            <a:r>
              <a:rPr lang="cs-CZ" dirty="0"/>
              <a:t>Neonkogenní = 6,11,…</a:t>
            </a:r>
          </a:p>
          <a:p>
            <a:pPr lvl="1"/>
            <a:r>
              <a:rPr lang="cs-CZ" dirty="0"/>
              <a:t>HPV – </a:t>
            </a:r>
            <a:r>
              <a:rPr lang="cs-CZ" dirty="0" err="1"/>
              <a:t>high</a:t>
            </a:r>
            <a:r>
              <a:rPr lang="cs-CZ" dirty="0"/>
              <a:t> risk</a:t>
            </a:r>
          </a:p>
          <a:p>
            <a:pPr lvl="2"/>
            <a:r>
              <a:rPr lang="cs-CZ" dirty="0"/>
              <a:t>Onkogenní = 16, 18, 33, 31, 45,…</a:t>
            </a:r>
          </a:p>
        </p:txBody>
      </p:sp>
      <p:pic>
        <p:nvPicPr>
          <p:cNvPr id="2050" name="Picture 2" descr="Human Papillomavirus Is Dangerous—But a Vaccine Can Save You! · Frontiers  for Young Minds">
            <a:extLst>
              <a:ext uri="{FF2B5EF4-FFF2-40B4-BE49-F238E27FC236}">
                <a16:creationId xmlns:a16="http://schemas.microsoft.com/office/drawing/2014/main" id="{10C17601-1406-C5D2-F674-DC2622D2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5" y="1027906"/>
            <a:ext cx="5738132" cy="56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0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52483-45BC-FA1A-5F04-F950F36A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HPV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8937FA-AD4B-1BD5-EB56-6F2CFC958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HPV dependentní gynekologická onemocnění:</a:t>
            </a:r>
          </a:p>
          <a:p>
            <a:pPr lvl="1"/>
            <a:r>
              <a:rPr lang="cs-CZ" dirty="0" err="1"/>
              <a:t>Condylomata</a:t>
            </a:r>
            <a:r>
              <a:rPr lang="cs-CZ" dirty="0"/>
              <a:t> </a:t>
            </a:r>
            <a:r>
              <a:rPr lang="cs-CZ" dirty="0" err="1"/>
              <a:t>accuminata</a:t>
            </a:r>
            <a:r>
              <a:rPr lang="cs-CZ" dirty="0"/>
              <a:t> = genitální bradavice</a:t>
            </a:r>
          </a:p>
          <a:p>
            <a:pPr lvl="1"/>
            <a:r>
              <a:rPr lang="cs-CZ" dirty="0"/>
              <a:t>Prekancerózy</a:t>
            </a:r>
          </a:p>
          <a:p>
            <a:pPr lvl="1"/>
            <a:r>
              <a:rPr lang="cs-CZ" dirty="0"/>
              <a:t>Zhoubné nádory</a:t>
            </a:r>
          </a:p>
          <a:p>
            <a:pPr lvl="1"/>
            <a:endParaRPr lang="cs-CZ" dirty="0"/>
          </a:p>
          <a:p>
            <a:r>
              <a:rPr lang="cs-CZ" dirty="0"/>
              <a:t>Prevence:</a:t>
            </a:r>
          </a:p>
          <a:p>
            <a:pPr lvl="1"/>
            <a:r>
              <a:rPr lang="cs-CZ" dirty="0"/>
              <a:t>Primární</a:t>
            </a:r>
          </a:p>
          <a:p>
            <a:pPr lvl="2"/>
            <a:r>
              <a:rPr lang="cs-CZ" dirty="0"/>
              <a:t>kondom, sexuální abstinence, očkování</a:t>
            </a:r>
          </a:p>
          <a:p>
            <a:pPr lvl="1"/>
            <a:r>
              <a:rPr lang="cs-CZ" dirty="0"/>
              <a:t>Sekundární</a:t>
            </a:r>
          </a:p>
          <a:p>
            <a:pPr lvl="2"/>
            <a:r>
              <a:rPr lang="cs-CZ" dirty="0"/>
              <a:t>Screening – gynekologické prohlídky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E2767B-53EB-5513-9351-1022E3C74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609" y="2873830"/>
            <a:ext cx="4693401" cy="374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A6469-AA2A-FC21-C427-D5714B9C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HPV virus - VAKCÍNA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88D9E-C33F-2873-4FE7-D238824B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cs-CZ" dirty="0"/>
              <a:t>Studie vydaná v </a:t>
            </a:r>
            <a:r>
              <a:rPr lang="cs-CZ" dirty="0" err="1"/>
              <a:t>časopice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Lancet</a:t>
            </a:r>
          </a:p>
          <a:p>
            <a:pPr lvl="1"/>
            <a:r>
              <a:rPr lang="cs-CZ" dirty="0"/>
              <a:t>Anglie – vakcína od roku 2008, studie z roku 2021</a:t>
            </a:r>
          </a:p>
          <a:p>
            <a:pPr lvl="1"/>
            <a:r>
              <a:rPr lang="cs-CZ" dirty="0"/>
              <a:t>Výsledky:</a:t>
            </a:r>
          </a:p>
          <a:p>
            <a:pPr marL="457200" lvl="1" indent="0">
              <a:buNone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6BDA5E2-6A62-786C-D0CD-855BABEF5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228476"/>
              </p:ext>
            </p:extLst>
          </p:nvPr>
        </p:nvGraphicFramePr>
        <p:xfrm>
          <a:off x="1767114" y="3429001"/>
          <a:ext cx="8657772" cy="306387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28886">
                  <a:extLst>
                    <a:ext uri="{9D8B030D-6E8A-4147-A177-3AD203B41FA5}">
                      <a16:colId xmlns:a16="http://schemas.microsoft.com/office/drawing/2014/main" val="844682037"/>
                    </a:ext>
                  </a:extLst>
                </a:gridCol>
                <a:gridCol w="4328886">
                  <a:extLst>
                    <a:ext uri="{9D8B030D-6E8A-4147-A177-3AD203B41FA5}">
                      <a16:colId xmlns:a16="http://schemas.microsoft.com/office/drawing/2014/main" val="2576338968"/>
                    </a:ext>
                  </a:extLst>
                </a:gridCol>
              </a:tblGrid>
              <a:tr h="667938">
                <a:tc>
                  <a:txBody>
                    <a:bodyPr/>
                    <a:lstStyle/>
                    <a:p>
                      <a:r>
                        <a:rPr lang="cs-CZ" sz="2400" dirty="0"/>
                        <a:t>Efekt vakcíny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Věk při podání vakcíny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398432"/>
                  </a:ext>
                </a:extLst>
              </a:tr>
              <a:tr h="1197968">
                <a:tc>
                  <a:txBody>
                    <a:bodyPr/>
                    <a:lstStyle/>
                    <a:p>
                      <a:r>
                        <a:rPr lang="cs-CZ" sz="2400" dirty="0"/>
                        <a:t>Odhadované snížení výskytu rakoviny děložního čípku vs. </a:t>
                      </a:r>
                      <a:r>
                        <a:rPr lang="cs-CZ" sz="2400" dirty="0" err="1"/>
                        <a:t>Neočkováné</a:t>
                      </a:r>
                      <a:r>
                        <a:rPr lang="cs-CZ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12 – 13 let -&gt; 87%</a:t>
                      </a:r>
                    </a:p>
                    <a:p>
                      <a:r>
                        <a:rPr lang="cs-CZ" sz="2400" dirty="0"/>
                        <a:t>14 – 16 let -&gt; 62%</a:t>
                      </a:r>
                    </a:p>
                    <a:p>
                      <a:r>
                        <a:rPr lang="cs-CZ" sz="2400" dirty="0"/>
                        <a:t>16 – 18 let -&gt; 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479684"/>
                  </a:ext>
                </a:extLst>
              </a:tr>
              <a:tr h="1197968">
                <a:tc>
                  <a:txBody>
                    <a:bodyPr/>
                    <a:lstStyle/>
                    <a:p>
                      <a:r>
                        <a:rPr lang="cs-CZ" sz="2400" dirty="0"/>
                        <a:t>Snížení výskytu CIN3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12 – 13 let -&gt; 97%</a:t>
                      </a:r>
                    </a:p>
                    <a:p>
                      <a:r>
                        <a:rPr lang="cs-CZ" sz="2400" dirty="0"/>
                        <a:t>14 – 16 let -&gt; 75%</a:t>
                      </a:r>
                    </a:p>
                    <a:p>
                      <a:r>
                        <a:rPr lang="cs-CZ" sz="2400" dirty="0"/>
                        <a:t>16 – 18 let -&gt; 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97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918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6CFDEB4-9F0F-AAE6-4C50-D80FE0077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4356"/>
            <a:ext cx="9144000" cy="3102429"/>
          </a:xfrm>
        </p:spPr>
        <p:txBody>
          <a:bodyPr>
            <a:normAutofit/>
          </a:bodyPr>
          <a:lstStyle/>
          <a:p>
            <a:r>
              <a:rPr lang="cs-CZ" dirty="0"/>
              <a:t>Vakcinace hrazena v ČR od 13. roku do dosažení 14. roku.</a:t>
            </a:r>
          </a:p>
        </p:txBody>
      </p:sp>
    </p:spTree>
    <p:extLst>
      <p:ext uri="{BB962C8B-B14F-4D97-AF65-F5344CB8AC3E}">
        <p14:creationId xmlns:p14="http://schemas.microsoft.com/office/powerpoint/2010/main" val="1792314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BD835-089F-5BD5-8F0F-30F4D428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8" y="0"/>
            <a:ext cx="10515600" cy="1325563"/>
          </a:xfrm>
        </p:spPr>
        <p:txBody>
          <a:bodyPr/>
          <a:lstStyle/>
          <a:p>
            <a:r>
              <a:rPr lang="cs-CZ" dirty="0"/>
              <a:t>Prekancerózy vulvy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66515-48F1-C857-19B3-9E20A312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8" y="1269411"/>
            <a:ext cx="10515600" cy="2113869"/>
          </a:xfrm>
        </p:spPr>
        <p:txBody>
          <a:bodyPr/>
          <a:lstStyle/>
          <a:p>
            <a:r>
              <a:rPr lang="cs-CZ" dirty="0"/>
              <a:t>Vzácné!</a:t>
            </a:r>
          </a:p>
          <a:p>
            <a:r>
              <a:rPr lang="cs-CZ" dirty="0" err="1"/>
              <a:t>Dlaždicobuněčné</a:t>
            </a:r>
            <a:r>
              <a:rPr lang="cs-CZ" dirty="0"/>
              <a:t> – nejčastější!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Vedou k </a:t>
            </a:r>
            <a:r>
              <a:rPr lang="cs-CZ" b="1" dirty="0" err="1">
                <a:solidFill>
                  <a:srgbClr val="C00000"/>
                </a:solidFill>
              </a:rPr>
              <a:t>spinocelulárnímu</a:t>
            </a:r>
            <a:r>
              <a:rPr lang="cs-CZ" b="1" dirty="0">
                <a:solidFill>
                  <a:srgbClr val="C00000"/>
                </a:solidFill>
              </a:rPr>
              <a:t> (</a:t>
            </a:r>
            <a:r>
              <a:rPr lang="cs-CZ" b="1" dirty="0" err="1">
                <a:solidFill>
                  <a:srgbClr val="C00000"/>
                </a:solidFill>
              </a:rPr>
              <a:t>draždicobuněčnému</a:t>
            </a:r>
            <a:r>
              <a:rPr lang="cs-CZ" b="1" dirty="0">
                <a:solidFill>
                  <a:srgbClr val="C00000"/>
                </a:solidFill>
              </a:rPr>
              <a:t>) karcinomu vulvy!</a:t>
            </a:r>
          </a:p>
          <a:p>
            <a:pPr lvl="1"/>
            <a:r>
              <a:rPr lang="cs-CZ" u="sng" dirty="0"/>
              <a:t>2 typy:</a:t>
            </a:r>
          </a:p>
          <a:p>
            <a:pPr marL="914400" lvl="2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AADEF6C-B093-3CAC-D7B7-9DF5A16C7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83481"/>
              </p:ext>
            </p:extLst>
          </p:nvPr>
        </p:nvGraphicFramePr>
        <p:xfrm>
          <a:off x="146958" y="3017520"/>
          <a:ext cx="11898084" cy="3840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966028">
                  <a:extLst>
                    <a:ext uri="{9D8B030D-6E8A-4147-A177-3AD203B41FA5}">
                      <a16:colId xmlns:a16="http://schemas.microsoft.com/office/drawing/2014/main" val="2357516430"/>
                    </a:ext>
                  </a:extLst>
                </a:gridCol>
                <a:gridCol w="3966028">
                  <a:extLst>
                    <a:ext uri="{9D8B030D-6E8A-4147-A177-3AD203B41FA5}">
                      <a16:colId xmlns:a16="http://schemas.microsoft.com/office/drawing/2014/main" val="2217879159"/>
                    </a:ext>
                  </a:extLst>
                </a:gridCol>
                <a:gridCol w="3966028">
                  <a:extLst>
                    <a:ext uri="{9D8B030D-6E8A-4147-A177-3AD203B41FA5}">
                      <a16:colId xmlns:a16="http://schemas.microsoft.com/office/drawing/2014/main" val="2869019318"/>
                    </a:ext>
                  </a:extLst>
                </a:gridCol>
              </a:tblGrid>
              <a:tr h="41207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d-VIN= diferencovaný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HSIL (u-VIN) – „</a:t>
                      </a:r>
                      <a:r>
                        <a:rPr lang="cs-CZ" sz="2400" dirty="0" err="1"/>
                        <a:t>usual</a:t>
                      </a:r>
                      <a:r>
                        <a:rPr lang="cs-CZ" sz="2400" dirty="0"/>
                        <a:t>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161548"/>
                  </a:ext>
                </a:extLst>
              </a:tr>
              <a:tr h="412070">
                <a:tc>
                  <a:txBody>
                    <a:bodyPr/>
                    <a:lstStyle/>
                    <a:p>
                      <a:r>
                        <a:rPr lang="cs-CZ" sz="2400" dirty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Starší ženy (60 – 80 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Mladší ženy (40 – 50 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532295"/>
                  </a:ext>
                </a:extLst>
              </a:tr>
              <a:tr h="412070">
                <a:tc>
                  <a:txBody>
                    <a:bodyPr/>
                    <a:lstStyle/>
                    <a:p>
                      <a:r>
                        <a:rPr lang="cs-CZ" sz="2400" dirty="0"/>
                        <a:t>Četnost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&lt; 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&gt; 80%!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258067"/>
                  </a:ext>
                </a:extLst>
              </a:tr>
              <a:tr h="412070">
                <a:tc>
                  <a:txBody>
                    <a:bodyPr/>
                    <a:lstStyle/>
                    <a:p>
                      <a:r>
                        <a:rPr lang="cs-CZ" sz="2400" dirty="0"/>
                        <a:t>HPV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ANO (16, 33,31,..)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38333"/>
                  </a:ext>
                </a:extLst>
              </a:tr>
              <a:tr h="1071381">
                <a:tc>
                  <a:txBody>
                    <a:bodyPr/>
                    <a:lstStyle/>
                    <a:p>
                      <a:r>
                        <a:rPr lang="cs-CZ" sz="2400" dirty="0"/>
                        <a:t>Další faktory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Přítomnost </a:t>
                      </a:r>
                      <a:r>
                        <a:rPr lang="cs-CZ" sz="2400" dirty="0" err="1"/>
                        <a:t>lichen</a:t>
                      </a:r>
                      <a:r>
                        <a:rPr lang="cs-CZ" sz="2400" dirty="0"/>
                        <a:t> </a:t>
                      </a:r>
                      <a:r>
                        <a:rPr lang="cs-CZ" sz="2400" dirty="0" err="1"/>
                        <a:t>sclerosus</a:t>
                      </a:r>
                      <a:r>
                        <a:rPr lang="cs-CZ" sz="2400" dirty="0"/>
                        <a:t>, simplex,…</a:t>
                      </a:r>
                    </a:p>
                    <a:p>
                      <a:r>
                        <a:rPr lang="cs-CZ" sz="2400" dirty="0"/>
                        <a:t>STD a anamnéze málo časté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Kouření, imunosuprese</a:t>
                      </a:r>
                    </a:p>
                    <a:p>
                      <a:r>
                        <a:rPr lang="cs-CZ" sz="2400" dirty="0"/>
                        <a:t>STD v </a:t>
                      </a:r>
                      <a:r>
                        <a:rPr lang="cs-CZ" sz="2400" dirty="0" err="1"/>
                        <a:t>ana</a:t>
                      </a:r>
                      <a:r>
                        <a:rPr lang="cs-CZ" sz="2400" dirty="0"/>
                        <a:t>. časté!</a:t>
                      </a:r>
                    </a:p>
                    <a:p>
                      <a:r>
                        <a:rPr lang="cs-CZ" sz="2400" dirty="0"/>
                        <a:t>Multifokální léze, </a:t>
                      </a:r>
                      <a:r>
                        <a:rPr lang="cs-CZ" sz="2400" b="1" dirty="0"/>
                        <a:t>vyvýšená ložiska bílá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791902"/>
                  </a:ext>
                </a:extLst>
              </a:tr>
              <a:tr h="412070">
                <a:tc>
                  <a:txBody>
                    <a:bodyPr/>
                    <a:lstStyle/>
                    <a:p>
                      <a:r>
                        <a:rPr lang="cs-CZ" sz="2400" dirty="0"/>
                        <a:t>Invazivní potenciál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234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03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9293905-40D5-5B26-8526-3A1DE41BE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1" y="519738"/>
            <a:ext cx="11045038" cy="49998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93032F8-8D00-D5CE-7031-9C82B9FEA57D}"/>
              </a:ext>
            </a:extLst>
          </p:cNvPr>
          <p:cNvSpPr txBox="1"/>
          <p:nvPr/>
        </p:nvSpPr>
        <p:spPr>
          <a:xfrm>
            <a:off x="1906584" y="5876597"/>
            <a:ext cx="8378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Slide převzatý od MUDr. Vošty, obrazová dokumentace – prof. Rob</a:t>
            </a:r>
          </a:p>
        </p:txBody>
      </p:sp>
    </p:spTree>
    <p:extLst>
      <p:ext uri="{BB962C8B-B14F-4D97-AF65-F5344CB8AC3E}">
        <p14:creationId xmlns:p14="http://schemas.microsoft.com/office/powerpoint/2010/main" val="224311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59A72-5580-312F-CB79-F948F00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Prekancerózy vaginy = VAIN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750252-5014-1CD4-A57F-B1CD178E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Vaginální </a:t>
            </a:r>
            <a:r>
              <a:rPr lang="cs-CZ" dirty="0" err="1"/>
              <a:t>intraepitelová</a:t>
            </a:r>
            <a:r>
              <a:rPr lang="cs-CZ" dirty="0"/>
              <a:t> </a:t>
            </a:r>
            <a:r>
              <a:rPr lang="cs-CZ" dirty="0" err="1"/>
              <a:t>neoplázie</a:t>
            </a:r>
            <a:endParaRPr lang="cs-CZ" dirty="0"/>
          </a:p>
          <a:p>
            <a:r>
              <a:rPr lang="cs-CZ" dirty="0"/>
              <a:t>Asymptomatický</a:t>
            </a:r>
          </a:p>
          <a:p>
            <a:r>
              <a:rPr lang="cs-CZ" dirty="0"/>
              <a:t>Diagnostika</a:t>
            </a:r>
          </a:p>
          <a:p>
            <a:pPr lvl="1"/>
            <a:r>
              <a:rPr lang="cs-CZ" dirty="0"/>
              <a:t>Kolposkopie – vidíme bílá ložiska, + kyselina octová -&gt; zbělají</a:t>
            </a:r>
          </a:p>
          <a:p>
            <a:r>
              <a:rPr lang="cs-CZ" dirty="0"/>
              <a:t>Terapie:</a:t>
            </a:r>
          </a:p>
          <a:p>
            <a:pPr lvl="2"/>
            <a:r>
              <a:rPr lang="cs-CZ" dirty="0"/>
              <a:t>Laserová ablace</a:t>
            </a:r>
          </a:p>
          <a:p>
            <a:pPr lvl="2"/>
            <a:r>
              <a:rPr lang="cs-CZ" dirty="0"/>
              <a:t>Excize </a:t>
            </a:r>
            <a:r>
              <a:rPr lang="cs-CZ" dirty="0" err="1"/>
              <a:t>radiokličkou</a:t>
            </a:r>
            <a:r>
              <a:rPr lang="cs-CZ" dirty="0"/>
              <a:t> = </a:t>
            </a:r>
            <a:r>
              <a:rPr lang="cs-CZ" dirty="0" err="1"/>
              <a:t>loop</a:t>
            </a:r>
            <a:endParaRPr lang="cs-CZ" dirty="0"/>
          </a:p>
          <a:p>
            <a:pPr lvl="2"/>
            <a:r>
              <a:rPr lang="cs-CZ" dirty="0"/>
              <a:t>..</a:t>
            </a:r>
          </a:p>
        </p:txBody>
      </p:sp>
      <p:pic>
        <p:nvPicPr>
          <p:cNvPr id="1026" name="Picture 2" descr="Womens Clinic">
            <a:extLst>
              <a:ext uri="{FF2B5EF4-FFF2-40B4-BE49-F238E27FC236}">
                <a16:creationId xmlns:a16="http://schemas.microsoft.com/office/drawing/2014/main" id="{469F1917-0C91-59D2-B951-E1760E79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926" y="3673927"/>
            <a:ext cx="3264074" cy="30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4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18C36-9E40-EBB9-F5A3-A9C25A02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15743" cy="1235075"/>
          </a:xfrm>
        </p:spPr>
        <p:txBody>
          <a:bodyPr/>
          <a:lstStyle/>
          <a:p>
            <a:r>
              <a:rPr lang="cs-CZ" dirty="0"/>
              <a:t>Dystrofie vs. prekancerózy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C88367-F9A2-07FF-7F21-E6377DC78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DYSTROFIE</a:t>
            </a:r>
          </a:p>
          <a:p>
            <a:pPr lvl="1"/>
            <a:r>
              <a:rPr lang="cs-CZ" dirty="0"/>
              <a:t>Nenádorová onemocnění vulvy</a:t>
            </a:r>
          </a:p>
          <a:p>
            <a:pPr lvl="1"/>
            <a:r>
              <a:rPr lang="cs-CZ" dirty="0"/>
              <a:t>Novější termín = </a:t>
            </a:r>
            <a:r>
              <a:rPr lang="cs-CZ" dirty="0" err="1"/>
              <a:t>vulvární</a:t>
            </a:r>
            <a:r>
              <a:rPr lang="cs-CZ" dirty="0"/>
              <a:t> dermatóza</a:t>
            </a:r>
          </a:p>
          <a:p>
            <a:pPr lvl="1"/>
            <a:r>
              <a:rPr lang="cs-CZ" dirty="0"/>
              <a:t>Mnohdy dermatologická onemocnění -&gt; dermatolog / gynekolog</a:t>
            </a:r>
          </a:p>
          <a:p>
            <a:pPr lvl="1"/>
            <a:endParaRPr lang="cs-CZ" dirty="0"/>
          </a:p>
          <a:p>
            <a:r>
              <a:rPr lang="cs-CZ" dirty="0"/>
              <a:t>PREKANCERÓZY</a:t>
            </a:r>
          </a:p>
          <a:p>
            <a:pPr lvl="1"/>
            <a:r>
              <a:rPr lang="cs-CZ" dirty="0" err="1"/>
              <a:t>Preinvazivní</a:t>
            </a:r>
            <a:r>
              <a:rPr lang="cs-CZ" dirty="0"/>
              <a:t> </a:t>
            </a:r>
            <a:r>
              <a:rPr lang="cs-CZ" dirty="0" err="1"/>
              <a:t>intraepiteliální</a:t>
            </a:r>
            <a:r>
              <a:rPr lang="cs-CZ" dirty="0"/>
              <a:t> léze</a:t>
            </a:r>
          </a:p>
          <a:p>
            <a:pPr lvl="1"/>
            <a:r>
              <a:rPr lang="cs-CZ" dirty="0"/>
              <a:t>Většinou asymptomatické, hrozí vývoj CA (roky – př. 10-15 let)</a:t>
            </a:r>
          </a:p>
          <a:p>
            <a:pPr lvl="1"/>
            <a:r>
              <a:rPr lang="cs-CZ" dirty="0"/>
              <a:t>Kompletním odstraněním -&gt; dojde k úplnému vyléčení nemoci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32D3FE2-745B-D31D-4675-62E77ED90E5E}"/>
              </a:ext>
            </a:extLst>
          </p:cNvPr>
          <p:cNvSpPr txBox="1"/>
          <p:nvPr/>
        </p:nvSpPr>
        <p:spPr>
          <a:xfrm>
            <a:off x="7739743" y="522982"/>
            <a:ext cx="24264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/>
              <a:t>Metaplázie</a:t>
            </a:r>
            <a:r>
              <a:rPr lang="cs-CZ" sz="3200" dirty="0"/>
              <a:t> – </a:t>
            </a:r>
          </a:p>
          <a:p>
            <a:r>
              <a:rPr lang="cs-CZ" sz="3200" dirty="0" err="1"/>
              <a:t>Neoplázie</a:t>
            </a:r>
            <a:r>
              <a:rPr lang="cs-CZ" sz="3200" dirty="0"/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426328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278A3-FCB3-8140-D173-0B4C7806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Prekancerózy děložního hrdla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E7FCAC9B-FBBE-27B8-BF61-B1054EEF1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049576"/>
              </p:ext>
            </p:extLst>
          </p:nvPr>
        </p:nvGraphicFramePr>
        <p:xfrm>
          <a:off x="838200" y="1690688"/>
          <a:ext cx="10515600" cy="21004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62573">
                  <a:extLst>
                    <a:ext uri="{9D8B030D-6E8A-4147-A177-3AD203B41FA5}">
                      <a16:colId xmlns:a16="http://schemas.microsoft.com/office/drawing/2014/main" val="2771853129"/>
                    </a:ext>
                  </a:extLst>
                </a:gridCol>
                <a:gridCol w="6453027">
                  <a:extLst>
                    <a:ext uri="{9D8B030D-6E8A-4147-A177-3AD203B41FA5}">
                      <a16:colId xmlns:a16="http://schemas.microsoft.com/office/drawing/2014/main" val="388785620"/>
                    </a:ext>
                  </a:extLst>
                </a:gridCol>
              </a:tblGrid>
              <a:tr h="549355">
                <a:tc>
                  <a:txBody>
                    <a:bodyPr/>
                    <a:lstStyle/>
                    <a:p>
                      <a:pPr algn="l"/>
                      <a:r>
                        <a:rPr lang="cs-CZ" sz="2800" b="0" dirty="0" err="1"/>
                        <a:t>Dlaždicobuněčné</a:t>
                      </a:r>
                      <a:endParaRPr lang="cs-CZ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/>
                        <a:t>LSIL</a:t>
                      </a:r>
                      <a:r>
                        <a:rPr lang="cs-CZ" sz="2800" b="0" dirty="0"/>
                        <a:t> (dříve CIN I) – 1/3 epitelu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70668"/>
                  </a:ext>
                </a:extLst>
              </a:tr>
              <a:tr h="1001765">
                <a:tc>
                  <a:txBody>
                    <a:bodyPr/>
                    <a:lstStyle/>
                    <a:p>
                      <a:pPr algn="l"/>
                      <a:endParaRPr lang="cs-CZ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/>
                        <a:t>HSIL </a:t>
                      </a:r>
                      <a:r>
                        <a:rPr lang="cs-CZ" sz="2800" b="0" dirty="0"/>
                        <a:t>(dříve CIN II, III, CIS) – 2/3 epitelu nebo celá šíře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77569"/>
                  </a:ext>
                </a:extLst>
              </a:tr>
              <a:tr h="549355">
                <a:tc>
                  <a:txBody>
                    <a:bodyPr/>
                    <a:lstStyle/>
                    <a:p>
                      <a:pPr algn="l"/>
                      <a:r>
                        <a:rPr lang="cs-CZ" sz="2800" b="0" dirty="0"/>
                        <a:t>Žlázové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/>
                        <a:t>AIS</a:t>
                      </a:r>
                      <a:r>
                        <a:rPr lang="cs-CZ" sz="2800" b="0" dirty="0"/>
                        <a:t> (dříve CGIN)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610008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FA0FCDE3-B2B4-D93A-C1AF-7835EAB24492}"/>
              </a:ext>
            </a:extLst>
          </p:cNvPr>
          <p:cNvSpPr txBox="1"/>
          <p:nvPr/>
        </p:nvSpPr>
        <p:spPr>
          <a:xfrm>
            <a:off x="760288" y="4726112"/>
            <a:ext cx="78580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Etiologie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DOMINANTNÍ JE HPV infekce! (16, 18, 45)</a:t>
            </a:r>
          </a:p>
        </p:txBody>
      </p:sp>
    </p:spTree>
    <p:extLst>
      <p:ext uri="{BB962C8B-B14F-4D97-AF65-F5344CB8AC3E}">
        <p14:creationId xmlns:p14="http://schemas.microsoft.com/office/powerpoint/2010/main" val="2536981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F757BB-3452-F724-50D8-E54784145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12192000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1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036D3-508F-416C-0926-08651E51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77" y="253027"/>
            <a:ext cx="10515600" cy="1325563"/>
          </a:xfrm>
        </p:spPr>
        <p:txBody>
          <a:bodyPr/>
          <a:lstStyle/>
          <a:p>
            <a:r>
              <a:rPr lang="cs-CZ" dirty="0"/>
              <a:t>Diagnostika + screening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B3FFFF-7AA3-4CE8-8F1F-E62D615F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28" y="1501589"/>
            <a:ext cx="4498369" cy="3398124"/>
          </a:xfrm>
        </p:spPr>
        <p:txBody>
          <a:bodyPr>
            <a:normAutofit/>
          </a:bodyPr>
          <a:lstStyle/>
          <a:p>
            <a:r>
              <a:rPr lang="cs-CZ" sz="3200" dirty="0"/>
              <a:t>Screening:</a:t>
            </a:r>
          </a:p>
          <a:p>
            <a:pPr lvl="1"/>
            <a:r>
              <a:rPr lang="cs-CZ" sz="3600" dirty="0">
                <a:solidFill>
                  <a:srgbClr val="C00000"/>
                </a:solidFill>
              </a:rPr>
              <a:t>Cytologie</a:t>
            </a:r>
          </a:p>
          <a:p>
            <a:pPr lvl="1"/>
            <a:r>
              <a:rPr lang="cs-CZ" sz="2800" dirty="0"/>
              <a:t>HPV test</a:t>
            </a:r>
          </a:p>
          <a:p>
            <a:r>
              <a:rPr lang="cs-CZ" sz="3200" dirty="0"/>
              <a:t>Diagnostika:</a:t>
            </a:r>
          </a:p>
          <a:p>
            <a:pPr lvl="1"/>
            <a:r>
              <a:rPr lang="cs-CZ" sz="2800" dirty="0"/>
              <a:t>Kolposkopie</a:t>
            </a:r>
          </a:p>
          <a:p>
            <a:pPr lvl="1"/>
            <a:r>
              <a:rPr lang="cs-CZ" sz="2800" dirty="0"/>
              <a:t>Biopsie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B96106F5-0269-1A81-BED0-B88F4CEEF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558" y="343132"/>
            <a:ext cx="3703365" cy="62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038C03-9587-258F-AC8F-CA7304404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51" y="3610053"/>
            <a:ext cx="5062307" cy="27595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E6F0BC5-5327-2B2B-18DE-3A4890C3F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114" y="1396447"/>
            <a:ext cx="3489036" cy="227001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E207C19-424E-5FFD-DA29-6C5D34CD70C5}"/>
              </a:ext>
            </a:extLst>
          </p:cNvPr>
          <p:cNvSpPr txBox="1"/>
          <p:nvPr/>
        </p:nvSpPr>
        <p:spPr>
          <a:xfrm>
            <a:off x="129807" y="6488668"/>
            <a:ext cx="423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Obrázky převzaty z prezentace MUDr. Vošty</a:t>
            </a:r>
          </a:p>
        </p:txBody>
      </p:sp>
    </p:spTree>
    <p:extLst>
      <p:ext uri="{BB962C8B-B14F-4D97-AF65-F5344CB8AC3E}">
        <p14:creationId xmlns:p14="http://schemas.microsoft.com/office/powerpoint/2010/main" val="343194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A7FAF-F18C-FD8D-08C0-FB01FFE7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+ screening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15BF9-A10D-7B1D-D4FB-9F1EAE80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3530146"/>
          </a:xfrm>
        </p:spPr>
        <p:txBody>
          <a:bodyPr>
            <a:normAutofit/>
          </a:bodyPr>
          <a:lstStyle/>
          <a:p>
            <a:r>
              <a:rPr lang="cs-CZ" sz="3200" dirty="0"/>
              <a:t>Screening:</a:t>
            </a:r>
          </a:p>
          <a:p>
            <a:pPr lvl="1"/>
            <a:r>
              <a:rPr lang="cs-CZ" sz="2800" dirty="0"/>
              <a:t>Cytologie</a:t>
            </a:r>
          </a:p>
          <a:p>
            <a:pPr lvl="1"/>
            <a:r>
              <a:rPr lang="cs-CZ" sz="3600" dirty="0">
                <a:solidFill>
                  <a:srgbClr val="C00000"/>
                </a:solidFill>
              </a:rPr>
              <a:t>HPV test</a:t>
            </a:r>
          </a:p>
          <a:p>
            <a:r>
              <a:rPr lang="cs-CZ" sz="3200" dirty="0"/>
              <a:t>Diagnostika:</a:t>
            </a:r>
          </a:p>
          <a:p>
            <a:pPr lvl="1"/>
            <a:r>
              <a:rPr lang="cs-CZ" sz="2800" dirty="0"/>
              <a:t>Kolposkopie</a:t>
            </a:r>
          </a:p>
          <a:p>
            <a:pPr lvl="1"/>
            <a:r>
              <a:rPr lang="cs-CZ" sz="2800" dirty="0"/>
              <a:t>Biopsie </a:t>
            </a:r>
          </a:p>
          <a:p>
            <a:endParaRPr lang="cs-CZ" dirty="0"/>
          </a:p>
        </p:txBody>
      </p:sp>
      <p:pic>
        <p:nvPicPr>
          <p:cNvPr id="8194" name="Picture 2" descr="HPV Tests For Genital Warts And Cervical Health | swayamvaralaya.com">
            <a:extLst>
              <a:ext uri="{FF2B5EF4-FFF2-40B4-BE49-F238E27FC236}">
                <a16:creationId xmlns:a16="http://schemas.microsoft.com/office/drawing/2014/main" id="{AEB7260C-3C9F-05BA-0036-CEE8CA4E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005" y="2984954"/>
            <a:ext cx="6614205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84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05F4C-1596-C489-CF85-7E6F3427B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88832"/>
            <a:ext cx="10515600" cy="1325563"/>
          </a:xfrm>
        </p:spPr>
        <p:txBody>
          <a:bodyPr/>
          <a:lstStyle/>
          <a:p>
            <a:r>
              <a:rPr lang="cs-CZ" dirty="0"/>
              <a:t>Diagnostika + screening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A87D73-8E38-5DBF-4BD0-095E5050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478553"/>
            <a:ext cx="10515600" cy="4351338"/>
          </a:xfrm>
        </p:spPr>
        <p:txBody>
          <a:bodyPr/>
          <a:lstStyle/>
          <a:p>
            <a:r>
              <a:rPr lang="cs-CZ" sz="3200" dirty="0"/>
              <a:t>Screening:</a:t>
            </a:r>
          </a:p>
          <a:p>
            <a:pPr lvl="1"/>
            <a:r>
              <a:rPr lang="cs-CZ" sz="2800" dirty="0"/>
              <a:t>Cytologie</a:t>
            </a:r>
          </a:p>
          <a:p>
            <a:pPr lvl="1"/>
            <a:r>
              <a:rPr lang="cs-CZ" sz="2800" dirty="0"/>
              <a:t>HPV test</a:t>
            </a:r>
          </a:p>
          <a:p>
            <a:r>
              <a:rPr lang="cs-CZ" sz="3200" dirty="0"/>
              <a:t>Diagnostika:</a:t>
            </a:r>
          </a:p>
          <a:p>
            <a:pPr lvl="1"/>
            <a:r>
              <a:rPr lang="cs-CZ" sz="3600" dirty="0">
                <a:solidFill>
                  <a:srgbClr val="C00000"/>
                </a:solidFill>
              </a:rPr>
              <a:t>Kolposkopie</a:t>
            </a:r>
          </a:p>
          <a:p>
            <a:pPr lvl="1"/>
            <a:r>
              <a:rPr lang="cs-CZ" sz="2800" dirty="0"/>
              <a:t>Biopsie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7A9954-D8E1-3DBD-9CBB-460871F6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69" y="501950"/>
            <a:ext cx="6185631" cy="27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4BE5E6-6F95-6EA6-4E53-1E444515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95" y="3459876"/>
            <a:ext cx="3321905" cy="33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lposcopy">
            <a:extLst>
              <a:ext uri="{FF2B5EF4-FFF2-40B4-BE49-F238E27FC236}">
                <a16:creationId xmlns:a16="http://schemas.microsoft.com/office/drawing/2014/main" id="{1A7C2557-24DF-BDC3-2BD9-5B19802A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69" y="4391025"/>
            <a:ext cx="28956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PV - HSIL">
            <a:extLst>
              <a:ext uri="{FF2B5EF4-FFF2-40B4-BE49-F238E27FC236}">
                <a16:creationId xmlns:a16="http://schemas.microsoft.com/office/drawing/2014/main" id="{F42DA454-4C70-2E7A-73A0-4024BB4E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69" y="4105275"/>
            <a:ext cx="2762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BEBC9ED-0CFE-AE2D-CFDB-AAEA6B6FD9C1}"/>
              </a:ext>
            </a:extLst>
          </p:cNvPr>
          <p:cNvSpPr txBox="1"/>
          <p:nvPr/>
        </p:nvSpPr>
        <p:spPr>
          <a:xfrm>
            <a:off x="3349534" y="477884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LSIL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748280A-E287-A072-D592-D40853436ADF}"/>
              </a:ext>
            </a:extLst>
          </p:cNvPr>
          <p:cNvSpPr txBox="1"/>
          <p:nvPr/>
        </p:nvSpPr>
        <p:spPr>
          <a:xfrm>
            <a:off x="6321334" y="61713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HSIL</a:t>
            </a:r>
          </a:p>
        </p:txBody>
      </p:sp>
    </p:spTree>
    <p:extLst>
      <p:ext uri="{BB962C8B-B14F-4D97-AF65-F5344CB8AC3E}">
        <p14:creationId xmlns:p14="http://schemas.microsoft.com/office/powerpoint/2010/main" val="3139256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59D1A-A3A3-FDC2-0D0D-A528E42A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Kolposkopie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87BD2C-D580-755C-176C-EFE8A3AA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850222" cy="1603375"/>
          </a:xfrm>
        </p:spPr>
        <p:txBody>
          <a:bodyPr/>
          <a:lstStyle/>
          <a:p>
            <a:r>
              <a:rPr lang="cs-CZ" dirty="0" err="1"/>
              <a:t>Lugolův</a:t>
            </a:r>
            <a:r>
              <a:rPr lang="cs-CZ" dirty="0"/>
              <a:t> roztok</a:t>
            </a:r>
          </a:p>
          <a:p>
            <a:r>
              <a:rPr lang="cs-CZ" dirty="0"/>
              <a:t>Kyselina octová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582396-F88F-7FF2-B8DD-A8EEEBE9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271" y="39527"/>
            <a:ext cx="6190617" cy="6778946"/>
          </a:xfrm>
          <a:prstGeom prst="rect">
            <a:avLst/>
          </a:prstGeom>
        </p:spPr>
      </p:pic>
      <p:pic>
        <p:nvPicPr>
          <p:cNvPr id="1026" name="Picture 2" descr="Colposcopy: Biopsy, Purpose, Procedure, Risk &amp; Results">
            <a:extLst>
              <a:ext uri="{FF2B5EF4-FFF2-40B4-BE49-F238E27FC236}">
                <a16:creationId xmlns:a16="http://schemas.microsoft.com/office/drawing/2014/main" id="{5FF25F0E-1241-1BA5-4A03-4D46DE1C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2921711"/>
            <a:ext cx="3571164" cy="35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96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5ED8B-014E-EC01-BBB9-FE180AE4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+ screening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E60D27-CC3F-8C6D-F30E-7A2610A1C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Screening:</a:t>
            </a:r>
          </a:p>
          <a:p>
            <a:pPr lvl="1"/>
            <a:r>
              <a:rPr lang="cs-CZ" sz="2800" dirty="0"/>
              <a:t>Cytologie</a:t>
            </a:r>
          </a:p>
          <a:p>
            <a:pPr lvl="1"/>
            <a:r>
              <a:rPr lang="cs-CZ" sz="2800" dirty="0"/>
              <a:t>HPV test</a:t>
            </a:r>
          </a:p>
          <a:p>
            <a:r>
              <a:rPr lang="cs-CZ" sz="3200" dirty="0"/>
              <a:t>Diagnostika:</a:t>
            </a:r>
          </a:p>
          <a:p>
            <a:pPr lvl="1"/>
            <a:r>
              <a:rPr lang="cs-CZ" sz="2800" dirty="0"/>
              <a:t>Kolposkopie</a:t>
            </a:r>
          </a:p>
          <a:p>
            <a:pPr lvl="1"/>
            <a:r>
              <a:rPr lang="cs-CZ" sz="3600" dirty="0">
                <a:solidFill>
                  <a:srgbClr val="C00000"/>
                </a:solidFill>
              </a:rPr>
              <a:t>Biopsie</a:t>
            </a:r>
          </a:p>
          <a:p>
            <a:pPr lvl="2"/>
            <a:r>
              <a:rPr lang="cs-CZ" sz="3200" dirty="0" err="1">
                <a:solidFill>
                  <a:srgbClr val="C00000"/>
                </a:solidFill>
              </a:rPr>
              <a:t>Punch</a:t>
            </a:r>
            <a:r>
              <a:rPr lang="cs-CZ" sz="3200" dirty="0">
                <a:solidFill>
                  <a:srgbClr val="C00000"/>
                </a:solidFill>
              </a:rPr>
              <a:t> biopsie – obr.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A221BA8-6AA2-EF33-2E37-44EFE9DB2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9525"/>
            <a:ext cx="4941583" cy="4351338"/>
          </a:xfrm>
          <a:prstGeom prst="rect">
            <a:avLst/>
          </a:prstGeom>
        </p:spPr>
      </p:pic>
      <p:pic>
        <p:nvPicPr>
          <p:cNvPr id="9218" name="Picture 2" descr="Cervical biopsy: MedlinePlus Medical Encyclopedia Image">
            <a:extLst>
              <a:ext uri="{FF2B5EF4-FFF2-40B4-BE49-F238E27FC236}">
                <a16:creationId xmlns:a16="http://schemas.microsoft.com/office/drawing/2014/main" id="{2D072FF5-2329-C3DA-F93E-D103B092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83" y="3261360"/>
            <a:ext cx="4495800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42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AAFFD-FB25-F1E4-E963-28DD409E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6ADAA-BFF6-0680-2845-7268FD69F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90687"/>
            <a:ext cx="3205843" cy="3763055"/>
          </a:xfrm>
        </p:spPr>
        <p:txBody>
          <a:bodyPr/>
          <a:lstStyle/>
          <a:p>
            <a:r>
              <a:rPr lang="cs-CZ" sz="4000" b="1" dirty="0" err="1"/>
              <a:t>Konizace</a:t>
            </a:r>
            <a:r>
              <a:rPr lang="cs-CZ" sz="4000" b="1" dirty="0"/>
              <a:t> čípku</a:t>
            </a:r>
          </a:p>
          <a:p>
            <a:pPr lvl="1"/>
            <a:r>
              <a:rPr lang="cs-CZ" sz="2800" dirty="0"/>
              <a:t>Elektrickou kličkou</a:t>
            </a:r>
          </a:p>
          <a:p>
            <a:pPr lvl="2"/>
            <a:r>
              <a:rPr lang="cs-CZ" sz="2400" dirty="0"/>
              <a:t>nejčastěji</a:t>
            </a:r>
          </a:p>
          <a:p>
            <a:r>
              <a:rPr lang="cs-CZ" sz="2000" dirty="0"/>
              <a:t>Hysterektomie</a:t>
            </a:r>
          </a:p>
          <a:p>
            <a:pPr lvl="1"/>
            <a:r>
              <a:rPr lang="cs-CZ" sz="1800" dirty="0"/>
              <a:t>Po ukončení reprodukčních plánu u </a:t>
            </a:r>
            <a:r>
              <a:rPr lang="cs-CZ" sz="1800" dirty="0" err="1"/>
              <a:t>adenoléze</a:t>
            </a:r>
            <a:endParaRPr lang="cs-CZ" sz="1800" dirty="0"/>
          </a:p>
          <a:p>
            <a:endParaRPr lang="cs-CZ" dirty="0"/>
          </a:p>
        </p:txBody>
      </p:sp>
      <p:pic>
        <p:nvPicPr>
          <p:cNvPr id="10244" name="Picture 4" descr="LEEP Electrodes | Gynaecological Essentials | Purple Surgical">
            <a:extLst>
              <a:ext uri="{FF2B5EF4-FFF2-40B4-BE49-F238E27FC236}">
                <a16:creationId xmlns:a16="http://schemas.microsoft.com/office/drawing/2014/main" id="{6B16C341-4F41-14CA-7F3F-57B2E504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14" y="1027906"/>
            <a:ext cx="3832278" cy="38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LEEP: Procedure, Purpose, Side Effects &amp; Recovery">
            <a:extLst>
              <a:ext uri="{FF2B5EF4-FFF2-40B4-BE49-F238E27FC236}">
                <a16:creationId xmlns:a16="http://schemas.microsoft.com/office/drawing/2014/main" id="{04DB9FB9-28B5-B1B1-0B26-5D80ECF1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00" y="117248"/>
            <a:ext cx="5797100" cy="662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15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ervical Conization (Cold Knife) | Clinical Gate">
            <a:extLst>
              <a:ext uri="{FF2B5EF4-FFF2-40B4-BE49-F238E27FC236}">
                <a16:creationId xmlns:a16="http://schemas.microsoft.com/office/drawing/2014/main" id="{3A425447-E090-6EDA-8F62-5099A4ED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8" y="402431"/>
            <a:ext cx="7030868" cy="605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ervical Cone Biopsy, Conization (PAP, HPV) · NYC Pelvic Specialist">
            <a:extLst>
              <a:ext uri="{FF2B5EF4-FFF2-40B4-BE49-F238E27FC236}">
                <a16:creationId xmlns:a16="http://schemas.microsoft.com/office/drawing/2014/main" id="{C71CCDFE-637E-B621-D6AD-6B2AA52D6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2" y="613096"/>
            <a:ext cx="4271319" cy="601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080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1A067-0FEC-B972-1795-4FC99223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Prekancerózy anu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4F1B8-4125-C74C-C488-2859EF00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889375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AIN = anální </a:t>
            </a:r>
            <a:r>
              <a:rPr lang="cs-CZ" b="1" dirty="0" err="1"/>
              <a:t>intraepiteliální</a:t>
            </a:r>
            <a:r>
              <a:rPr lang="cs-CZ" b="1" dirty="0"/>
              <a:t> </a:t>
            </a:r>
            <a:r>
              <a:rPr lang="cs-CZ" b="1" dirty="0" err="1"/>
              <a:t>neoplázie</a:t>
            </a:r>
            <a:endParaRPr lang="cs-CZ" b="1" dirty="0"/>
          </a:p>
          <a:p>
            <a:r>
              <a:rPr lang="cs-CZ" dirty="0"/>
              <a:t>Abnormální buňky ve sliznici konečníku</a:t>
            </a:r>
          </a:p>
          <a:p>
            <a:r>
              <a:rPr lang="cs-CZ" dirty="0"/>
              <a:t>HPV virus </a:t>
            </a:r>
          </a:p>
          <a:p>
            <a:r>
              <a:rPr lang="cs-CZ" dirty="0"/>
              <a:t>Diagnostika – cytologie, biopsie, </a:t>
            </a:r>
            <a:r>
              <a:rPr lang="cs-CZ" dirty="0" err="1"/>
              <a:t>anoskopie</a:t>
            </a:r>
            <a:endParaRPr lang="cs-CZ" dirty="0"/>
          </a:p>
          <a:p>
            <a:r>
              <a:rPr lang="cs-CZ" dirty="0"/>
              <a:t>Terapie – lokálně krémy, laser vaporizace</a:t>
            </a:r>
          </a:p>
          <a:p>
            <a:r>
              <a:rPr lang="cs-CZ" dirty="0"/>
              <a:t>Prevence – sex abstinence, očkování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B2A173F5-9FB7-5A34-27D2-D648231CF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14" y="179615"/>
            <a:ext cx="6351443" cy="46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4670ABD-F176-7961-BE02-30E5AA8C1694}"/>
              </a:ext>
            </a:extLst>
          </p:cNvPr>
          <p:cNvSpPr txBox="1"/>
          <p:nvPr/>
        </p:nvSpPr>
        <p:spPr>
          <a:xfrm>
            <a:off x="6482443" y="5108739"/>
            <a:ext cx="525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Obrázek = HRA (</a:t>
            </a:r>
            <a:r>
              <a:rPr lang="cs-CZ" dirty="0" err="1"/>
              <a:t>High</a:t>
            </a:r>
            <a:r>
              <a:rPr lang="cs-CZ" dirty="0"/>
              <a:t> – </a:t>
            </a:r>
            <a:r>
              <a:rPr lang="cs-CZ" dirty="0" err="1"/>
              <a:t>resolution</a:t>
            </a:r>
            <a:r>
              <a:rPr lang="cs-CZ" dirty="0"/>
              <a:t> </a:t>
            </a:r>
            <a:r>
              <a:rPr lang="cs-CZ" dirty="0" err="1"/>
              <a:t>anoscopy</a:t>
            </a:r>
            <a:r>
              <a:rPr lang="cs-CZ" dirty="0"/>
              <a:t> – po aplikaci kyseliny octové</a:t>
            </a:r>
          </a:p>
          <a:p>
            <a:r>
              <a:rPr lang="cs-CZ" dirty="0"/>
              <a:t>A, B  – tečkovité změny</a:t>
            </a:r>
          </a:p>
          <a:p>
            <a:r>
              <a:rPr lang="cs-CZ" dirty="0"/>
              <a:t>C, D – rozsah léze</a:t>
            </a:r>
          </a:p>
        </p:txBody>
      </p:sp>
    </p:spTree>
    <p:extLst>
      <p:ext uri="{BB962C8B-B14F-4D97-AF65-F5344CB8AC3E}">
        <p14:creationId xmlns:p14="http://schemas.microsoft.com/office/powerpoint/2010/main" val="151858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F0D32D6-5F4F-A719-FF75-51762A150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Dystrofie rodidel</a:t>
            </a:r>
            <a:br>
              <a:rPr lang="cs-CZ" dirty="0"/>
            </a:br>
            <a:r>
              <a:rPr lang="cs-CZ" dirty="0"/>
              <a:t>(=</a:t>
            </a:r>
            <a:r>
              <a:rPr lang="cs-CZ" dirty="0" err="1"/>
              <a:t>vulvární</a:t>
            </a:r>
            <a:r>
              <a:rPr lang="cs-CZ" dirty="0"/>
              <a:t> dermatóza)</a:t>
            </a:r>
          </a:p>
        </p:txBody>
      </p:sp>
    </p:spTree>
    <p:extLst>
      <p:ext uri="{BB962C8B-B14F-4D97-AF65-F5344CB8AC3E}">
        <p14:creationId xmlns:p14="http://schemas.microsoft.com/office/powerpoint/2010/main" val="3501645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89142-0F18-ED29-7B41-EAFCAAD2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Prekancerózy endometria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C0028D-814D-1A30-1889-3AE4F36F7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466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600" dirty="0" err="1"/>
              <a:t>Endometriální</a:t>
            </a:r>
            <a:r>
              <a:rPr lang="cs-CZ" sz="3600" dirty="0"/>
              <a:t> </a:t>
            </a:r>
            <a:r>
              <a:rPr lang="cs-CZ" sz="3600" dirty="0" err="1"/>
              <a:t>intraepiteliální</a:t>
            </a:r>
            <a:r>
              <a:rPr lang="cs-CZ" sz="3600" dirty="0"/>
              <a:t> </a:t>
            </a:r>
            <a:r>
              <a:rPr lang="cs-CZ" sz="3600" dirty="0" err="1"/>
              <a:t>neoplazie</a:t>
            </a:r>
            <a:r>
              <a:rPr lang="cs-CZ" sz="3600" dirty="0"/>
              <a:t> = EIN</a:t>
            </a:r>
          </a:p>
          <a:p>
            <a:pPr lvl="1"/>
            <a:r>
              <a:rPr lang="cs-CZ" sz="3200" b="1" dirty="0"/>
              <a:t>Atypická hyperplazie endometria </a:t>
            </a:r>
          </a:p>
          <a:p>
            <a:pPr lvl="1"/>
            <a:r>
              <a:rPr lang="cs-CZ" sz="3200" dirty="0"/>
              <a:t>Prekanceróza pro ca endometria typ I = na hormonech (E) závislý</a:t>
            </a:r>
          </a:p>
          <a:p>
            <a:pPr lvl="2"/>
            <a:r>
              <a:rPr lang="cs-CZ" sz="2800" dirty="0"/>
              <a:t>Stimulace estrogeny (endogenní i exogenní) neoponovaná gestageny!</a:t>
            </a:r>
          </a:p>
          <a:p>
            <a:pPr lvl="1"/>
            <a:r>
              <a:rPr lang="cs-CZ" sz="3200" dirty="0"/>
              <a:t>Maligní potenciál = 3-29%</a:t>
            </a:r>
          </a:p>
          <a:p>
            <a:pPr lvl="1"/>
            <a:r>
              <a:rPr lang="cs-CZ" sz="3200" dirty="0"/>
              <a:t>PROTEKTIVNÍ FAKTORY</a:t>
            </a:r>
          </a:p>
          <a:p>
            <a:pPr lvl="2"/>
            <a:r>
              <a:rPr lang="cs-CZ" sz="2800" dirty="0"/>
              <a:t>Dlouhodobě COC</a:t>
            </a:r>
          </a:p>
        </p:txBody>
      </p:sp>
      <p:pic>
        <p:nvPicPr>
          <p:cNvPr id="15362" name="Picture 2" descr="Endometrial hyperplasia, types, causes, symptoms, diagnosis, treatment &amp;  prognosis">
            <a:extLst>
              <a:ext uri="{FF2B5EF4-FFF2-40B4-BE49-F238E27FC236}">
                <a16:creationId xmlns:a16="http://schemas.microsoft.com/office/drawing/2014/main" id="{0FF26572-024D-698D-E136-2609D32DC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3" y="3696326"/>
            <a:ext cx="4811486" cy="26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FEF498F-DA7B-5472-7392-33252F130171}"/>
              </a:ext>
            </a:extLst>
          </p:cNvPr>
          <p:cNvSpPr txBox="1"/>
          <p:nvPr/>
        </p:nvSpPr>
        <p:spPr>
          <a:xfrm>
            <a:off x="8741229" y="25596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HYPERPLAZIE = zmnožení buněk -&gt; vede ke zvětšení dané části (endometria) </a:t>
            </a:r>
          </a:p>
        </p:txBody>
      </p:sp>
    </p:spTree>
    <p:extLst>
      <p:ext uri="{BB962C8B-B14F-4D97-AF65-F5344CB8AC3E}">
        <p14:creationId xmlns:p14="http://schemas.microsoft.com/office/powerpoint/2010/main" val="3043568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F1AA1-316B-5251-7B0A-5BC77AE1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14173E-84E8-6D21-4D6E-20764252F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PCOS</a:t>
            </a:r>
          </a:p>
          <a:p>
            <a:r>
              <a:rPr lang="cs-CZ" dirty="0"/>
              <a:t>Obezita</a:t>
            </a:r>
          </a:p>
          <a:p>
            <a:r>
              <a:rPr lang="cs-CZ" dirty="0"/>
              <a:t>Ovariální tumor </a:t>
            </a:r>
            <a:r>
              <a:rPr lang="cs-CZ" dirty="0" err="1"/>
              <a:t>secernující</a:t>
            </a:r>
            <a:r>
              <a:rPr lang="cs-CZ" dirty="0"/>
              <a:t> estrogeny</a:t>
            </a:r>
          </a:p>
          <a:p>
            <a:r>
              <a:rPr lang="cs-CZ" dirty="0"/>
              <a:t>Časná menarche</a:t>
            </a:r>
          </a:p>
          <a:p>
            <a:r>
              <a:rPr lang="cs-CZ" dirty="0"/>
              <a:t>Pozdní menopauza</a:t>
            </a:r>
          </a:p>
          <a:p>
            <a:r>
              <a:rPr lang="cs-CZ" dirty="0" err="1"/>
              <a:t>Nuliparita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222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69DD2-EE2D-BBF3-B03E-B17E6BF30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Prekancerózy endometria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551C6F-D8DA-8D09-C2B3-E4FDA2B09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cs-CZ" dirty="0" err="1"/>
              <a:t>Carcinoma</a:t>
            </a:r>
            <a:r>
              <a:rPr lang="cs-CZ" dirty="0"/>
              <a:t> in </a:t>
            </a:r>
            <a:r>
              <a:rPr lang="cs-CZ" dirty="0" err="1"/>
              <a:t>situ</a:t>
            </a:r>
            <a:r>
              <a:rPr lang="cs-CZ" dirty="0"/>
              <a:t> = CIS</a:t>
            </a:r>
          </a:p>
          <a:p>
            <a:pPr lvl="1"/>
            <a:r>
              <a:rPr lang="cs-CZ" dirty="0"/>
              <a:t>Prekanceróza pro karcinom typ II – na hormonech nezávislý!</a:t>
            </a:r>
          </a:p>
          <a:p>
            <a:pPr lvl="2"/>
            <a:r>
              <a:rPr lang="cs-CZ" dirty="0" err="1"/>
              <a:t>Aagresivní</a:t>
            </a:r>
            <a:endParaRPr lang="cs-CZ" dirty="0"/>
          </a:p>
          <a:p>
            <a:pPr lvl="2"/>
            <a:r>
              <a:rPr lang="cs-CZ" dirty="0"/>
              <a:t>Vzácný</a:t>
            </a:r>
          </a:p>
          <a:p>
            <a:pPr lvl="1"/>
            <a:r>
              <a:rPr lang="cs-CZ" dirty="0"/>
              <a:t>Vidíme spíše až karcinomy</a:t>
            </a:r>
          </a:p>
        </p:txBody>
      </p:sp>
      <p:pic>
        <p:nvPicPr>
          <p:cNvPr id="16386" name="Picture 2" descr="Definition of carcinoma in situ - NCI Dictionary of Cancer Terms - NCI">
            <a:extLst>
              <a:ext uri="{FF2B5EF4-FFF2-40B4-BE49-F238E27FC236}">
                <a16:creationId xmlns:a16="http://schemas.microsoft.com/office/drawing/2014/main" id="{6F3247CE-9383-8D11-D0E2-2F7DC4EEB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57" y="291465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73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48CF2-E909-7FD1-1D03-863F600B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Prekancerózy endometria - příznaky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ED9ED1-7FD1-1EF3-C1E7-2EED3593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Asymptomatický</a:t>
            </a:r>
          </a:p>
          <a:p>
            <a:r>
              <a:rPr lang="cs-CZ" dirty="0"/>
              <a:t>Krvavý fluor, nepravidelné krvácení</a:t>
            </a:r>
          </a:p>
          <a:p>
            <a:r>
              <a:rPr lang="cs-CZ" dirty="0"/>
              <a:t>Zřídka krvácení předcházejí křečovité bolesti v podbřišku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747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BAC4E-B6D4-357F-47F7-3755F4D8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Prekancerózy endometria - 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64BA3F-74B4-6BD2-037C-1922B1ECA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05504"/>
          </a:xfrm>
        </p:spPr>
        <p:txBody>
          <a:bodyPr/>
          <a:lstStyle/>
          <a:p>
            <a:r>
              <a:rPr lang="cs-CZ" dirty="0"/>
              <a:t>UZ</a:t>
            </a:r>
          </a:p>
          <a:p>
            <a:pPr lvl="1"/>
            <a:r>
              <a:rPr lang="cs-CZ" dirty="0"/>
              <a:t>EIN – vysoké endometrium</a:t>
            </a:r>
          </a:p>
          <a:p>
            <a:pPr lvl="2"/>
            <a:r>
              <a:rPr lang="cs-CZ" dirty="0" err="1"/>
              <a:t>Postmenopauza</a:t>
            </a:r>
            <a:r>
              <a:rPr lang="cs-CZ" dirty="0"/>
              <a:t> -&gt; 5 mm a více / nepravidelně </a:t>
            </a:r>
            <a:r>
              <a:rPr lang="cs-CZ" dirty="0" err="1"/>
              <a:t>echogenní</a:t>
            </a:r>
            <a:r>
              <a:rPr lang="cs-CZ" dirty="0"/>
              <a:t> / </a:t>
            </a:r>
            <a:r>
              <a:rPr lang="cs-CZ" dirty="0" err="1"/>
              <a:t>hyperechogenní</a:t>
            </a:r>
            <a:endParaRPr lang="cs-CZ" dirty="0"/>
          </a:p>
          <a:p>
            <a:r>
              <a:rPr lang="cs-CZ" dirty="0"/>
              <a:t>Biopsie</a:t>
            </a:r>
          </a:p>
          <a:p>
            <a:pPr lvl="1"/>
            <a:r>
              <a:rPr lang="cs-CZ" dirty="0"/>
              <a:t>Při HSK, frakcionovaná CP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AB1F63C-43B3-4735-E087-272FFAFD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01" y="3135086"/>
            <a:ext cx="4703242" cy="357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Kyretáž – WikiSkripta">
            <a:extLst>
              <a:ext uri="{FF2B5EF4-FFF2-40B4-BE49-F238E27FC236}">
                <a16:creationId xmlns:a16="http://schemas.microsoft.com/office/drawing/2014/main" id="{D1744FCC-2761-5297-EC01-7CC2FD6D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31129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ilatation and curettage | healthdirect">
            <a:extLst>
              <a:ext uri="{FF2B5EF4-FFF2-40B4-BE49-F238E27FC236}">
                <a16:creationId xmlns:a16="http://schemas.microsoft.com/office/drawing/2014/main" id="{4C762BB7-3E87-DE06-DB0B-ED2F60AF7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42" y="4011830"/>
            <a:ext cx="2939143" cy="26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85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F565D-A855-9649-20E1-B97DC7EF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Prekancerózy endometria - 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0E855-1166-000B-ED85-7E0189EB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1457" cy="4351338"/>
          </a:xfrm>
        </p:spPr>
        <p:txBody>
          <a:bodyPr/>
          <a:lstStyle/>
          <a:p>
            <a:r>
              <a:rPr lang="cs-CZ" dirty="0"/>
              <a:t>CIS + EIN</a:t>
            </a:r>
          </a:p>
          <a:p>
            <a:pPr lvl="1"/>
            <a:r>
              <a:rPr lang="cs-CZ" dirty="0"/>
              <a:t>HY + AE </a:t>
            </a:r>
            <a:r>
              <a:rPr lang="cs-CZ" dirty="0" err="1"/>
              <a:t>bilat</a:t>
            </a:r>
            <a:r>
              <a:rPr lang="cs-CZ" dirty="0"/>
              <a:t>.</a:t>
            </a:r>
          </a:p>
          <a:p>
            <a:r>
              <a:rPr lang="cs-CZ" dirty="0"/>
              <a:t>EIN + nedokončené reprodukční plány</a:t>
            </a:r>
          </a:p>
          <a:p>
            <a:pPr lvl="1"/>
            <a:r>
              <a:rPr lang="cs-CZ" dirty="0"/>
              <a:t>Vysoké dávky gestagenů!</a:t>
            </a:r>
          </a:p>
        </p:txBody>
      </p:sp>
      <p:pic>
        <p:nvPicPr>
          <p:cNvPr id="13314" name="Picture 2" descr="Patient education: Vaginal hysterectomy (Beyond the Basics) - UpToDate">
            <a:extLst>
              <a:ext uri="{FF2B5EF4-FFF2-40B4-BE49-F238E27FC236}">
                <a16:creationId xmlns:a16="http://schemas.microsoft.com/office/drawing/2014/main" id="{5252B5A4-2271-6FD0-46C3-D160A881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56" y="1684284"/>
            <a:ext cx="6215743" cy="483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642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DEF40F5-1441-A6AD-C518-94AED892C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413634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E5060E-67BB-8EE9-1E32-D881C57A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čím pacientka přichází?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E00CE-1205-256F-7D7C-D78457DC5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Vulvární</a:t>
            </a:r>
            <a:r>
              <a:rPr lang="cs-CZ" dirty="0"/>
              <a:t> </a:t>
            </a:r>
            <a:r>
              <a:rPr lang="cs-CZ" dirty="0" err="1"/>
              <a:t>dyskomfort</a:t>
            </a:r>
            <a:r>
              <a:rPr lang="cs-CZ" dirty="0"/>
              <a:t> = svědění (pruritus), pálení, řezání,…</a:t>
            </a:r>
          </a:p>
          <a:p>
            <a:r>
              <a:rPr lang="cs-CZ" dirty="0"/>
              <a:t>Pruritus</a:t>
            </a:r>
          </a:p>
          <a:p>
            <a:pPr lvl="1"/>
            <a:r>
              <a:rPr lang="cs-CZ" dirty="0"/>
              <a:t>Hlavně v noci – příčina nespavosti</a:t>
            </a:r>
          </a:p>
          <a:p>
            <a:r>
              <a:rPr lang="cs-CZ" dirty="0"/>
              <a:t>Mechanická traumatizace postižených míst -&gt; zarudnutí, zhrubění kůře, hojící se </a:t>
            </a:r>
            <a:r>
              <a:rPr lang="cs-CZ" dirty="0" err="1"/>
              <a:t>mikrotraumata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34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5F426-2C75-3787-EE26-66AEAE0E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vyšetření lze provést?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7635DF-E308-2D98-C912-3CE24B0D9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2743" cy="4351338"/>
          </a:xfrm>
        </p:spPr>
        <p:txBody>
          <a:bodyPr/>
          <a:lstStyle/>
          <a:p>
            <a:r>
              <a:rPr lang="cs-CZ" dirty="0"/>
              <a:t>Zevní aspekce</a:t>
            </a:r>
          </a:p>
          <a:p>
            <a:r>
              <a:rPr lang="cs-CZ" dirty="0"/>
              <a:t>Kolposkopické vyšetření</a:t>
            </a:r>
          </a:p>
          <a:p>
            <a:pPr lvl="1"/>
            <a:r>
              <a:rPr lang="cs-CZ" dirty="0"/>
              <a:t>Zvětšení až 30x!</a:t>
            </a:r>
          </a:p>
          <a:p>
            <a:pPr lvl="1"/>
            <a:r>
              <a:rPr lang="cs-CZ" dirty="0"/>
              <a:t>Prostá / užití roztoků (5% kyselina octová) – zbělání</a:t>
            </a:r>
          </a:p>
          <a:p>
            <a:r>
              <a:rPr lang="cs-CZ" dirty="0"/>
              <a:t>Biopsie </a:t>
            </a:r>
          </a:p>
        </p:txBody>
      </p:sp>
      <p:pic>
        <p:nvPicPr>
          <p:cNvPr id="14338" name="Picture 2" descr="Colposcopy - Mayo Clinic">
            <a:extLst>
              <a:ext uri="{FF2B5EF4-FFF2-40B4-BE49-F238E27FC236}">
                <a16:creationId xmlns:a16="http://schemas.microsoft.com/office/drawing/2014/main" id="{EC400031-08E4-AC2E-DF53-249C6A7F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0375"/>
            <a:ext cx="60198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1B0291-4984-2FFA-3B95-DA30959FB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012" y="3853542"/>
            <a:ext cx="3818157" cy="33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844D0-BF5A-8D7A-4360-05FADA19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Lichen</a:t>
            </a:r>
            <a:r>
              <a:rPr lang="cs-CZ" dirty="0"/>
              <a:t> </a:t>
            </a:r>
            <a:r>
              <a:rPr lang="cs-CZ" dirty="0" err="1"/>
              <a:t>sclerosus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CF0BE2-804F-E4CE-1C6A-43471C66A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Chronické kožní onemocnění -&gt; atrofie, fibróza, jizvení -&gt; svědění</a:t>
            </a:r>
          </a:p>
          <a:p>
            <a:r>
              <a:rPr lang="cs-CZ" dirty="0"/>
              <a:t>Ztenčení kůže</a:t>
            </a:r>
          </a:p>
          <a:p>
            <a:r>
              <a:rPr lang="cs-CZ" dirty="0"/>
              <a:t>Jaké obtíže žena má?</a:t>
            </a:r>
          </a:p>
          <a:p>
            <a:pPr lvl="1"/>
            <a:r>
              <a:rPr lang="cs-CZ" dirty="0"/>
              <a:t>Pruritus = svědění</a:t>
            </a:r>
          </a:p>
          <a:p>
            <a:r>
              <a:rPr lang="cs-CZ" dirty="0"/>
              <a:t>Diagnóza</a:t>
            </a:r>
          </a:p>
          <a:p>
            <a:pPr lvl="1"/>
            <a:r>
              <a:rPr lang="cs-CZ" dirty="0"/>
              <a:t>Pohled na zevní genitál – bělavé okrsky, jizvení</a:t>
            </a:r>
          </a:p>
          <a:p>
            <a:r>
              <a:rPr lang="cs-CZ" dirty="0"/>
              <a:t>Terapie</a:t>
            </a:r>
          </a:p>
          <a:p>
            <a:pPr lvl="1"/>
            <a:r>
              <a:rPr lang="cs-CZ" dirty="0"/>
              <a:t>Lokální kortikosteroidy / fototerapie</a:t>
            </a:r>
          </a:p>
          <a:p>
            <a:r>
              <a:rPr lang="cs-CZ" dirty="0">
                <a:solidFill>
                  <a:srgbClr val="FF0000"/>
                </a:solidFill>
              </a:rPr>
              <a:t>Riziko zvratu do malignity </a:t>
            </a:r>
            <a:r>
              <a:rPr lang="cs-CZ" dirty="0"/>
              <a:t>-&gt; sledování pacientek!</a:t>
            </a:r>
          </a:p>
        </p:txBody>
      </p:sp>
      <p:pic>
        <p:nvPicPr>
          <p:cNvPr id="1026" name="Picture 2" descr="ACD A-Z of Skin - Lichen sclerosus">
            <a:extLst>
              <a:ext uri="{FF2B5EF4-FFF2-40B4-BE49-F238E27FC236}">
                <a16:creationId xmlns:a16="http://schemas.microsoft.com/office/drawing/2014/main" id="{9DC335C4-3261-209A-FB73-0D55EA5ED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0700" y="2888344"/>
            <a:ext cx="43687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7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DDD29FC-FAB4-B560-4412-823C0DD5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54" y="3680036"/>
            <a:ext cx="4548633" cy="30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ichen Sclerosus (LS) - Stepwards">
            <a:extLst>
              <a:ext uri="{FF2B5EF4-FFF2-40B4-BE49-F238E27FC236}">
                <a16:creationId xmlns:a16="http://schemas.microsoft.com/office/drawing/2014/main" id="{1F142C05-A9D6-13D4-5212-533362B2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3690" y="834108"/>
            <a:ext cx="6648561" cy="50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459DF79-E379-FED7-2E7A-DEBF2F70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21" y="10418"/>
            <a:ext cx="3619500" cy="35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742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61A32E-5C98-5343-B6C0-3507905D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Lichen</a:t>
            </a:r>
            <a:r>
              <a:rPr lang="cs-CZ" dirty="0"/>
              <a:t> simplex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C0ADD-DCE0-E5A8-9505-27ECE5214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58546"/>
          </a:xfrm>
        </p:spPr>
        <p:txBody>
          <a:bodyPr/>
          <a:lstStyle/>
          <a:p>
            <a:r>
              <a:rPr lang="cs-CZ" dirty="0"/>
              <a:t>Sekundární kožní onemocnění vyvolané chronickým </a:t>
            </a:r>
            <a:r>
              <a:rPr lang="cs-CZ" dirty="0" err="1"/>
              <a:t>škábáním</a:t>
            </a:r>
            <a:endParaRPr lang="cs-CZ" dirty="0"/>
          </a:p>
          <a:p>
            <a:r>
              <a:rPr lang="cs-CZ" dirty="0"/>
              <a:t>Chronická mechanická iritace -&gt; ztluštění kůže -&gt; „</a:t>
            </a:r>
            <a:r>
              <a:rPr lang="cs-CZ" dirty="0" err="1"/>
              <a:t>lichenifikace</a:t>
            </a:r>
            <a:r>
              <a:rPr lang="cs-CZ" dirty="0"/>
              <a:t>“</a:t>
            </a:r>
          </a:p>
          <a:p>
            <a:r>
              <a:rPr lang="cs-CZ" dirty="0"/>
              <a:t>Diagnostika:</a:t>
            </a:r>
          </a:p>
          <a:p>
            <a:pPr lvl="1"/>
            <a:r>
              <a:rPr lang="cs-CZ" dirty="0"/>
              <a:t>Zevní pohled – kůže </a:t>
            </a:r>
            <a:r>
              <a:rPr lang="cs-CZ" dirty="0" err="1"/>
              <a:t>šipinatá</a:t>
            </a:r>
            <a:r>
              <a:rPr lang="cs-CZ" dirty="0"/>
              <a:t>, erytém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532C28-498B-E7D9-A86C-C6A7D02F8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556" y="3086100"/>
            <a:ext cx="4940068" cy="36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E3BE8-D980-7DB4-980F-0165090FB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Psoriasis = lupenka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30675-819F-A838-12CC-4D0F62F56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19604"/>
          </a:xfrm>
        </p:spPr>
        <p:txBody>
          <a:bodyPr/>
          <a:lstStyle/>
          <a:p>
            <a:r>
              <a:rPr lang="cs-CZ" dirty="0"/>
              <a:t>Autoimunitní onemocnění kůže</a:t>
            </a:r>
          </a:p>
        </p:txBody>
      </p:sp>
      <p:pic>
        <p:nvPicPr>
          <p:cNvPr id="4098" name="Picture 2" descr="Psoriasis: What It Is, Symptoms, Causes, Types &amp; Treatment">
            <a:extLst>
              <a:ext uri="{FF2B5EF4-FFF2-40B4-BE49-F238E27FC236}">
                <a16:creationId xmlns:a16="http://schemas.microsoft.com/office/drawing/2014/main" id="{19501680-827D-8B97-AB34-B4ECE465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06486"/>
            <a:ext cx="7783286" cy="44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831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917</Words>
  <Application>Microsoft Office PowerPoint</Application>
  <PresentationFormat>Širokoúhlá obrazovka</PresentationFormat>
  <Paragraphs>224</Paragraphs>
  <Slides>36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Noto Sans Korean</vt:lpstr>
      <vt:lpstr>Roboto</vt:lpstr>
      <vt:lpstr>Motiv Office</vt:lpstr>
      <vt:lpstr>Dystrofie a prekancerózy rodidel</vt:lpstr>
      <vt:lpstr>Dystrofie vs. prekancerózy</vt:lpstr>
      <vt:lpstr>Dystrofie rodidel (=vulvární dermatóza)</vt:lpstr>
      <vt:lpstr>S čím pacientka přichází?</vt:lpstr>
      <vt:lpstr>Jaké vyšetření lze provést?</vt:lpstr>
      <vt:lpstr>Lichen sclerosus</vt:lpstr>
      <vt:lpstr>Prezentace aplikace PowerPoint</vt:lpstr>
      <vt:lpstr>Lichen simplex</vt:lpstr>
      <vt:lpstr>Psoriasis = lupenka</vt:lpstr>
      <vt:lpstr>Vitiligo</vt:lpstr>
      <vt:lpstr>Atopická dermatitis</vt:lpstr>
      <vt:lpstr>Prekancerózy</vt:lpstr>
      <vt:lpstr>HPV</vt:lpstr>
      <vt:lpstr>HPV</vt:lpstr>
      <vt:lpstr>HPV virus - VAKCÍNA</vt:lpstr>
      <vt:lpstr>Vakcinace hrazena v ČR od 13. roku do dosažení 14. roku.</vt:lpstr>
      <vt:lpstr>Prekancerózy vulvy </vt:lpstr>
      <vt:lpstr>Prezentace aplikace PowerPoint</vt:lpstr>
      <vt:lpstr>Prekancerózy vaginy = VAIN</vt:lpstr>
      <vt:lpstr>Prekancerózy děložního hrdla</vt:lpstr>
      <vt:lpstr>Prezentace aplikace PowerPoint</vt:lpstr>
      <vt:lpstr>Diagnostika + screening </vt:lpstr>
      <vt:lpstr>Diagnostika + screening</vt:lpstr>
      <vt:lpstr>Diagnostika + screening</vt:lpstr>
      <vt:lpstr>Kolposkopie</vt:lpstr>
      <vt:lpstr>Diagnostika + screening</vt:lpstr>
      <vt:lpstr>Terapie </vt:lpstr>
      <vt:lpstr>Prezentace aplikace PowerPoint</vt:lpstr>
      <vt:lpstr>Prekancerózy anu</vt:lpstr>
      <vt:lpstr>Prekancerózy endometria</vt:lpstr>
      <vt:lpstr>Rizikové faktory</vt:lpstr>
      <vt:lpstr>Prekancerózy endometria</vt:lpstr>
      <vt:lpstr>Prekancerózy endometria - příznaky</vt:lpstr>
      <vt:lpstr>Prekancerózy endometria - diagnostika</vt:lpstr>
      <vt:lpstr>Prekancerózy endometria - terapie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Dystrofie a prekancerózy rodidel</dc:title>
  <dc:creator>Jana Vaněčková</dc:creator>
  <cp:lastModifiedBy>Jana Vaněčková</cp:lastModifiedBy>
  <cp:revision>23</cp:revision>
  <dcterms:created xsi:type="dcterms:W3CDTF">2023-04-07T20:43:03Z</dcterms:created>
  <dcterms:modified xsi:type="dcterms:W3CDTF">2023-04-10T16:25:51Z</dcterms:modified>
</cp:coreProperties>
</file>