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4" r:id="rId4"/>
    <p:sldId id="258" r:id="rId5"/>
    <p:sldId id="260" r:id="rId6"/>
    <p:sldId id="263" r:id="rId7"/>
    <p:sldId id="261" r:id="rId8"/>
    <p:sldId id="262" r:id="rId9"/>
    <p:sldId id="271" r:id="rId10"/>
    <p:sldId id="272" r:id="rId11"/>
    <p:sldId id="273" r:id="rId12"/>
    <p:sldId id="274" r:id="rId13"/>
    <p:sldId id="266" r:id="rId14"/>
    <p:sldId id="267" r:id="rId15"/>
    <p:sldId id="269" r:id="rId16"/>
    <p:sldId id="268" r:id="rId17"/>
    <p:sldId id="275" r:id="rId18"/>
    <p:sldId id="270" r:id="rId19"/>
    <p:sldId id="276" r:id="rId20"/>
    <p:sldId id="277" r:id="rId21"/>
    <p:sldId id="278" r:id="rId22"/>
    <p:sldId id="279" r:id="rId23"/>
    <p:sldId id="265" r:id="rId24"/>
    <p:sldId id="285" r:id="rId25"/>
    <p:sldId id="286" r:id="rId26"/>
    <p:sldId id="280" r:id="rId27"/>
    <p:sldId id="281" r:id="rId28"/>
    <p:sldId id="287" r:id="rId29"/>
    <p:sldId id="288" r:id="rId30"/>
    <p:sldId id="289" r:id="rId31"/>
    <p:sldId id="283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4B5"/>
    <a:srgbClr val="FB725B"/>
    <a:srgbClr val="FF6011"/>
    <a:srgbClr val="FCC71C"/>
    <a:srgbClr val="77A8A9"/>
    <a:srgbClr val="CE4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8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05DD1-4D11-4203-9E6F-A4425B823D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C6793E-81BD-4A0F-9FB1-EFE1743D1705}">
      <dgm:prSet phldrT="[Text]" custT="1"/>
      <dgm:spPr>
        <a:noFill/>
        <a:ln w="60325">
          <a:solidFill>
            <a:srgbClr val="FCC71C"/>
          </a:solidFill>
        </a:ln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RETROGRÁDNÍ KRVÁCENÍ</a:t>
          </a:r>
        </a:p>
      </dgm:t>
    </dgm:pt>
    <dgm:pt modelId="{7B5AAE7A-0B0F-4E8A-AC1D-DCD38CAFC7C2}" type="parTrans" cxnId="{0CA15743-0A72-4C06-BDBA-331C646ADEA8}">
      <dgm:prSet/>
      <dgm:spPr/>
      <dgm:t>
        <a:bodyPr/>
        <a:lstStyle/>
        <a:p>
          <a:endParaRPr lang="cs-CZ"/>
        </a:p>
      </dgm:t>
    </dgm:pt>
    <dgm:pt modelId="{A226A99E-08A1-43AE-912F-0223F6410C5E}" type="sibTrans" cxnId="{0CA15743-0A72-4C06-BDBA-331C646ADEA8}">
      <dgm:prSet/>
      <dgm:spPr/>
      <dgm:t>
        <a:bodyPr/>
        <a:lstStyle/>
        <a:p>
          <a:endParaRPr lang="cs-CZ"/>
        </a:p>
      </dgm:t>
    </dgm:pt>
    <dgm:pt modelId="{07C4A384-4C88-4FE4-9A11-635AF22F0AAB}">
      <dgm:prSet phldrT="[Text]" custT="1"/>
      <dgm:spPr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METAPLASTICKÁ TEORIE</a:t>
          </a:r>
        </a:p>
      </dgm:t>
    </dgm:pt>
    <dgm:pt modelId="{9ACD000E-946D-49E5-B796-FC8A84EBA878}" type="parTrans" cxnId="{DBB5EB3B-8A0A-423D-B25B-D30E2400F88E}">
      <dgm:prSet/>
      <dgm:spPr/>
      <dgm:t>
        <a:bodyPr/>
        <a:lstStyle/>
        <a:p>
          <a:endParaRPr lang="cs-CZ"/>
        </a:p>
      </dgm:t>
    </dgm:pt>
    <dgm:pt modelId="{6C6DC333-0EEF-4B6B-B44E-44CF53CFCE67}" type="sibTrans" cxnId="{DBB5EB3B-8A0A-423D-B25B-D30E2400F88E}">
      <dgm:prSet/>
      <dgm:spPr/>
      <dgm:t>
        <a:bodyPr/>
        <a:lstStyle/>
        <a:p>
          <a:endParaRPr lang="cs-CZ"/>
        </a:p>
      </dgm:t>
    </dgm:pt>
    <dgm:pt modelId="{BF326547-A348-4EA0-82CB-497B05BEDBFE}">
      <dgm:prSet phldrT="[Text]" custT="1"/>
      <dgm:spPr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HORMONÁLNÍ TEORIE</a:t>
          </a:r>
        </a:p>
      </dgm:t>
    </dgm:pt>
    <dgm:pt modelId="{6435C4B9-45C3-489C-8474-B0DDF6128A02}" type="parTrans" cxnId="{111CD86C-F5C6-473E-87C5-E1516D3CCA97}">
      <dgm:prSet/>
      <dgm:spPr/>
      <dgm:t>
        <a:bodyPr/>
        <a:lstStyle/>
        <a:p>
          <a:endParaRPr lang="cs-CZ"/>
        </a:p>
      </dgm:t>
    </dgm:pt>
    <dgm:pt modelId="{9B9DAB2A-F435-4DE7-AEF4-7CCD87D17392}" type="sibTrans" cxnId="{111CD86C-F5C6-473E-87C5-E1516D3CCA97}">
      <dgm:prSet/>
      <dgm:spPr/>
      <dgm:t>
        <a:bodyPr/>
        <a:lstStyle/>
        <a:p>
          <a:endParaRPr lang="cs-CZ"/>
        </a:p>
      </dgm:t>
    </dgm:pt>
    <dgm:pt modelId="{131AA025-9FA2-488D-A351-3E20C546E9A5}">
      <dgm:prSet phldrT="[Text]" custT="1"/>
      <dgm:spPr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LYMFATICKÉ A HEMATOGENNÍ ŠÍŘENÍ</a:t>
          </a:r>
        </a:p>
      </dgm:t>
    </dgm:pt>
    <dgm:pt modelId="{87355B36-32B9-4AD0-8B2A-D041C2AA7995}" type="parTrans" cxnId="{283181C1-058F-4E73-9E06-6AFEE2AB0FAE}">
      <dgm:prSet/>
      <dgm:spPr/>
      <dgm:t>
        <a:bodyPr/>
        <a:lstStyle/>
        <a:p>
          <a:endParaRPr lang="cs-CZ"/>
        </a:p>
      </dgm:t>
    </dgm:pt>
    <dgm:pt modelId="{4C396A01-F23C-44E8-8A4D-9ADF2BBD89FF}" type="sibTrans" cxnId="{283181C1-058F-4E73-9E06-6AFEE2AB0FAE}">
      <dgm:prSet/>
      <dgm:spPr/>
      <dgm:t>
        <a:bodyPr/>
        <a:lstStyle/>
        <a:p>
          <a:endParaRPr lang="cs-CZ"/>
        </a:p>
      </dgm:t>
    </dgm:pt>
    <dgm:pt modelId="{E7C835B2-F34E-48DA-B347-DD8DB0F68C07}">
      <dgm:prSet phldrT="[Text]" custT="1"/>
      <dgm:spPr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IMUNOLOGICKÁ TEORIE </a:t>
          </a:r>
        </a:p>
      </dgm:t>
    </dgm:pt>
    <dgm:pt modelId="{D895C29B-69CB-4B51-9CDA-AAE25E1F051F}" type="parTrans" cxnId="{8549EF1F-C691-491A-8FC8-B5AD8E52A9D3}">
      <dgm:prSet/>
      <dgm:spPr/>
      <dgm:t>
        <a:bodyPr/>
        <a:lstStyle/>
        <a:p>
          <a:endParaRPr lang="cs-CZ"/>
        </a:p>
      </dgm:t>
    </dgm:pt>
    <dgm:pt modelId="{57DCFD49-8E03-4988-8D61-4CBDAF293997}" type="sibTrans" cxnId="{8549EF1F-C691-491A-8FC8-B5AD8E52A9D3}">
      <dgm:prSet/>
      <dgm:spPr/>
      <dgm:t>
        <a:bodyPr/>
        <a:lstStyle/>
        <a:p>
          <a:endParaRPr lang="cs-CZ"/>
        </a:p>
      </dgm:t>
    </dgm:pt>
    <dgm:pt modelId="{20DCD4BD-6F99-4513-8CF0-6C6869F1254F}" type="pres">
      <dgm:prSet presAssocID="{7F905DD1-4D11-4203-9E6F-A4425B823D96}" presName="diagram" presStyleCnt="0">
        <dgm:presLayoutVars>
          <dgm:dir/>
          <dgm:resizeHandles val="exact"/>
        </dgm:presLayoutVars>
      </dgm:prSet>
      <dgm:spPr/>
    </dgm:pt>
    <dgm:pt modelId="{46E811DA-771C-49F8-9E36-24DBF5FA3A12}" type="pres">
      <dgm:prSet presAssocID="{4EC6793E-81BD-4A0F-9FB1-EFE1743D1705}" presName="node" presStyleLbl="node1" presStyleIdx="0" presStyleCnt="5" custScaleX="35852" custScaleY="28147" custLinFactNeighborX="-2810" custLinFactNeighborY="772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1C0F6DAA-9DFE-41F0-A4FE-F6A260A94878}" type="pres">
      <dgm:prSet presAssocID="{A226A99E-08A1-43AE-912F-0223F6410C5E}" presName="sibTrans" presStyleCnt="0"/>
      <dgm:spPr/>
    </dgm:pt>
    <dgm:pt modelId="{EAF55E16-081C-4664-B559-8B456CC5143A}" type="pres">
      <dgm:prSet presAssocID="{07C4A384-4C88-4FE4-9A11-635AF22F0AAB}" presName="node" presStyleLbl="node1" presStyleIdx="1" presStyleCnt="5" custScaleX="58698" custScaleY="30528" custLinFactNeighborX="-2734" custLinFactNeighborY="6894">
        <dgm:presLayoutVars>
          <dgm:bulletEnabled val="1"/>
        </dgm:presLayoutVars>
      </dgm:prSet>
      <dgm:spPr>
        <a:xfrm>
          <a:off x="5031328" y="384992"/>
          <a:ext cx="5424305" cy="1692662"/>
        </a:xfrm>
        <a:prstGeom prst="flowChartAlternateProcess">
          <a:avLst/>
        </a:prstGeom>
      </dgm:spPr>
    </dgm:pt>
    <dgm:pt modelId="{9F556B9F-9C26-42DA-ACE8-EB3F8AD7B7FC}" type="pres">
      <dgm:prSet presAssocID="{6C6DC333-0EEF-4B6B-B44E-44CF53CFCE67}" presName="sibTrans" presStyleCnt="0"/>
      <dgm:spPr/>
    </dgm:pt>
    <dgm:pt modelId="{227ED4A6-399C-4A96-8451-1F8203B67F98}" type="pres">
      <dgm:prSet presAssocID="{BF326547-A348-4EA0-82CB-497B05BEDBFE}" presName="node" presStyleLbl="node1" presStyleIdx="2" presStyleCnt="5" custScaleX="34941" custScaleY="25444" custLinFactNeighborX="-10832" custLinFactNeighborY="5783">
        <dgm:presLayoutVars>
          <dgm:bulletEnabled val="1"/>
        </dgm:presLayoutVars>
      </dgm:prSet>
      <dgm:spPr>
        <a:xfrm>
          <a:off x="407482" y="3104057"/>
          <a:ext cx="3228911" cy="1410774"/>
        </a:xfrm>
        <a:prstGeom prst="flowChartAlternateProcess">
          <a:avLst/>
        </a:prstGeom>
      </dgm:spPr>
    </dgm:pt>
    <dgm:pt modelId="{E86E5D98-7CFA-4174-B6C5-55D77881A457}" type="pres">
      <dgm:prSet presAssocID="{9B9DAB2A-F435-4DE7-AEF4-7CCD87D17392}" presName="sibTrans" presStyleCnt="0"/>
      <dgm:spPr/>
    </dgm:pt>
    <dgm:pt modelId="{F8C3BC97-358F-437B-86E6-61084A9AF732}" type="pres">
      <dgm:prSet presAssocID="{131AA025-9FA2-488D-A351-3E20C546E9A5}" presName="node" presStyleLbl="node1" presStyleIdx="3" presStyleCnt="5" custScaleX="51781" custScaleY="31356" custLinFactNeighborX="-16943" custLinFactNeighborY="41442">
        <dgm:presLayoutVars>
          <dgm:bulletEnabled val="1"/>
        </dgm:presLayoutVars>
      </dgm:prSet>
      <dgm:spPr>
        <a:xfrm>
          <a:off x="3995778" y="4917315"/>
          <a:ext cx="4785102" cy="1738572"/>
        </a:xfrm>
        <a:prstGeom prst="flowChartAlternateProcess">
          <a:avLst/>
        </a:prstGeom>
      </dgm:spPr>
    </dgm:pt>
    <dgm:pt modelId="{914BE9EF-9738-456E-B8E7-596DA2C7A067}" type="pres">
      <dgm:prSet presAssocID="{4C396A01-F23C-44E8-8A4D-9ADF2BBD89FF}" presName="sibTrans" presStyleCnt="0"/>
      <dgm:spPr/>
    </dgm:pt>
    <dgm:pt modelId="{985361F0-5181-4D55-B13B-0B80846021F3}" type="pres">
      <dgm:prSet presAssocID="{E7C835B2-F34E-48DA-B347-DD8DB0F68C07}" presName="node" presStyleLbl="node1" presStyleIdx="4" presStyleCnt="5" custScaleX="36756" custScaleY="28371" custLinFactNeighborX="44141" custLinFactNeighborY="-49187">
        <dgm:presLayoutVars>
          <dgm:bulletEnabled val="1"/>
        </dgm:presLayoutVars>
      </dgm:prSet>
      <dgm:spPr>
        <a:xfrm>
          <a:off x="8258300" y="2554954"/>
          <a:ext cx="3396636" cy="1573065"/>
        </a:xfrm>
        <a:prstGeom prst="flowChartAlternateProcess">
          <a:avLst/>
        </a:prstGeom>
      </dgm:spPr>
    </dgm:pt>
  </dgm:ptLst>
  <dgm:cxnLst>
    <dgm:cxn modelId="{05B04403-3E71-44F4-8142-C3A040341240}" type="presOf" srcId="{7F905DD1-4D11-4203-9E6F-A4425B823D96}" destId="{20DCD4BD-6F99-4513-8CF0-6C6869F1254F}" srcOrd="0" destOrd="0" presId="urn:microsoft.com/office/officeart/2005/8/layout/default"/>
    <dgm:cxn modelId="{8549EF1F-C691-491A-8FC8-B5AD8E52A9D3}" srcId="{7F905DD1-4D11-4203-9E6F-A4425B823D96}" destId="{E7C835B2-F34E-48DA-B347-DD8DB0F68C07}" srcOrd="4" destOrd="0" parTransId="{D895C29B-69CB-4B51-9CDA-AAE25E1F051F}" sibTransId="{57DCFD49-8E03-4988-8D61-4CBDAF293997}"/>
    <dgm:cxn modelId="{DFBDA123-A624-43F9-8356-E2390D85577F}" type="presOf" srcId="{131AA025-9FA2-488D-A351-3E20C546E9A5}" destId="{F8C3BC97-358F-437B-86E6-61084A9AF732}" srcOrd="0" destOrd="0" presId="urn:microsoft.com/office/officeart/2005/8/layout/default"/>
    <dgm:cxn modelId="{DBB5EB3B-8A0A-423D-B25B-D30E2400F88E}" srcId="{7F905DD1-4D11-4203-9E6F-A4425B823D96}" destId="{07C4A384-4C88-4FE4-9A11-635AF22F0AAB}" srcOrd="1" destOrd="0" parTransId="{9ACD000E-946D-49E5-B796-FC8A84EBA878}" sibTransId="{6C6DC333-0EEF-4B6B-B44E-44CF53CFCE67}"/>
    <dgm:cxn modelId="{0CA15743-0A72-4C06-BDBA-331C646ADEA8}" srcId="{7F905DD1-4D11-4203-9E6F-A4425B823D96}" destId="{4EC6793E-81BD-4A0F-9FB1-EFE1743D1705}" srcOrd="0" destOrd="0" parTransId="{7B5AAE7A-0B0F-4E8A-AC1D-DCD38CAFC7C2}" sibTransId="{A226A99E-08A1-43AE-912F-0223F6410C5E}"/>
    <dgm:cxn modelId="{A5587D69-1AE8-45CC-AC58-884A0DCCCF66}" type="presOf" srcId="{BF326547-A348-4EA0-82CB-497B05BEDBFE}" destId="{227ED4A6-399C-4A96-8451-1F8203B67F98}" srcOrd="0" destOrd="0" presId="urn:microsoft.com/office/officeart/2005/8/layout/default"/>
    <dgm:cxn modelId="{111CD86C-F5C6-473E-87C5-E1516D3CCA97}" srcId="{7F905DD1-4D11-4203-9E6F-A4425B823D96}" destId="{BF326547-A348-4EA0-82CB-497B05BEDBFE}" srcOrd="2" destOrd="0" parTransId="{6435C4B9-45C3-489C-8474-B0DDF6128A02}" sibTransId="{9B9DAB2A-F435-4DE7-AEF4-7CCD87D17392}"/>
    <dgm:cxn modelId="{07FE7C83-DCB0-44B4-8BCD-23A4984371EF}" type="presOf" srcId="{4EC6793E-81BD-4A0F-9FB1-EFE1743D1705}" destId="{46E811DA-771C-49F8-9E36-24DBF5FA3A12}" srcOrd="0" destOrd="0" presId="urn:microsoft.com/office/officeart/2005/8/layout/default"/>
    <dgm:cxn modelId="{1E4142B7-0048-4345-A85E-17C8C185DF6B}" type="presOf" srcId="{E7C835B2-F34E-48DA-B347-DD8DB0F68C07}" destId="{985361F0-5181-4D55-B13B-0B80846021F3}" srcOrd="0" destOrd="0" presId="urn:microsoft.com/office/officeart/2005/8/layout/default"/>
    <dgm:cxn modelId="{9B10B7BC-65DB-4BD5-89CC-7658493E9743}" type="presOf" srcId="{07C4A384-4C88-4FE4-9A11-635AF22F0AAB}" destId="{EAF55E16-081C-4664-B559-8B456CC5143A}" srcOrd="0" destOrd="0" presId="urn:microsoft.com/office/officeart/2005/8/layout/default"/>
    <dgm:cxn modelId="{283181C1-058F-4E73-9E06-6AFEE2AB0FAE}" srcId="{7F905DD1-4D11-4203-9E6F-A4425B823D96}" destId="{131AA025-9FA2-488D-A351-3E20C546E9A5}" srcOrd="3" destOrd="0" parTransId="{87355B36-32B9-4AD0-8B2A-D041C2AA7995}" sibTransId="{4C396A01-F23C-44E8-8A4D-9ADF2BBD89FF}"/>
    <dgm:cxn modelId="{EADF4364-E127-4353-92B0-5DD61410F03C}" type="presParOf" srcId="{20DCD4BD-6F99-4513-8CF0-6C6869F1254F}" destId="{46E811DA-771C-49F8-9E36-24DBF5FA3A12}" srcOrd="0" destOrd="0" presId="urn:microsoft.com/office/officeart/2005/8/layout/default"/>
    <dgm:cxn modelId="{549C25A5-FF0F-4035-91A1-711E52BB30C5}" type="presParOf" srcId="{20DCD4BD-6F99-4513-8CF0-6C6869F1254F}" destId="{1C0F6DAA-9DFE-41F0-A4FE-F6A260A94878}" srcOrd="1" destOrd="0" presId="urn:microsoft.com/office/officeart/2005/8/layout/default"/>
    <dgm:cxn modelId="{12987E4D-FF1F-4533-9385-1F6932698039}" type="presParOf" srcId="{20DCD4BD-6F99-4513-8CF0-6C6869F1254F}" destId="{EAF55E16-081C-4664-B559-8B456CC5143A}" srcOrd="2" destOrd="0" presId="urn:microsoft.com/office/officeart/2005/8/layout/default"/>
    <dgm:cxn modelId="{51442BDA-22D2-4709-B6B5-2E8836A1950F}" type="presParOf" srcId="{20DCD4BD-6F99-4513-8CF0-6C6869F1254F}" destId="{9F556B9F-9C26-42DA-ACE8-EB3F8AD7B7FC}" srcOrd="3" destOrd="0" presId="urn:microsoft.com/office/officeart/2005/8/layout/default"/>
    <dgm:cxn modelId="{C3B0CDED-1D7D-486F-AD52-DFDF3310C24F}" type="presParOf" srcId="{20DCD4BD-6F99-4513-8CF0-6C6869F1254F}" destId="{227ED4A6-399C-4A96-8451-1F8203B67F98}" srcOrd="4" destOrd="0" presId="urn:microsoft.com/office/officeart/2005/8/layout/default"/>
    <dgm:cxn modelId="{E5424E47-6DA6-4184-A546-27AE303E41D0}" type="presParOf" srcId="{20DCD4BD-6F99-4513-8CF0-6C6869F1254F}" destId="{E86E5D98-7CFA-4174-B6C5-55D77881A457}" srcOrd="5" destOrd="0" presId="urn:microsoft.com/office/officeart/2005/8/layout/default"/>
    <dgm:cxn modelId="{A5F3DF99-C8B7-42DB-9E23-60B63101A584}" type="presParOf" srcId="{20DCD4BD-6F99-4513-8CF0-6C6869F1254F}" destId="{F8C3BC97-358F-437B-86E6-61084A9AF732}" srcOrd="6" destOrd="0" presId="urn:microsoft.com/office/officeart/2005/8/layout/default"/>
    <dgm:cxn modelId="{568DB31A-ADCB-417B-B1EA-6EF69967DF4E}" type="presParOf" srcId="{20DCD4BD-6F99-4513-8CF0-6C6869F1254F}" destId="{914BE9EF-9738-456E-B8E7-596DA2C7A067}" srcOrd="7" destOrd="0" presId="urn:microsoft.com/office/officeart/2005/8/layout/default"/>
    <dgm:cxn modelId="{A5544AAA-8DB4-4F2F-80B0-19A0428D2B1A}" type="presParOf" srcId="{20DCD4BD-6F99-4513-8CF0-6C6869F1254F}" destId="{985361F0-5181-4D55-B13B-0B80846021F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11DA-771C-49F8-9E36-24DBF5FA3A12}">
      <dsp:nvSpPr>
        <dsp:cNvPr id="0" name=""/>
        <dsp:cNvSpPr/>
      </dsp:nvSpPr>
      <dsp:spPr>
        <a:xfrm>
          <a:off x="787104" y="497298"/>
          <a:ext cx="3313097" cy="1560645"/>
        </a:xfrm>
        <a:prstGeom prst="flowChartAlternateProcess">
          <a:avLst/>
        </a:prstGeom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RETROGRÁDNÍ KRVÁCENÍ</a:t>
          </a:r>
        </a:p>
      </dsp:txBody>
      <dsp:txXfrm>
        <a:off x="863287" y="573481"/>
        <a:ext cx="3160731" cy="1408279"/>
      </dsp:txXfrm>
    </dsp:sp>
    <dsp:sp modelId="{EAF55E16-081C-4664-B559-8B456CC5143A}">
      <dsp:nvSpPr>
        <dsp:cNvPr id="0" name=""/>
        <dsp:cNvSpPr/>
      </dsp:nvSpPr>
      <dsp:spPr>
        <a:xfrm>
          <a:off x="5031328" y="384992"/>
          <a:ext cx="5424305" cy="1692662"/>
        </a:xfrm>
        <a:prstGeom prst="flowChartAlternateProcess">
          <a:avLst/>
        </a:prstGeom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METAPLASTICKÁ TEORIE</a:t>
          </a:r>
        </a:p>
      </dsp:txBody>
      <dsp:txXfrm>
        <a:off x="5113955" y="467619"/>
        <a:ext cx="5259051" cy="1527408"/>
      </dsp:txXfrm>
    </dsp:sp>
    <dsp:sp modelId="{227ED4A6-399C-4A96-8451-1F8203B67F98}">
      <dsp:nvSpPr>
        <dsp:cNvPr id="0" name=""/>
        <dsp:cNvSpPr/>
      </dsp:nvSpPr>
      <dsp:spPr>
        <a:xfrm>
          <a:off x="407482" y="3104057"/>
          <a:ext cx="3228911" cy="1410774"/>
        </a:xfrm>
        <a:prstGeom prst="flowChartAlternateProcess">
          <a:avLst/>
        </a:prstGeom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HORMONÁLNÍ TEORIE</a:t>
          </a:r>
        </a:p>
      </dsp:txBody>
      <dsp:txXfrm>
        <a:off x="476349" y="3172924"/>
        <a:ext cx="3091177" cy="1273040"/>
      </dsp:txXfrm>
    </dsp:sp>
    <dsp:sp modelId="{F8C3BC97-358F-437B-86E6-61084A9AF732}">
      <dsp:nvSpPr>
        <dsp:cNvPr id="0" name=""/>
        <dsp:cNvSpPr/>
      </dsp:nvSpPr>
      <dsp:spPr>
        <a:xfrm>
          <a:off x="3995778" y="4917315"/>
          <a:ext cx="4785102" cy="1738572"/>
        </a:xfrm>
        <a:prstGeom prst="flowChartAlternateProcess">
          <a:avLst/>
        </a:prstGeom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LYMFATICKÉ A HEMATOGENNÍ ŠÍŘENÍ</a:t>
          </a:r>
        </a:p>
      </dsp:txBody>
      <dsp:txXfrm>
        <a:off x="4080646" y="5002183"/>
        <a:ext cx="4615366" cy="1568836"/>
      </dsp:txXfrm>
    </dsp:sp>
    <dsp:sp modelId="{985361F0-5181-4D55-B13B-0B80846021F3}">
      <dsp:nvSpPr>
        <dsp:cNvPr id="0" name=""/>
        <dsp:cNvSpPr/>
      </dsp:nvSpPr>
      <dsp:spPr>
        <a:xfrm>
          <a:off x="8258300" y="2554954"/>
          <a:ext cx="3396636" cy="1573065"/>
        </a:xfrm>
        <a:prstGeom prst="flowChartAlternateProcess">
          <a:avLst/>
        </a:prstGeom>
        <a:noFill/>
        <a:ln w="60325" cap="flat" cmpd="sng" algn="ctr">
          <a:solidFill>
            <a:srgbClr val="FCC7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IMUNOLOGICKÁ TEORIE </a:t>
          </a:r>
        </a:p>
      </dsp:txBody>
      <dsp:txXfrm>
        <a:off x="8335089" y="2631743"/>
        <a:ext cx="3243058" cy="141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3515A-AF04-4ECB-9EDC-3642C9655E3E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5A0E-E020-4551-92E4-39A770A04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1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5A0E-E020-4551-92E4-39A770A0494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40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Hnědá tekutina na obrázku = obsah „čokoládové“ cysty - </a:t>
            </a:r>
            <a:r>
              <a:rPr lang="cs-CZ" dirty="0" err="1"/>
              <a:t>endometriomu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5A0E-E020-4551-92E4-39A770A0494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87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– laparoskopie - https://www.youtube.com/watch?v=BRUHS71eAYs&amp;ab_channel=HoraceRoman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5A0E-E020-4551-92E4-39A770A0494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66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DIE se chovají v podstatě </a:t>
            </a:r>
            <a:r>
              <a:rPr lang="cs-CZ" dirty="0" err="1"/>
              <a:t>infiltrativně</a:t>
            </a:r>
            <a:r>
              <a:rPr lang="cs-CZ" dirty="0"/>
              <a:t>. Tato forma endometriózy má </a:t>
            </a:r>
            <a:r>
              <a:rPr lang="cs-CZ" dirty="0" err="1"/>
              <a:t>tendeci</a:t>
            </a:r>
            <a:r>
              <a:rPr lang="cs-CZ" dirty="0"/>
              <a:t> pronikat do orgánů nejen malé pánve. Navíc tato forma není zcela hormon – dependentní (na hormonech závislá – např. na estrogenu), proto příliš nereaguje na léčbu..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5A0E-E020-4551-92E4-39A770A0494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95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DIE se chovají v podstatě </a:t>
            </a:r>
            <a:r>
              <a:rPr lang="cs-CZ" dirty="0" err="1"/>
              <a:t>infiltrativně</a:t>
            </a:r>
            <a:r>
              <a:rPr lang="cs-CZ" dirty="0"/>
              <a:t>. Tato forma endometriózy má </a:t>
            </a:r>
            <a:r>
              <a:rPr lang="cs-CZ" dirty="0" err="1"/>
              <a:t>tendeci</a:t>
            </a:r>
            <a:r>
              <a:rPr lang="cs-CZ" dirty="0"/>
              <a:t> pronikat do orgánů nejen malé pánve. Navíc tato forma není zcela hormon – dependentní (na hormonech závislá – např. na estrogenu), proto příliš nereaguje na léčbu..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5A0E-E020-4551-92E4-39A770A0494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98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AHY = abdominální hysterektomie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5A0E-E020-4551-92E4-39A770A0494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08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4B3C6-D136-C1D2-A4B2-5C87C9002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A85CFA-4BCE-1950-9D41-1936639E4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B2A23-9872-EB77-420C-550AED7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9B380F-9C45-8611-72AD-DE9D2D5B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142D37-43EF-1C38-1A41-D3B0051C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42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4FBC4-D439-5DBF-1D26-35358673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72CE03-B8BC-82DF-AA52-3FDEE020F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4BE7BC-BAF5-EFEB-A30A-6344570D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BAE742-98ED-727F-93F7-B973DFFF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E54D8C-5E21-6D86-00E7-AB789B7C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A3DDB3-9426-E69F-71B7-67DDDC765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BCE111-8D71-A9FD-6177-541E0E883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7CEAD0-B7D8-2503-38FA-CB37F9A2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7F0C67-131C-FCCF-27B9-FA18DE30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FF5572-2218-1C9A-BA8A-91C308FA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81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2BE95-9CC4-7387-8351-00CA3EFC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859D8-4D24-1C14-7530-A3FF3571B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18EEA-BCE2-7953-8284-2BA8D59E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A51761-0D1C-FD06-B64D-5C9FC83E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C7F3DB-B58B-3CC5-3903-2C01A5F9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9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20E05-CB41-AF5D-31A7-53EBB980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755056-EBDE-6CEB-3C36-DD32167D6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409E4E-56CF-CD1B-D72B-01AE5921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AFACD0-EEE0-D8D6-A4DA-F5CF7976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C79F2-80BA-81B1-0E30-896533FC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98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A07AC-98BD-F632-D031-5D68CE8F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84127-1FD6-B715-9A1B-135D06421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963A1C-D082-D76D-A1C8-9C10C646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C1F9A-DEE3-625A-235B-5871723C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1A994E-6C41-955A-BBDF-FD838393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DA4B67-386D-1FDC-6EB6-88DE09D6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7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D5C64-BFFD-A5BA-E36E-98C11867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0454F3-B310-DEBD-A004-8E76D64E7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A962EC-936A-9DD5-F2EB-A202E71B4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349E6C-1075-C639-99A4-0E6F2E3FD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6261ED-47C2-6A51-576A-198E131AB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BBDAFF-4EA6-F891-7121-9C9BB592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2427D5B-2D26-733C-4127-EC9A2771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844A84-AC97-C69B-4537-2E2DBA38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83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F10E1-DFAF-2C44-05D0-27AEFB42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EAC3E9-1A48-5646-0E00-F0FC2A85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C291C7-8C75-529C-8D6B-BE52A04A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3ECC95-B2CE-6C2F-ACD3-DCA4CB52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99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B53AE2-5331-37F8-EC81-6D3BD8D4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2B75A6-F43E-B2CF-47D4-431CE027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396695-2D58-5740-4356-8A3F0ED8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46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7C91E-0E4D-81AC-8E8B-0C780461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52349-032C-403A-D540-B2A6E101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6F1F7D-7C64-9E41-7597-C07AB0753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480546-8392-95B8-7E4D-A38D4A61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CBD644-64FB-CA2A-4B0A-5935E674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9654AB-601B-2C37-0969-39EADBC4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98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9800C-415C-F9F8-0ABD-9184B855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3DAE9E-7D74-CD84-F93E-E493B17F8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6A9353-E132-AE98-BD26-6A52C3884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6E9F76-1194-CC0F-933D-0DB82431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5036D1-4A1E-6C36-DA73-34A81593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9A9154-71E6-0CFB-F3B5-0997B1F5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5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99325E-4408-D08F-1536-34FBD32D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4A33BF-6A6A-E1BD-2369-E9710C94B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399C8B-54D5-1E65-0DDC-AE2AFDB0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E517-C188-4FA6-B7FC-D5486452F825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6D1526-5383-3EEA-A8EF-FC37AC87F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67F4E3-CFF3-63EF-A68F-FF79DF16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EA95-DFF3-4A3C-A4FD-98C91387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4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14EA4-4CC9-6AAB-20E9-E4C6E8FBB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Endometrióza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078D7F-17B4-3E1B-2740-D886F1DB8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Jana Vaněčková</a:t>
            </a:r>
          </a:p>
          <a:p>
            <a:pPr algn="r"/>
            <a:r>
              <a:rPr lang="cs-CZ" dirty="0"/>
              <a:t>ÚPMD</a:t>
            </a:r>
          </a:p>
          <a:p>
            <a:pPr algn="r"/>
            <a:r>
              <a:rPr lang="cs-CZ" dirty="0"/>
              <a:t>LS 2023</a:t>
            </a:r>
          </a:p>
        </p:txBody>
      </p:sp>
    </p:spTree>
    <p:extLst>
      <p:ext uri="{BB962C8B-B14F-4D97-AF65-F5344CB8AC3E}">
        <p14:creationId xmlns:p14="http://schemas.microsoft.com/office/powerpoint/2010/main" val="190801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6E915-C37E-6B27-95EC-8C6BFF99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46271" cy="1325563"/>
          </a:xfrm>
        </p:spPr>
        <p:txBody>
          <a:bodyPr/>
          <a:lstStyle/>
          <a:p>
            <a:r>
              <a:rPr lang="cs-CZ" dirty="0"/>
              <a:t>Ovariální endometrióza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884ECE-A7E4-14C3-B832-15E26127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1690688"/>
            <a:ext cx="8447314" cy="475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101A04C-C2E3-3FFE-1891-2204A29224A6}"/>
              </a:ext>
            </a:extLst>
          </p:cNvPr>
          <p:cNvSpPr txBox="1"/>
          <p:nvPr/>
        </p:nvSpPr>
        <p:spPr>
          <a:xfrm>
            <a:off x="7739743" y="365125"/>
            <a:ext cx="429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Zdroj: https://www.institutendometriose.com/en/endometriosis/types-of-endometriosis/</a:t>
            </a:r>
          </a:p>
        </p:txBody>
      </p:sp>
    </p:spTree>
    <p:extLst>
      <p:ext uri="{BB962C8B-B14F-4D97-AF65-F5344CB8AC3E}">
        <p14:creationId xmlns:p14="http://schemas.microsoft.com/office/powerpoint/2010/main" val="408778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2C02C-BF85-9157-8AA7-441FBAE6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Ovariální endometrióza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3664FF4-C802-C9B8-7444-312916CD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28" y="1536293"/>
            <a:ext cx="8958943" cy="49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B81B208-3EA0-23A0-D4F8-9AFD09D6F0C6}"/>
              </a:ext>
            </a:extLst>
          </p:cNvPr>
          <p:cNvSpPr txBox="1"/>
          <p:nvPr/>
        </p:nvSpPr>
        <p:spPr>
          <a:xfrm>
            <a:off x="7686675" y="365125"/>
            <a:ext cx="434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Zdroj: https://www.institutendometriose.com/en/endometriosis/types-of-endometriosis/</a:t>
            </a:r>
          </a:p>
        </p:txBody>
      </p:sp>
    </p:spTree>
    <p:extLst>
      <p:ext uri="{BB962C8B-B14F-4D97-AF65-F5344CB8AC3E}">
        <p14:creationId xmlns:p14="http://schemas.microsoft.com/office/powerpoint/2010/main" val="326842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DF291CA-7D9C-C043-5859-19E80C2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 endometriózy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1232EC-2BE6-591A-C239-2FE71191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4629" cy="4351338"/>
          </a:xfrm>
        </p:spPr>
        <p:txBody>
          <a:bodyPr/>
          <a:lstStyle/>
          <a:p>
            <a:r>
              <a:rPr lang="cs-CZ" dirty="0"/>
              <a:t>OVARIÁLNÍ</a:t>
            </a:r>
          </a:p>
          <a:p>
            <a:r>
              <a:rPr lang="cs-CZ" dirty="0">
                <a:solidFill>
                  <a:srgbClr val="C00000"/>
                </a:solidFill>
              </a:rPr>
              <a:t>PERITONEÁLNÍ</a:t>
            </a:r>
          </a:p>
          <a:p>
            <a:r>
              <a:rPr lang="cs-CZ" dirty="0"/>
              <a:t>HLUBOKÁ ENDOMETRIÓZA (DIE)</a:t>
            </a:r>
          </a:p>
          <a:p>
            <a:r>
              <a:rPr lang="cs-CZ" dirty="0"/>
              <a:t>VNITŘNÍ = ADENOMYÓZA</a:t>
            </a:r>
          </a:p>
        </p:txBody>
      </p:sp>
      <p:pic>
        <p:nvPicPr>
          <p:cNvPr id="1028" name="Picture 4" descr="Endometriosis - Mayo Clinic">
            <a:extLst>
              <a:ext uri="{FF2B5EF4-FFF2-40B4-BE49-F238E27FC236}">
                <a16:creationId xmlns:a16="http://schemas.microsoft.com/office/drawing/2014/main" id="{F870F179-3532-EF48-A0FE-12F42519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4307117"/>
            <a:ext cx="3897086" cy="23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JMS | Free Full-Text | Estrogen Receptors and Endometriosis">
            <a:extLst>
              <a:ext uri="{FF2B5EF4-FFF2-40B4-BE49-F238E27FC236}">
                <a16:creationId xmlns:a16="http://schemas.microsoft.com/office/drawing/2014/main" id="{959B5298-DBCB-24E0-EC25-EBB05F35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16" y="1690688"/>
            <a:ext cx="604288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3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90821-BC45-2F03-5FF1-F525ABE5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18255"/>
            <a:ext cx="5622472" cy="1325563"/>
          </a:xfrm>
        </p:spPr>
        <p:txBody>
          <a:bodyPr/>
          <a:lstStyle/>
          <a:p>
            <a:r>
              <a:rPr lang="cs-CZ" dirty="0"/>
              <a:t>Peritoneální endometrióza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69D0A-5F7C-19F9-9FAA-51F47988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6" y="1546450"/>
            <a:ext cx="4305300" cy="4351338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cs-CZ" sz="3600" dirty="0"/>
              <a:t>Aktivní ložiska </a:t>
            </a:r>
            <a:r>
              <a:rPr lang="cs-CZ" dirty="0"/>
              <a:t>= červená (hemoragická) + zánětlivá reakce v okolí</a:t>
            </a:r>
          </a:p>
          <a:p>
            <a:pPr marL="514350" indent="-514350">
              <a:buFont typeface="+mj-lt"/>
              <a:buAutoNum type="alphaLcPeriod"/>
            </a:pPr>
            <a:endParaRPr lang="cs-CZ" dirty="0"/>
          </a:p>
        </p:txBody>
      </p:sp>
      <p:pic>
        <p:nvPicPr>
          <p:cNvPr id="2050" name="Picture 2" descr="Lésions endométriose superficielle">
            <a:extLst>
              <a:ext uri="{FF2B5EF4-FFF2-40B4-BE49-F238E27FC236}">
                <a16:creationId xmlns:a16="http://schemas.microsoft.com/office/drawing/2014/main" id="{9CC1D5A3-527B-1F8C-DD44-4990564D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29" y="307521"/>
            <a:ext cx="6242958" cy="62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0A91101-8FF4-7CE7-D2F3-3748B28B5825}"/>
              </a:ext>
            </a:extLst>
          </p:cNvPr>
          <p:cNvSpPr txBox="1"/>
          <p:nvPr/>
        </p:nvSpPr>
        <p:spPr>
          <a:xfrm>
            <a:off x="193220" y="6012972"/>
            <a:ext cx="400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https://www.institutendometriose.com/en/endometriosis/types-of-endometriosis/</a:t>
            </a:r>
          </a:p>
        </p:txBody>
      </p:sp>
    </p:spTree>
    <p:extLst>
      <p:ext uri="{BB962C8B-B14F-4D97-AF65-F5344CB8AC3E}">
        <p14:creationId xmlns:p14="http://schemas.microsoft.com/office/powerpoint/2010/main" val="284280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B98D1-258C-CF12-4A6B-B27411F8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Peritoneální endometrióza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49E07E-4280-E50B-A78D-FA4A5D5C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cs-CZ" sz="3600" dirty="0"/>
              <a:t>Starší ložiska </a:t>
            </a:r>
            <a:r>
              <a:rPr lang="cs-CZ" dirty="0"/>
              <a:t>= </a:t>
            </a:r>
            <a:r>
              <a:rPr lang="cs-CZ" b="1" dirty="0"/>
              <a:t>hnědá (I)/ </a:t>
            </a:r>
            <a:r>
              <a:rPr lang="cs-CZ" dirty="0"/>
              <a:t>černé </a:t>
            </a:r>
            <a:r>
              <a:rPr lang="cs-CZ" dirty="0" err="1"/>
              <a:t>mikrocysty</a:t>
            </a:r>
            <a:r>
              <a:rPr lang="cs-CZ" dirty="0"/>
              <a:t> (II)</a:t>
            </a:r>
          </a:p>
          <a:p>
            <a:endParaRPr lang="cs-CZ" dirty="0"/>
          </a:p>
        </p:txBody>
      </p:sp>
      <p:pic>
        <p:nvPicPr>
          <p:cNvPr id="4" name="Picture 4" descr="lesions brunatres café endométriose">
            <a:extLst>
              <a:ext uri="{FF2B5EF4-FFF2-40B4-BE49-F238E27FC236}">
                <a16:creationId xmlns:a16="http://schemas.microsoft.com/office/drawing/2014/main" id="{192167CB-0695-A0C5-E613-799BC4DE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6" y="2437603"/>
            <a:ext cx="4392386" cy="43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ésions superficielles endométriose">
            <a:extLst>
              <a:ext uri="{FF2B5EF4-FFF2-40B4-BE49-F238E27FC236}">
                <a16:creationId xmlns:a16="http://schemas.microsoft.com/office/drawing/2014/main" id="{DB5A7F41-8EAA-6FC8-1933-2DB53B77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60" y="2478650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CCA8E2F-CD51-06E5-5201-24124CCB1C21}"/>
              </a:ext>
            </a:extLst>
          </p:cNvPr>
          <p:cNvSpPr txBox="1"/>
          <p:nvPr/>
        </p:nvSpPr>
        <p:spPr>
          <a:xfrm>
            <a:off x="8030935" y="289242"/>
            <a:ext cx="400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https://www.institutendometriose.com/en/endometriosis/types-of-endometriosis/</a:t>
            </a:r>
          </a:p>
        </p:txBody>
      </p:sp>
    </p:spTree>
    <p:extLst>
      <p:ext uri="{BB962C8B-B14F-4D97-AF65-F5344CB8AC3E}">
        <p14:creationId xmlns:p14="http://schemas.microsoft.com/office/powerpoint/2010/main" val="344073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E8ABB-0F3C-BB66-E15A-D1D1D75D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2071" cy="1325563"/>
          </a:xfrm>
        </p:spPr>
        <p:txBody>
          <a:bodyPr/>
          <a:lstStyle/>
          <a:p>
            <a:r>
              <a:rPr lang="cs-CZ" dirty="0"/>
              <a:t>Peritoneální endometrióza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3EAD6D-AEB5-0797-8916-F93FF02A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72793" cy="21422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cs-CZ" sz="3600" dirty="0"/>
              <a:t>Starší ložiska </a:t>
            </a:r>
            <a:r>
              <a:rPr lang="cs-CZ" dirty="0"/>
              <a:t>= hnědá (I)/ </a:t>
            </a:r>
            <a:r>
              <a:rPr lang="cs-CZ" b="1" dirty="0"/>
              <a:t>černé </a:t>
            </a:r>
            <a:r>
              <a:rPr lang="cs-CZ" b="1" dirty="0" err="1"/>
              <a:t>mikrocysty</a:t>
            </a:r>
            <a:r>
              <a:rPr lang="cs-CZ" b="1" dirty="0"/>
              <a:t> (II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Lésions superficielles endométriose">
            <a:extLst>
              <a:ext uri="{FF2B5EF4-FFF2-40B4-BE49-F238E27FC236}">
                <a16:creationId xmlns:a16="http://schemas.microsoft.com/office/drawing/2014/main" id="{66530B5F-23B8-3F1F-30E4-17750E78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93" y="182562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́sions endométriose superficielles kystiques noirs">
            <a:extLst>
              <a:ext uri="{FF2B5EF4-FFF2-40B4-BE49-F238E27FC236}">
                <a16:creationId xmlns:a16="http://schemas.microsoft.com/office/drawing/2014/main" id="{19024DD6-26DD-D97C-3A56-82D4C02A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5" y="2896734"/>
            <a:ext cx="3839936" cy="38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D0B910F-F5D8-2EDB-2503-2221ADC82365}"/>
              </a:ext>
            </a:extLst>
          </p:cNvPr>
          <p:cNvSpPr txBox="1"/>
          <p:nvPr/>
        </p:nvSpPr>
        <p:spPr>
          <a:xfrm>
            <a:off x="7981949" y="365125"/>
            <a:ext cx="400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https://www.institutendometriose.com/en/endometriosis/types-of-endometriosis/</a:t>
            </a:r>
          </a:p>
        </p:txBody>
      </p:sp>
    </p:spTree>
    <p:extLst>
      <p:ext uri="{BB962C8B-B14F-4D97-AF65-F5344CB8AC3E}">
        <p14:creationId xmlns:p14="http://schemas.microsoft.com/office/powerpoint/2010/main" val="421351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ésions superficielles endométriose">
            <a:extLst>
              <a:ext uri="{FF2B5EF4-FFF2-40B4-BE49-F238E27FC236}">
                <a16:creationId xmlns:a16="http://schemas.microsoft.com/office/drawing/2014/main" id="{48D727E8-42FD-45A3-4ED4-3692AC6B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1" y="2435678"/>
            <a:ext cx="4422322" cy="44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37C816B-B49F-79F7-B21B-A8E63AA3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1057" cy="1325563"/>
          </a:xfrm>
        </p:spPr>
        <p:txBody>
          <a:bodyPr/>
          <a:lstStyle/>
          <a:p>
            <a:r>
              <a:rPr lang="cs-CZ" dirty="0"/>
              <a:t>Peritoneální endometrióza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06517-2B88-363A-74DF-4DE131A8B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36" y="1671393"/>
            <a:ext cx="7081100" cy="4351338"/>
          </a:xfrm>
        </p:spPr>
        <p:txBody>
          <a:bodyPr/>
          <a:lstStyle/>
          <a:p>
            <a:pPr marL="742950" indent="-742950">
              <a:buFont typeface="+mj-lt"/>
              <a:buAutoNum type="alphaLcPeriod" startAt="3"/>
            </a:pPr>
            <a:r>
              <a:rPr lang="cs-CZ" sz="3600" dirty="0"/>
              <a:t>Nejstarší ložiska </a:t>
            </a:r>
            <a:r>
              <a:rPr lang="cs-CZ" dirty="0"/>
              <a:t>= bílá (jizevnatá)</a:t>
            </a:r>
          </a:p>
          <a:p>
            <a:endParaRPr lang="cs-CZ" dirty="0"/>
          </a:p>
        </p:txBody>
      </p:sp>
      <p:pic>
        <p:nvPicPr>
          <p:cNvPr id="6148" name="Picture 4" descr="Lésions superficielles endométriose">
            <a:extLst>
              <a:ext uri="{FF2B5EF4-FFF2-40B4-BE49-F238E27FC236}">
                <a16:creationId xmlns:a16="http://schemas.microsoft.com/office/drawing/2014/main" id="{86DF233B-C5F5-73F2-A241-8200BB78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08" y="1499508"/>
            <a:ext cx="5358492" cy="53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2E81148-6F62-E8AC-F368-212333E32392}"/>
              </a:ext>
            </a:extLst>
          </p:cNvPr>
          <p:cNvSpPr txBox="1"/>
          <p:nvPr/>
        </p:nvSpPr>
        <p:spPr>
          <a:xfrm>
            <a:off x="7922079" y="226311"/>
            <a:ext cx="400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https://www.institutendometriose.com/en/endometriosis/types-of-endometriosis/</a:t>
            </a:r>
          </a:p>
        </p:txBody>
      </p:sp>
    </p:spTree>
    <p:extLst>
      <p:ext uri="{BB962C8B-B14F-4D97-AF65-F5344CB8AC3E}">
        <p14:creationId xmlns:p14="http://schemas.microsoft.com/office/powerpoint/2010/main" val="72474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DF291CA-7D9C-C043-5859-19E80C2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 endometriózy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1232EC-2BE6-591A-C239-2FE71191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4629" cy="4351338"/>
          </a:xfrm>
        </p:spPr>
        <p:txBody>
          <a:bodyPr/>
          <a:lstStyle/>
          <a:p>
            <a:r>
              <a:rPr lang="cs-CZ" dirty="0"/>
              <a:t>OVARIÁLNÍ</a:t>
            </a:r>
          </a:p>
          <a:p>
            <a:r>
              <a:rPr lang="cs-CZ" dirty="0"/>
              <a:t>PERITONEÁLNÍ</a:t>
            </a:r>
          </a:p>
          <a:p>
            <a:r>
              <a:rPr lang="cs-CZ" dirty="0">
                <a:solidFill>
                  <a:srgbClr val="C00000"/>
                </a:solidFill>
              </a:rPr>
              <a:t>HLUBOKÁ ENDOMETRIÓZA (DIE)</a:t>
            </a:r>
          </a:p>
          <a:p>
            <a:r>
              <a:rPr lang="cs-CZ" dirty="0"/>
              <a:t>VNITŘNÍ = ADENOMYÓZA</a:t>
            </a:r>
          </a:p>
        </p:txBody>
      </p:sp>
      <p:pic>
        <p:nvPicPr>
          <p:cNvPr id="1028" name="Picture 4" descr="Endometriosis - Mayo Clinic">
            <a:extLst>
              <a:ext uri="{FF2B5EF4-FFF2-40B4-BE49-F238E27FC236}">
                <a16:creationId xmlns:a16="http://schemas.microsoft.com/office/drawing/2014/main" id="{F870F179-3532-EF48-A0FE-12F42519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4307117"/>
            <a:ext cx="3897086" cy="23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JMS | Free Full-Text | Estrogen Receptors and Endometriosis">
            <a:extLst>
              <a:ext uri="{FF2B5EF4-FFF2-40B4-BE49-F238E27FC236}">
                <a16:creationId xmlns:a16="http://schemas.microsoft.com/office/drawing/2014/main" id="{959B5298-DBCB-24E0-EC25-EBB05F35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59" y="1690688"/>
            <a:ext cx="6042883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8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5F31D-B6A7-B098-D587-3BCEC483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HLUBOKÁ ENDOMETRIÓZA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0EEF2C-075A-481E-C1CC-FEF974EC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39" y="1543731"/>
            <a:ext cx="7393321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7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1FE2A-345E-508B-6B68-D8A01E48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HLUBOKÁ ENDOMETRIÓZA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6E773C-4297-7ABA-BD85-0C9B7FDA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463675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6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ACD1E-991A-93F8-C644-0C81690E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endometrióza?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15FC3-B198-7C9B-9C70-4798AAD1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ENDOMETRIÓZA</a:t>
            </a:r>
          </a:p>
          <a:p>
            <a:pPr marL="0" indent="0">
              <a:buNone/>
            </a:pPr>
            <a:r>
              <a:rPr lang="cs-CZ" dirty="0"/>
              <a:t>	= Přítomnost endometria mimo obvyklou lokalizaci - dutinu 	děložní </a:t>
            </a:r>
          </a:p>
          <a:p>
            <a:pPr lvl="1"/>
            <a:r>
              <a:rPr lang="cs-CZ" dirty="0"/>
              <a:t>Onemocnění závislé na estrogenech</a:t>
            </a:r>
          </a:p>
          <a:p>
            <a:pPr lvl="1"/>
            <a:r>
              <a:rPr lang="cs-CZ" dirty="0"/>
              <a:t>Ženy v reprodukčním věku!</a:t>
            </a:r>
          </a:p>
          <a:p>
            <a:pPr lvl="1"/>
            <a:endParaRPr lang="cs-CZ" dirty="0"/>
          </a:p>
          <a:p>
            <a:r>
              <a:rPr lang="cs-CZ" dirty="0"/>
              <a:t>ADENOMYÓZA</a:t>
            </a:r>
          </a:p>
          <a:p>
            <a:pPr lvl="1"/>
            <a:r>
              <a:rPr lang="cs-CZ" dirty="0"/>
              <a:t>Invaze endometria do </a:t>
            </a:r>
            <a:r>
              <a:rPr lang="cs-CZ" dirty="0" err="1"/>
              <a:t>myometria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Adenomyom</a:t>
            </a:r>
            <a:r>
              <a:rPr lang="cs-CZ" dirty="0"/>
              <a:t> = fokální postižení</a:t>
            </a:r>
          </a:p>
        </p:txBody>
      </p:sp>
    </p:spTree>
    <p:extLst>
      <p:ext uri="{BB962C8B-B14F-4D97-AF65-F5344CB8AC3E}">
        <p14:creationId xmlns:p14="http://schemas.microsoft.com/office/powerpoint/2010/main" val="29273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0492A-1D3A-CC7F-0F41-41400817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85214" cy="1325563"/>
          </a:xfrm>
        </p:spPr>
        <p:txBody>
          <a:bodyPr/>
          <a:lstStyle/>
          <a:p>
            <a:r>
              <a:rPr lang="cs-CZ" dirty="0"/>
              <a:t>HLUBOKÁ ENDOMETRIÓZA</a:t>
            </a:r>
          </a:p>
        </p:txBody>
      </p:sp>
      <p:pic>
        <p:nvPicPr>
          <p:cNvPr id="6148" name="Picture 4" descr="Laparoscopic view of posterior compartment deep infiltrating endometriosis (DIE).">
            <a:extLst>
              <a:ext uri="{FF2B5EF4-FFF2-40B4-BE49-F238E27FC236}">
                <a16:creationId xmlns:a16="http://schemas.microsoft.com/office/drawing/2014/main" id="{336F4EED-03F0-A6B0-61A5-16EB354A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28" y="1976438"/>
            <a:ext cx="8463943" cy="46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E525D25-B186-5B31-FCD5-55457B7C4914}"/>
              </a:ext>
            </a:extLst>
          </p:cNvPr>
          <p:cNvSpPr txBox="1"/>
          <p:nvPr/>
        </p:nvSpPr>
        <p:spPr>
          <a:xfrm>
            <a:off x="8120743" y="550852"/>
            <a:ext cx="3932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https://www.researchgate.net/figure/Laparoscopic-view-of-posterior-compartment-deep-infiltrating-endometriosis-DIE_fig1_349989844</a:t>
            </a:r>
          </a:p>
        </p:txBody>
      </p:sp>
    </p:spTree>
    <p:extLst>
      <p:ext uri="{BB962C8B-B14F-4D97-AF65-F5344CB8AC3E}">
        <p14:creationId xmlns:p14="http://schemas.microsoft.com/office/powerpoint/2010/main" val="147315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50CF4-8296-07D7-DE0B-F0CA5612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HLUBOKÁ ENDOMETRIÓZA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67C353-FA78-6E02-5BA2-0D3EB1005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5534154" cy="4131129"/>
          </a:xfrm>
          <a:prstGeom prst="rect">
            <a:avLst/>
          </a:prstGeom>
        </p:spPr>
      </p:pic>
      <p:pic>
        <p:nvPicPr>
          <p:cNvPr id="6" name="Picture 4" descr="Laparoscopic view of posterior compartment deep infiltrating endometriosis (DIE).">
            <a:extLst>
              <a:ext uri="{FF2B5EF4-FFF2-40B4-BE49-F238E27FC236}">
                <a16:creationId xmlns:a16="http://schemas.microsoft.com/office/drawing/2014/main" id="{69C34A4D-1ED1-90FA-CB10-E1A4FB7C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36" y="1927452"/>
            <a:ext cx="66069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58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DF291CA-7D9C-C043-5859-19E80C2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 endometriózy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1232EC-2BE6-591A-C239-2FE71191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4629" cy="4351338"/>
          </a:xfrm>
        </p:spPr>
        <p:txBody>
          <a:bodyPr/>
          <a:lstStyle/>
          <a:p>
            <a:r>
              <a:rPr lang="cs-CZ" dirty="0"/>
              <a:t>OVARIÁLNÍ</a:t>
            </a:r>
          </a:p>
          <a:p>
            <a:r>
              <a:rPr lang="cs-CZ" dirty="0"/>
              <a:t>PERITONEÁLNÍ</a:t>
            </a:r>
          </a:p>
          <a:p>
            <a:r>
              <a:rPr lang="cs-CZ" dirty="0"/>
              <a:t>HLUBOKÁ ENDOMETRIÓZA (DIE)</a:t>
            </a:r>
          </a:p>
          <a:p>
            <a:r>
              <a:rPr lang="cs-CZ" dirty="0">
                <a:solidFill>
                  <a:srgbClr val="C00000"/>
                </a:solidFill>
              </a:rPr>
              <a:t>VNITŘNÍ = ADENOMYÓZA</a:t>
            </a:r>
          </a:p>
        </p:txBody>
      </p:sp>
      <p:pic>
        <p:nvPicPr>
          <p:cNvPr id="1028" name="Picture 4" descr="Endometriosis - Mayo Clinic">
            <a:extLst>
              <a:ext uri="{FF2B5EF4-FFF2-40B4-BE49-F238E27FC236}">
                <a16:creationId xmlns:a16="http://schemas.microsoft.com/office/drawing/2014/main" id="{F870F179-3532-EF48-A0FE-12F42519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4307117"/>
            <a:ext cx="3897086" cy="23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JMS | Free Full-Text | Estrogen Receptors and Endometriosis">
            <a:extLst>
              <a:ext uri="{FF2B5EF4-FFF2-40B4-BE49-F238E27FC236}">
                <a16:creationId xmlns:a16="http://schemas.microsoft.com/office/drawing/2014/main" id="{959B5298-DBCB-24E0-EC25-EBB05F35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59" y="1690688"/>
            <a:ext cx="6042883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6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55B75-4C5E-10CD-3156-CDC7443B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ADENOMYÓZA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59579-D6D3-1F0D-FC59-05B9F11B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200"/>
            <a:ext cx="1685081" cy="2746375"/>
          </a:xfrm>
        </p:spPr>
        <p:txBody>
          <a:bodyPr/>
          <a:lstStyle/>
          <a:p>
            <a:r>
              <a:rPr lang="cs-CZ" dirty="0"/>
              <a:t>VSDVS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2AA10A-6364-644D-6D46-0FAA26FC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871E1FE-1940-2AAF-EC25-27F642BB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69" y="1734925"/>
            <a:ext cx="3842306" cy="51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8E8E442-346B-31D4-05D8-44EC80A88F7C}"/>
              </a:ext>
            </a:extLst>
          </p:cNvPr>
          <p:cNvSpPr txBox="1"/>
          <p:nvPr/>
        </p:nvSpPr>
        <p:spPr>
          <a:xfrm>
            <a:off x="29901" y="5891512"/>
            <a:ext cx="2546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Singhal N, Thakur H, Gupta AS. Exceptionally Large Adenomyosis. JPGO 2015. Volume 2 No. 4, Available from: http://www.jpgo.org/2015/04/exceptionally-large-adenomyosis.html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4743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CA434-AEC7-5228-5B2D-8C48AC2D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dělení dle lokalizace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DF702-77F5-B9A4-8461-650C830E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sz="3600" dirty="0" err="1"/>
              <a:t>Endometriosis</a:t>
            </a:r>
            <a:r>
              <a:rPr lang="cs-CZ" sz="3600" dirty="0"/>
              <a:t> </a:t>
            </a:r>
            <a:r>
              <a:rPr lang="cs-CZ" sz="3600" dirty="0" err="1"/>
              <a:t>genitalis</a:t>
            </a:r>
            <a:endParaRPr lang="cs-CZ" sz="3600" dirty="0"/>
          </a:p>
          <a:p>
            <a:pPr marL="971550" lvl="1" indent="-514350">
              <a:buFont typeface="+mj-lt"/>
              <a:buAutoNum type="alphaUcPeriod"/>
            </a:pPr>
            <a:r>
              <a:rPr lang="cs-CZ" dirty="0"/>
              <a:t>Interna – děloha / vejcovod </a:t>
            </a:r>
          </a:p>
          <a:p>
            <a:pPr marL="971550" lvl="1" indent="-514350">
              <a:buFont typeface="+mj-lt"/>
              <a:buAutoNum type="alphaUcPeriod"/>
            </a:pPr>
            <a:r>
              <a:rPr lang="cs-CZ" dirty="0" err="1"/>
              <a:t>Externa</a:t>
            </a:r>
            <a:r>
              <a:rPr lang="cs-CZ" dirty="0"/>
              <a:t> – vaječník / vejcovod / pánevní peritoneum / </a:t>
            </a:r>
            <a:r>
              <a:rPr lang="cs-CZ" dirty="0" err="1"/>
              <a:t>retrocervikální</a:t>
            </a:r>
            <a:r>
              <a:rPr lang="cs-CZ" dirty="0"/>
              <a:t> prostor / děložní hrdlo / </a:t>
            </a:r>
            <a:r>
              <a:rPr lang="cs-CZ" dirty="0" err="1"/>
              <a:t>sakrouterinní</a:t>
            </a:r>
            <a:r>
              <a:rPr lang="cs-CZ" dirty="0"/>
              <a:t> vazy </a:t>
            </a:r>
          </a:p>
          <a:p>
            <a:pPr marL="971550" lvl="1" indent="-514350">
              <a:buFont typeface="+mj-lt"/>
              <a:buAutoNum type="alphaUcPeriod"/>
            </a:pP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sz="3600" dirty="0" err="1"/>
              <a:t>Endometriosis</a:t>
            </a:r>
            <a:r>
              <a:rPr lang="cs-CZ" sz="3600" dirty="0"/>
              <a:t> </a:t>
            </a:r>
            <a:r>
              <a:rPr lang="cs-CZ" sz="3600" dirty="0" err="1"/>
              <a:t>extragenitalis</a:t>
            </a:r>
            <a:endParaRPr lang="cs-CZ" sz="3600" dirty="0"/>
          </a:p>
          <a:p>
            <a:pPr marL="971550" lvl="1" indent="-514350">
              <a:buFont typeface="+mj-lt"/>
              <a:buAutoNum type="alphaUcPeriod"/>
            </a:pPr>
            <a:r>
              <a:rPr lang="cs-CZ" dirty="0"/>
              <a:t>Orgány břišní dutiny – močový měchýř, střevo, vzácně plíce, …</a:t>
            </a:r>
          </a:p>
        </p:txBody>
      </p:sp>
    </p:spTree>
    <p:extLst>
      <p:ext uri="{BB962C8B-B14F-4D97-AF65-F5344CB8AC3E}">
        <p14:creationId xmlns:p14="http://schemas.microsoft.com/office/powerpoint/2010/main" val="3973919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96BE5-BBA5-D034-352F-F94AA3CA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3" y="0"/>
            <a:ext cx="10515600" cy="1325563"/>
          </a:xfrm>
        </p:spPr>
        <p:txBody>
          <a:bodyPr/>
          <a:lstStyle/>
          <a:p>
            <a:r>
              <a:rPr lang="cs-CZ" dirty="0"/>
              <a:t>Dělení dle stupně závažnosti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73B20-9D11-8CE1-EF8D-79ADA304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548039"/>
            <a:ext cx="3178628" cy="3301547"/>
          </a:xfrm>
        </p:spPr>
        <p:txBody>
          <a:bodyPr>
            <a:normAutofit/>
          </a:bodyPr>
          <a:lstStyle/>
          <a:p>
            <a:r>
              <a:rPr lang="cs-CZ" sz="3200" b="1" dirty="0"/>
              <a:t>ENZIAN</a:t>
            </a:r>
            <a:r>
              <a:rPr lang="cs-CZ" dirty="0"/>
              <a:t> stupnice</a:t>
            </a:r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99608AB9-2EB4-40FE-E481-1FEEA07C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906477"/>
            <a:ext cx="8403771" cy="59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37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91A56-81D5-D3D3-718D-B108B300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27540-E313-97E4-7D2B-0BED027B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Anamnéza</a:t>
            </a:r>
          </a:p>
          <a:p>
            <a:pPr lvl="1"/>
            <a:r>
              <a:rPr lang="cs-CZ" dirty="0"/>
              <a:t>Cykličnost symptomů, přítomnost u sestry/matky</a:t>
            </a:r>
          </a:p>
          <a:p>
            <a:r>
              <a:rPr lang="cs-CZ" dirty="0"/>
              <a:t>Gynekologické vyšetření</a:t>
            </a:r>
          </a:p>
          <a:p>
            <a:pPr lvl="1"/>
            <a:r>
              <a:rPr lang="cs-CZ" dirty="0"/>
              <a:t>Palpační – zvětšená + bolestivá děloha (</a:t>
            </a:r>
            <a:r>
              <a:rPr lang="cs-CZ" dirty="0" err="1"/>
              <a:t>adenomyóza</a:t>
            </a:r>
            <a:r>
              <a:rPr lang="cs-CZ" dirty="0"/>
              <a:t>) / palpační bolest v zadní klenbě poševní / retroverze dělohy (při fixaci) / palpačně zvětšená ovaria</a:t>
            </a:r>
          </a:p>
          <a:p>
            <a:r>
              <a:rPr lang="cs-CZ" dirty="0"/>
              <a:t>UZ </a:t>
            </a:r>
          </a:p>
          <a:p>
            <a:pPr lvl="1"/>
            <a:r>
              <a:rPr lang="cs-CZ" dirty="0"/>
              <a:t>Ovariální cysty, hodnocení DIE (hluboké infiltrující endometriózy)</a:t>
            </a:r>
          </a:p>
          <a:p>
            <a:r>
              <a:rPr lang="cs-CZ" dirty="0"/>
              <a:t>Ca-125 – bývá ↑ (+ koreluje se stupněm nemoci)</a:t>
            </a:r>
          </a:p>
          <a:p>
            <a:r>
              <a:rPr lang="cs-CZ" dirty="0"/>
              <a:t>Laparoskopie + biopsie -&gt; histologické vyšetření</a:t>
            </a:r>
          </a:p>
          <a:p>
            <a:pPr lvl="1"/>
            <a:r>
              <a:rPr lang="cs-CZ" dirty="0"/>
              <a:t>Potvrzení diagnózy!</a:t>
            </a:r>
          </a:p>
          <a:p>
            <a:r>
              <a:rPr lang="cs-CZ" dirty="0" err="1"/>
              <a:t>Hysteroskopie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936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eanine 2mg/0.03mg tbl.obd.3x21">
            <a:extLst>
              <a:ext uri="{FF2B5EF4-FFF2-40B4-BE49-F238E27FC236}">
                <a16:creationId xmlns:a16="http://schemas.microsoft.com/office/drawing/2014/main" id="{4ABD6E43-2B2A-0B98-BDEA-75FCC454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28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CF8FAF-7AAD-64EC-FABD-EB29F61A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BEC94-9E12-F6AF-7BD5-83B92AA84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51338"/>
          </a:xfrm>
        </p:spPr>
        <p:txBody>
          <a:bodyPr/>
          <a:lstStyle/>
          <a:p>
            <a:r>
              <a:rPr lang="cs-CZ" sz="3200" dirty="0"/>
              <a:t>Medikamentózní léčba</a:t>
            </a:r>
          </a:p>
          <a:p>
            <a:pPr lvl="1"/>
            <a:r>
              <a:rPr lang="cs-CZ" dirty="0"/>
              <a:t>COC</a:t>
            </a:r>
          </a:p>
          <a:p>
            <a:pPr lvl="1"/>
            <a:r>
              <a:rPr lang="cs-CZ" dirty="0"/>
              <a:t>Progestiny</a:t>
            </a:r>
          </a:p>
          <a:p>
            <a:pPr lvl="1"/>
            <a:r>
              <a:rPr lang="cs-CZ" dirty="0" err="1"/>
              <a:t>GnRH</a:t>
            </a:r>
            <a:r>
              <a:rPr lang="cs-CZ" dirty="0"/>
              <a:t> analoga či antagonisté</a:t>
            </a:r>
          </a:p>
          <a:p>
            <a:pPr lvl="1"/>
            <a:r>
              <a:rPr lang="cs-CZ" dirty="0" err="1"/>
              <a:t>Add</a:t>
            </a:r>
            <a:r>
              <a:rPr lang="cs-CZ" dirty="0"/>
              <a:t> – </a:t>
            </a:r>
            <a:r>
              <a:rPr lang="cs-CZ" dirty="0" err="1"/>
              <a:t>back</a:t>
            </a:r>
            <a:r>
              <a:rPr lang="cs-CZ" dirty="0"/>
              <a:t> terapie</a:t>
            </a:r>
          </a:p>
          <a:p>
            <a:pPr lvl="1"/>
            <a:r>
              <a:rPr lang="cs-CZ" dirty="0"/>
              <a:t>Protizánětlivá a </a:t>
            </a:r>
            <a:r>
              <a:rPr lang="cs-CZ" dirty="0" err="1"/>
              <a:t>imunomodulační</a:t>
            </a:r>
            <a:r>
              <a:rPr lang="cs-CZ" dirty="0"/>
              <a:t> terapie</a:t>
            </a:r>
          </a:p>
        </p:txBody>
      </p:sp>
      <p:pic>
        <p:nvPicPr>
          <p:cNvPr id="3074" name="Picture 2" descr="Tubanis 2mg tbl.flm.84">
            <a:extLst>
              <a:ext uri="{FF2B5EF4-FFF2-40B4-BE49-F238E27FC236}">
                <a16:creationId xmlns:a16="http://schemas.microsoft.com/office/drawing/2014/main" id="{BB9D5DE9-AEA9-F08E-63C7-319751DE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56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0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72042-71B5-B29F-BF1F-EF9CB561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/>
          <a:lstStyle/>
          <a:p>
            <a:r>
              <a:rPr lang="cs-CZ" sz="3200" dirty="0"/>
              <a:t>Chirurgická léčba</a:t>
            </a:r>
          </a:p>
          <a:p>
            <a:pPr lvl="1"/>
            <a:r>
              <a:rPr lang="cs-CZ" dirty="0"/>
              <a:t>Konzervativní chirurgie – excize ložisek, elektrokoagulace ložisek, rozrušení srůstů, exstirpace ovariálních cyst – většinou laparoskopicky</a:t>
            </a:r>
          </a:p>
          <a:p>
            <a:pPr lvl="1"/>
            <a:r>
              <a:rPr lang="cs-CZ" dirty="0"/>
              <a:t>Radikální chirurgie – AHY, </a:t>
            </a:r>
            <a:r>
              <a:rPr lang="cs-CZ" dirty="0" err="1"/>
              <a:t>adnexektomie</a:t>
            </a:r>
            <a:r>
              <a:rPr lang="cs-CZ" dirty="0"/>
              <a:t> </a:t>
            </a:r>
            <a:r>
              <a:rPr lang="cs-CZ" dirty="0" err="1"/>
              <a:t>bilateralis</a:t>
            </a:r>
            <a:endParaRPr lang="cs-CZ" dirty="0"/>
          </a:p>
          <a:p>
            <a:pPr lvl="1"/>
            <a:endParaRPr lang="cs-CZ" dirty="0"/>
          </a:p>
          <a:p>
            <a:r>
              <a:rPr lang="cs-CZ" sz="3200" dirty="0"/>
              <a:t>Kombinovaná hormonální + chirurgická léčba</a:t>
            </a:r>
          </a:p>
          <a:p>
            <a:pPr lvl="1"/>
            <a:r>
              <a:rPr lang="cs-CZ" dirty="0"/>
              <a:t>Hormonální léčba před operací – zmenšení ložisek, menší krevní ztráta, ..</a:t>
            </a:r>
          </a:p>
          <a:p>
            <a:pPr lvl="1"/>
            <a:r>
              <a:rPr lang="cs-CZ" dirty="0"/>
              <a:t>Hormonální léčba po operaci – odstranění reziduálních ložisek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215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271B0-BF4B-69BF-82EA-2A291C7B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nějaké prevence?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9EB3B-192E-F2CB-47D5-BDA8E65B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1047" cy="3820263"/>
          </a:xfrm>
        </p:spPr>
        <p:txBody>
          <a:bodyPr/>
          <a:lstStyle/>
          <a:p>
            <a:r>
              <a:rPr lang="cs-CZ" dirty="0"/>
              <a:t>Primární</a:t>
            </a:r>
          </a:p>
          <a:p>
            <a:pPr lvl="1"/>
            <a:r>
              <a:rPr lang="cs-CZ" dirty="0"/>
              <a:t>před vznikem onemocnění</a:t>
            </a:r>
          </a:p>
          <a:p>
            <a:r>
              <a:rPr lang="cs-CZ" dirty="0"/>
              <a:t>Sekundární </a:t>
            </a:r>
          </a:p>
          <a:p>
            <a:pPr lvl="1"/>
            <a:r>
              <a:rPr lang="cs-CZ" dirty="0"/>
              <a:t>U žen s pánevní bolestí + LSK dg. </a:t>
            </a:r>
            <a:r>
              <a:rPr lang="cs-CZ" dirty="0" err="1"/>
              <a:t>endometriozy</a:t>
            </a:r>
            <a:r>
              <a:rPr lang="cs-CZ" dirty="0"/>
              <a:t> -&gt; COC</a:t>
            </a:r>
            <a:r>
              <a:rPr lang="cs-CZ"/>
              <a:t>, NSA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C33EA-F5D0-C2C4-A428-13CABDCA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47" y="2955064"/>
            <a:ext cx="10515600" cy="941173"/>
          </a:xfrm>
        </p:spPr>
        <p:txBody>
          <a:bodyPr>
            <a:normAutofit/>
          </a:bodyPr>
          <a:lstStyle/>
          <a:p>
            <a:r>
              <a:rPr lang="cs-CZ" sz="4000" dirty="0"/>
              <a:t>Statistika – převzato z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CFB73C-D1D2-FDA0-49FA-9A4CEDF5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955064"/>
            <a:ext cx="3373741" cy="941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FB4945D-E32E-3DE9-1A28-2B39EC07076E}"/>
              </a:ext>
            </a:extLst>
          </p:cNvPr>
          <p:cNvSpPr txBox="1"/>
          <p:nvPr/>
        </p:nvSpPr>
        <p:spPr>
          <a:xfrm>
            <a:off x="112219" y="1376240"/>
            <a:ext cx="1664500" cy="765750"/>
          </a:xfrm>
          <a:prstGeom prst="hexagon">
            <a:avLst/>
          </a:prstGeom>
          <a:noFill/>
          <a:ln w="38100" cap="rnd" cmpd="sng">
            <a:solidFill>
              <a:srgbClr val="FB725B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1 z 10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C84DE9-7B2C-18C5-8D05-318BAF1A3274}"/>
              </a:ext>
            </a:extLst>
          </p:cNvPr>
          <p:cNvSpPr txBox="1"/>
          <p:nvPr/>
        </p:nvSpPr>
        <p:spPr>
          <a:xfrm>
            <a:off x="533716" y="273919"/>
            <a:ext cx="1974448" cy="754440"/>
          </a:xfrm>
          <a:prstGeom prst="hexagon">
            <a:avLst/>
          </a:prstGeom>
          <a:noFill/>
          <a:ln w="38100" cap="rnd" cmpd="sng">
            <a:solidFill>
              <a:srgbClr val="FB725B"/>
            </a:solidFill>
          </a:ln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3600">
                <a:solidFill>
                  <a:srgbClr val="FF6011"/>
                </a:solidFill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7-10 let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BA1EDB-B8F9-8750-61F5-DA3021B21769}"/>
              </a:ext>
            </a:extLst>
          </p:cNvPr>
          <p:cNvSpPr txBox="1"/>
          <p:nvPr/>
        </p:nvSpPr>
        <p:spPr>
          <a:xfrm>
            <a:off x="2343325" y="803458"/>
            <a:ext cx="3907277" cy="1379339"/>
          </a:xfrm>
          <a:prstGeom prst="hexagon">
            <a:avLst/>
          </a:prstGeom>
          <a:noFill/>
          <a:ln w="38100" cap="rnd" cmpd="sng">
            <a:solidFill>
              <a:srgbClr val="FB725B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3600">
                <a:solidFill>
                  <a:srgbClr val="FF6011"/>
                </a:solidFill>
              </a:defRPr>
            </a:lvl1pPr>
          </a:lstStyle>
          <a:p>
            <a:pPr algn="ctr"/>
            <a:r>
              <a:rPr lang="cs-CZ" sz="3200" dirty="0">
                <a:solidFill>
                  <a:schemeClr val="tx1"/>
                </a:solidFill>
              </a:rPr>
              <a:t>30 – 50 % NEPLODNOST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9492465-21DA-4B86-ECCD-0E857B374DEA}"/>
              </a:ext>
            </a:extLst>
          </p:cNvPr>
          <p:cNvSpPr txBox="1"/>
          <p:nvPr/>
        </p:nvSpPr>
        <p:spPr>
          <a:xfrm>
            <a:off x="6250602" y="86059"/>
            <a:ext cx="3520868" cy="2131338"/>
          </a:xfrm>
          <a:prstGeom prst="hexagon">
            <a:avLst/>
          </a:prstGeom>
          <a:noFill/>
          <a:ln w="38100" cap="rnd" cmpd="sng">
            <a:solidFill>
              <a:srgbClr val="FB725B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3600">
                <a:solidFill>
                  <a:srgbClr val="FF6011"/>
                </a:solidFill>
              </a:defRPr>
            </a:lvl1pPr>
          </a:lstStyle>
          <a:p>
            <a:pPr algn="ctr"/>
            <a:r>
              <a:rPr lang="cs-CZ" sz="3200" dirty="0">
                <a:solidFill>
                  <a:schemeClr val="tx1"/>
                </a:solidFill>
              </a:rPr>
              <a:t>50 – 60 % CHRONICKÁ BOLEST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D3BA961-3841-3F15-1433-F6B7FBC02710}"/>
              </a:ext>
            </a:extLst>
          </p:cNvPr>
          <p:cNvSpPr txBox="1"/>
          <p:nvPr/>
        </p:nvSpPr>
        <p:spPr>
          <a:xfrm>
            <a:off x="6883216" y="4093307"/>
            <a:ext cx="5308784" cy="1358503"/>
          </a:xfrm>
          <a:prstGeom prst="hexagon">
            <a:avLst/>
          </a:prstGeom>
          <a:noFill/>
          <a:ln w="38100" cap="rnd" cmpd="sng">
            <a:solidFill>
              <a:srgbClr val="FB725B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3600">
                <a:solidFill>
                  <a:srgbClr val="FF6011"/>
                </a:solidFill>
              </a:defRPr>
            </a:lvl1pPr>
          </a:lstStyle>
          <a:p>
            <a:pPr algn="ctr"/>
            <a:r>
              <a:rPr lang="cs-CZ" sz="3200" dirty="0">
                <a:solidFill>
                  <a:schemeClr val="tx1"/>
                </a:solidFill>
              </a:rPr>
              <a:t>10 – 30 % ASYMPTOMATICKÉ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20DE6FD-72E2-2AAF-B1C4-4DA06A8F21DD}"/>
              </a:ext>
            </a:extLst>
          </p:cNvPr>
          <p:cNvSpPr txBox="1"/>
          <p:nvPr/>
        </p:nvSpPr>
        <p:spPr>
          <a:xfrm>
            <a:off x="4064541" y="5257171"/>
            <a:ext cx="2818675" cy="1431429"/>
          </a:xfrm>
          <a:prstGeom prst="hexagon">
            <a:avLst/>
          </a:prstGeom>
          <a:noFill/>
          <a:ln w="38100" cap="rnd" cmpd="sng">
            <a:solidFill>
              <a:srgbClr val="FB725B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3600">
                <a:solidFill>
                  <a:srgbClr val="FF6011"/>
                </a:solidFill>
              </a:defRPr>
            </a:lvl1pPr>
          </a:lstStyle>
          <a:p>
            <a:pPr algn="ctr"/>
            <a:r>
              <a:rPr lang="cs-CZ" sz="3200" dirty="0">
                <a:solidFill>
                  <a:schemeClr val="tx1"/>
                </a:solidFill>
              </a:rPr>
              <a:t>3 – 5 OPERACÍ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2DB403-51BB-CF91-134E-138169D0B6D6}"/>
              </a:ext>
            </a:extLst>
          </p:cNvPr>
          <p:cNvSpPr txBox="1"/>
          <p:nvPr/>
        </p:nvSpPr>
        <p:spPr>
          <a:xfrm>
            <a:off x="9771470" y="1594129"/>
            <a:ext cx="2235452" cy="1483519"/>
          </a:xfrm>
          <a:prstGeom prst="hexagon">
            <a:avLst/>
          </a:prstGeom>
          <a:noFill/>
          <a:ln w="38100" cap="rnd" cmpd="sng">
            <a:solidFill>
              <a:srgbClr val="FB725B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3600">
                <a:solidFill>
                  <a:srgbClr val="FF6011"/>
                </a:solidFill>
              </a:defRPr>
            </a:lvl1pPr>
          </a:lstStyle>
          <a:p>
            <a:pPr algn="ctr"/>
            <a:r>
              <a:rPr lang="cs-CZ" sz="3200" dirty="0">
                <a:solidFill>
                  <a:schemeClr val="tx1"/>
                </a:solidFill>
              </a:rPr>
              <a:t>10 HODIN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05E268-74DA-8017-2605-50BD1AEB65FD}"/>
              </a:ext>
            </a:extLst>
          </p:cNvPr>
          <p:cNvSpPr txBox="1"/>
          <p:nvPr/>
        </p:nvSpPr>
        <p:spPr>
          <a:xfrm>
            <a:off x="160576" y="4300339"/>
            <a:ext cx="3270326" cy="1400175"/>
          </a:xfrm>
          <a:prstGeom prst="hexagon">
            <a:avLst/>
          </a:prstGeom>
          <a:noFill/>
          <a:ln w="38100" cap="rnd" cmpd="sng">
            <a:solidFill>
              <a:srgbClr val="FB725B"/>
            </a:solidFill>
          </a:ln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3600">
                <a:solidFill>
                  <a:srgbClr val="FF6011"/>
                </a:solidFill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6 298 €</a:t>
            </a:r>
          </a:p>
          <a:p>
            <a:r>
              <a:rPr lang="cs-CZ" sz="3200" dirty="0">
                <a:solidFill>
                  <a:schemeClr val="tx1"/>
                </a:solidFill>
              </a:rPr>
              <a:t>(152 680 Kč)</a:t>
            </a:r>
          </a:p>
        </p:txBody>
      </p:sp>
    </p:spTree>
    <p:extLst>
      <p:ext uri="{BB962C8B-B14F-4D97-AF65-F5344CB8AC3E}">
        <p14:creationId xmlns:p14="http://schemas.microsoft.com/office/powerpoint/2010/main" val="3700722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A3304-5612-D48D-3BD0-E1279D5D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215"/>
            <a:ext cx="10515600" cy="1028700"/>
          </a:xfrm>
        </p:spPr>
        <p:txBody>
          <a:bodyPr>
            <a:normAutofit/>
          </a:bodyPr>
          <a:lstStyle/>
          <a:p>
            <a:pPr lvl="1"/>
            <a:r>
              <a:rPr lang="cs-CZ" sz="2800" dirty="0"/>
              <a:t>Prevence </a:t>
            </a:r>
            <a:r>
              <a:rPr lang="cs-CZ" sz="2800" dirty="0" err="1"/>
              <a:t>iatrogenního</a:t>
            </a:r>
            <a:r>
              <a:rPr lang="cs-CZ" sz="2800" dirty="0"/>
              <a:t> vzniku – př. správná technika císařského řezu!!</a:t>
            </a:r>
          </a:p>
        </p:txBody>
      </p:sp>
      <p:pic>
        <p:nvPicPr>
          <p:cNvPr id="4" name="Picture 4" descr="Cesarean Section (Chapter 34) - Atlas of Surgical Techniques in Trauma">
            <a:extLst>
              <a:ext uri="{FF2B5EF4-FFF2-40B4-BE49-F238E27FC236}">
                <a16:creationId xmlns:a16="http://schemas.microsoft.com/office/drawing/2014/main" id="{C972F94A-2095-5FB2-A6E1-AB4B7D1D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6" y="1436915"/>
            <a:ext cx="5897336" cy="53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hotograph showing the procedure of cesarean section for the rupture Uterus  | Download Scientific Diagram">
            <a:extLst>
              <a:ext uri="{FF2B5EF4-FFF2-40B4-BE49-F238E27FC236}">
                <a16:creationId xmlns:a16="http://schemas.microsoft.com/office/drawing/2014/main" id="{E9D3BD8E-AB0B-1FBE-1E06-DDB43F3F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273" y="2183378"/>
            <a:ext cx="5281084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60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6ADECB-9047-1F26-4B52-4CA9E2096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8951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78BAA7F-4912-79F1-F1C1-4B8FAF2AA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892832"/>
              </p:ext>
            </p:extLst>
          </p:nvPr>
        </p:nvGraphicFramePr>
        <p:xfrm>
          <a:off x="218469" y="0"/>
          <a:ext cx="1175506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6710442-59EC-85FA-C107-8336237C7B9B}"/>
              </a:ext>
            </a:extLst>
          </p:cNvPr>
          <p:cNvSpPr txBox="1"/>
          <p:nvPr/>
        </p:nvSpPr>
        <p:spPr>
          <a:xfrm>
            <a:off x="5149079" y="3008679"/>
            <a:ext cx="1893842" cy="1200329"/>
          </a:xfrm>
          <a:prstGeom prst="rect">
            <a:avLst/>
          </a:prstGeom>
          <a:noFill/>
          <a:ln w="63500" cmpd="thickThin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TEORIE VZNIKU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71F54A9-70AB-A2F6-EF74-8D8F77461E28}"/>
              </a:ext>
            </a:extLst>
          </p:cNvPr>
          <p:cNvCxnSpPr>
            <a:cxnSpLocks/>
          </p:cNvCxnSpPr>
          <p:nvPr/>
        </p:nvCxnSpPr>
        <p:spPr>
          <a:xfrm flipV="1">
            <a:off x="6143538" y="1713297"/>
            <a:ext cx="582765" cy="129538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6F7F19B-122F-DEF1-7DDB-4FD4166CA644}"/>
              </a:ext>
            </a:extLst>
          </p:cNvPr>
          <p:cNvCxnSpPr>
            <a:cxnSpLocks/>
          </p:cNvCxnSpPr>
          <p:nvPr/>
        </p:nvCxnSpPr>
        <p:spPr>
          <a:xfrm flipH="1" flipV="1">
            <a:off x="3850105" y="1713297"/>
            <a:ext cx="1482291" cy="129538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222EB7B-A0D2-1979-DC0E-5E0E19AAE0C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042921" y="3503596"/>
            <a:ext cx="1908574" cy="10524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27F79B11-39FF-84FE-ADC0-6D7219504359}"/>
              </a:ext>
            </a:extLst>
          </p:cNvPr>
          <p:cNvCxnSpPr>
            <a:cxnSpLocks/>
          </p:cNvCxnSpPr>
          <p:nvPr/>
        </p:nvCxnSpPr>
        <p:spPr>
          <a:xfrm flipH="1">
            <a:off x="3311091" y="3608843"/>
            <a:ext cx="1837988" cy="31826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549520B7-B421-87FC-C22B-C3F68C6033AD}"/>
              </a:ext>
            </a:extLst>
          </p:cNvPr>
          <p:cNvCxnSpPr>
            <a:cxnSpLocks/>
          </p:cNvCxnSpPr>
          <p:nvPr/>
        </p:nvCxnSpPr>
        <p:spPr>
          <a:xfrm flipH="1">
            <a:off x="5841793" y="4209008"/>
            <a:ext cx="116245" cy="101751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5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A791F35-565F-B815-FED8-E4D9AB3FB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72381"/>
          </a:xfrm>
        </p:spPr>
        <p:txBody>
          <a:bodyPr anchor="ctr">
            <a:normAutofit/>
          </a:bodyPr>
          <a:lstStyle/>
          <a:p>
            <a:r>
              <a:rPr lang="cs-CZ" sz="4800" dirty="0"/>
              <a:t>Žádná z teorií o patogenezi nevysvětluje všechny projevy tohoto onemocnění.</a:t>
            </a:r>
          </a:p>
        </p:txBody>
      </p:sp>
    </p:spTree>
    <p:extLst>
      <p:ext uri="{BB962C8B-B14F-4D97-AF65-F5344CB8AC3E}">
        <p14:creationId xmlns:p14="http://schemas.microsoft.com/office/powerpoint/2010/main" val="270663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3BC84F3-6355-60F5-5903-0ADE87C6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" y="596975"/>
            <a:ext cx="2654438" cy="22838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DA468F-9BE3-FDF3-A41F-6F9187277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376" y="539001"/>
            <a:ext cx="1660459" cy="20511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DB2B1FB-A1F4-65D9-465F-410D23A52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404" y="539001"/>
            <a:ext cx="1700196" cy="20511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DFAE23-C27A-90BB-BA8B-606FECC18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611" y="1014831"/>
            <a:ext cx="2743307" cy="211982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1DCAD0-C9C9-75C0-D412-9003C0F3D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52" y="4176059"/>
            <a:ext cx="2598440" cy="231974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F795B23-A1E0-E981-1560-5E086C61B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388" y="4483255"/>
            <a:ext cx="2817116" cy="219721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09245AD-05CE-9D34-F5ED-CEA1C560B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080" y="3870018"/>
            <a:ext cx="5219968" cy="219721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7257576-D187-F618-016B-9C16AA8E44FE}"/>
              </a:ext>
            </a:extLst>
          </p:cNvPr>
          <p:cNvSpPr txBox="1"/>
          <p:nvPr/>
        </p:nvSpPr>
        <p:spPr>
          <a:xfrm>
            <a:off x="2512193" y="2927654"/>
            <a:ext cx="5438274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Jak se endometrióza projevuje? </a:t>
            </a:r>
          </a:p>
          <a:p>
            <a:r>
              <a:rPr lang="cs-CZ" sz="2800" dirty="0"/>
              <a:t>Převzato z 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0FB14E1-1676-ED91-F957-B5DC2EE80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760" y="3521278"/>
            <a:ext cx="1924149" cy="565179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DB32BEAD-A6F0-F8CE-EB2C-E7FC8FD532F3}"/>
              </a:ext>
            </a:extLst>
          </p:cNvPr>
          <p:cNvSpPr txBox="1"/>
          <p:nvPr/>
        </p:nvSpPr>
        <p:spPr>
          <a:xfrm>
            <a:off x="7339706" y="6495802"/>
            <a:ext cx="466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Zdroj</a:t>
            </a:r>
            <a:r>
              <a:rPr lang="cs-CZ" dirty="0"/>
              <a:t>: https://endotalks.cz/co-je-endometrioza/</a:t>
            </a:r>
          </a:p>
        </p:txBody>
      </p:sp>
    </p:spTree>
    <p:extLst>
      <p:ext uri="{BB962C8B-B14F-4D97-AF65-F5344CB8AC3E}">
        <p14:creationId xmlns:p14="http://schemas.microsoft.com/office/powerpoint/2010/main" val="87295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D872F5C-E698-5E13-D8AB-E20740F4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vs. Protektivní faktory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7CA4AD2-A002-01D0-46BC-0734A8475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BDBA3-5EEA-8B77-6799-3E4CEB232C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Bílá rasa</a:t>
            </a:r>
          </a:p>
          <a:p>
            <a:r>
              <a:rPr lang="cs-CZ" dirty="0" err="1"/>
              <a:t>Nulliparita</a:t>
            </a:r>
            <a:r>
              <a:rPr lang="cs-CZ" dirty="0"/>
              <a:t> (více menstruačních cyklů)</a:t>
            </a:r>
          </a:p>
          <a:p>
            <a:r>
              <a:rPr lang="cs-CZ" dirty="0"/>
              <a:t>Familiární výskyt (7x častěji)</a:t>
            </a:r>
          </a:p>
          <a:p>
            <a:r>
              <a:rPr lang="cs-CZ" dirty="0"/>
              <a:t>Vyšší socioekonomický status</a:t>
            </a:r>
          </a:p>
          <a:p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706B7278-8D9F-7967-01C4-73786F2A2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Protektivní faktory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EFAA244-72F9-80A0-EDDA-C504E6E4EF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Kouření</a:t>
            </a:r>
          </a:p>
          <a:p>
            <a:r>
              <a:rPr lang="cs-CZ" dirty="0"/>
              <a:t>Nízké BMI</a:t>
            </a:r>
          </a:p>
          <a:p>
            <a:r>
              <a:rPr lang="cs-CZ" dirty="0"/>
              <a:t>COC</a:t>
            </a:r>
          </a:p>
          <a:p>
            <a:r>
              <a:rPr lang="cs-CZ" dirty="0"/>
              <a:t>Fyzická aktivita </a:t>
            </a:r>
          </a:p>
        </p:txBody>
      </p:sp>
    </p:spTree>
    <p:extLst>
      <p:ext uri="{BB962C8B-B14F-4D97-AF65-F5344CB8AC3E}">
        <p14:creationId xmlns:p14="http://schemas.microsoft.com/office/powerpoint/2010/main" val="536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DF291CA-7D9C-C043-5859-19E80C2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 endometriózy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1232EC-2BE6-591A-C239-2FE71191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4629" cy="4351338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OVARIÁLNÍ</a:t>
            </a:r>
          </a:p>
          <a:p>
            <a:r>
              <a:rPr lang="cs-CZ" dirty="0"/>
              <a:t>PERITONEÁLNÍ</a:t>
            </a:r>
          </a:p>
          <a:p>
            <a:r>
              <a:rPr lang="cs-CZ" dirty="0"/>
              <a:t>HLUBOKÁ ENDOMETRIÓZA (DIE)</a:t>
            </a:r>
          </a:p>
          <a:p>
            <a:r>
              <a:rPr lang="cs-CZ" dirty="0"/>
              <a:t>VNITŘNÍ = ADENOMYÓZA</a:t>
            </a:r>
          </a:p>
        </p:txBody>
      </p:sp>
      <p:pic>
        <p:nvPicPr>
          <p:cNvPr id="1028" name="Picture 4" descr="Endometriosis - Mayo Clinic">
            <a:extLst>
              <a:ext uri="{FF2B5EF4-FFF2-40B4-BE49-F238E27FC236}">
                <a16:creationId xmlns:a16="http://schemas.microsoft.com/office/drawing/2014/main" id="{F870F179-3532-EF48-A0FE-12F42519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4307117"/>
            <a:ext cx="3897086" cy="23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JMS | Free Full-Text | Estrogen Receptors and Endometriosis">
            <a:extLst>
              <a:ext uri="{FF2B5EF4-FFF2-40B4-BE49-F238E27FC236}">
                <a16:creationId xmlns:a16="http://schemas.microsoft.com/office/drawing/2014/main" id="{959B5298-DBCB-24E0-EC25-EBB05F35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31304"/>
            <a:ext cx="6112329" cy="52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7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83390-7D15-4BEC-FCAF-6DAF9696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50429" cy="1325563"/>
          </a:xfrm>
        </p:spPr>
        <p:txBody>
          <a:bodyPr/>
          <a:lstStyle/>
          <a:p>
            <a:r>
              <a:rPr lang="cs-CZ" dirty="0"/>
              <a:t>Ovariální endometrióza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682E9-644A-2056-8681-2670D93F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825625"/>
            <a:ext cx="3869872" cy="4351338"/>
          </a:xfrm>
        </p:spPr>
        <p:txBody>
          <a:bodyPr>
            <a:normAutofit/>
          </a:bodyPr>
          <a:lstStyle/>
          <a:p>
            <a:r>
              <a:rPr lang="cs-CZ" dirty="0"/>
              <a:t>Cystické léze = ovariální </a:t>
            </a:r>
            <a:r>
              <a:rPr lang="cs-CZ" dirty="0" err="1"/>
              <a:t>endometriomy</a:t>
            </a:r>
            <a:endParaRPr lang="cs-CZ" dirty="0"/>
          </a:p>
          <a:p>
            <a:r>
              <a:rPr lang="cs-CZ" dirty="0" err="1"/>
              <a:t>Endometriom</a:t>
            </a:r>
            <a:r>
              <a:rPr lang="cs-CZ" dirty="0"/>
              <a:t> = čokoládová cysta = </a:t>
            </a:r>
            <a:r>
              <a:rPr lang="cs-CZ" dirty="0" err="1"/>
              <a:t>Sampsonova</a:t>
            </a:r>
            <a:r>
              <a:rPr lang="cs-CZ" dirty="0"/>
              <a:t> cysta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344C94-0C12-152A-530E-28469B03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2141537"/>
            <a:ext cx="77357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A30EB43-E855-D98C-621E-40C7083869B3}"/>
              </a:ext>
            </a:extLst>
          </p:cNvPr>
          <p:cNvSpPr txBox="1"/>
          <p:nvPr/>
        </p:nvSpPr>
        <p:spPr>
          <a:xfrm>
            <a:off x="8407905" y="251180"/>
            <a:ext cx="3638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Zdroj: https://www.institutendometriose.com/en/endometriosis/types-of-endometriosis/</a:t>
            </a:r>
          </a:p>
        </p:txBody>
      </p:sp>
    </p:spTree>
    <p:extLst>
      <p:ext uri="{BB962C8B-B14F-4D97-AF65-F5344CB8AC3E}">
        <p14:creationId xmlns:p14="http://schemas.microsoft.com/office/powerpoint/2010/main" val="38317585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804</Words>
  <Application>Microsoft Office PowerPoint</Application>
  <PresentationFormat>Širokoúhlá obrazovka</PresentationFormat>
  <Paragraphs>145</Paragraphs>
  <Slides>31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Constantia</vt:lpstr>
      <vt:lpstr>Franklin Gothic Book</vt:lpstr>
      <vt:lpstr>Motiv Office</vt:lpstr>
      <vt:lpstr>Endometrióza</vt:lpstr>
      <vt:lpstr>Co je endometrióza?</vt:lpstr>
      <vt:lpstr>Statistika – převzato z </vt:lpstr>
      <vt:lpstr>Prezentace aplikace PowerPoint</vt:lpstr>
      <vt:lpstr>Žádná z teorií o patogenezi nevysvětluje všechny projevy tohoto onemocnění.</vt:lpstr>
      <vt:lpstr>Prezentace aplikace PowerPoint</vt:lpstr>
      <vt:lpstr>Rizikové vs. Protektivní faktory</vt:lpstr>
      <vt:lpstr>Lokalizace endometriózy</vt:lpstr>
      <vt:lpstr>Ovariální endometrióza</vt:lpstr>
      <vt:lpstr>Ovariální endometrióza</vt:lpstr>
      <vt:lpstr>Ovariální endometrióza</vt:lpstr>
      <vt:lpstr>Lokalizace endometriózy</vt:lpstr>
      <vt:lpstr>Peritoneální endometrióza</vt:lpstr>
      <vt:lpstr>Peritoneální endometrióza</vt:lpstr>
      <vt:lpstr>Peritoneální endometrióza</vt:lpstr>
      <vt:lpstr>Peritoneální endometrióza</vt:lpstr>
      <vt:lpstr>Lokalizace endometriózy</vt:lpstr>
      <vt:lpstr>HLUBOKÁ ENDOMETRIÓZA</vt:lpstr>
      <vt:lpstr>HLUBOKÁ ENDOMETRIÓZA</vt:lpstr>
      <vt:lpstr>HLUBOKÁ ENDOMETRIÓZA</vt:lpstr>
      <vt:lpstr>HLUBOKÁ ENDOMETRIÓZA</vt:lpstr>
      <vt:lpstr>Lokalizace endometriózy</vt:lpstr>
      <vt:lpstr>ADENOMYÓZA</vt:lpstr>
      <vt:lpstr>Jiné dělení dle lokalizace</vt:lpstr>
      <vt:lpstr>Dělení dle stupně závažnosti</vt:lpstr>
      <vt:lpstr>Diagnostika</vt:lpstr>
      <vt:lpstr>Terapie</vt:lpstr>
      <vt:lpstr>Prezentace aplikace PowerPoint</vt:lpstr>
      <vt:lpstr>Je nějaké prevence?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Endometrióza</dc:title>
  <dc:creator>Jana Vaněčková</dc:creator>
  <cp:lastModifiedBy>Jana Vaněčková</cp:lastModifiedBy>
  <cp:revision>17</cp:revision>
  <dcterms:created xsi:type="dcterms:W3CDTF">2023-03-18T17:04:33Z</dcterms:created>
  <dcterms:modified xsi:type="dcterms:W3CDTF">2023-03-27T19:33:48Z</dcterms:modified>
</cp:coreProperties>
</file>