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37" r:id="rId2"/>
    <p:sldId id="313" r:id="rId3"/>
    <p:sldId id="257" r:id="rId4"/>
    <p:sldId id="314" r:id="rId5"/>
    <p:sldId id="284" r:id="rId6"/>
    <p:sldId id="258" r:id="rId7"/>
    <p:sldId id="315" r:id="rId8"/>
    <p:sldId id="316" r:id="rId9"/>
    <p:sldId id="317" r:id="rId10"/>
    <p:sldId id="260" r:id="rId11"/>
    <p:sldId id="301" r:id="rId12"/>
    <p:sldId id="261" r:id="rId13"/>
    <p:sldId id="263" r:id="rId14"/>
    <p:sldId id="302" r:id="rId15"/>
    <p:sldId id="312" r:id="rId16"/>
    <p:sldId id="318" r:id="rId17"/>
    <p:sldId id="319" r:id="rId18"/>
    <p:sldId id="265" r:id="rId19"/>
    <p:sldId id="267" r:id="rId20"/>
    <p:sldId id="266" r:id="rId21"/>
    <p:sldId id="320" r:id="rId22"/>
    <p:sldId id="321" r:id="rId23"/>
    <p:sldId id="322" r:id="rId24"/>
    <p:sldId id="335" r:id="rId25"/>
    <p:sldId id="274" r:id="rId26"/>
    <p:sldId id="327" r:id="rId27"/>
    <p:sldId id="323" r:id="rId28"/>
    <p:sldId id="275" r:id="rId29"/>
    <p:sldId id="328" r:id="rId30"/>
    <p:sldId id="324" r:id="rId31"/>
    <p:sldId id="329" r:id="rId32"/>
    <p:sldId id="330" r:id="rId33"/>
    <p:sldId id="325" r:id="rId34"/>
    <p:sldId id="331" r:id="rId35"/>
    <p:sldId id="334" r:id="rId36"/>
    <p:sldId id="332" r:id="rId37"/>
    <p:sldId id="333" r:id="rId38"/>
    <p:sldId id="281" r:id="rId39"/>
    <p:sldId id="336" r:id="rId40"/>
    <p:sldId id="289" r:id="rId41"/>
    <p:sldId id="290" r:id="rId42"/>
    <p:sldId id="294" r:id="rId43"/>
    <p:sldId id="292" r:id="rId44"/>
    <p:sldId id="283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Vaněčková" initials="JV" lastIdx="1" clrIdx="0">
    <p:extLst>
      <p:ext uri="{19B8F6BF-5375-455C-9EA6-DF929625EA0E}">
        <p15:presenceInfo xmlns:p15="http://schemas.microsoft.com/office/powerpoint/2012/main" userId="4662492886d6fe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00"/>
    <a:srgbClr val="3F6CA7"/>
    <a:srgbClr val="2A5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1" autoAdjust="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36858-81AF-4765-91FC-D48D039B87A7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4F58D-59E6-49DA-9CA2-D6BF538A8D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55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4F58D-59E6-49DA-9CA2-D6BF538A8D9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2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Neurokrinie</a:t>
            </a:r>
            <a:r>
              <a:rPr lang="cs-CZ" dirty="0"/>
              <a:t> (neurosekrece) děj, při kterém hormony tvoří nervové buňky a axonem je transportují do kapilár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B29A-A7BB-4430-9FC7-EA39D785FE6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3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Portální systém – uspořádání krevního oběhu tak, že krev protéká dvěma kapilárními řečišti zařazenými za sebe v sérii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Příklad = játra – portální žíla (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B29A-A7BB-4430-9FC7-EA39D785FE6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068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Nemusíte umět jednotlivé fáze cyklu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41942-FE47-43C5-B7F3-1BC6747BFDC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18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4F58D-59E6-49DA-9CA2-D6BF538A8D9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927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Kapraďovitý vzhled zaschlého cervikálního hlenu na sklíčku v období ovulace – jen dán solemi, které jsou přítomné v hlenu </a:t>
            </a:r>
            <a:r>
              <a:rPr lang="cs-CZ"/>
              <a:t>speciálně během ovulace.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4F58D-59E6-49DA-9CA2-D6BF538A8D9F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11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 = estrogen, P = progesteron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4F58D-59E6-49DA-9CA2-D6BF538A8D9F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55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13C22-3521-A6DB-93D2-50BEE4F97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8D4570-E213-2CC5-62E7-0B3A7F19F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7CA3D1-7FA3-13F5-2A7C-971F93E6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766A-CD3E-4218-92E9-D52E1B3D855B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4463C3-6F9E-D192-CD29-512BE012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4BD808-C16B-B3BE-01A5-5DB594B3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F2A-042D-4E8A-A8A2-BFD95E9B2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42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1C211-938A-1CF2-708F-ADD9964B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BFF07B-B844-19A5-B6B2-86DB9678F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BC7948-890F-928A-FE50-F99909CF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766A-CD3E-4218-92E9-D52E1B3D855B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A9F6AE-9D2B-F682-2625-3EECD708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E92EED-15CC-4203-0B39-2EBCF60F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F2A-042D-4E8A-A8A2-BFD95E9B2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00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99868A-2CF8-56CA-46A8-918FC3408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A4934E-5CC8-2138-0CF3-A8605D913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08A7E2-4DB0-AECE-C446-FB5E7A83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766A-CD3E-4218-92E9-D52E1B3D855B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C14A1E-16EA-618F-8AFF-BD7DD62E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097F50-243A-A049-7E59-28AFE5B4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F2A-042D-4E8A-A8A2-BFD95E9B2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12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DE665C-2A22-375E-B2A8-FCE9FBDB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58B9CB-CA2C-B6E1-90DF-43197707A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138DCB-B32B-FDF4-1E94-4E89207B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766A-CD3E-4218-92E9-D52E1B3D855B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F265CA-B060-E154-C264-CEB4EC51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147D5D-9035-BFC2-AAC5-EB61AFD3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F2A-042D-4E8A-A8A2-BFD95E9B2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91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2DFDA-C64E-E480-B7B9-6FF40248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52446E-0EC5-5020-A4FA-49BBF1F6F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1B146F-0382-4DBD-5F42-3BCE9EBA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766A-CD3E-4218-92E9-D52E1B3D855B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1E4B94-FC95-6C9A-484D-5B51BF76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8CDDDD-A862-2813-5889-D7A591AC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F2A-042D-4E8A-A8A2-BFD95E9B2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31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8F5D3-6E41-837D-B730-7372A649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92C3E1-E98A-B127-A5E9-B15F20467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A47E79-67F4-6204-DCAD-D0BC60B91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4E16B0-97C1-5886-EA1A-1534902C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766A-CD3E-4218-92E9-D52E1B3D855B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4ADBC7-D688-C7E5-D425-FF75B35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6DE26C-05C2-D79E-E495-3954E96F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F2A-042D-4E8A-A8A2-BFD95E9B2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83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FE131-CFC1-07AD-79EF-0ADFCF44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8AE876-13D5-F75D-B4DE-FD7B53FC5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2CD0E9-ABEB-89EE-0CDB-AB38058D3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23550E7-E2C5-6736-4241-FDB6E3AB6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D78ED34-748E-502D-C11B-5D4EDAE7E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5C2755D-4B94-D1B6-9352-9DCD3F64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766A-CD3E-4218-92E9-D52E1B3D855B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99308DC-ADAA-1651-EE6D-6D110747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098A1B1-7DC6-868D-E4ED-AAA93FE6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F2A-042D-4E8A-A8A2-BFD95E9B2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3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EA866-2443-B9E2-A25A-D92882F1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BC39CEA-B9AB-8E22-8065-C4E178751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766A-CD3E-4218-92E9-D52E1B3D855B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347ADC-3307-272F-618A-28A17939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CF7D43-C3B2-1497-AE66-28E60D69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F2A-042D-4E8A-A8A2-BFD95E9B2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55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ECC264B-208F-640D-0CF9-7858C099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766A-CD3E-4218-92E9-D52E1B3D855B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C795A40-24FE-D57C-EBC7-6988E9654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905796-C400-B72C-440E-83A1C101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F2A-042D-4E8A-A8A2-BFD95E9B2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85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9972D-759C-AC80-3971-15A93328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BD9CE2-55C8-FAFE-6C4D-57D50AC5E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A16896-9436-3947-CB60-47332DE64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63B1D1-15AD-F141-EA10-EB09D597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766A-CD3E-4218-92E9-D52E1B3D855B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07F55B-D81A-974B-F743-E504D8C5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C763DD-8727-F3C1-C1BA-6DD94A52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F2A-042D-4E8A-A8A2-BFD95E9B2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93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36CAB-21DE-7E5F-E5E7-1CEA116C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2A82B8C-6BF2-E74A-8002-5C626FD97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34B516-5CF5-D490-9902-EB1F2DBA6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019A80-1604-516C-DCE9-71B22D54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766A-CD3E-4218-92E9-D52E1B3D855B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6D2DFE-BAFC-E60F-BAA7-FE571C02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A52516-2127-076E-67A8-2634A55F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F2A-042D-4E8A-A8A2-BFD95E9B2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02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712BA2B-9309-8337-B87C-965B931B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CA5142-876E-1ADC-C28B-4B75CEF8B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052928-ECB2-8577-EA2F-C6E683589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5766A-CD3E-4218-92E9-D52E1B3D855B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C34803-42E6-98D3-9D2A-8A4C7BBDD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4DA1F-2236-304F-9C6F-745662946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E7F2A-042D-4E8A-A8A2-BFD95E9B2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18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blt.cz/skripta/xi-regulacni-mechanismy-1-endokrinni-regulace/1-funkcni-morfologie-endokrinniho-system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_5OvgQW6FG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blt.cz/skripta/xi-regulacni-mechanismy-1-endokrinni-regulace/2-obecne-principy-endokrinni-regulac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A8E42-AB33-4E06-A881-A7D326C9CA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Fyziologie ženy, hormonální řízení, menstruační cyklu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BA83464F-AA14-386D-A3E0-FAFE2770B1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Jana Vaněčková</a:t>
            </a:r>
          </a:p>
          <a:p>
            <a:pPr algn="r"/>
            <a:r>
              <a:rPr lang="cs-CZ" dirty="0"/>
              <a:t>Ústav pro péči o matku a dítě</a:t>
            </a:r>
          </a:p>
          <a:p>
            <a:pPr algn="r"/>
            <a:r>
              <a:rPr lang="cs-CZ" dirty="0"/>
              <a:t>LS 2023</a:t>
            </a:r>
          </a:p>
        </p:txBody>
      </p:sp>
    </p:spTree>
    <p:extLst>
      <p:ext uri="{BB962C8B-B14F-4D97-AF65-F5344CB8AC3E}">
        <p14:creationId xmlns:p14="http://schemas.microsoft.com/office/powerpoint/2010/main" val="260205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E9B3456-6517-4669-BD1F-FBD135265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53" y="1310967"/>
            <a:ext cx="3624432" cy="29327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2A78B12-FEF6-4738-8F5B-6E30F52D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HYPOFÝZA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D0E22-7947-47D7-BF68-7F91D373A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31" y="2011680"/>
            <a:ext cx="4684040" cy="3766185"/>
          </a:xfrm>
        </p:spPr>
        <p:txBody>
          <a:bodyPr>
            <a:normAutofit/>
          </a:bodyPr>
          <a:lstStyle/>
          <a:p>
            <a:r>
              <a:rPr lang="cs-CZ" dirty="0"/>
              <a:t>= podvěsek mozkový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Uložená v tureckém sedle(9)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2 odlišné části:</a:t>
            </a:r>
          </a:p>
          <a:p>
            <a:pPr marL="461772" lvl="1" indent="-457200">
              <a:buAutoNum type="arabicParenR"/>
            </a:pPr>
            <a:r>
              <a:rPr lang="cs-CZ" b="1" dirty="0"/>
              <a:t>ADENOHYPOFÝZA</a:t>
            </a:r>
          </a:p>
          <a:p>
            <a:pPr marL="461772" lvl="1" indent="-457200">
              <a:buAutoNum type="arabicParenR"/>
            </a:pPr>
            <a:r>
              <a:rPr lang="cs-CZ" b="1" dirty="0"/>
              <a:t>NEUROHYPOFÝZA</a:t>
            </a:r>
            <a:r>
              <a:rPr lang="cs-CZ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Spojené pomocí </a:t>
            </a:r>
            <a:r>
              <a:rPr lang="cs-CZ" dirty="0" err="1"/>
              <a:t>infundibula</a:t>
            </a:r>
            <a:r>
              <a:rPr lang="cs-CZ" dirty="0"/>
              <a:t> (stopka)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err="1"/>
              <a:t>Neurokrinie</a:t>
            </a:r>
            <a:r>
              <a:rPr lang="cs-CZ" dirty="0"/>
              <a:t> (neurosekrece) = </a:t>
            </a:r>
            <a:r>
              <a:rPr lang="cs-CZ" i="1" dirty="0"/>
              <a:t>hormony tvoří nervové buňky</a:t>
            </a:r>
            <a:endParaRPr lang="cs-CZ" dirty="0"/>
          </a:p>
        </p:txBody>
      </p:sp>
      <p:pic>
        <p:nvPicPr>
          <p:cNvPr id="3074" name="Picture 2" descr="SouvisejÃ­cÃ­ obrÃ¡zek">
            <a:extLst>
              <a:ext uri="{FF2B5EF4-FFF2-40B4-BE49-F238E27FC236}">
                <a16:creationId xmlns:a16="http://schemas.microsoft.com/office/drawing/2014/main" id="{94B75569-F8AD-41AF-B234-8E0A8229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105" y="2538730"/>
            <a:ext cx="3576895" cy="431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4119BF-05A3-4992-A600-96202C758FEA}"/>
              </a:ext>
            </a:extLst>
          </p:cNvPr>
          <p:cNvCxnSpPr>
            <a:cxnSpLocks/>
          </p:cNvCxnSpPr>
          <p:nvPr/>
        </p:nvCxnSpPr>
        <p:spPr>
          <a:xfrm flipV="1">
            <a:off x="3525349" y="3130658"/>
            <a:ext cx="2205616" cy="590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E0A7969-8C7E-42CB-9A90-910C72875F5C}"/>
              </a:ext>
            </a:extLst>
          </p:cNvPr>
          <p:cNvCxnSpPr>
            <a:cxnSpLocks/>
          </p:cNvCxnSpPr>
          <p:nvPr/>
        </p:nvCxnSpPr>
        <p:spPr>
          <a:xfrm flipV="1">
            <a:off x="3549112" y="3270142"/>
            <a:ext cx="2911925" cy="774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919B4317-B788-4589-899E-884FC7C8FB2E}"/>
              </a:ext>
            </a:extLst>
          </p:cNvPr>
          <p:cNvCxnSpPr>
            <a:cxnSpLocks/>
          </p:cNvCxnSpPr>
          <p:nvPr/>
        </p:nvCxnSpPr>
        <p:spPr>
          <a:xfrm flipV="1">
            <a:off x="6511768" y="1575230"/>
            <a:ext cx="2587162" cy="84109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7968218-10CD-4D7B-994E-243B10A6E402}"/>
              </a:ext>
            </a:extLst>
          </p:cNvPr>
          <p:cNvSpPr txBox="1"/>
          <p:nvPr/>
        </p:nvSpPr>
        <p:spPr>
          <a:xfrm>
            <a:off x="9200262" y="1361009"/>
            <a:ext cx="221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INFUNDIBULUM</a:t>
            </a:r>
          </a:p>
        </p:txBody>
      </p:sp>
    </p:spTree>
    <p:extLst>
      <p:ext uri="{BB962C8B-B14F-4D97-AF65-F5344CB8AC3E}">
        <p14:creationId xmlns:p14="http://schemas.microsoft.com/office/powerpoint/2010/main" val="163647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10E6607-7782-4C7F-82EC-7C4608F35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54" y="521718"/>
            <a:ext cx="8649450" cy="5814564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23595AE-161D-415F-AA31-794FD068BD3D}"/>
              </a:ext>
            </a:extLst>
          </p:cNvPr>
          <p:cNvCxnSpPr>
            <a:cxnSpLocks/>
          </p:cNvCxnSpPr>
          <p:nvPr/>
        </p:nvCxnSpPr>
        <p:spPr>
          <a:xfrm>
            <a:off x="5325979" y="3545305"/>
            <a:ext cx="4668253" cy="1"/>
          </a:xfrm>
          <a:prstGeom prst="straightConnector1">
            <a:avLst/>
          </a:prstGeom>
          <a:ln w="5715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7EB1301-E368-4728-902A-F8A6FA8E11B8}"/>
              </a:ext>
            </a:extLst>
          </p:cNvPr>
          <p:cNvSpPr txBox="1"/>
          <p:nvPr/>
        </p:nvSpPr>
        <p:spPr>
          <a:xfrm>
            <a:off x="10107168" y="3283695"/>
            <a:ext cx="174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HYPOFÝZA </a:t>
            </a:r>
          </a:p>
        </p:txBody>
      </p:sp>
    </p:spTree>
    <p:extLst>
      <p:ext uri="{BB962C8B-B14F-4D97-AF65-F5344CB8AC3E}">
        <p14:creationId xmlns:p14="http://schemas.microsoft.com/office/powerpoint/2010/main" val="333667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03A62-FD0B-4D8E-AB87-33306A79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540650"/>
          </a:xfrm>
        </p:spPr>
        <p:txBody>
          <a:bodyPr/>
          <a:lstStyle/>
          <a:p>
            <a:r>
              <a:rPr lang="cs-CZ" dirty="0"/>
              <a:t>ADENOHYPOFÝZA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E6E0D6-BF83-452E-8C8D-9CA6FB364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40183"/>
            <a:ext cx="5756228" cy="45531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B0F0"/>
                </a:solidFill>
              </a:rPr>
              <a:t> přední</a:t>
            </a:r>
            <a:r>
              <a:rPr lang="cs-CZ" dirty="0"/>
              <a:t> lalok hypofýzy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buňky produkující </a:t>
            </a:r>
            <a:r>
              <a:rPr lang="cs-CZ" b="1" dirty="0"/>
              <a:t>hormony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ovlivnění jiných endokrinních žláz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řízení </a:t>
            </a: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hormony hypothalamu: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liberiny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(aktivace, řízení)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statiny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(inhibice)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spojená s hypothalamem →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CÉVNĚ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 → tzv. portální systém</a:t>
            </a:r>
          </a:p>
        </p:txBody>
      </p:sp>
      <p:pic>
        <p:nvPicPr>
          <p:cNvPr id="4102" name="Picture 6" descr="http://fblt.cz/wp-content/uploads/2013/12/Kapitola-11-03-03.jpg">
            <a:extLst>
              <a:ext uri="{FF2B5EF4-FFF2-40B4-BE49-F238E27FC236}">
                <a16:creationId xmlns:a16="http://schemas.microsoft.com/office/drawing/2014/main" id="{0ED526DD-54AD-4771-A857-C94A14D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08" y="2340243"/>
            <a:ext cx="5971490" cy="37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575FB6E-7DB4-49E8-A1FD-099EC2B41366}"/>
              </a:ext>
            </a:extLst>
          </p:cNvPr>
          <p:cNvSpPr/>
          <p:nvPr/>
        </p:nvSpPr>
        <p:spPr>
          <a:xfrm>
            <a:off x="6043611" y="61482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4"/>
              </a:rPr>
              <a:t>http://fblt.cz/skripta/xi-regulacni-mechanismy-1-endokrinni-regulace/1-funkcni-morfologie-endokrinniho-systemu/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521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EB9B6-D8F7-4A47-8A26-A498E096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HORMONY ADENOHYPOFÝZY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75AD2F-29DF-4452-A1A5-93C5996B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7167933" cy="48463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rgbClr val="0070C0"/>
                </a:solidFill>
                <a:cs typeface="Calibri" panose="020F0502020204030204" pitchFamily="34" charset="0"/>
              </a:rPr>
              <a:t> GH (růstový hormon, neboli STH = somatotropin)</a:t>
            </a: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rgbClr val="0070C0"/>
                </a:solidFill>
                <a:cs typeface="Calibri" panose="020F0502020204030204" pitchFamily="34" charset="0"/>
              </a:rPr>
              <a:t> ACTH (adrenokortikotropní hormon)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rgbClr val="0070C0"/>
                </a:solidFill>
                <a:cs typeface="Calibri" panose="020F0502020204030204" pitchFamily="34" charset="0"/>
              </a:rPr>
              <a:t>TSH (thyreotropin) 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rgbClr val="0070C0"/>
                </a:solidFill>
                <a:cs typeface="Calibri" panose="020F0502020204030204" pitchFamily="34" charset="0"/>
              </a:rPr>
              <a:t> FSH (folikuly stimulující hormon)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 LH (luteinizační hormon)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 PRL (prolaktin)</a:t>
            </a:r>
          </a:p>
          <a:p>
            <a:pPr marL="0" indent="0">
              <a:buNone/>
            </a:pPr>
            <a:endParaRPr lang="cs-CZ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27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E5C0092-162B-4A39-BCA5-7D379E1B9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2" y="0"/>
            <a:ext cx="11111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19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F51A46-E4E6-4091-9B97-4FE088F84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904875"/>
            <a:ext cx="69723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74A1D01-D11A-4631-A6BC-A491D34632CD}"/>
              </a:ext>
            </a:extLst>
          </p:cNvPr>
          <p:cNvSpPr txBox="1"/>
          <p:nvPr/>
        </p:nvSpPr>
        <p:spPr>
          <a:xfrm>
            <a:off x="2887579" y="562995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https://www.ncbi.nlm.nih.gov/books/NBK459247/figure/article-767.image.f1/ůl</a:t>
            </a:r>
          </a:p>
        </p:txBody>
      </p:sp>
    </p:spTree>
    <p:extLst>
      <p:ext uri="{BB962C8B-B14F-4D97-AF65-F5344CB8AC3E}">
        <p14:creationId xmlns:p14="http://schemas.microsoft.com/office/powerpoint/2010/main" val="2156051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03777BF-5175-208E-363B-97982245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Hormony adenohypofýzy 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8BE1CC-F18A-E8C9-AA7D-E1489D518C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FSH</a:t>
            </a:r>
          </a:p>
          <a:p>
            <a:pPr lvl="1"/>
            <a:r>
              <a:rPr lang="cs-CZ" sz="2800" dirty="0">
                <a:highlight>
                  <a:srgbClr val="FFFF00"/>
                </a:highlight>
              </a:rPr>
              <a:t>Zrání folikulů </a:t>
            </a:r>
            <a:r>
              <a:rPr lang="cs-CZ" sz="2800" dirty="0"/>
              <a:t>ve vaječníku</a:t>
            </a:r>
          </a:p>
          <a:p>
            <a:pPr lvl="1"/>
            <a:r>
              <a:rPr lang="cs-CZ" sz="2800" dirty="0"/>
              <a:t>Stimulace </a:t>
            </a:r>
            <a:r>
              <a:rPr lang="cs-CZ" sz="2800" dirty="0">
                <a:highlight>
                  <a:srgbClr val="FFFF00"/>
                </a:highlight>
              </a:rPr>
              <a:t>tvorby estrogenů</a:t>
            </a:r>
          </a:p>
          <a:p>
            <a:pPr lvl="1"/>
            <a:endParaRPr lang="cs-CZ" sz="2800" dirty="0"/>
          </a:p>
          <a:p>
            <a:pPr lvl="1"/>
            <a:r>
              <a:rPr lang="cs-CZ" sz="2800" i="1" dirty="0"/>
              <a:t>U mužů – zrání spermií</a:t>
            </a:r>
          </a:p>
          <a:p>
            <a:pPr lvl="1"/>
            <a:endParaRPr lang="cs-CZ" sz="2800" i="1" dirty="0"/>
          </a:p>
          <a:p>
            <a:pPr marL="457200" lvl="1" indent="0">
              <a:buNone/>
            </a:pPr>
            <a:endParaRPr lang="cs-CZ" sz="28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B0DD910-CA31-F1D5-14C6-3A97DFC3E3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LH</a:t>
            </a:r>
          </a:p>
          <a:p>
            <a:pPr lvl="1"/>
            <a:r>
              <a:rPr lang="cs-CZ" sz="2800" dirty="0">
                <a:highlight>
                  <a:srgbClr val="FFFF00"/>
                </a:highlight>
              </a:rPr>
              <a:t>Spouští ovulaci</a:t>
            </a:r>
          </a:p>
          <a:p>
            <a:pPr lvl="1"/>
            <a:r>
              <a:rPr lang="cs-CZ" sz="2800" dirty="0"/>
              <a:t>Stimuluje </a:t>
            </a:r>
            <a:r>
              <a:rPr lang="cs-CZ" sz="2800" dirty="0">
                <a:highlight>
                  <a:srgbClr val="FFFF00"/>
                </a:highlight>
              </a:rPr>
              <a:t>vznik žlutého tělíska </a:t>
            </a:r>
            <a:r>
              <a:rPr lang="cs-CZ" sz="2800" dirty="0"/>
              <a:t>= corpus luteum</a:t>
            </a:r>
          </a:p>
          <a:p>
            <a:pPr lvl="1"/>
            <a:r>
              <a:rPr lang="cs-CZ" sz="2800" dirty="0"/>
              <a:t>Stimulace tvorby androgenů (z nich poté vznikají estrogeny)</a:t>
            </a:r>
          </a:p>
          <a:p>
            <a:pPr lvl="1"/>
            <a:endParaRPr lang="cs-CZ" sz="2800" dirty="0"/>
          </a:p>
          <a:p>
            <a:pPr lvl="1"/>
            <a:r>
              <a:rPr lang="cs-CZ" sz="2800" i="1" dirty="0"/>
              <a:t>U mužů – vznik testosteronu</a:t>
            </a:r>
          </a:p>
          <a:p>
            <a:pPr lvl="1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202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01EEFC7-A403-6465-39B9-A821AA67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Hormony adenohypofýzy II.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F496D6-515B-FCF5-E7DC-405DF2DC5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PRL</a:t>
            </a:r>
          </a:p>
          <a:p>
            <a:pPr lvl="1"/>
            <a:r>
              <a:rPr lang="cs-CZ" sz="2800" dirty="0"/>
              <a:t>U těhotných žen – </a:t>
            </a:r>
            <a:r>
              <a:rPr lang="cs-CZ" sz="2800" dirty="0">
                <a:highlight>
                  <a:srgbClr val="FFFF00"/>
                </a:highlight>
              </a:rPr>
              <a:t>růst mléčné žlázy a produkce mléka</a:t>
            </a:r>
          </a:p>
          <a:p>
            <a:pPr lvl="1"/>
            <a:r>
              <a:rPr lang="cs-CZ" sz="2800" dirty="0"/>
              <a:t>Dráždění bradavek -&gt; vyvolá sekreci PRL a oxytocinu -&gt; ejekce mléka, kontrakce dělohy po porodu (zavinování, vylučování lochií)</a:t>
            </a:r>
          </a:p>
          <a:p>
            <a:pPr lvl="1"/>
            <a:r>
              <a:rPr lang="cs-CZ" sz="2800" i="1" dirty="0"/>
              <a:t>Odstavení dítěte -&gt; snížení hladiny PRL -&gt; vyhasíná produkce mléka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03003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visejÃ­cÃ­ obrÃ¡zek">
            <a:extLst>
              <a:ext uri="{FF2B5EF4-FFF2-40B4-BE49-F238E27FC236}">
                <a16:creationId xmlns:a16="http://schemas.microsoft.com/office/drawing/2014/main" id="{26C3B310-A87B-4059-AD77-CC060B7E9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02" y="2324185"/>
            <a:ext cx="5138246" cy="389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A9F990-4D3F-4D0D-8B16-7EA046275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78" y="328134"/>
            <a:ext cx="10515600" cy="1325563"/>
          </a:xfrm>
        </p:spPr>
        <p:txBody>
          <a:bodyPr/>
          <a:lstStyle/>
          <a:p>
            <a:r>
              <a:rPr lang="cs-CZ" dirty="0"/>
              <a:t>NEUROHYPOFÝZA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12D957-092C-45A7-9096-2F6948104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78" y="2011680"/>
            <a:ext cx="6886517" cy="451818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B0F0"/>
                </a:solidFill>
              </a:rPr>
              <a:t> zadní </a:t>
            </a:r>
            <a:r>
              <a:rPr lang="cs-CZ" dirty="0">
                <a:solidFill>
                  <a:schemeClr val="tx1"/>
                </a:solidFill>
              </a:rPr>
              <a:t>lalok hypofýzy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 hormony neprodukuje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b="1" dirty="0">
                <a:solidFill>
                  <a:schemeClr val="tx1"/>
                </a:solidFill>
              </a:rPr>
              <a:t>jen skladuje + uvolňuje do krve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 hormony produkované v </a:t>
            </a:r>
            <a:r>
              <a:rPr lang="cs-CZ" b="1" dirty="0">
                <a:solidFill>
                  <a:schemeClr val="tx1"/>
                </a:solidFill>
              </a:rPr>
              <a:t>hypothalamu (neurony)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spojení </a:t>
            </a:r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neuroh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+ </a:t>
            </a:r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b="1" dirty="0">
                <a:solidFill>
                  <a:srgbClr val="D2A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NERVOVĚ</a:t>
            </a:r>
            <a:endParaRPr lang="cs-CZ" b="1" dirty="0">
              <a:solidFill>
                <a:srgbClr val="D2A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axony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neurohypofýzy → (skladování v buňkách)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uvolnění do krve </a:t>
            </a:r>
            <a:r>
              <a:rPr lang="cs-CZ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(a. </a:t>
            </a:r>
            <a:r>
              <a:rPr lang="cs-CZ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hypophysialis</a:t>
            </a:r>
            <a:r>
              <a:rPr lang="cs-CZ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inferior</a:t>
            </a:r>
            <a:r>
              <a:rPr lang="cs-CZ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tractus</a:t>
            </a:r>
            <a:r>
              <a:rPr lang="cs-CZ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hypothalamo</a:t>
            </a:r>
            <a:r>
              <a:rPr lang="cs-CZ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hypophysialis</a:t>
            </a:r>
            <a:r>
              <a:rPr lang="cs-CZ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1368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B159C-97A2-4E78-B9CF-4B58AFD0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5871913" cy="2147414"/>
          </a:xfrm>
        </p:spPr>
        <p:txBody>
          <a:bodyPr>
            <a:normAutofit/>
          </a:bodyPr>
          <a:lstStyle/>
          <a:p>
            <a:r>
              <a:rPr lang="cs-CZ" dirty="0"/>
              <a:t>HORMONY NEUROHYPOFÝZY (HYPOTHALAMU </a:t>
            </a:r>
            <a:r>
              <a:rPr lang="cs-CZ" dirty="0">
                <a:sym typeface="Wingdings" panose="05000000000000000000" pitchFamily="2" charset="2"/>
              </a:rPr>
              <a:t>)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AC9380-62D0-4736-AE5A-D807BD0A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862196"/>
            <a:ext cx="10753725" cy="329133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ADH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OXYTOCIN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7E0A3B-6FC5-4139-BEB4-DDF77EE9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68" y="0"/>
            <a:ext cx="5369253" cy="6858000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4B68D725-EB88-6AC7-B6FE-998AFD3998BA}"/>
              </a:ext>
            </a:extLst>
          </p:cNvPr>
          <p:cNvSpPr/>
          <p:nvPr/>
        </p:nvSpPr>
        <p:spPr>
          <a:xfrm>
            <a:off x="10794004" y="5021638"/>
            <a:ext cx="1233889" cy="79321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cs-CZ" sz="1400" b="1" dirty="0">
                <a:solidFill>
                  <a:srgbClr val="0070C0"/>
                </a:solidFill>
              </a:rPr>
              <a:t>Vypuzení mléka při kojení</a:t>
            </a:r>
          </a:p>
          <a:p>
            <a:pPr algn="ctr"/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15179911-99FC-FFC1-4300-7F58A76261E2}"/>
              </a:ext>
            </a:extLst>
          </p:cNvPr>
          <p:cNvCxnSpPr>
            <a:cxnSpLocks/>
          </p:cNvCxnSpPr>
          <p:nvPr/>
        </p:nvCxnSpPr>
        <p:spPr>
          <a:xfrm>
            <a:off x="10551633" y="4779267"/>
            <a:ext cx="330506" cy="24237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57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FDA2C-1CF6-1D9D-72C0-9F42B022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lidského těla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DC43AE-B37D-662A-4049-02FB37519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65112"/>
          </a:xfrm>
        </p:spPr>
        <p:txBody>
          <a:bodyPr>
            <a:normAutofit/>
          </a:bodyPr>
          <a:lstStyle/>
          <a:p>
            <a:pPr algn="l"/>
            <a:r>
              <a:rPr lang="cs-CZ" sz="3200" b="0" i="0" u="sng" strike="noStrike" baseline="0" dirty="0">
                <a:latin typeface="Calibri" panose="020F0502020204030204" pitchFamily="34" charset="0"/>
              </a:rPr>
              <a:t>Obecně jsou v organismu 3 regulační systémy všech funkcí:</a:t>
            </a:r>
          </a:p>
          <a:p>
            <a:pPr lvl="1"/>
            <a:r>
              <a:rPr lang="cs-CZ" b="0" i="0" u="none" strike="noStrike" baseline="0" dirty="0">
                <a:latin typeface="Calibri" panose="020F0502020204030204" pitchFamily="34" charset="0"/>
              </a:rPr>
              <a:t>Nervový systém </a:t>
            </a:r>
            <a:r>
              <a:rPr lang="cs-CZ" b="0" i="1" u="none" strike="noStrike" baseline="0" dirty="0">
                <a:latin typeface="Calibri" panose="020F0502020204030204" pitchFamily="34" charset="0"/>
              </a:rPr>
              <a:t>(elektrochemické signály)</a:t>
            </a:r>
          </a:p>
          <a:p>
            <a:pPr lvl="1"/>
            <a:r>
              <a:rPr lang="cs-CZ" b="0" i="0" u="none" strike="noStrike" baseline="0" dirty="0">
                <a:highlight>
                  <a:srgbClr val="D2A000"/>
                </a:highlight>
                <a:latin typeface="Calibri" panose="020F0502020204030204" pitchFamily="34" charset="0"/>
              </a:rPr>
              <a:t>Endokrinní systém (hormony)</a:t>
            </a:r>
          </a:p>
          <a:p>
            <a:pPr lvl="2"/>
            <a:r>
              <a:rPr lang="cs-CZ" sz="1800" dirty="0">
                <a:highlight>
                  <a:srgbClr val="D2A000"/>
                </a:highlight>
                <a:latin typeface="Calibri" panose="020F0502020204030204" pitchFamily="34" charset="0"/>
              </a:rPr>
              <a:t>Žlázy s vnitřní sekrecí</a:t>
            </a:r>
            <a:endParaRPr lang="cs-CZ" sz="1800" b="0" i="0" u="none" strike="noStrike" baseline="0" dirty="0">
              <a:highlight>
                <a:srgbClr val="D2A000"/>
              </a:highlight>
              <a:latin typeface="Calibri" panose="020F0502020204030204" pitchFamily="34" charset="0"/>
            </a:endParaRPr>
          </a:p>
          <a:p>
            <a:pPr lvl="1"/>
            <a:r>
              <a:rPr lang="cs-CZ" b="0" i="0" u="none" strike="noStrike" baseline="0" dirty="0">
                <a:latin typeface="Calibri" panose="020F0502020204030204" pitchFamily="34" charset="0"/>
              </a:rPr>
              <a:t>Imunitní systém </a:t>
            </a:r>
            <a:r>
              <a:rPr lang="cs-CZ" b="0" i="1" u="none" strike="noStrike" baseline="0" dirty="0">
                <a:latin typeface="Calibri" panose="020F0502020204030204" pitchFamily="34" charset="0"/>
              </a:rPr>
              <a:t>(</a:t>
            </a:r>
            <a:r>
              <a:rPr lang="cs-CZ" b="0" i="1" u="none" strike="noStrike" baseline="0" dirty="0" err="1">
                <a:latin typeface="Calibri" panose="020F0502020204030204" pitchFamily="34" charset="0"/>
              </a:rPr>
              <a:t>interleukiny</a:t>
            </a:r>
            <a:r>
              <a:rPr lang="cs-CZ" b="0" i="1" u="none" strike="noStrike" baseline="0" dirty="0">
                <a:latin typeface="Calibri" panose="020F0502020204030204" pitchFamily="34" charset="0"/>
              </a:rPr>
              <a:t>)</a:t>
            </a:r>
            <a:endParaRPr lang="cs-CZ" sz="4000" i="1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0844FA8A-8C8C-5FC9-71CD-60F60DD669FB}"/>
              </a:ext>
            </a:extLst>
          </p:cNvPr>
          <p:cNvSpPr/>
          <p:nvPr/>
        </p:nvSpPr>
        <p:spPr>
          <a:xfrm>
            <a:off x="7009398" y="2622885"/>
            <a:ext cx="1279358" cy="10347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62F7AD-5089-9A86-B2F2-670DD4A7F053}"/>
              </a:ext>
            </a:extLst>
          </p:cNvPr>
          <p:cNvSpPr txBox="1"/>
          <p:nvPr/>
        </p:nvSpPr>
        <p:spPr>
          <a:xfrm>
            <a:off x="8419098" y="2786299"/>
            <a:ext cx="3275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i="0" u="none" strike="noStrike" baseline="0" dirty="0">
                <a:latin typeface="Calibri" panose="020F0502020204030204" pitchFamily="34" charset="0"/>
              </a:rPr>
              <a:t>Tyto systémy se vzájemně ovlivňují</a:t>
            </a:r>
            <a:endParaRPr lang="cs-CZ" sz="2000" dirty="0"/>
          </a:p>
        </p:txBody>
      </p:sp>
      <p:pic>
        <p:nvPicPr>
          <p:cNvPr id="1026" name="Picture 2" descr="Endocrine System | BioNinja">
            <a:extLst>
              <a:ext uri="{FF2B5EF4-FFF2-40B4-BE49-F238E27FC236}">
                <a16:creationId xmlns:a16="http://schemas.microsoft.com/office/drawing/2014/main" id="{6A908C5F-D122-2F8D-C764-F12725E3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48" y="3879619"/>
            <a:ext cx="7106904" cy="283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32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neurohypophysis">
            <a:extLst>
              <a:ext uri="{FF2B5EF4-FFF2-40B4-BE49-F238E27FC236}">
                <a16:creationId xmlns:a16="http://schemas.microsoft.com/office/drawing/2014/main" id="{E1DC69E1-2497-4BFB-8B88-B5A391B07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41" y="0"/>
            <a:ext cx="62564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A19722-8420-4A8D-BD91-45474811D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5547681" cy="3766185"/>
          </a:xfrm>
        </p:spPr>
        <p:txBody>
          <a:bodyPr/>
          <a:lstStyle/>
          <a:p>
            <a:r>
              <a:rPr lang="cs-CZ" dirty="0"/>
              <a:t>HYPOTHALAMUS + HYPOFÝZA </a:t>
            </a:r>
          </a:p>
          <a:p>
            <a:r>
              <a:rPr lang="cs-CZ" dirty="0"/>
              <a:t>= </a:t>
            </a:r>
          </a:p>
          <a:p>
            <a:r>
              <a:rPr lang="cs-CZ" sz="3200" b="1" dirty="0">
                <a:solidFill>
                  <a:srgbClr val="C00000"/>
                </a:solidFill>
              </a:rPr>
              <a:t>HYPOTHALAMO – HYPOFYZÁRNÍ SYSTÉM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FUNKČNĚ SPOJITÝ SOUBOR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Řídí ostatní žlázy s vnitřní sekrecí</a:t>
            </a:r>
          </a:p>
        </p:txBody>
      </p:sp>
    </p:spTree>
    <p:extLst>
      <p:ext uri="{BB962C8B-B14F-4D97-AF65-F5344CB8AC3E}">
        <p14:creationId xmlns:p14="http://schemas.microsoft.com/office/powerpoint/2010/main" val="83738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primÃ¡rnÃ­ folikul sekundÃ¡rnÃ­ folikul">
            <a:extLst>
              <a:ext uri="{FF2B5EF4-FFF2-40B4-BE49-F238E27FC236}">
                <a16:creationId xmlns:a16="http://schemas.microsoft.com/office/drawing/2014/main" id="{653CE845-11D9-33AC-CA32-33823EFC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53" y="537034"/>
            <a:ext cx="4756347" cy="289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39BF56-D7C8-F966-F37E-4EB67EAE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OVARIA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446CE-2B9C-63D2-F9A2-4B8B1B501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514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Estrogeny</a:t>
            </a:r>
          </a:p>
          <a:p>
            <a:pPr lvl="1"/>
            <a:r>
              <a:rPr lang="cs-CZ" sz="2000" dirty="0"/>
              <a:t>Steroidní hormony – vznik z androgenů</a:t>
            </a:r>
          </a:p>
          <a:p>
            <a:pPr lvl="1"/>
            <a:r>
              <a:rPr lang="cs-CZ" sz="2000" dirty="0"/>
              <a:t>Estradiol, estriol, estron</a:t>
            </a:r>
          </a:p>
          <a:p>
            <a:pPr lvl="1"/>
            <a:r>
              <a:rPr lang="cs-CZ" sz="2000" dirty="0"/>
              <a:t>Vznik – ovarium, tuk, nadledviny, placenta</a:t>
            </a:r>
          </a:p>
          <a:p>
            <a:pPr lvl="1"/>
            <a:r>
              <a:rPr lang="cs-CZ" sz="2000" dirty="0"/>
              <a:t>Účinky:</a:t>
            </a:r>
          </a:p>
          <a:p>
            <a:pPr lvl="2"/>
            <a:r>
              <a:rPr lang="cs-CZ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proliferace endometria</a:t>
            </a:r>
          </a:p>
          <a:p>
            <a:pPr lvl="2"/>
            <a:r>
              <a:rPr lang="cs-CZ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přítomnost estrogenu = základní podmínka pro dozrání Graafova folikulu</a:t>
            </a:r>
          </a:p>
          <a:p>
            <a:pPr lvl="2"/>
            <a:r>
              <a:rPr lang="cs-CZ" b="0" i="0" u="none" strike="noStrike" baseline="0" dirty="0">
                <a:latin typeface="Calibri" panose="020F0502020204030204" pitchFamily="34" charset="0"/>
              </a:rPr>
              <a:t>proliferace sliznice pochvy, zvýšená tvorba glykogenu a kyselost poševního prostředí</a:t>
            </a:r>
          </a:p>
          <a:p>
            <a:pPr lvl="2"/>
            <a:r>
              <a:rPr lang="cs-CZ" b="0" i="0" u="none" strike="noStrike" baseline="0" dirty="0">
                <a:latin typeface="Calibri" panose="020F0502020204030204" pitchFamily="34" charset="0"/>
              </a:rPr>
              <a:t>tvorba řídkého hlenu v hrdle děložním</a:t>
            </a:r>
          </a:p>
          <a:p>
            <a:pPr lvl="2"/>
            <a:r>
              <a:rPr lang="cs-CZ" b="0" i="0" u="none" strike="noStrike" baseline="0" dirty="0">
                <a:latin typeface="Calibri" panose="020F0502020204030204" pitchFamily="34" charset="0"/>
              </a:rPr>
              <a:t>růst prsů, mlékovodů</a:t>
            </a:r>
          </a:p>
          <a:p>
            <a:pPr lvl="2"/>
            <a:r>
              <a:rPr lang="cs-CZ" sz="1800" b="0" i="0" u="none" strike="noStrike" baseline="0" dirty="0">
                <a:latin typeface="Calibri" panose="020F0502020204030204" pitchFamily="34" charset="0"/>
              </a:rPr>
              <a:t>sekundární pohlavní znaky, rozložení tuku</a:t>
            </a:r>
          </a:p>
          <a:p>
            <a:pPr lvl="2"/>
            <a:r>
              <a:rPr lang="cs-CZ" sz="1800" b="0" i="0" u="none" strike="noStrike" baseline="0" dirty="0">
                <a:latin typeface="Calibri" panose="020F0502020204030204" pitchFamily="34" charset="0"/>
              </a:rPr>
              <a:t>retence vody, snižují hladinu LDL cholesterolu (akcelerace </a:t>
            </a:r>
            <a:r>
              <a:rPr lang="cs-CZ" sz="1800" b="0" i="0" u="none" strike="noStrike" baseline="0" dirty="0" err="1">
                <a:latin typeface="Calibri" panose="020F0502020204030204" pitchFamily="34" charset="0"/>
              </a:rPr>
              <a:t>aterogeneze</a:t>
            </a:r>
            <a:r>
              <a:rPr lang="cs-CZ" sz="1800" b="0" i="0" u="none" strike="noStrike" baseline="0" dirty="0">
                <a:latin typeface="Calibri" panose="020F0502020204030204" pitchFamily="34" charset="0"/>
              </a:rPr>
              <a:t> v </a:t>
            </a:r>
            <a:r>
              <a:rPr lang="cs-CZ" sz="1800" b="0" i="0" u="none" strike="noStrike" baseline="0" dirty="0" err="1">
                <a:latin typeface="Calibri" panose="020F0502020204030204" pitchFamily="34" charset="0"/>
              </a:rPr>
              <a:t>postmenopauze</a:t>
            </a:r>
            <a:r>
              <a:rPr lang="cs-CZ" sz="1800" b="0" i="0" u="none" strike="noStrike" baseline="0" dirty="0">
                <a:latin typeface="Calibri" panose="020F0502020204030204" pitchFamily="34" charset="0"/>
              </a:rPr>
              <a:t>)</a:t>
            </a:r>
          </a:p>
          <a:p>
            <a:pPr lvl="2"/>
            <a:r>
              <a:rPr lang="cs-CZ" b="0" i="0" u="none" strike="noStrike" baseline="0" dirty="0">
                <a:latin typeface="Calibri" panose="020F0502020204030204" pitchFamily="34" charset="0"/>
              </a:rPr>
              <a:t>Brání vzniku </a:t>
            </a:r>
            <a:r>
              <a:rPr lang="cs-CZ" sz="1800" b="0" i="0" u="none" strike="noStrike" baseline="0" dirty="0">
                <a:latin typeface="Calibri" panose="020F0502020204030204" pitchFamily="34" charset="0"/>
              </a:rPr>
              <a:t>osteoporózy </a:t>
            </a:r>
            <a:r>
              <a:rPr lang="cs-CZ" sz="1600" b="0" i="0" u="none" strike="noStrike" baseline="0" dirty="0">
                <a:latin typeface="Calibri" panose="020F0502020204030204" pitchFamily="34" charset="0"/>
              </a:rPr>
              <a:t>(</a:t>
            </a:r>
            <a:r>
              <a:rPr lang="cs-CZ" sz="1800" b="0" i="0" u="none" strike="noStrike" baseline="0" dirty="0">
                <a:latin typeface="Calibri" panose="020F0502020204030204" pitchFamily="34" charset="0"/>
              </a:rPr>
              <a:t>V kostech podpora činnosti osteoblastů)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48792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9BF56-D7C8-F966-F37E-4EB67EAE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OVARIA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446CE-2B9C-63D2-F9A2-4B8B1B501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Gestageny = progestiny</a:t>
            </a:r>
          </a:p>
          <a:p>
            <a:pPr lvl="1"/>
            <a:r>
              <a:rPr lang="cs-CZ" dirty="0"/>
              <a:t>Progesteron, 17 – </a:t>
            </a:r>
            <a:r>
              <a:rPr lang="el-GR" dirty="0"/>
              <a:t>α</a:t>
            </a:r>
            <a:r>
              <a:rPr lang="cs-CZ" dirty="0"/>
              <a:t> – </a:t>
            </a:r>
            <a:r>
              <a:rPr lang="cs-CZ" dirty="0" err="1"/>
              <a:t>hydroxyprogesteron</a:t>
            </a:r>
            <a:endParaRPr lang="cs-CZ" dirty="0"/>
          </a:p>
          <a:p>
            <a:pPr lvl="1"/>
            <a:r>
              <a:rPr lang="cs-CZ" dirty="0"/>
              <a:t>Vznik</a:t>
            </a:r>
          </a:p>
          <a:p>
            <a:pPr lvl="2"/>
            <a:r>
              <a:rPr lang="cs-CZ" sz="2400" dirty="0"/>
              <a:t>ovarium – produkují </a:t>
            </a:r>
            <a:r>
              <a:rPr lang="cs-CZ" sz="2400" dirty="0" err="1"/>
              <a:t>luteinizované</a:t>
            </a:r>
            <a:r>
              <a:rPr lang="cs-CZ" sz="2400" dirty="0"/>
              <a:t> folikuly = corpus luteum</a:t>
            </a:r>
          </a:p>
          <a:p>
            <a:pPr lvl="2"/>
            <a:r>
              <a:rPr lang="cs-CZ" sz="2400" dirty="0"/>
              <a:t>Placenta, nadledviny</a:t>
            </a:r>
          </a:p>
          <a:p>
            <a:pPr lvl="1"/>
            <a:r>
              <a:rPr lang="cs-CZ" dirty="0"/>
              <a:t>Účinky:</a:t>
            </a:r>
          </a:p>
          <a:p>
            <a:pPr lvl="2"/>
            <a:r>
              <a:rPr lang="cs-CZ" sz="2400" dirty="0">
                <a:highlight>
                  <a:srgbClr val="FFFF00"/>
                </a:highlight>
              </a:rPr>
              <a:t>Sekreční přeměna endometria - glykogen</a:t>
            </a:r>
          </a:p>
          <a:p>
            <a:pPr lvl="2"/>
            <a:r>
              <a:rPr lang="cs-CZ" sz="2400" dirty="0"/>
              <a:t>Vliv na termoregulace – vzestup bazální teploty</a:t>
            </a:r>
          </a:p>
          <a:p>
            <a:pPr lvl="2"/>
            <a:r>
              <a:rPr lang="cs-CZ" sz="2400" dirty="0"/>
              <a:t>Relaxace hladké svaloviny dělohy</a:t>
            </a:r>
          </a:p>
          <a:p>
            <a:pPr lvl="2"/>
            <a:r>
              <a:rPr lang="cs-CZ" sz="2400" dirty="0"/>
              <a:t>Zvýšení viskozity cervikálního hlenu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22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9BF56-D7C8-F966-F37E-4EB67EAE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Lidský choriový gonadotropin (</a:t>
            </a:r>
            <a:r>
              <a:rPr lang="cs-CZ" dirty="0" err="1"/>
              <a:t>hCG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446CE-2B9C-63D2-F9A2-4B8B1B501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56621"/>
            <a:ext cx="6409400" cy="4885141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400" dirty="0">
                <a:highlight>
                  <a:srgbClr val="FFFF00"/>
                </a:highlight>
              </a:rPr>
              <a:t>Produkován v placentě </a:t>
            </a:r>
            <a:r>
              <a:rPr lang="cs-CZ" sz="2400" dirty="0"/>
              <a:t>(</a:t>
            </a:r>
            <a:r>
              <a:rPr lang="cs-CZ" sz="2400" dirty="0" err="1"/>
              <a:t>syncitiotrofoblastem</a:t>
            </a:r>
            <a:r>
              <a:rPr lang="cs-CZ" sz="2400" dirty="0"/>
              <a:t>)</a:t>
            </a:r>
          </a:p>
          <a:p>
            <a:pPr algn="l"/>
            <a:r>
              <a:rPr lang="cs-CZ" sz="2400" dirty="0">
                <a:highlight>
                  <a:srgbClr val="FFFF00"/>
                </a:highlight>
              </a:rPr>
              <a:t>Stimuluje růst žlutého tělíska </a:t>
            </a:r>
            <a:r>
              <a:rPr lang="cs-CZ" sz="2400" dirty="0"/>
              <a:t>(tím udržuje hladinu progesteronu nutnou pro </a:t>
            </a:r>
            <a:r>
              <a:rPr lang="cs-CZ" sz="2400" dirty="0">
                <a:highlight>
                  <a:srgbClr val="FFFF00"/>
                </a:highlight>
              </a:rPr>
              <a:t>udržení těhotenství </a:t>
            </a:r>
            <a:r>
              <a:rPr lang="cs-CZ" sz="2400" dirty="0"/>
              <a:t>než jej začne vytvářet placenta)</a:t>
            </a:r>
          </a:p>
          <a:p>
            <a:pPr algn="l"/>
            <a:r>
              <a:rPr lang="cs-CZ" sz="2000" i="1" dirty="0"/>
              <a:t>Hraniční hladin: 5 </a:t>
            </a:r>
            <a:r>
              <a:rPr lang="cs-CZ" sz="2000" i="1" dirty="0" err="1"/>
              <a:t>mUI</a:t>
            </a:r>
            <a:r>
              <a:rPr lang="cs-CZ" sz="2000" i="1" dirty="0"/>
              <a:t>/ml (u starších žen až 10 </a:t>
            </a:r>
            <a:r>
              <a:rPr lang="cs-CZ" sz="2000" i="1" dirty="0" err="1"/>
              <a:t>mUI</a:t>
            </a:r>
            <a:r>
              <a:rPr lang="cs-CZ" sz="2000" i="1" dirty="0"/>
              <a:t>/ml)</a:t>
            </a:r>
          </a:p>
          <a:p>
            <a:pPr algn="l"/>
            <a:r>
              <a:rPr lang="cs-CZ" sz="2400" dirty="0"/>
              <a:t>v krvi detekován 3. týden po poslední menstruaci - </a:t>
            </a:r>
            <a:r>
              <a:rPr lang="it-IT" sz="2400" dirty="0"/>
              <a:t>cca 8. den po oplodnění</a:t>
            </a:r>
            <a:endParaRPr lang="cs-CZ" sz="2400" dirty="0"/>
          </a:p>
          <a:p>
            <a:pPr algn="l"/>
            <a:r>
              <a:rPr lang="cs-CZ" sz="2400" i="1" dirty="0"/>
              <a:t>v moči - nejcitlivější testy jsou schopny </a:t>
            </a:r>
            <a:r>
              <a:rPr lang="pl-PL" sz="2400" i="1" dirty="0"/>
              <a:t>zachytit hCG až v koncentraci od 10mIU/ml, většina z nich pak až od 20 mIU/ml.</a:t>
            </a:r>
          </a:p>
          <a:p>
            <a:pPr algn="l"/>
            <a:r>
              <a:rPr lang="cs-CZ" sz="2400" dirty="0"/>
              <a:t>max. růst hladin - 80.-90.den těhotenství, poté se snižuje … po 25.tt stabilní</a:t>
            </a:r>
          </a:p>
          <a:p>
            <a:pPr algn="l"/>
            <a:r>
              <a:rPr lang="cs-CZ" sz="2400" i="1" dirty="0"/>
              <a:t>vylučování močí končí 7.den po porodu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485D20-ACCD-DC3B-C1A0-1F41BEE01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600" y="1856621"/>
            <a:ext cx="4944400" cy="227091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E7AFE78-02C2-5048-739D-9C10B0DBA7CC}"/>
              </a:ext>
            </a:extLst>
          </p:cNvPr>
          <p:cNvSpPr txBox="1"/>
          <p:nvPr/>
        </p:nvSpPr>
        <p:spPr>
          <a:xfrm>
            <a:off x="7640664" y="4418985"/>
            <a:ext cx="2789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Detekce </a:t>
            </a:r>
            <a:r>
              <a:rPr lang="cs-CZ" sz="2000" dirty="0" err="1"/>
              <a:t>hCG</a:t>
            </a:r>
            <a:r>
              <a:rPr lang="cs-CZ" sz="2000" dirty="0"/>
              <a:t> z moči je princip volně prodejných těhotenských testů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F08796-5162-ACEC-8F25-CD39CB95473B}"/>
              </a:ext>
            </a:extLst>
          </p:cNvPr>
          <p:cNvSpPr txBox="1"/>
          <p:nvPr/>
        </p:nvSpPr>
        <p:spPr>
          <a:xfrm>
            <a:off x="7640664" y="6092765"/>
            <a:ext cx="4129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Převzato z prezentace od MUDr. Vošta</a:t>
            </a:r>
          </a:p>
        </p:txBody>
      </p:sp>
    </p:spTree>
    <p:extLst>
      <p:ext uri="{BB962C8B-B14F-4D97-AF65-F5344CB8AC3E}">
        <p14:creationId xmlns:p14="http://schemas.microsoft.com/office/powerpoint/2010/main" val="1699594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B50A4-5D75-178A-5F5D-170945C4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Oocyt – ženská pohlavní buňka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4DAFE8-F308-0FCB-8D04-DF9828877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63100" cy="2485118"/>
          </a:xfrm>
        </p:spPr>
        <p:txBody>
          <a:bodyPr/>
          <a:lstStyle/>
          <a:p>
            <a:r>
              <a:rPr lang="cs-CZ" dirty="0">
                <a:highlight>
                  <a:srgbClr val="D2A000"/>
                </a:highlight>
              </a:rPr>
              <a:t>Oocyt</a:t>
            </a:r>
            <a:r>
              <a:rPr lang="cs-CZ" dirty="0"/>
              <a:t> – má více vývojových stádií – začíná u jedince již intrauterinně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zde se vývoj zastaví až do doby puberty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v pubertě se opět rozběhne vývoj, ale ten je plně dokončen pouze v případě oplodnění oocytu spermií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Picture 2" descr="VÃ½sledek obrÃ¡zku pro primÃ¡rnÃ­ folikul sekundÃ¡rnÃ­ folikul">
            <a:extLst>
              <a:ext uri="{FF2B5EF4-FFF2-40B4-BE49-F238E27FC236}">
                <a16:creationId xmlns:a16="http://schemas.microsoft.com/office/drawing/2014/main" id="{520F23C8-346F-C072-4DE7-7970657FA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3429000"/>
            <a:ext cx="4756347" cy="289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926B6DB-6A5D-4900-D583-EFFAB32F35FE}"/>
              </a:ext>
            </a:extLst>
          </p:cNvPr>
          <p:cNvSpPr txBox="1"/>
          <p:nvPr/>
        </p:nvSpPr>
        <p:spPr>
          <a:xfrm>
            <a:off x="838200" y="4310743"/>
            <a:ext cx="729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Oocyt je v ovariu (vaječníku) uložen v tzv. </a:t>
            </a:r>
            <a:r>
              <a:rPr lang="cs-CZ" sz="2800" dirty="0">
                <a:highlight>
                  <a:srgbClr val="D2A000"/>
                </a:highlight>
              </a:rPr>
              <a:t>FOLIKULU </a:t>
            </a:r>
            <a:r>
              <a:rPr lang="cs-CZ" sz="2800" dirty="0"/>
              <a:t>– také více vývojových stádií</a:t>
            </a:r>
          </a:p>
          <a:p>
            <a:pPr lvl="1"/>
            <a:r>
              <a:rPr lang="cs-CZ" sz="2800" dirty="0"/>
              <a:t>Primordiální folikul -&gt; primární folikul -&gt; sekundární folikul -&gt; Graafův folikul (vypuzení oocytu) -&gt; z něj vznik žlutého tělíska</a:t>
            </a:r>
          </a:p>
        </p:txBody>
      </p:sp>
    </p:spTree>
    <p:extLst>
      <p:ext uri="{BB962C8B-B14F-4D97-AF65-F5344CB8AC3E}">
        <p14:creationId xmlns:p14="http://schemas.microsoft.com/office/powerpoint/2010/main" val="2285534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E7FAC-F74D-4266-9890-0379FCCA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6972905" cy="1326321"/>
          </a:xfrm>
        </p:spPr>
        <p:txBody>
          <a:bodyPr>
            <a:normAutofit/>
          </a:bodyPr>
          <a:lstStyle/>
          <a:p>
            <a:r>
              <a:rPr lang="cs-CZ" dirty="0"/>
              <a:t>Tvorba pohlavních buněk</a:t>
            </a:r>
            <a:br>
              <a:rPr lang="cs-CZ" dirty="0"/>
            </a:br>
            <a:r>
              <a:rPr lang="cs-CZ" dirty="0"/>
              <a:t>oogeneze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073E2-B4CD-439E-A606-7D5A86C16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6896705" cy="4600011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highlight>
                  <a:srgbClr val="D2A000"/>
                </a:highlight>
              </a:rPr>
              <a:t>Oocyt</a:t>
            </a:r>
            <a:r>
              <a:rPr lang="cs-CZ" dirty="0"/>
              <a:t> = ženská pohlavní buňka, obaleno ve </a:t>
            </a:r>
            <a:r>
              <a:rPr lang="cs-CZ" b="1" dirty="0"/>
              <a:t>folikulu</a:t>
            </a:r>
          </a:p>
          <a:p>
            <a:r>
              <a:rPr lang="cs-CZ" dirty="0"/>
              <a:t>Začátek už ve </a:t>
            </a:r>
            <a:r>
              <a:rPr lang="cs-CZ" b="1" dirty="0"/>
              <a:t>vaječnících</a:t>
            </a:r>
            <a:r>
              <a:rPr lang="cs-CZ" dirty="0"/>
              <a:t> embrya</a:t>
            </a:r>
          </a:p>
          <a:p>
            <a:pPr lvl="1"/>
            <a:r>
              <a:rPr lang="cs-CZ" b="1" dirty="0"/>
              <a:t>všechny</a:t>
            </a:r>
            <a:r>
              <a:rPr lang="cs-CZ" dirty="0"/>
              <a:t> pohlavní buňky se diferencují na </a:t>
            </a:r>
            <a:r>
              <a:rPr lang="cs-CZ" b="1" dirty="0">
                <a:highlight>
                  <a:srgbClr val="FFFF00"/>
                </a:highlight>
              </a:rPr>
              <a:t>primární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b="1" dirty="0">
                <a:highlight>
                  <a:srgbClr val="FFFF00"/>
                </a:highlight>
              </a:rPr>
              <a:t>oocyty</a:t>
            </a:r>
            <a:r>
              <a:rPr lang="cs-CZ" dirty="0">
                <a:highlight>
                  <a:srgbClr val="FFFF00"/>
                </a:highlight>
              </a:rPr>
              <a:t>! </a:t>
            </a:r>
            <a:r>
              <a:rPr lang="cs-CZ" i="1" dirty="0"/>
              <a:t>- </a:t>
            </a:r>
            <a:r>
              <a:rPr lang="cs-CZ" dirty="0"/>
              <a:t>1. meióza - </a:t>
            </a:r>
            <a:r>
              <a:rPr lang="cs-CZ" i="1" dirty="0"/>
              <a:t> zástava v určité fázi </a:t>
            </a:r>
            <a:r>
              <a:rPr lang="cs-CZ" b="1" dirty="0"/>
              <a:t>dělení) → dokončení dozrání v pubertě před ovulací</a:t>
            </a:r>
          </a:p>
          <a:p>
            <a:r>
              <a:rPr lang="cs-CZ" dirty="0"/>
              <a:t>Puberta - Estrogen -&gt; vznik </a:t>
            </a:r>
            <a:r>
              <a:rPr lang="cs-CZ" b="1" dirty="0">
                <a:highlight>
                  <a:srgbClr val="FFFF00"/>
                </a:highlight>
              </a:rPr>
              <a:t>sekundární oocyt </a:t>
            </a:r>
            <a:r>
              <a:rPr lang="cs-CZ" dirty="0"/>
              <a:t>+ 1. pólové tělísko (druhá buňka, polovina chromozomů)</a:t>
            </a:r>
          </a:p>
          <a:p>
            <a:r>
              <a:rPr lang="cs-CZ" b="1" dirty="0"/>
              <a:t>Vypuzení vajíčka </a:t>
            </a:r>
            <a:r>
              <a:rPr lang="cs-CZ" dirty="0"/>
              <a:t>během </a:t>
            </a:r>
            <a:r>
              <a:rPr lang="cs-CZ" b="1" dirty="0"/>
              <a:t>ovulace + </a:t>
            </a:r>
            <a:r>
              <a:rPr lang="cs-CZ" dirty="0"/>
              <a:t>2. meióza – dokončena až při oplodnění (+ vznik 2. pólového tělíska) = zralé vajíčko (ovum)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3C05B0-C035-4474-9585-AFFDED52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771525"/>
            <a:ext cx="40005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F68B293-C7E5-48D9-9EFE-02935836E324}"/>
              </a:ext>
            </a:extLst>
          </p:cNvPr>
          <p:cNvCxnSpPr>
            <a:cxnSpLocks/>
          </p:cNvCxnSpPr>
          <p:nvPr/>
        </p:nvCxnSpPr>
        <p:spPr>
          <a:xfrm>
            <a:off x="7848600" y="3562350"/>
            <a:ext cx="2266950" cy="238125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282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nstrual Cycle: the 4 Phases and What Happens During Each">
            <a:extLst>
              <a:ext uri="{FF2B5EF4-FFF2-40B4-BE49-F238E27FC236}">
                <a16:creationId xmlns:a16="http://schemas.microsoft.com/office/drawing/2014/main" id="{EDE2CA74-16D1-4930-22BE-37DB9FAF0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329" y="3192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D88E2F-E009-81CF-BFEA-C4A11B7B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Menstruační cyklus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EB91B2-D978-76F1-6058-19D093B90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4" y="1664781"/>
            <a:ext cx="9241972" cy="482809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cs-CZ" sz="5600" dirty="0"/>
              <a:t>Menstruační cyklus</a:t>
            </a:r>
          </a:p>
          <a:p>
            <a:pPr lvl="1"/>
            <a:r>
              <a:rPr lang="cs-CZ" sz="5200" dirty="0">
                <a:highlight>
                  <a:srgbClr val="FFFF00"/>
                </a:highlight>
              </a:rPr>
              <a:t>cyklické změny endometria </a:t>
            </a:r>
            <a:r>
              <a:rPr lang="cs-CZ" sz="5200" dirty="0"/>
              <a:t>s projevem děložního krvácení u žen v reprodukčním věku.</a:t>
            </a:r>
          </a:p>
          <a:p>
            <a:pPr lvl="1"/>
            <a:r>
              <a:rPr lang="cs-CZ" sz="5200" dirty="0"/>
              <a:t>Obraz </a:t>
            </a:r>
            <a:r>
              <a:rPr lang="cs-CZ" sz="5200" dirty="0">
                <a:highlight>
                  <a:srgbClr val="FFFF00"/>
                </a:highlight>
              </a:rPr>
              <a:t>cyklických hormonálních změn </a:t>
            </a:r>
            <a:r>
              <a:rPr lang="cs-CZ" sz="5200" dirty="0"/>
              <a:t>v těle ženy</a:t>
            </a:r>
          </a:p>
          <a:p>
            <a:pPr lvl="1"/>
            <a:r>
              <a:rPr lang="cs-CZ" sz="5200" dirty="0">
                <a:highlight>
                  <a:srgbClr val="FFFF00"/>
                </a:highlight>
              </a:rPr>
              <a:t>Paralelně</a:t>
            </a:r>
            <a:r>
              <a:rPr lang="cs-CZ" sz="5200" dirty="0"/>
              <a:t> probíhá </a:t>
            </a:r>
            <a:r>
              <a:rPr lang="cs-CZ" sz="5200" dirty="0">
                <a:highlight>
                  <a:srgbClr val="FFFF00"/>
                </a:highlight>
              </a:rPr>
              <a:t>ovariální cyklus </a:t>
            </a:r>
            <a:r>
              <a:rPr lang="cs-CZ" sz="5200" dirty="0"/>
              <a:t>ve vaječníku</a:t>
            </a:r>
          </a:p>
          <a:p>
            <a:pPr lvl="1"/>
            <a:r>
              <a:rPr lang="cs-CZ" sz="5200" dirty="0">
                <a:solidFill>
                  <a:schemeClr val="accent2">
                    <a:lumMod val="50000"/>
                  </a:schemeClr>
                </a:solidFill>
              </a:rPr>
              <a:t>1. den cyklu = 1. den menstruace </a:t>
            </a:r>
            <a:r>
              <a:rPr lang="cs-CZ" sz="5200" dirty="0"/>
              <a:t>(hormonální změny již 2-3 dny předem)</a:t>
            </a:r>
          </a:p>
          <a:p>
            <a:pPr lvl="1"/>
            <a:r>
              <a:rPr lang="cs-CZ" sz="5200" dirty="0"/>
              <a:t>Cílem je:</a:t>
            </a:r>
          </a:p>
          <a:p>
            <a:pPr lvl="2"/>
            <a:r>
              <a:rPr lang="cs-CZ" sz="4800" dirty="0"/>
              <a:t>dokončení </a:t>
            </a:r>
            <a:r>
              <a:rPr lang="cs-CZ" sz="4800" dirty="0">
                <a:highlight>
                  <a:srgbClr val="FFFF00"/>
                </a:highlight>
              </a:rPr>
              <a:t>zrání vajíčka</a:t>
            </a:r>
          </a:p>
          <a:p>
            <a:pPr lvl="2"/>
            <a:r>
              <a:rPr lang="cs-CZ" sz="4800" dirty="0"/>
              <a:t>příprava endometria </a:t>
            </a:r>
            <a:r>
              <a:rPr lang="cs-CZ" sz="4800" dirty="0">
                <a:highlight>
                  <a:srgbClr val="FFFF00"/>
                </a:highlight>
              </a:rPr>
              <a:t>pro nidaci blastocysty </a:t>
            </a:r>
            <a:r>
              <a:rPr lang="cs-CZ" sz="4800" dirty="0"/>
              <a:t>a umožnění dalšího vývoje</a:t>
            </a:r>
          </a:p>
          <a:p>
            <a:pPr algn="l"/>
            <a:r>
              <a:rPr lang="cs-CZ" sz="5600" dirty="0"/>
              <a:t>Menstruační krvácení</a:t>
            </a:r>
          </a:p>
          <a:p>
            <a:pPr lvl="1"/>
            <a:r>
              <a:rPr lang="cs-CZ" sz="5300" dirty="0"/>
              <a:t>Krevní ztráta v rozmezí 20 – 60 ml – nepřesahuje 80 ml</a:t>
            </a:r>
            <a:endParaRPr lang="cs-CZ" sz="5100" dirty="0"/>
          </a:p>
          <a:p>
            <a:pPr marL="0" indent="0">
              <a:buNone/>
            </a:pPr>
            <a:endParaRPr lang="cs-CZ" sz="51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2A4D8FA-3E84-06BD-BD0A-31873143EA6C}"/>
              </a:ext>
            </a:extLst>
          </p:cNvPr>
          <p:cNvSpPr txBox="1"/>
          <p:nvPr/>
        </p:nvSpPr>
        <p:spPr>
          <a:xfrm>
            <a:off x="8039489" y="6308209"/>
            <a:ext cx="374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/>
              <a:t>převzato z prezentace od MUDr. Vošta</a:t>
            </a:r>
          </a:p>
        </p:txBody>
      </p:sp>
    </p:spTree>
    <p:extLst>
      <p:ext uri="{BB962C8B-B14F-4D97-AF65-F5344CB8AC3E}">
        <p14:creationId xmlns:p14="http://schemas.microsoft.com/office/powerpoint/2010/main" val="3150128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EE9F2-6B32-E7B4-1521-A8B3A57F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MENSTRUAČNÍ CYKLUS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1974A-911B-FC6D-8880-DE2F7D174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b="0" i="0" u="none" strike="noStrike" baseline="0" dirty="0">
                <a:latin typeface="Calibri" panose="020F0502020204030204" pitchFamily="34" charset="0"/>
              </a:rPr>
              <a:t>Menarche:</a:t>
            </a:r>
          </a:p>
          <a:p>
            <a:pPr lvl="1"/>
            <a:r>
              <a:rPr lang="cs-CZ" sz="2000" b="1" i="0" u="none" strike="noStrike" baseline="0" dirty="0">
                <a:solidFill>
                  <a:srgbClr val="7030A0"/>
                </a:solidFill>
                <a:latin typeface="Calibri" panose="020F0502020204030204" pitchFamily="34" charset="0"/>
              </a:rPr>
              <a:t>První menstruační krvácení </a:t>
            </a:r>
            <a:r>
              <a:rPr lang="cs-CZ" sz="2000" b="0" i="0" u="none" strike="noStrike" baseline="0" dirty="0">
                <a:latin typeface="Calibri" panose="020F0502020204030204" pitchFamily="34" charset="0"/>
              </a:rPr>
              <a:t>v životě ženy</a:t>
            </a:r>
          </a:p>
          <a:p>
            <a:pPr lvl="1"/>
            <a:r>
              <a:rPr lang="cs-CZ" sz="2000" b="0" i="0" u="none" strike="noStrike" baseline="0" dirty="0">
                <a:latin typeface="Calibri" panose="020F0502020204030204" pitchFamily="34" charset="0"/>
              </a:rPr>
              <a:t>Průměrný věk 12,7 let</a:t>
            </a:r>
          </a:p>
          <a:p>
            <a:pPr lvl="1"/>
            <a:r>
              <a:rPr lang="cs-CZ" sz="2000" b="0" i="0" u="none" strike="noStrike" baseline="0" dirty="0">
                <a:latin typeface="Calibri" panose="020F0502020204030204" pitchFamily="34" charset="0"/>
              </a:rPr>
              <a:t>V </a:t>
            </a:r>
            <a:r>
              <a:rPr lang="cs-CZ" sz="2000" b="0" i="0" u="none" strike="noStrike" baseline="0" dirty="0" err="1">
                <a:latin typeface="Calibri" panose="020F0502020204030204" pitchFamily="34" charset="0"/>
              </a:rPr>
              <a:t>postmenarcheálním</a:t>
            </a:r>
            <a:r>
              <a:rPr lang="cs-CZ" sz="2000" b="0" i="0" u="none" strike="noStrike" baseline="0" dirty="0">
                <a:latin typeface="Calibri" panose="020F0502020204030204" pitchFamily="34" charset="0"/>
              </a:rPr>
              <a:t> období je typické dysfunkční krvácení = anovulace (24 měsíců)</a:t>
            </a:r>
          </a:p>
          <a:p>
            <a:pPr algn="l"/>
            <a:r>
              <a:rPr lang="cs-CZ" b="0" i="0" u="none" strike="noStrike" baseline="0" dirty="0">
                <a:latin typeface="Calibri" panose="020F0502020204030204" pitchFamily="34" charset="0"/>
              </a:rPr>
              <a:t>Menopauza:</a:t>
            </a:r>
          </a:p>
          <a:p>
            <a:pPr lvl="1"/>
            <a:r>
              <a:rPr lang="cs-CZ" sz="2000" b="1" i="0" u="none" strike="noStrike" baseline="0" dirty="0">
                <a:solidFill>
                  <a:srgbClr val="7030A0"/>
                </a:solidFill>
                <a:latin typeface="Calibri" panose="020F0502020204030204" pitchFamily="34" charset="0"/>
              </a:rPr>
              <a:t>Poslední menstruace</a:t>
            </a:r>
            <a:r>
              <a:rPr lang="cs-CZ" sz="2000" b="0" i="0" u="none" strike="noStrike" baseline="0" dirty="0">
                <a:latin typeface="Calibri" panose="020F0502020204030204" pitchFamily="34" charset="0"/>
              </a:rPr>
              <a:t>, která není rok následována jinou</a:t>
            </a:r>
          </a:p>
          <a:p>
            <a:pPr lvl="1"/>
            <a:r>
              <a:rPr lang="cs-CZ" sz="2000" b="0" u="none" strike="noStrike" baseline="0" dirty="0">
                <a:latin typeface="Calibri" panose="020F0502020204030204" pitchFamily="34" charset="0"/>
              </a:rPr>
              <a:t>50 let +/- jeden rok</a:t>
            </a:r>
          </a:p>
          <a:p>
            <a:pPr lvl="1"/>
            <a:r>
              <a:rPr lang="cs-CZ" sz="2000" b="0" i="0" u="none" strike="noStrike" baseline="0" dirty="0">
                <a:latin typeface="Calibri" panose="020F0502020204030204" pitchFamily="34" charset="0"/>
              </a:rPr>
              <a:t>&gt; 40 IU/L FSH</a:t>
            </a:r>
          </a:p>
          <a:p>
            <a:pPr algn="l"/>
            <a:r>
              <a:rPr lang="cs-CZ" b="0" i="0" u="none" strike="noStrike" baseline="0" dirty="0">
                <a:latin typeface="Calibri" panose="020F0502020204030204" pitchFamily="34" charset="0"/>
              </a:rPr>
              <a:t>Délka cyklu:</a:t>
            </a:r>
          </a:p>
          <a:p>
            <a:pPr lvl="1"/>
            <a:r>
              <a:rPr lang="cs-CZ" sz="2000" b="1" i="0" u="none" strike="noStrike" baseline="0" dirty="0">
                <a:solidFill>
                  <a:srgbClr val="7030A0"/>
                </a:solidFill>
                <a:latin typeface="Calibri" panose="020F0502020204030204" pitchFamily="34" charset="0"/>
              </a:rPr>
              <a:t>cca 28 dnů </a:t>
            </a:r>
            <a:r>
              <a:rPr lang="cs-CZ" sz="2000" b="0" i="0" u="none" strike="noStrike" baseline="0" dirty="0">
                <a:latin typeface="Calibri" panose="020F0502020204030204" pitchFamily="34" charset="0"/>
              </a:rPr>
              <a:t>(většinou 28-35), krvácení 4+/- 2 dny </a:t>
            </a:r>
          </a:p>
          <a:p>
            <a:pPr lvl="1"/>
            <a:r>
              <a:rPr lang="da-DK" sz="2000" b="0" i="0" u="none" strike="noStrike" baseline="0" dirty="0">
                <a:latin typeface="Calibri" panose="020F0502020204030204" pitchFamily="34" charset="0"/>
              </a:rPr>
              <a:t>cca 14.den cyklu dojde k ovulaci</a:t>
            </a:r>
            <a:endParaRPr lang="cs-CZ" sz="3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2206B24-2A38-EF9D-78B0-FC2F5BFF8E78}"/>
              </a:ext>
            </a:extLst>
          </p:cNvPr>
          <p:cNvSpPr txBox="1"/>
          <p:nvPr/>
        </p:nvSpPr>
        <p:spPr>
          <a:xfrm>
            <a:off x="7744692" y="5832764"/>
            <a:ext cx="403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Převzato z prezentace od MUDr. Vošta</a:t>
            </a:r>
          </a:p>
        </p:txBody>
      </p:sp>
    </p:spTree>
    <p:extLst>
      <p:ext uri="{BB962C8B-B14F-4D97-AF65-F5344CB8AC3E}">
        <p14:creationId xmlns:p14="http://schemas.microsoft.com/office/powerpoint/2010/main" val="2008380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14B47-D99A-4AB4-8AF0-C039EDF92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979047" cy="1636295"/>
          </a:xfrm>
        </p:spPr>
        <p:txBody>
          <a:bodyPr>
            <a:normAutofit fontScale="90000"/>
          </a:bodyPr>
          <a:lstStyle/>
          <a:p>
            <a:r>
              <a:rPr lang="cs-CZ" dirty="0"/>
              <a:t>Menstruační + ovariální cyklus - </a:t>
            </a:r>
            <a:r>
              <a:rPr lang="cs-CZ" b="1" dirty="0"/>
              <a:t>FÁZE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A3368-FB1A-4428-9ED2-2A75F62B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467880"/>
            <a:ext cx="5182205" cy="4320778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MENSTRUAČNÍ CYKLUS</a:t>
            </a:r>
          </a:p>
          <a:p>
            <a:pPr marL="800100" lvl="1" indent="-342900">
              <a:buFont typeface="Arial" panose="020B0604020202020204" pitchFamily="34" charset="0"/>
              <a:buAutoNum type="arabicParenR"/>
            </a:pPr>
            <a:r>
              <a:rPr lang="cs-CZ" dirty="0"/>
              <a:t>MENSTRUAČNÍ FÁZE</a:t>
            </a:r>
          </a:p>
          <a:p>
            <a:pPr marL="800100" lvl="1" indent="-342900">
              <a:buAutoNum type="arabicParenR"/>
            </a:pPr>
            <a:r>
              <a:rPr lang="cs-CZ" dirty="0"/>
              <a:t>FOLIKULÁRNÍ FÁZE (proliferační)</a:t>
            </a:r>
          </a:p>
          <a:p>
            <a:pPr marL="800100" lvl="1" indent="-342900">
              <a:buAutoNum type="arabicParenR"/>
            </a:pPr>
            <a:r>
              <a:rPr lang="cs-CZ" dirty="0"/>
              <a:t>LUTEÁLNÍ FÁZE (sekreční)</a:t>
            </a:r>
          </a:p>
          <a:p>
            <a:r>
              <a:rPr lang="cs-CZ" dirty="0"/>
              <a:t>OVARIÁLNÍ CYKLUS</a:t>
            </a:r>
          </a:p>
          <a:p>
            <a:pPr marL="800100" lvl="1" indent="-342900">
              <a:buAutoNum type="arabicParenR"/>
            </a:pPr>
            <a:r>
              <a:rPr lang="cs-CZ" dirty="0"/>
              <a:t>FOLIKULÁRNÍ FÁZE</a:t>
            </a:r>
          </a:p>
          <a:p>
            <a:pPr marL="800100" lvl="1" indent="-342900">
              <a:buAutoNum type="arabicParenR"/>
            </a:pPr>
            <a:r>
              <a:rPr lang="cs-CZ" dirty="0"/>
              <a:t>OVULAČNÍ FÁZE</a:t>
            </a:r>
          </a:p>
          <a:p>
            <a:pPr marL="800100" lvl="1" indent="-342900">
              <a:buAutoNum type="arabicParenR"/>
            </a:pPr>
            <a:r>
              <a:rPr lang="cs-CZ" dirty="0"/>
              <a:t>LUTEÁLNÍ FÁZE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6C02A9-3E63-492D-BF76-D51DD0E54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19" y="14288"/>
            <a:ext cx="5313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95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3A525B9-DEF8-8A50-0D27-45658A64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45" y="-17498"/>
            <a:ext cx="6843910" cy="68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4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8C4C1-3EE9-4064-8259-32766C03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ČÁSTI ENDOKRINNÍHO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52C057-B914-4A93-854E-DBDD7A111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360" indent="-457200">
              <a:buFont typeface="+mj-lt"/>
              <a:buAutoNum type="arabicPeriod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ORGÁNY</a:t>
            </a:r>
            <a:r>
              <a:rPr lang="cs-CZ" b="1" dirty="0"/>
              <a:t> </a:t>
            </a:r>
            <a:r>
              <a:rPr lang="cs-CZ" dirty="0"/>
              <a:t>– ŽLÁZY S VNITŘNÍ SEKRECÍ</a:t>
            </a:r>
          </a:p>
          <a:p>
            <a:pPr marL="463360" indent="-457200">
              <a:buFont typeface="+mj-lt"/>
              <a:buAutoNum type="arabicPeriod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SAMOSTATNÉ BUŇKY ROZPTÝLENÉ </a:t>
            </a:r>
            <a:r>
              <a:rPr lang="cs-CZ" dirty="0"/>
              <a:t>– „DNES“</a:t>
            </a:r>
          </a:p>
          <a:p>
            <a:pPr lvl="1"/>
            <a:r>
              <a:rPr lang="cs-CZ" dirty="0"/>
              <a:t>DNES = Difúzní neuroendokrinní systém</a:t>
            </a:r>
          </a:p>
          <a:p>
            <a:pPr lvl="2"/>
            <a:r>
              <a:rPr lang="cs-CZ" dirty="0"/>
              <a:t>GIT, placenta, ledvina,…</a:t>
            </a:r>
          </a:p>
          <a:p>
            <a:pPr lvl="1"/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Společně s nervovým systémem se podílí na </a:t>
            </a:r>
            <a:r>
              <a:rPr lang="cs-CZ" b="1" dirty="0"/>
              <a:t>řízení funkcí mnoha orgánů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chemeClr val="accent1">
                    <a:lumMod val="50000"/>
                  </a:schemeClr>
                </a:solidFill>
              </a:rPr>
              <a:t>„VNITŘNÍ SEKRECE“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0" dirty="0"/>
              <a:t>Vzniklé látky </a:t>
            </a:r>
            <a:r>
              <a:rPr lang="cs-CZ" b="1" i="0" dirty="0"/>
              <a:t>HORMONY</a:t>
            </a:r>
            <a:r>
              <a:rPr lang="cs-CZ" i="0" dirty="0"/>
              <a:t> se vylučují </a:t>
            </a:r>
            <a:r>
              <a:rPr lang="cs-CZ" b="1" i="0" dirty="0"/>
              <a:t>do krve </a:t>
            </a:r>
            <a:r>
              <a:rPr lang="cs-CZ" i="0" dirty="0"/>
              <a:t>(vs. exokrinní) – tedy nemají vývody!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Působení i ve vzdálených orgánech</a:t>
            </a:r>
            <a:endParaRPr lang="cs-CZ" i="0" dirty="0"/>
          </a:p>
          <a:p>
            <a:pPr marL="4572" lvl="1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99975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A77B36-4EA5-594A-DB3D-9A899A75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cyklu – 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C35C7B-D6D0-855D-416E-0DA1712C9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19011" cy="4351338"/>
          </a:xfrm>
        </p:spPr>
        <p:txBody>
          <a:bodyPr>
            <a:normAutofit/>
          </a:bodyPr>
          <a:lstStyle/>
          <a:p>
            <a:r>
              <a:rPr lang="cs-CZ" dirty="0"/>
              <a:t>1. den cyklu = začátek menstruačního krvácení = 4+/- 2 dny –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MENSTRUAČNÍ FÁZE </a:t>
            </a:r>
          </a:p>
          <a:p>
            <a:pPr lvl="1"/>
            <a:r>
              <a:rPr lang="cs-CZ" dirty="0"/>
              <a:t>krvácení po ischemii spirálních arterií – v důsledku poklesu estrogenu a progesteronu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D339E8-C0FD-B3F1-EE4E-1BC2FD7E3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16" y="0"/>
            <a:ext cx="5313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6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87498-E05A-9E64-992F-3C1D6C71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cyklu –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A9FE00-B6FD-A108-E07A-C61F9A203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98" y="1569827"/>
            <a:ext cx="6087979" cy="3973597"/>
          </a:xfrm>
        </p:spPr>
        <p:txBody>
          <a:bodyPr>
            <a:normAutofit/>
          </a:bodyPr>
          <a:lstStyle/>
          <a:p>
            <a:r>
              <a:rPr lang="cs-CZ" dirty="0"/>
              <a:t>1. – 14. den – FOLIKULÁRNÍ FÁZE / PROLIFERAČNÍ FÁZE</a:t>
            </a:r>
          </a:p>
          <a:p>
            <a:pPr lvl="1"/>
            <a:r>
              <a:rPr lang="cs-CZ" dirty="0"/>
              <a:t>Od začátku krvácení až do ovulace</a:t>
            </a:r>
          </a:p>
          <a:p>
            <a:pPr lvl="1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Ovaria</a:t>
            </a:r>
            <a:r>
              <a:rPr lang="cs-CZ" dirty="0"/>
              <a:t> – FSH -&gt; </a:t>
            </a:r>
            <a:r>
              <a:rPr lang="cs-CZ" dirty="0">
                <a:highlight>
                  <a:srgbClr val="D2A000"/>
                </a:highlight>
              </a:rPr>
              <a:t>zrání folikulů </a:t>
            </a:r>
            <a:r>
              <a:rPr lang="cs-CZ" dirty="0"/>
              <a:t>-&gt; ty produkují </a:t>
            </a:r>
            <a:r>
              <a:rPr lang="cs-CZ" dirty="0">
                <a:highlight>
                  <a:srgbClr val="C0C0C0"/>
                </a:highlight>
              </a:rPr>
              <a:t>estrogeny</a:t>
            </a:r>
          </a:p>
          <a:p>
            <a:pPr lvl="2"/>
            <a:r>
              <a:rPr lang="cs-CZ" dirty="0">
                <a:highlight>
                  <a:srgbClr val="D2A000"/>
                </a:highlight>
              </a:rPr>
              <a:t>Vzniká dominantní folikul </a:t>
            </a:r>
            <a:r>
              <a:rPr lang="cs-CZ" dirty="0"/>
              <a:t>= ten produkuje nejvíce estrogenu – estrogen negativní zpětnou vazbou blokuje FSH -&gt; FSH klesá -&gt; ostatní folikuly nemají stimul a zanikají</a:t>
            </a:r>
          </a:p>
          <a:p>
            <a:pPr lvl="2"/>
            <a:r>
              <a:rPr lang="cs-CZ" dirty="0">
                <a:highlight>
                  <a:srgbClr val="D2A000"/>
                </a:highlight>
              </a:rPr>
              <a:t>Dominantní folikul – praská -&gt; vylučuje oocyt ovulací</a:t>
            </a:r>
          </a:p>
          <a:p>
            <a:pPr marL="914400" lvl="2" indent="0">
              <a:buNone/>
            </a:pPr>
            <a:endParaRPr lang="cs-CZ" dirty="0">
              <a:highlight>
                <a:srgbClr val="D2A000"/>
              </a:highlight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5ADA5B-B0B7-F9DD-D50E-18A7CBACD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77" y="1027906"/>
            <a:ext cx="5877956" cy="425917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F2D481B-2572-F327-59F7-427271920089}"/>
              </a:ext>
            </a:extLst>
          </p:cNvPr>
          <p:cNvSpPr txBox="1"/>
          <p:nvPr/>
        </p:nvSpPr>
        <p:spPr>
          <a:xfrm>
            <a:off x="161898" y="5488201"/>
            <a:ext cx="8013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Děloha</a:t>
            </a:r>
            <a:r>
              <a:rPr lang="cs-CZ" sz="2400" dirty="0"/>
              <a:t> – </a:t>
            </a:r>
            <a:r>
              <a:rPr lang="cs-CZ" sz="2400" dirty="0">
                <a:highlight>
                  <a:srgbClr val="D2A000"/>
                </a:highlight>
              </a:rPr>
              <a:t>proliferace (nárůst) sliznice </a:t>
            </a:r>
            <a:r>
              <a:rPr lang="cs-CZ" sz="2400" dirty="0"/>
              <a:t>– vlivem </a:t>
            </a:r>
            <a:r>
              <a:rPr lang="cs-CZ" sz="2400" dirty="0">
                <a:highlight>
                  <a:srgbClr val="C0C0C0"/>
                </a:highlight>
              </a:rPr>
              <a:t>estrogenu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400" dirty="0">
              <a:highlight>
                <a:srgbClr val="C0C0C0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Cervix</a:t>
            </a:r>
            <a:r>
              <a:rPr lang="cs-CZ" sz="2400" dirty="0"/>
              <a:t> – hlen hustý a kyselá -&gt; zabraňuje průniku spermií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C03891-207C-5194-C1AF-CBA6F5F6D1CB}"/>
              </a:ext>
            </a:extLst>
          </p:cNvPr>
          <p:cNvSpPr txBox="1"/>
          <p:nvPr/>
        </p:nvSpPr>
        <p:spPr>
          <a:xfrm>
            <a:off x="7029959" y="658574"/>
            <a:ext cx="455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 obrázku: https://creativemeddoses.com/</a:t>
            </a:r>
          </a:p>
        </p:txBody>
      </p:sp>
    </p:spTree>
    <p:extLst>
      <p:ext uri="{BB962C8B-B14F-4D97-AF65-F5344CB8AC3E}">
        <p14:creationId xmlns:p14="http://schemas.microsoft.com/office/powerpoint/2010/main" val="2048373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rstanding Your Menstrual Cycle - Marion Gluck">
            <a:extLst>
              <a:ext uri="{FF2B5EF4-FFF2-40B4-BE49-F238E27FC236}">
                <a16:creationId xmlns:a16="http://schemas.microsoft.com/office/drawing/2014/main" id="{BA7069F9-D7D1-A0D1-0112-46E40AD2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36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E5D36-14FA-B95E-32A9-F53EA34C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cyklu – III.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A19313-D59C-27EB-8299-4F543CFDE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18195" cy="4351338"/>
          </a:xfrm>
        </p:spPr>
        <p:txBody>
          <a:bodyPr/>
          <a:lstStyle/>
          <a:p>
            <a:r>
              <a:rPr lang="cs-CZ" dirty="0"/>
              <a:t>14. den – OVULACE</a:t>
            </a:r>
          </a:p>
          <a:p>
            <a:pPr lvl="1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Ovarium</a:t>
            </a:r>
            <a:r>
              <a:rPr lang="cs-CZ" dirty="0"/>
              <a:t> - Ovulace = vypuzení oocytu z dominantního (zralého – tzv. Graafova) folikulu</a:t>
            </a:r>
          </a:p>
          <a:p>
            <a:pPr lvl="1"/>
            <a:r>
              <a:rPr lang="cs-CZ" dirty="0"/>
              <a:t>↑ hladina estrogenu -&gt; začne působit </a:t>
            </a:r>
            <a:r>
              <a:rPr lang="cs-CZ" u="sng" dirty="0"/>
              <a:t>pozitivní zpětnou vazbou</a:t>
            </a:r>
            <a:r>
              <a:rPr lang="cs-CZ" dirty="0"/>
              <a:t> -&gt; </a:t>
            </a:r>
            <a:r>
              <a:rPr lang="cs-CZ" dirty="0">
                <a:highlight>
                  <a:srgbClr val="D2A000"/>
                </a:highlight>
              </a:rPr>
              <a:t>vylučuje se LH</a:t>
            </a:r>
            <a:r>
              <a:rPr lang="cs-CZ" dirty="0"/>
              <a:t> z adenohypofýzy -&gt; </a:t>
            </a:r>
            <a:r>
              <a:rPr lang="cs-CZ" dirty="0" err="1"/>
              <a:t>peak</a:t>
            </a:r>
            <a:r>
              <a:rPr lang="cs-CZ" dirty="0"/>
              <a:t> (vzestup) LH způsobí ovulaci </a:t>
            </a:r>
          </a:p>
          <a:p>
            <a:pPr lvl="1"/>
            <a:r>
              <a:rPr lang="cs-CZ" dirty="0"/>
              <a:t>1-2 dny po ovulaci vzestup bazální teploty o 0,5°C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Cervix</a:t>
            </a:r>
            <a:r>
              <a:rPr lang="cs-CZ" dirty="0"/>
              <a:t> – „plodný hlen“ – více vody, méně kyselý, </a:t>
            </a:r>
            <a:r>
              <a:rPr lang="cs-CZ" i="1" dirty="0"/>
              <a:t>(po zaschnutí tvoří kapraďovité vzory – krystalizace), </a:t>
            </a:r>
            <a:r>
              <a:rPr lang="cs-CZ" dirty="0"/>
              <a:t>pootevření děložního hrdla</a:t>
            </a:r>
          </a:p>
          <a:p>
            <a:endParaRPr lang="cs-CZ" dirty="0"/>
          </a:p>
        </p:txBody>
      </p:sp>
      <p:pic>
        <p:nvPicPr>
          <p:cNvPr id="4" name="Obrázek 3" descr="Some crystallization patterns of human periovulatory cervical mucus observed under light microscopy A. Type S mucus crystallization: The crystals are arranged together forming rows (400). B. Type L mucus crystallization: This crystalline pattern has a structure with a straight main axis and branchings protruding at a 90° angle from which smaller branches can originate, again at a 90° angle (400). C. Subtype P2 crystallization: Characterized by an evident fern-like morphology. It consists of a well-defined main axis, from which branchings protrude to both sides, forming 60° angles with respect to the main axis (200). D. Subtype P6 B crystallization: Has a star-like geometry, with a central nucleus from which six well-defined axes protrude at a 60° angle with each other. From each of these axes, variable length branchings originate (200).">
            <a:extLst>
              <a:ext uri="{FF2B5EF4-FFF2-40B4-BE49-F238E27FC236}">
                <a16:creationId xmlns:a16="http://schemas.microsoft.com/office/drawing/2014/main" id="{AC1AA34C-B6B6-8F47-09FD-A8B39FB3E15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076780" y="3965258"/>
            <a:ext cx="2935605" cy="221170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152561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C091F-0BE6-E735-3AC1-B71FCFA6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cyklu – IV.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AC202-43C3-E58D-8768-8A8CA08A4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14. – 28. den – LUTEÁLNÍ FÁZE / SEKREČNÍ FÁZE</a:t>
            </a:r>
          </a:p>
          <a:p>
            <a:pPr lvl="1"/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Ovarium</a:t>
            </a:r>
            <a:r>
              <a:rPr lang="cs-CZ" sz="2800" dirty="0"/>
              <a:t> – </a:t>
            </a:r>
            <a:r>
              <a:rPr lang="cs-CZ" sz="2800" dirty="0" err="1"/>
              <a:t>luteální</a:t>
            </a:r>
            <a:r>
              <a:rPr lang="cs-CZ" sz="2800" dirty="0"/>
              <a:t> fáze</a:t>
            </a:r>
          </a:p>
          <a:p>
            <a:pPr lvl="2"/>
            <a:r>
              <a:rPr lang="cs-CZ" sz="2400" dirty="0" err="1"/>
              <a:t>Luteinizace</a:t>
            </a:r>
            <a:r>
              <a:rPr lang="cs-CZ" sz="2400" dirty="0"/>
              <a:t> = Vznik </a:t>
            </a:r>
            <a:r>
              <a:rPr lang="cs-CZ" sz="2400" u="sng" dirty="0">
                <a:highlight>
                  <a:srgbClr val="D2A000"/>
                </a:highlight>
              </a:rPr>
              <a:t>žlutého tělíska (corpus luteum)</a:t>
            </a:r>
            <a:r>
              <a:rPr lang="cs-CZ" sz="2400" dirty="0">
                <a:highlight>
                  <a:srgbClr val="D2A000"/>
                </a:highlight>
              </a:rPr>
              <a:t> </a:t>
            </a:r>
            <a:r>
              <a:rPr lang="cs-CZ" sz="2400" dirty="0"/>
              <a:t>z Graafova folikulu (po vypuzení vajíčka) -&gt; to </a:t>
            </a:r>
            <a:r>
              <a:rPr lang="cs-CZ" sz="2400" u="sng" dirty="0"/>
              <a:t>produkuje </a:t>
            </a:r>
            <a:r>
              <a:rPr lang="cs-CZ" sz="2400" u="sng" dirty="0">
                <a:highlight>
                  <a:srgbClr val="D2A000"/>
                </a:highlight>
              </a:rPr>
              <a:t>PROGESTERON</a:t>
            </a:r>
            <a:r>
              <a:rPr lang="cs-CZ" sz="2400" u="sng" dirty="0"/>
              <a:t> </a:t>
            </a:r>
          </a:p>
          <a:p>
            <a:pPr lvl="1"/>
            <a:r>
              <a:rPr lang="cs-CZ" sz="2800" b="1" dirty="0">
                <a:solidFill>
                  <a:srgbClr val="FF0000"/>
                </a:solidFill>
              </a:rPr>
              <a:t>Děloha</a:t>
            </a:r>
            <a:r>
              <a:rPr lang="cs-CZ" sz="2800" dirty="0"/>
              <a:t> – sekreční fáze</a:t>
            </a:r>
          </a:p>
          <a:p>
            <a:pPr lvl="2"/>
            <a:r>
              <a:rPr lang="cs-CZ" sz="2400" dirty="0"/>
              <a:t>pod vlivem </a:t>
            </a:r>
            <a:r>
              <a:rPr lang="cs-CZ" sz="2400" dirty="0">
                <a:highlight>
                  <a:srgbClr val="D2A000"/>
                </a:highlight>
              </a:rPr>
              <a:t>progesteronu</a:t>
            </a:r>
            <a:r>
              <a:rPr lang="cs-CZ" sz="2400" dirty="0"/>
              <a:t> -&gt; </a:t>
            </a:r>
            <a:r>
              <a:rPr lang="cs-CZ" sz="2400" dirty="0">
                <a:highlight>
                  <a:srgbClr val="D2A000"/>
                </a:highlight>
              </a:rPr>
              <a:t>sekreční transformace endometria </a:t>
            </a:r>
            <a:r>
              <a:rPr lang="cs-CZ" sz="2400" dirty="0"/>
              <a:t>(tedy hromadí se př. glykogen v žlázkách endometria, lumen je širší) -&gt; endometrium se připravuje pro implantaci </a:t>
            </a:r>
          </a:p>
          <a:p>
            <a:pPr lvl="2"/>
            <a:endParaRPr lang="cs-CZ" sz="2400" dirty="0"/>
          </a:p>
          <a:p>
            <a:pPr lvl="1"/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životnost žlutého tělíska je 14 – 16 dní</a:t>
            </a:r>
          </a:p>
        </p:txBody>
      </p:sp>
    </p:spTree>
    <p:extLst>
      <p:ext uri="{BB962C8B-B14F-4D97-AF65-F5344CB8AC3E}">
        <p14:creationId xmlns:p14="http://schemas.microsoft.com/office/powerpoint/2010/main" val="450252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AADC361-78D4-C4DD-21F9-78EDACB2C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15" y="0"/>
            <a:ext cx="5313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22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611B3-A633-6119-77FD-8690FEA5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cyklu – V.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1A7B71-F3CD-432A-8053-5E7E48F07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75171" cy="435133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>
                <a:highlight>
                  <a:srgbClr val="C0C0C0"/>
                </a:highlight>
              </a:rPr>
              <a:t>Žena otěhotní </a:t>
            </a:r>
            <a:r>
              <a:rPr lang="cs-CZ" b="1" dirty="0"/>
              <a:t>-&gt; </a:t>
            </a:r>
            <a:r>
              <a:rPr lang="cs-CZ" dirty="0"/>
              <a:t>(oocyt + spermie) – blastocysta, poté placenta – produkuje </a:t>
            </a:r>
            <a:r>
              <a:rPr lang="cs-CZ" dirty="0" err="1"/>
              <a:t>hCG</a:t>
            </a:r>
            <a:r>
              <a:rPr lang="cs-CZ" dirty="0"/>
              <a:t> -&gt; působí na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žluté tělísko </a:t>
            </a:r>
            <a:r>
              <a:rPr lang="cs-CZ" dirty="0"/>
              <a:t>-&gt; to produkuje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progesteron</a:t>
            </a:r>
            <a:r>
              <a:rPr lang="cs-CZ" dirty="0"/>
              <a:t> -&gt;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udržuje těhotenství </a:t>
            </a:r>
            <a:r>
              <a:rPr lang="cs-CZ" dirty="0"/>
              <a:t>(žluté tělísko je zcela zásadní pro prvních 7-9 týdnů těhotenství)</a:t>
            </a:r>
          </a:p>
          <a:p>
            <a:pPr marL="457200" lvl="1" indent="0">
              <a:buNone/>
            </a:pP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>
                <a:highlight>
                  <a:srgbClr val="D2A000"/>
                </a:highlight>
              </a:rPr>
              <a:t>Žena neotěhotní </a:t>
            </a:r>
            <a:r>
              <a:rPr lang="cs-CZ" b="1" dirty="0"/>
              <a:t>-&gt;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není </a:t>
            </a:r>
            <a:r>
              <a:rPr lang="cs-CZ" b="1" dirty="0" err="1">
                <a:solidFill>
                  <a:schemeClr val="accent2">
                    <a:lumMod val="50000"/>
                  </a:schemeClr>
                </a:solidFill>
              </a:rPr>
              <a:t>hCG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dirty="0"/>
              <a:t>z placenty -&gt;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žluté tělísko zaniká </a:t>
            </a:r>
            <a:r>
              <a:rPr lang="cs-CZ" dirty="0"/>
              <a:t>-&gt; pokles progesteronu i estrogenu -&gt; to způsobí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konstrikci cév v endometriu </a:t>
            </a:r>
            <a:r>
              <a:rPr lang="cs-CZ" dirty="0"/>
              <a:t>-&gt;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endometrium</a:t>
            </a:r>
            <a:r>
              <a:rPr lang="cs-CZ" dirty="0"/>
              <a:t> se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odloučí</a:t>
            </a:r>
            <a:r>
              <a:rPr lang="cs-CZ" dirty="0"/>
              <a:t> (menstruace)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↓ hladiny E a P -&gt;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 zvyšují se hladiny FSH -&gt; začíná nový cyklus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961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117ED98-CC98-C1EB-5F7A-37E89265D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15" y="0"/>
            <a:ext cx="5313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85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ek obrÃ¡zku pro primÃ¡rnÃ­ folikul sekundÃ¡rnÃ­ folikul">
            <a:extLst>
              <a:ext uri="{FF2B5EF4-FFF2-40B4-BE49-F238E27FC236}">
                <a16:creationId xmlns:a16="http://schemas.microsoft.com/office/drawing/2014/main" id="{0A1DD0B4-D99A-4CA1-9192-D8DC065F4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0"/>
            <a:ext cx="11279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73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72F55-1554-56C1-2B1C-C7AFA9D1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děje dál po vypuzení oocytu…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3CFD3E-48A1-3B4F-0DCE-E3C630E60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50379" cy="2553870"/>
          </a:xfrm>
        </p:spPr>
        <p:txBody>
          <a:bodyPr>
            <a:normAutofit/>
          </a:bodyPr>
          <a:lstStyle/>
          <a:p>
            <a:r>
              <a:rPr lang="cs-CZ" dirty="0"/>
              <a:t>vypuzení oocytu z ovaria do břišní dutiny (volně) </a:t>
            </a:r>
            <a:r>
              <a:rPr lang="cs-CZ" b="1" dirty="0"/>
              <a:t>→ </a:t>
            </a:r>
            <a:r>
              <a:rPr lang="cs-CZ" dirty="0"/>
              <a:t>záchyt do vejcovodů (pomocí fimbrií) -&gt; Oocyt do vejcovodu – </a:t>
            </a:r>
            <a:r>
              <a:rPr lang="cs-CZ" b="1" dirty="0"/>
              <a:t>nejčastější místo oplodnění vajíčka spermií</a:t>
            </a:r>
          </a:p>
          <a:p>
            <a:r>
              <a:rPr lang="cs-CZ" sz="2800" dirty="0"/>
              <a:t>Spojení vajíčka (gameta) a spermie (gameta)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800" dirty="0"/>
              <a:t> vznik </a:t>
            </a:r>
            <a:r>
              <a:rPr lang="cs-CZ" sz="2800" b="1" dirty="0"/>
              <a:t>ZYGOTY = </a:t>
            </a:r>
            <a:r>
              <a:rPr lang="cs-CZ" sz="2800" dirty="0"/>
              <a:t>diploidní počet chromozomů = 46 chromozomů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Fallopian tube">
            <a:extLst>
              <a:ext uri="{FF2B5EF4-FFF2-40B4-BE49-F238E27FC236}">
                <a16:creationId xmlns:a16="http://schemas.microsoft.com/office/drawing/2014/main" id="{5915BF55-3BC0-5174-0B76-A4E751B1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45" y="3609474"/>
            <a:ext cx="4163855" cy="32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A1A0D29-00B0-2519-F4A3-38BF31BE96D6}"/>
              </a:ext>
            </a:extLst>
          </p:cNvPr>
          <p:cNvSpPr txBox="1"/>
          <p:nvPr/>
        </p:nvSpPr>
        <p:spPr>
          <a:xfrm>
            <a:off x="838199" y="3980689"/>
            <a:ext cx="6737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Transport zygoty vejcovodem pomocí řasinek -&gt; do děložní dutiny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opakované dělení buněk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800" dirty="0"/>
              <a:t> vzniká mnohobuněčný útvar – cca po týdnu po oplodnění – uhnízdění do sliznice dělohy (</a:t>
            </a:r>
            <a:r>
              <a:rPr lang="cs-CZ" sz="2800" dirty="0" err="1"/>
              <a:t>luteální</a:t>
            </a:r>
            <a:r>
              <a:rPr lang="cs-CZ" sz="2800" dirty="0"/>
              <a:t> fáze)</a:t>
            </a:r>
          </a:p>
        </p:txBody>
      </p:sp>
    </p:spTree>
    <p:extLst>
      <p:ext uri="{BB962C8B-B14F-4D97-AF65-F5344CB8AC3E}">
        <p14:creationId xmlns:p14="http://schemas.microsoft.com/office/powerpoint/2010/main" val="294427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FC430-9A37-262F-A7EF-358EA1207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7939"/>
            <a:ext cx="10515600" cy="5619024"/>
          </a:xfrm>
        </p:spPr>
        <p:txBody>
          <a:bodyPr>
            <a:normAutofit/>
          </a:bodyPr>
          <a:lstStyle/>
          <a:p>
            <a:r>
              <a:rPr lang="cs-CZ" dirty="0"/>
              <a:t>Hormony působí na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cílové buňky </a:t>
            </a:r>
            <a:r>
              <a:rPr lang="cs-CZ" dirty="0"/>
              <a:t>– je to chemický posel</a:t>
            </a:r>
          </a:p>
          <a:p>
            <a:pPr marL="4572" lvl="1" indent="0">
              <a:buNone/>
            </a:pPr>
            <a:r>
              <a:rPr lang="cs-CZ" dirty="0"/>
              <a:t> Přítomnost receptorů pro hormon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Vazba hormon + receptor -&gt; odpověď </a:t>
            </a:r>
            <a:r>
              <a:rPr lang="cs-CZ" i="1" dirty="0"/>
              <a:t>(př. Tvorba enzymů,…)</a:t>
            </a:r>
          </a:p>
          <a:p>
            <a:r>
              <a:rPr lang="cs-CZ" dirty="0"/>
              <a:t>Hormony vs. Nervy</a:t>
            </a:r>
          </a:p>
          <a:p>
            <a:pPr lvl="1"/>
            <a:r>
              <a:rPr lang="cs-CZ" dirty="0"/>
              <a:t>Hormony působí pomaleji</a:t>
            </a:r>
          </a:p>
          <a:p>
            <a:pPr marL="0" indent="0">
              <a:buNone/>
            </a:pPr>
            <a:r>
              <a:rPr lang="cs-CZ" dirty="0"/>
              <a:t>Základem endokrinních regulací je </a:t>
            </a:r>
            <a:r>
              <a:rPr lang="cs-CZ" b="1" dirty="0">
                <a:highlight>
                  <a:srgbClr val="D2A000"/>
                </a:highlight>
              </a:rPr>
              <a:t>mechanismus zpětné vazby:</a:t>
            </a:r>
          </a:p>
          <a:p>
            <a:pPr marL="457200" indent="-457200"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Negativní</a:t>
            </a:r>
          </a:p>
          <a:p>
            <a:pPr marL="598932" lvl="1">
              <a:buFont typeface="Wingdings" panose="05000000000000000000" pitchFamily="2" charset="2"/>
              <a:buChar char="v"/>
            </a:pPr>
            <a:r>
              <a:rPr lang="cs-CZ" dirty="0"/>
              <a:t>Vzniklý hormon inhibuje jeho další produkci ve žláze</a:t>
            </a:r>
          </a:p>
          <a:p>
            <a:pPr marL="457200" indent="-457200">
              <a:buAutoNum type="arabicPeriod"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Pozitivní </a:t>
            </a:r>
          </a:p>
          <a:p>
            <a:pPr marL="598932" lvl="1">
              <a:buFont typeface="Wingdings" panose="05000000000000000000" pitchFamily="2" charset="2"/>
              <a:buChar char="v"/>
            </a:pPr>
            <a:r>
              <a:rPr lang="cs-CZ" dirty="0"/>
              <a:t>Vzniklý hormon stimuluje další produkci ve žláze</a:t>
            </a:r>
          </a:p>
          <a:p>
            <a:pPr marL="598932" lvl="1">
              <a:buFont typeface="Wingdings" panose="05000000000000000000" pitchFamily="2" charset="2"/>
              <a:buChar char="v"/>
            </a:pPr>
            <a:r>
              <a:rPr lang="cs-CZ" dirty="0"/>
              <a:t>Fyziologicky je vždy pouze dočasná (estrogen před ovulací)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946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7DD58-E526-4DD4-B967-EE9E610C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7A44C7-D72E-4C03-8628-94BE2363D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6504275" cy="45219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= vypuzení vajíčka do břišní dutiny (volně) </a:t>
            </a:r>
            <a:r>
              <a:rPr lang="cs-CZ" b="1" dirty="0"/>
              <a:t>→ </a:t>
            </a:r>
            <a:r>
              <a:rPr lang="cs-CZ" dirty="0"/>
              <a:t>záchyt do vejcovodů (pomocí fimbrií)</a:t>
            </a:r>
          </a:p>
          <a:p>
            <a:r>
              <a:rPr lang="cs-CZ" dirty="0"/>
              <a:t>U 28 denního cyklu 14. den od prvního dne menstruace</a:t>
            </a:r>
          </a:p>
          <a:p>
            <a:r>
              <a:rPr lang="cs-CZ" dirty="0"/>
              <a:t>Do vejcovodu – </a:t>
            </a:r>
            <a:r>
              <a:rPr lang="cs-CZ" b="1" dirty="0"/>
              <a:t>nejčastější místo oplodnění vajíčka spermií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KOLIK MÁ ŽENA VAJÍČEK?</a:t>
            </a:r>
          </a:p>
          <a:p>
            <a:r>
              <a:rPr lang="cs-CZ" dirty="0"/>
              <a:t>Původně 300 000 tzv. primordiálních folikulů </a:t>
            </a:r>
            <a:r>
              <a:rPr lang="cs-CZ" b="1" dirty="0"/>
              <a:t>→ </a:t>
            </a:r>
            <a:r>
              <a:rPr lang="cs-CZ" dirty="0"/>
              <a:t>z těch asi 270 000 zaniká </a:t>
            </a:r>
            <a:r>
              <a:rPr lang="cs-CZ" b="1" dirty="0"/>
              <a:t>→ </a:t>
            </a:r>
            <a:r>
              <a:rPr lang="cs-CZ" dirty="0"/>
              <a:t>ze zbylých 30 000 se uplatní pouze 450 – 500 (1x měsíčně) – v ovulaci se střídá pravé a levé ovarium</a:t>
            </a:r>
          </a:p>
          <a:p>
            <a:endParaRPr lang="cs-CZ" dirty="0"/>
          </a:p>
        </p:txBody>
      </p:sp>
      <p:pic>
        <p:nvPicPr>
          <p:cNvPr id="4" name="Picture 2" descr="SouvisejÃ­cÃ­ obrÃ¡zek">
            <a:extLst>
              <a:ext uri="{FF2B5EF4-FFF2-40B4-BE49-F238E27FC236}">
                <a16:creationId xmlns:a16="http://schemas.microsoft.com/office/drawing/2014/main" id="{83091DDB-8648-467F-9305-ED425FC7E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70" y="2268303"/>
            <a:ext cx="4651281" cy="365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41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E9CF06-B9C4-4AAA-9284-F1B11700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FERTILIZACE - OPLODNĚNÍ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5C9EB1-A14F-4E82-AFFB-F17D23DD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096064"/>
            <a:ext cx="4967678" cy="398389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Průchod spermie ženským pohlavním ústrojím – </a:t>
            </a:r>
            <a:r>
              <a:rPr lang="cs-CZ" i="1" dirty="0"/>
              <a:t>dochází k tzv. kapacitaci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Akrozomální</a:t>
            </a:r>
            <a:r>
              <a:rPr lang="cs-CZ" dirty="0"/>
              <a:t> reakce – uvolnění enzymů ze spermie -&gt; narušení obalu vajíčka -&gt; to umožní spermii splynout s vajíčkem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Změna obalu vajíčka -&gt; pro další spermie už nepropustná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C91F1CF-C653-4964-B200-35E114BE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28" y="2711116"/>
            <a:ext cx="5881472" cy="414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89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13006A-2D3F-4735-BDEB-AEE7613F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FERTILIZACE - OPLODNĚNÍ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2B63FC-DFC8-40BC-93FA-87FD1E127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4877405" cy="4520055"/>
          </a:xfrm>
        </p:spPr>
        <p:txBody>
          <a:bodyPr/>
          <a:lstStyle/>
          <a:p>
            <a:r>
              <a:rPr lang="cs-CZ" dirty="0"/>
              <a:t>Nejčastěji v </a:t>
            </a:r>
            <a:r>
              <a:rPr lang="cs-CZ" dirty="0" err="1"/>
              <a:t>ampulla</a:t>
            </a:r>
            <a:r>
              <a:rPr lang="cs-CZ" dirty="0"/>
              <a:t> </a:t>
            </a:r>
            <a:r>
              <a:rPr lang="cs-CZ" dirty="0" err="1"/>
              <a:t>tubae</a:t>
            </a:r>
            <a:r>
              <a:rPr lang="cs-CZ" dirty="0"/>
              <a:t> </a:t>
            </a:r>
            <a:r>
              <a:rPr lang="cs-CZ" dirty="0" err="1"/>
              <a:t>uterinae</a:t>
            </a:r>
            <a:endParaRPr lang="cs-CZ" dirty="0"/>
          </a:p>
          <a:p>
            <a:r>
              <a:rPr lang="cs-CZ" dirty="0"/>
              <a:t>V době ovulace – 12.-16.den cyklu</a:t>
            </a:r>
          </a:p>
          <a:p>
            <a:r>
              <a:rPr lang="cs-CZ" dirty="0"/>
              <a:t>Schopnost oplodnění ztrácí vajíčko po několika hodinách (10 – 12 hodin)</a:t>
            </a:r>
          </a:p>
          <a:p>
            <a:r>
              <a:rPr lang="cs-CZ" dirty="0"/>
              <a:t>VIDEO:</a:t>
            </a:r>
          </a:p>
          <a:p>
            <a:r>
              <a:rPr lang="cs-CZ" dirty="0">
                <a:hlinkClick r:id="rId2"/>
              </a:rPr>
              <a:t>https://www.youtube.com/watch?v=_5OvgQW6FG4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820416-E940-4E14-8239-28A777CE5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362" y="2229852"/>
            <a:ext cx="3398218" cy="4386267"/>
          </a:xfrm>
          <a:prstGeom prst="rect">
            <a:avLst/>
          </a:prstGeom>
        </p:spPr>
      </p:pic>
      <p:pic>
        <p:nvPicPr>
          <p:cNvPr id="6146" name="Picture 2" descr="Tuba Falopi : Pengertian, Struktur, Fungsi, Bagian - Ilmu Dasar">
            <a:extLst>
              <a:ext uri="{FF2B5EF4-FFF2-40B4-BE49-F238E27FC236}">
                <a16:creationId xmlns:a16="http://schemas.microsoft.com/office/drawing/2014/main" id="{463E1C90-1F3D-4C52-8407-91E295F9F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55" y="4686300"/>
            <a:ext cx="34099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57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romosomes fertilization">
            <a:extLst>
              <a:ext uri="{FF2B5EF4-FFF2-40B4-BE49-F238E27FC236}">
                <a16:creationId xmlns:a16="http://schemas.microsoft.com/office/drawing/2014/main" id="{D4614B81-06EF-4CDD-8105-F709904F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71" y="229853"/>
            <a:ext cx="8531057" cy="63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5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EF72B82-AE30-4F75-8F59-512793DB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102679"/>
            <a:ext cx="10353761" cy="1326321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44316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D05AD-C262-4957-9A20-065E7DB9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negativní zpětné vazby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24EDDF-F19C-476E-8C26-D073D763E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5798789" cy="37661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Základní kontrolní mechanismus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Hormon cílové tkáně zpětnovazebně inhibuje sekreci ‚řídícího‘ hormonu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Přímá inhibice změnou v chemickém složení krve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Inzulin X glukagon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Kalcitonin X PTH</a:t>
            </a:r>
          </a:p>
          <a:p>
            <a:pPr marL="0" indent="0">
              <a:buNone/>
            </a:pPr>
            <a:endParaRPr lang="cs-CZ" i="1" dirty="0"/>
          </a:p>
        </p:txBody>
      </p:sp>
      <p:pic>
        <p:nvPicPr>
          <p:cNvPr id="4" name="Picture 2" descr="https://www.wikiskripta.eu/images/4/4f/Vazba.jpg">
            <a:extLst>
              <a:ext uri="{FF2B5EF4-FFF2-40B4-BE49-F238E27FC236}">
                <a16:creationId xmlns:a16="http://schemas.microsoft.com/office/drawing/2014/main" id="{84302898-20AA-4DE4-86C1-13DAABE4A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00" y="4092751"/>
            <a:ext cx="2422358" cy="27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yroidea">
            <a:extLst>
              <a:ext uri="{FF2B5EF4-FFF2-40B4-BE49-F238E27FC236}">
                <a16:creationId xmlns:a16="http://schemas.microsoft.com/office/drawing/2014/main" id="{A9DC0B05-971B-4CA5-9AC5-81C598FB20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22" y="570931"/>
            <a:ext cx="5699760" cy="42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421C1EE-D094-460B-9EF5-E79C9860F1F7}"/>
              </a:ext>
            </a:extLst>
          </p:cNvPr>
          <p:cNvSpPr/>
          <p:nvPr/>
        </p:nvSpPr>
        <p:spPr>
          <a:xfrm>
            <a:off x="7175540" y="5728367"/>
            <a:ext cx="5766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Schéma převzato:</a:t>
            </a:r>
            <a:endParaRPr lang="cs-CZ" dirty="0">
              <a:hlinkClick r:id="rId4"/>
            </a:endParaRPr>
          </a:p>
          <a:p>
            <a:r>
              <a:rPr lang="cs-CZ" dirty="0">
                <a:hlinkClick r:id="rId4"/>
              </a:rPr>
              <a:t>http://fblt.cz/skripta/xi-regulacni-mechanismy-1-endokrinni-regulace/2-obecne-principy-endokrinni-regulace/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42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14C47-6320-463D-B544-B7A00183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ENDOKRINNÍHO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EAAB68-346C-499A-AF2C-D818CF6D9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6975428" cy="376618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>
                <a:highlight>
                  <a:srgbClr val="FFFF00"/>
                </a:highlight>
              </a:rPr>
              <a:t>HYPOFÝZA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i="1" dirty="0"/>
              <a:t>EPIFÝZA</a:t>
            </a:r>
            <a:r>
              <a:rPr lang="cs-CZ" i="1" dirty="0"/>
              <a:t> (GLANDULA PIENALE)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i="1" dirty="0"/>
              <a:t>ŠTÍTNÁ</a:t>
            </a:r>
            <a:r>
              <a:rPr lang="cs-CZ" i="1" dirty="0"/>
              <a:t> </a:t>
            </a:r>
            <a:r>
              <a:rPr lang="cs-CZ" b="1" i="1" dirty="0"/>
              <a:t>ŽLÁZA</a:t>
            </a:r>
            <a:r>
              <a:rPr lang="cs-CZ" i="1" dirty="0"/>
              <a:t> (GLANDULA THYROIDEA)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i="1" dirty="0"/>
              <a:t>PŘÍŠTÍTNÁ</a:t>
            </a:r>
            <a:r>
              <a:rPr lang="cs-CZ" i="1" dirty="0"/>
              <a:t> </a:t>
            </a:r>
            <a:r>
              <a:rPr lang="cs-CZ" b="1" i="1" dirty="0"/>
              <a:t>TĚLÍSKA</a:t>
            </a:r>
            <a:r>
              <a:rPr lang="cs-CZ" i="1" dirty="0"/>
              <a:t> (GLANDULA PARATHYROIDEA)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i="1" dirty="0"/>
              <a:t>ENDOKRINNÍ</a:t>
            </a:r>
            <a:r>
              <a:rPr lang="cs-CZ" i="1" dirty="0"/>
              <a:t> </a:t>
            </a:r>
            <a:r>
              <a:rPr lang="cs-CZ" b="1" i="1" dirty="0"/>
              <a:t>ČÁST</a:t>
            </a:r>
            <a:r>
              <a:rPr lang="cs-CZ" i="1" dirty="0"/>
              <a:t> </a:t>
            </a:r>
            <a:r>
              <a:rPr lang="cs-CZ" b="1" i="1" dirty="0"/>
              <a:t>PANKREATU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i="1" dirty="0"/>
              <a:t>NADLEDVINY</a:t>
            </a:r>
            <a:r>
              <a:rPr lang="cs-CZ" i="1" dirty="0"/>
              <a:t> (GLANDULAE SUPRARENALES)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GONÁDY</a:t>
            </a:r>
          </a:p>
          <a:p>
            <a:pPr marL="713232" lvl="1" indent="-457200">
              <a:buFont typeface="+mj-lt"/>
              <a:buAutoNum type="arabicPeriod"/>
            </a:pPr>
            <a:r>
              <a:rPr lang="cs-CZ" dirty="0"/>
              <a:t>VARLATA + </a:t>
            </a:r>
            <a:r>
              <a:rPr lang="cs-CZ" dirty="0">
                <a:highlight>
                  <a:srgbClr val="FFFF00"/>
                </a:highlight>
              </a:rPr>
              <a:t>VAJEČNÍKY</a:t>
            </a:r>
          </a:p>
        </p:txBody>
      </p:sp>
      <p:pic>
        <p:nvPicPr>
          <p:cNvPr id="2050" name="Picture 2" descr="VÃ½sledek obrÃ¡zku pro endocrine system">
            <a:extLst>
              <a:ext uri="{FF2B5EF4-FFF2-40B4-BE49-F238E27FC236}">
                <a16:creationId xmlns:a16="http://schemas.microsoft.com/office/drawing/2014/main" id="{666A8724-E6B6-4CBD-911A-FFAF66881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34" y="1856764"/>
            <a:ext cx="4898766" cy="407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42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1A290-7E92-7D91-F581-3E99F34C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HYPOTHALAMUS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53019-0001-F4E1-4EA5-5CC9A2F8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sz="2400" dirty="0"/>
              <a:t>Část mezimozku, část je endokrinní žláza</a:t>
            </a:r>
          </a:p>
          <a:p>
            <a:r>
              <a:rPr lang="cs-CZ" sz="2400" dirty="0"/>
              <a:t>Nadřazená struktura pro hormonální regulaci</a:t>
            </a:r>
          </a:p>
          <a:p>
            <a:r>
              <a:rPr lang="cs-CZ" sz="2400" dirty="0"/>
              <a:t>S hypofýzou spojen pomocí cév a nervů</a:t>
            </a:r>
          </a:p>
          <a:p>
            <a:r>
              <a:rPr lang="cs-CZ" dirty="0"/>
              <a:t>Produkce:</a:t>
            </a:r>
          </a:p>
          <a:p>
            <a:pPr lvl="1"/>
            <a:r>
              <a:rPr lang="cs-CZ" dirty="0" err="1">
                <a:highlight>
                  <a:srgbClr val="FFFF00"/>
                </a:highlight>
              </a:rPr>
              <a:t>Statiny</a:t>
            </a:r>
            <a:r>
              <a:rPr lang="cs-CZ" dirty="0"/>
              <a:t> – tlumí</a:t>
            </a:r>
          </a:p>
          <a:p>
            <a:pPr lvl="2"/>
            <a:r>
              <a:rPr lang="cs-CZ" dirty="0">
                <a:highlight>
                  <a:srgbClr val="FFFF00"/>
                </a:highlight>
              </a:rPr>
              <a:t>Dopamin</a:t>
            </a:r>
            <a:r>
              <a:rPr lang="cs-CZ" dirty="0"/>
              <a:t> – prolaktin </a:t>
            </a:r>
            <a:r>
              <a:rPr lang="cs-CZ" dirty="0" err="1"/>
              <a:t>inhibing</a:t>
            </a:r>
            <a:r>
              <a:rPr lang="cs-CZ" dirty="0"/>
              <a:t> hormon</a:t>
            </a:r>
          </a:p>
          <a:p>
            <a:pPr lvl="1"/>
            <a:r>
              <a:rPr lang="cs-CZ" dirty="0" err="1">
                <a:highlight>
                  <a:srgbClr val="FFFF00"/>
                </a:highlight>
              </a:rPr>
              <a:t>Liberiny</a:t>
            </a:r>
            <a:r>
              <a:rPr lang="cs-CZ" dirty="0"/>
              <a:t> – stimulují</a:t>
            </a:r>
          </a:p>
          <a:p>
            <a:pPr lvl="2"/>
            <a:r>
              <a:rPr lang="cs-CZ" dirty="0" err="1">
                <a:highlight>
                  <a:srgbClr val="FFFF00"/>
                </a:highlight>
              </a:rPr>
              <a:t>GnRH</a:t>
            </a:r>
            <a:r>
              <a:rPr lang="cs-CZ" dirty="0"/>
              <a:t> = </a:t>
            </a:r>
            <a:r>
              <a:rPr lang="cs-CZ" dirty="0" err="1"/>
              <a:t>gonadoliberin</a:t>
            </a:r>
            <a:r>
              <a:rPr lang="cs-CZ" dirty="0"/>
              <a:t> -&gt; stimuluje sekreci gonadotropinů (hypofýza)</a:t>
            </a:r>
          </a:p>
          <a:p>
            <a:pPr marL="457200" lvl="1" indent="0">
              <a:buNone/>
            </a:pPr>
            <a:r>
              <a:rPr lang="cs-CZ" b="1" dirty="0">
                <a:solidFill>
                  <a:srgbClr val="0070C0"/>
                </a:solidFill>
              </a:rPr>
              <a:t>+</a:t>
            </a:r>
          </a:p>
          <a:p>
            <a:pPr lvl="1"/>
            <a:r>
              <a:rPr lang="cs-CZ" dirty="0">
                <a:highlight>
                  <a:srgbClr val="FFFF00"/>
                </a:highlight>
              </a:rPr>
              <a:t>Oxytocin</a:t>
            </a:r>
          </a:p>
          <a:p>
            <a:pPr lvl="1"/>
            <a:r>
              <a:rPr lang="cs-CZ" dirty="0"/>
              <a:t>ADH </a:t>
            </a:r>
          </a:p>
        </p:txBody>
      </p:sp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3F5F102C-ED6A-BB25-C763-6FA51361BDD7}"/>
              </a:ext>
            </a:extLst>
          </p:cNvPr>
          <p:cNvSpPr/>
          <p:nvPr/>
        </p:nvSpPr>
        <p:spPr>
          <a:xfrm>
            <a:off x="6096000" y="3925273"/>
            <a:ext cx="2169762" cy="8309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5D8496E-1DDE-3574-72DC-369CF35901B1}"/>
              </a:ext>
            </a:extLst>
          </p:cNvPr>
          <p:cNvSpPr txBox="1"/>
          <p:nvPr/>
        </p:nvSpPr>
        <p:spPr>
          <a:xfrm>
            <a:off x="8411662" y="3881391"/>
            <a:ext cx="3780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Řídí uvolňování hormonů adenohypofýzy</a:t>
            </a:r>
          </a:p>
        </p:txBody>
      </p:sp>
      <p:sp>
        <p:nvSpPr>
          <p:cNvPr id="8" name="Pravá složená závorka 7">
            <a:extLst>
              <a:ext uri="{FF2B5EF4-FFF2-40B4-BE49-F238E27FC236}">
                <a16:creationId xmlns:a16="http://schemas.microsoft.com/office/drawing/2014/main" id="{F116C89A-AB18-FEC3-E729-FF27100E9D30}"/>
              </a:ext>
            </a:extLst>
          </p:cNvPr>
          <p:cNvSpPr/>
          <p:nvPr/>
        </p:nvSpPr>
        <p:spPr>
          <a:xfrm>
            <a:off x="2859437" y="5672380"/>
            <a:ext cx="2898183" cy="658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1E6409D-E106-DCEC-1F49-43E516638722}"/>
              </a:ext>
            </a:extLst>
          </p:cNvPr>
          <p:cNvSpPr txBox="1"/>
          <p:nvPr/>
        </p:nvSpPr>
        <p:spPr>
          <a:xfrm>
            <a:off x="5982970" y="5645718"/>
            <a:ext cx="4318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Transport do neurohypofýzy -&gt; uskladnění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1810C51-B5D4-8458-0FFB-3146201ABD2E}"/>
              </a:ext>
            </a:extLst>
          </p:cNvPr>
          <p:cNvSpPr txBox="1"/>
          <p:nvPr/>
        </p:nvSpPr>
        <p:spPr>
          <a:xfrm>
            <a:off x="8105614" y="573437"/>
            <a:ext cx="3780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i="1" dirty="0"/>
              <a:t>Zajímavost: </a:t>
            </a:r>
            <a:r>
              <a:rPr lang="cs-CZ" sz="1800" b="1" i="1" u="none" strike="noStrike" baseline="0" dirty="0" err="1">
                <a:latin typeface="Calibri-Bold"/>
              </a:rPr>
              <a:t>Fergasnův</a:t>
            </a:r>
            <a:r>
              <a:rPr lang="cs-CZ" sz="1800" b="1" i="1" u="none" strike="noStrike" baseline="0" dirty="0">
                <a:latin typeface="Calibri-Bold"/>
              </a:rPr>
              <a:t> reflex: </a:t>
            </a:r>
            <a:r>
              <a:rPr lang="cs-CZ" sz="1800" b="0" i="1" u="none" strike="noStrike" baseline="0" dirty="0">
                <a:latin typeface="Calibri" panose="020F0502020204030204" pitchFamily="34" charset="0"/>
              </a:rPr>
              <a:t>neurogenní vyplavení oxytocinu z hypofýzy,</a:t>
            </a:r>
          </a:p>
          <a:p>
            <a:pPr algn="l"/>
            <a:r>
              <a:rPr lang="cs-CZ" sz="1800" b="0" i="1" u="none" strike="noStrike" baseline="0" dirty="0">
                <a:latin typeface="Calibri" panose="020F0502020204030204" pitchFamily="34" charset="0"/>
              </a:rPr>
              <a:t>stimulované dilatací cervixu a vaginální stěny při děložních</a:t>
            </a:r>
          </a:p>
          <a:p>
            <a:pPr algn="l"/>
            <a:r>
              <a:rPr lang="cs-CZ" sz="1800" b="0" i="1" u="none" strike="noStrike" baseline="0" dirty="0">
                <a:latin typeface="Calibri" panose="020F0502020204030204" pitchFamily="34" charset="0"/>
              </a:rPr>
              <a:t>kontrakcích a tlaku hlavičky.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6297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E5C0092-162B-4A39-BCA5-7D379E1B9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2" y="0"/>
            <a:ext cx="11111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1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79B6A60-0D9E-5086-A6A1-581184ADD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07" y="-22034"/>
            <a:ext cx="5369253" cy="6858000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1240F8FF-B764-3B24-391C-931128BC6581}"/>
              </a:ext>
            </a:extLst>
          </p:cNvPr>
          <p:cNvSpPr/>
          <p:nvPr/>
        </p:nvSpPr>
        <p:spPr>
          <a:xfrm>
            <a:off x="7744858" y="4990641"/>
            <a:ext cx="1233889" cy="79321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cs-CZ" sz="1400" b="1" dirty="0">
                <a:solidFill>
                  <a:srgbClr val="0070C0"/>
                </a:solidFill>
              </a:rPr>
              <a:t>Vypuzení mléka při kojení</a:t>
            </a:r>
          </a:p>
          <a:p>
            <a:pPr algn="ctr"/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B82480E-7BF2-4AD9-9E2B-13D557CE3632}"/>
              </a:ext>
            </a:extLst>
          </p:cNvPr>
          <p:cNvCxnSpPr>
            <a:cxnSpLocks/>
          </p:cNvCxnSpPr>
          <p:nvPr/>
        </p:nvCxnSpPr>
        <p:spPr>
          <a:xfrm>
            <a:off x="7502487" y="4748270"/>
            <a:ext cx="330506" cy="24237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5596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4774</TotalTime>
  <Words>2057</Words>
  <Application>Microsoft Office PowerPoint</Application>
  <PresentationFormat>Širokoúhlá obrazovka</PresentationFormat>
  <Paragraphs>279</Paragraphs>
  <Slides>44</Slides>
  <Notes>7</Notes>
  <HiddenSlides>4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Calibri-Bold</vt:lpstr>
      <vt:lpstr>Wingdings</vt:lpstr>
      <vt:lpstr>Motiv Office</vt:lpstr>
      <vt:lpstr>Fyziologie ženy, hormonální řízení, menstruační cyklu</vt:lpstr>
      <vt:lpstr>Řízení lidského těla</vt:lpstr>
      <vt:lpstr>ČÁSTI ENDOKRINNÍHO SYSTÉMU</vt:lpstr>
      <vt:lpstr>Prezentace aplikace PowerPoint</vt:lpstr>
      <vt:lpstr>Princip negativní zpětné vazby</vt:lpstr>
      <vt:lpstr>ORGÁNY ENDOKRINNÍHO SYSTÉMU</vt:lpstr>
      <vt:lpstr>HYPOTHALAMUS I.</vt:lpstr>
      <vt:lpstr>Prezentace aplikace PowerPoint</vt:lpstr>
      <vt:lpstr>Prezentace aplikace PowerPoint</vt:lpstr>
      <vt:lpstr>HYPOFÝZA</vt:lpstr>
      <vt:lpstr>Prezentace aplikace PowerPoint</vt:lpstr>
      <vt:lpstr>ADENOHYPOFÝZA</vt:lpstr>
      <vt:lpstr>HORMONY ADENOHYPOFÝZY</vt:lpstr>
      <vt:lpstr>Prezentace aplikace PowerPoint</vt:lpstr>
      <vt:lpstr>Prezentace aplikace PowerPoint</vt:lpstr>
      <vt:lpstr>Hormony adenohypofýzy I.</vt:lpstr>
      <vt:lpstr>Hormony adenohypofýzy II.</vt:lpstr>
      <vt:lpstr>NEUROHYPOFÝZA</vt:lpstr>
      <vt:lpstr>HORMONY NEUROHYPOFÝZY (HYPOTHALAMU )</vt:lpstr>
      <vt:lpstr>Prezentace aplikace PowerPoint</vt:lpstr>
      <vt:lpstr>OVARIA</vt:lpstr>
      <vt:lpstr>OVARIA</vt:lpstr>
      <vt:lpstr>Lidský choriový gonadotropin (hCG)</vt:lpstr>
      <vt:lpstr>Oocyt – ženská pohlavní buňka</vt:lpstr>
      <vt:lpstr>Tvorba pohlavních buněk oogeneze</vt:lpstr>
      <vt:lpstr>Menstruační cyklus</vt:lpstr>
      <vt:lpstr>MENSTRUAČNÍ CYKLUS</vt:lpstr>
      <vt:lpstr>Menstruační + ovariální cyklus - FÁZE</vt:lpstr>
      <vt:lpstr>Prezentace aplikace PowerPoint</vt:lpstr>
      <vt:lpstr>Fáze cyklu – I. </vt:lpstr>
      <vt:lpstr>Fáze cyklu – II. </vt:lpstr>
      <vt:lpstr>Prezentace aplikace PowerPoint</vt:lpstr>
      <vt:lpstr>Fáze cyklu – III.</vt:lpstr>
      <vt:lpstr>Fáze cyklu – IV. </vt:lpstr>
      <vt:lpstr>Prezentace aplikace PowerPoint</vt:lpstr>
      <vt:lpstr>Fáze cyklu – V.</vt:lpstr>
      <vt:lpstr>Prezentace aplikace PowerPoint</vt:lpstr>
      <vt:lpstr>Prezentace aplikace PowerPoint</vt:lpstr>
      <vt:lpstr>Co se děje dál po vypuzení oocytu…</vt:lpstr>
      <vt:lpstr>OVULACE</vt:lpstr>
      <vt:lpstr>PRŮBĚH FERTILIZACE - OPLODNĚNÍ</vt:lpstr>
      <vt:lpstr>FERTILIZACE - OPLODNĚNÍ</vt:lpstr>
      <vt:lpstr>Prezentace aplikace PowerPoint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lidského těla</dc:title>
  <dc:creator>Jana Vaněčková</dc:creator>
  <cp:lastModifiedBy>Jana Vaněčková</cp:lastModifiedBy>
  <cp:revision>23</cp:revision>
  <dcterms:created xsi:type="dcterms:W3CDTF">2023-02-04T17:51:55Z</dcterms:created>
  <dcterms:modified xsi:type="dcterms:W3CDTF">2023-02-20T17:55:49Z</dcterms:modified>
</cp:coreProperties>
</file>