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75" r:id="rId6"/>
    <p:sldId id="268" r:id="rId7"/>
    <p:sldId id="272" r:id="rId8"/>
    <p:sldId id="269" r:id="rId9"/>
    <p:sldId id="274" r:id="rId10"/>
    <p:sldId id="280" r:id="rId11"/>
    <p:sldId id="270" r:id="rId12"/>
    <p:sldId id="279" r:id="rId13"/>
    <p:sldId id="259" r:id="rId14"/>
    <p:sldId id="266" r:id="rId15"/>
    <p:sldId id="260" r:id="rId16"/>
    <p:sldId id="263" r:id="rId17"/>
    <p:sldId id="264" r:id="rId18"/>
    <p:sldId id="265" r:id="rId19"/>
    <p:sldId id="261" r:id="rId20"/>
    <p:sldId id="277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00"/>
    <a:srgbClr val="99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07" autoAdjust="0"/>
  </p:normalViewPr>
  <p:slideViewPr>
    <p:cSldViewPr snapToGrid="0">
      <p:cViewPr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56015-5484-4ABB-B7BA-00079F899A61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EDEAA-DD83-4B87-B51D-5D21909E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9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Premenopauza</a:t>
            </a:r>
            <a:r>
              <a:rPr lang="cs-CZ" dirty="0"/>
              <a:t> – uvádí se, že cca 5-10 let před menopauzou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EDEAA-DD83-4B87-B51D-5D21909ED5A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73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proč nevzniká ovulace? – dojde k poklesu folikulů -&gt; to způsobí pokles estrogenů -&gt; hladina estrogenů nestačí k vyplavení LH -&gt; nedojde k ovulaci</a:t>
            </a:r>
            <a:endParaRPr lang="cs-CZ" sz="1800" dirty="0"/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 menopauzou začne stoupat počet anovulačních cyklů -&gt; tedy není ovulace -&gt; nevzniká žluté tělísko -&gt;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nevzniká progesteron -&gt; relativní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hyperestrinní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stav (relativní proto, že i estrogenu je už méně, ale progesteronu ještě méně) -&gt; růst endometria (+ je bez vlivu progesteronu) -&gt; endometrium naroste až do fáze, kdy ho už estrogen „není schopen udržet“ -&gt; krvácení -&gt;  to se projeví jako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nepravidelné menstruační cykly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většinou kratší + více krvácení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EDEAA-DD83-4B87-B51D-5D21909ED5A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Vasomotorické příznaky = noční pocení, návaly – až u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75% žen!,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Náhlý pocit horka lokalizovaný převážně na hrudníku a v obličeji, provázený pocením a zarudnutím, může následovat zimnice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EDEAA-DD83-4B87-B51D-5D21909ED5A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71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Dyspareunie = bolest při pohlavním styku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EDEAA-DD83-4B87-B51D-5D21909ED5A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81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Progestin zabraňuje nežádoucí proliferaci endometria, rozvoji hyperplazie a karcinomu endometria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EDEAA-DD83-4B87-B51D-5D21909ED5A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68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 = tromboembolická nemoc</a:t>
            </a:r>
          </a:p>
          <a:p>
            <a:r>
              <a:rPr lang="cs-CZ" dirty="0"/>
              <a:t>NÚ = nežádoucí účinky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EDEAA-DD83-4B87-B51D-5D21909ED5A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07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Hlavní </a:t>
            </a:r>
            <a:r>
              <a:rPr lang="cs-CZ" dirty="0" err="1"/>
              <a:t>dif</a:t>
            </a:r>
            <a:r>
              <a:rPr lang="cs-CZ" dirty="0"/>
              <a:t>. Dg. AMENOREY u žen ve fertilním věku??? – GRAVIDITA!! (</a:t>
            </a:r>
            <a:r>
              <a:rPr lang="cs-CZ" dirty="0" err="1"/>
              <a:t>hCG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EDEAA-DD83-4B87-B51D-5D21909ED5A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834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EDEAA-DD83-4B87-B51D-5D21909ED5A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9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Sekundární pohlavní znaky u sekundární amenorey – normálně vyvinuté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EDEAA-DD83-4B87-B51D-5D21909ED5A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99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181AB-AA51-73B7-8BD6-C2D48A35A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07B16D-067C-2BE6-032D-6CC9E5CC7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11DE8E-8EBD-B9C3-8C7E-7138CD05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5A632-6321-2E62-B24C-A6447F5B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617686-F33A-BC72-F856-ACB5152D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57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11F03-9604-8A0B-6DE0-E228AF1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D66841-BC7B-1467-FC1F-27A48B3DB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6650CA-995A-999B-739E-6EEA1040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DEE448-0AA8-A9C3-8468-A7B1AD205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90F4E-D263-01AA-F0AB-408204E3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7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5FE9103-FF88-0B41-4559-76B38936A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3B0497-E165-F57E-E90A-60DB5BB9E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C90528-6087-4925-B462-94737587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6B2940-2F0D-2428-31C2-38D9C8BD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258E2C-F0B4-563E-76FF-B3692243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66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CD417-5DF8-522A-5BCB-BD860E78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347A3-2A1C-4521-6FEF-5037A43AB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0EA230-952E-E55E-3BB4-448E8188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7BA446-7980-2A6E-E1B5-55416209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2EDE17-77B8-F15A-4FFC-2F062428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40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F10B9-6322-5818-5B24-0134EDEA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7F31EE-7085-7EEB-413F-6C1D6CAD5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BEAF43-F1AA-140B-9E8B-8F40327B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3C1D68-49E9-B5F8-5B27-B91D6851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3E078D-6B77-EF21-D42D-39B10B0E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78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DD2D5-F2CE-5EAB-A880-5ACEBEAF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DC852-DF74-D619-30BF-B9592EB37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21479C-FD47-F9F1-703D-20DA4AB21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47A3BB-93DB-8D6F-824F-3DA7BB1D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320978-F665-CAE3-B221-F29296A6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8B9183-E593-1D06-81FE-1ACDC1DE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38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960E6-35E3-BA2A-8D7E-CC319E62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911CDE-0A68-FED3-E6B2-03977966B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17B26D-1E25-1EA7-4A85-E885BA959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813C3B0-B83B-8B30-F64C-D3B2109D1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062E12-1C71-1FB2-5816-BE449136B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0DD3BB5-2C55-9B28-D985-6BAD80DA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FBCCDE-91F6-8AC6-9721-C13E8EF0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CB1F351-777D-9399-05AD-65BF5A1D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10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596CA-B451-2532-4199-F49FB120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EE99D7B-6D08-ABC2-6A78-F49AFEEE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9176F0-A839-292E-AD83-D65E16AF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4D38E8-1F29-1EC7-0C6F-97B8CD09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37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9D4DA1-7EE1-6D55-248B-5F512054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B931F7-ED2F-ACB5-DF36-9AC83600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B9660D-A063-6B6C-4CE9-8951972D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04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D3C77-0E67-4564-DD6F-1043FEA7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AC059-CA90-31B6-6DF8-A0931012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67E319-9E2B-3A58-4781-E187E8CDD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57CFC6-B88E-C653-44E7-7C28CE7D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591534-ED15-F33E-9FDD-82221D57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E19B58-5592-99D7-378A-A34E799F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81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B431A-FBF2-59CA-6D49-545C828E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AE26B0-0449-6543-82B1-B4DF13746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7F7A19-1EB5-22E9-6BC9-C5E0EB6B9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66AECB-BCE0-C94B-EEE5-4512B2B9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134BBE-4E34-2270-06ED-B1EB8A76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C00BC9-F3AA-3CCC-DCE1-6449F10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54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37FFA0-21A4-8033-FDA3-6F660E09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B4041B-744E-B70C-B40D-84720DF2F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2C1EF5-D38E-09EF-6F7D-0C09FAF05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46B89-999C-41AF-800A-0D56B9942F0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361BB3-0481-244B-ACF3-7DD84E751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5837E6-0C0F-CB78-82A6-65DBCE11B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0B9EB-706A-4E04-B85A-EEEA5AFF74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56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3DAF2-E596-A5CE-EE6A-7A188417A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Gynekologická endokrinologie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E6C16A-69C5-E76C-32F8-72241DE079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Jana Vaněčková</a:t>
            </a:r>
          </a:p>
          <a:p>
            <a:pPr algn="r"/>
            <a:r>
              <a:rPr lang="cs-CZ" dirty="0"/>
              <a:t>ZS 2023</a:t>
            </a:r>
          </a:p>
          <a:p>
            <a:pPr algn="r"/>
            <a:r>
              <a:rPr lang="cs-CZ" dirty="0"/>
              <a:t>ÚPMD</a:t>
            </a:r>
          </a:p>
        </p:txBody>
      </p:sp>
    </p:spTree>
    <p:extLst>
      <p:ext uri="{BB962C8B-B14F-4D97-AF65-F5344CB8AC3E}">
        <p14:creationId xmlns:p14="http://schemas.microsoft.com/office/powerpoint/2010/main" val="286466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EA4A2-9EB1-4BB5-1632-F978F9CE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– dotazník – </a:t>
            </a:r>
            <a:r>
              <a:rPr lang="cs-CZ" dirty="0" err="1"/>
              <a:t>Kuppermanův</a:t>
            </a:r>
            <a:r>
              <a:rPr lang="cs-CZ" dirty="0"/>
              <a:t> index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DFAE471-F0A3-E60D-A4E9-A0EF9549B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413" y="1333040"/>
            <a:ext cx="9921173" cy="5045787"/>
          </a:xfrm>
        </p:spPr>
      </p:pic>
    </p:spTree>
    <p:extLst>
      <p:ext uri="{BB962C8B-B14F-4D97-AF65-F5344CB8AC3E}">
        <p14:creationId xmlns:p14="http://schemas.microsoft.com/office/powerpoint/2010/main" val="153214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46C3C-4AA0-28D5-2A42-54A0A396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D8690-E7B6-235A-3814-6E94441BD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HRT</a:t>
            </a:r>
            <a:r>
              <a:rPr lang="cs-CZ" dirty="0"/>
              <a:t> = hormone </a:t>
            </a:r>
            <a:r>
              <a:rPr lang="cs-CZ" dirty="0" err="1"/>
              <a:t>replacement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= hormonální substituční terapie = náhrada chybějících hormonů</a:t>
            </a:r>
          </a:p>
          <a:p>
            <a:pPr lvl="1"/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Terapie všech stavů vyvolaných deficitem estrogenu</a:t>
            </a:r>
          </a:p>
          <a:p>
            <a:pPr lvl="1"/>
            <a:r>
              <a:rPr lang="cs-CZ" dirty="0"/>
              <a:t>Doporučení -&gt; HRT v co nejnižší dávce a co možná nejkratší dobu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Čistě estrogeny -&gt; lze podávat jen u žen bez dělohy – proč??</a:t>
            </a:r>
          </a:p>
          <a:p>
            <a:pPr lvl="1"/>
            <a:r>
              <a:rPr lang="cs-CZ" dirty="0"/>
              <a:t>Estrogeny + progestiny -&gt; u ženy s dělohou</a:t>
            </a:r>
          </a:p>
          <a:p>
            <a:r>
              <a:rPr lang="cs-CZ" dirty="0" err="1"/>
              <a:t>Tibolon</a:t>
            </a:r>
            <a:endParaRPr lang="cs-CZ" dirty="0"/>
          </a:p>
          <a:p>
            <a:pPr lvl="1"/>
            <a:r>
              <a:rPr lang="cs-CZ" i="1" dirty="0"/>
              <a:t>Selektivní modulátor tkáňové estrogenní aktivity </a:t>
            </a:r>
            <a:r>
              <a:rPr lang="cs-CZ" i="1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i="1" dirty="0">
                <a:sym typeface="Wingdings" panose="05000000000000000000" pitchFamily="2" charset="2"/>
              </a:rPr>
              <a:t>Účinky estrogenní, </a:t>
            </a:r>
            <a:r>
              <a:rPr lang="cs-CZ" i="1" dirty="0" err="1">
                <a:sym typeface="Wingdings" panose="05000000000000000000" pitchFamily="2" charset="2"/>
              </a:rPr>
              <a:t>gestagenní</a:t>
            </a:r>
            <a:r>
              <a:rPr lang="cs-CZ" i="1" dirty="0">
                <a:sym typeface="Wingdings" panose="05000000000000000000" pitchFamily="2" charset="2"/>
              </a:rPr>
              <a:t>, androgenní, ale i </a:t>
            </a:r>
            <a:r>
              <a:rPr lang="cs-CZ" i="1" dirty="0" err="1">
                <a:sym typeface="Wingdings" panose="05000000000000000000" pitchFamily="2" charset="2"/>
              </a:rPr>
              <a:t>antiestrogenní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i="1" dirty="0">
                <a:sym typeface="Wingdings" panose="05000000000000000000" pitchFamily="2" charset="2"/>
              </a:rPr>
              <a:t>Účinky jsou tkáňově selektivní -&gt; prsa (silně </a:t>
            </a:r>
            <a:r>
              <a:rPr lang="cs-CZ" i="1" dirty="0" err="1">
                <a:sym typeface="Wingdings" panose="05000000000000000000" pitchFamily="2" charset="2"/>
              </a:rPr>
              <a:t>antiestrogenně</a:t>
            </a:r>
            <a:r>
              <a:rPr lang="cs-CZ" i="1" dirty="0">
                <a:sym typeface="Wingdings" panose="05000000000000000000" pitchFamily="2" charset="2"/>
              </a:rPr>
              <a:t>), endometrium (středně </a:t>
            </a:r>
            <a:r>
              <a:rPr lang="cs-CZ" i="1" dirty="0" err="1">
                <a:sym typeface="Wingdings" panose="05000000000000000000" pitchFamily="2" charset="2"/>
              </a:rPr>
              <a:t>antiestrogenně</a:t>
            </a:r>
            <a:r>
              <a:rPr lang="cs-CZ" i="1" dirty="0">
                <a:sym typeface="Wingdings" panose="05000000000000000000" pitchFamily="2" charset="2"/>
              </a:rPr>
              <a:t>), pochva (estrogenně), kosti (silně estrogenně)</a:t>
            </a:r>
            <a:endParaRPr lang="cs-CZ" i="1" dirty="0"/>
          </a:p>
          <a:p>
            <a:pPr lvl="1"/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5361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3FE58-EE5A-1F77-E624-AF9432FD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36C18-4ED4-5AA3-A71F-0F74F6112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31711"/>
            <a:ext cx="10346871" cy="5211989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Kdy nasadit HRT – indikace:</a:t>
            </a:r>
          </a:p>
          <a:p>
            <a:pPr lvl="1"/>
            <a:r>
              <a:rPr lang="cs-CZ" dirty="0"/>
              <a:t>Léčba klimakterického syndromu</a:t>
            </a:r>
          </a:p>
          <a:p>
            <a:pPr lvl="1"/>
            <a:r>
              <a:rPr lang="cs-CZ" dirty="0"/>
              <a:t>Léčba </a:t>
            </a:r>
            <a:r>
              <a:rPr lang="cs-CZ" dirty="0" err="1"/>
              <a:t>uro</a:t>
            </a:r>
            <a:r>
              <a:rPr lang="cs-CZ" dirty="0"/>
              <a:t>-vaginálních příznaků</a:t>
            </a:r>
          </a:p>
          <a:p>
            <a:pPr lvl="1"/>
            <a:r>
              <a:rPr lang="cs-CZ" dirty="0"/>
              <a:t>Prevence osteoporózy u žen po menopauze, u nichž je vysoké riziko vzniku budoucích zlomenin …</a:t>
            </a:r>
          </a:p>
          <a:p>
            <a:pPr lvl="1"/>
            <a:r>
              <a:rPr lang="cs-CZ" dirty="0"/>
              <a:t>Obecně -&gt; převažuje-li prospěch nad rizikem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Kdy se HRT vyhnout – kontraindikace:</a:t>
            </a:r>
          </a:p>
          <a:p>
            <a:pPr lvl="1"/>
            <a:r>
              <a:rPr lang="cs-CZ" dirty="0"/>
              <a:t>Karcinom prsu</a:t>
            </a:r>
          </a:p>
          <a:p>
            <a:pPr lvl="1"/>
            <a:r>
              <a:rPr lang="cs-CZ" dirty="0"/>
              <a:t>Neobjasněné děložní krvácení</a:t>
            </a:r>
          </a:p>
          <a:p>
            <a:pPr lvl="1"/>
            <a:r>
              <a:rPr lang="cs-CZ" dirty="0"/>
              <a:t>TEN</a:t>
            </a:r>
          </a:p>
          <a:p>
            <a:pPr lvl="1"/>
            <a:r>
              <a:rPr lang="cs-CZ" dirty="0"/>
              <a:t>Infarkt myokardu</a:t>
            </a:r>
          </a:p>
          <a:p>
            <a:pPr lvl="1"/>
            <a:r>
              <a:rPr lang="cs-CZ" dirty="0"/>
              <a:t>Estrogen – dependentní maligní nádory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E69CCBB1-4BF0-6573-6623-CBF0FD452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89418"/>
              </p:ext>
            </p:extLst>
          </p:nvPr>
        </p:nvGraphicFramePr>
        <p:xfrm>
          <a:off x="7019471" y="4126441"/>
          <a:ext cx="4956629" cy="236643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956629">
                  <a:extLst>
                    <a:ext uri="{9D8B030D-6E8A-4147-A177-3AD203B41FA5}">
                      <a16:colId xmlns:a16="http://schemas.microsoft.com/office/drawing/2014/main" val="3747941525"/>
                    </a:ext>
                  </a:extLst>
                </a:gridCol>
              </a:tblGrid>
              <a:tr h="2366434">
                <a:tc>
                  <a:txBody>
                    <a:bodyPr/>
                    <a:lstStyle/>
                    <a:p>
                      <a:r>
                        <a:rPr lang="cs-CZ" sz="2000" u="sng" dirty="0">
                          <a:solidFill>
                            <a:srgbClr val="0070C0"/>
                          </a:solidFill>
                        </a:rPr>
                        <a:t>NÚ HRT: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POCIT NAPĚTÍ PRSŮ, BOLESTIVOST / ZVĚTŠENÍ PRSŮ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NEPRAVIDELNÉ KRVÁCENÍ Z DĚLOHY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ŽALUDEČNÍ POTÍŽE PO P.O. PŘÍPRAVCÍCH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---</a:t>
                      </a:r>
                      <a:r>
                        <a:rPr lang="cs-CZ" sz="200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&gt;&gt;&gt; VĚTŠINA PŘÍZNAKŮ USTUPUJE V PRVNÍCH TÝDNECH ČI MĚSÍCÍCH..</a:t>
                      </a:r>
                      <a:endParaRPr lang="cs-CZ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550229"/>
                  </a:ext>
                </a:extLst>
              </a:tr>
            </a:tbl>
          </a:graphicData>
        </a:graphic>
      </p:graphicFrame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C47EC4E2-2E87-6716-69EE-5C5270F34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95440"/>
              </p:ext>
            </p:extLst>
          </p:nvPr>
        </p:nvGraphicFramePr>
        <p:xfrm>
          <a:off x="6480629" y="670681"/>
          <a:ext cx="4987471" cy="13255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87471">
                  <a:extLst>
                    <a:ext uri="{9D8B030D-6E8A-4147-A177-3AD203B41FA5}">
                      <a16:colId xmlns:a16="http://schemas.microsoft.com/office/drawing/2014/main" val="1419697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r>
                        <a:rPr lang="pl-PL" sz="2400" b="1" i="0" u="none" strike="noStrike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FORMY PODÁNÍ HRT:</a:t>
                      </a:r>
                    </a:p>
                    <a:p>
                      <a:r>
                        <a:rPr lang="pl-PL" sz="2400" b="1" i="0" u="none" strike="noStrike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peroralni, naplasti, vaginální, injfekční (intramuskulární),..</a:t>
                      </a:r>
                      <a:endParaRPr lang="cs-CZ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96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37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60ACC-EB42-8776-A580-77898296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B050"/>
                </a:solidFill>
              </a:rPr>
              <a:t>Hypernadrogenní</a:t>
            </a:r>
            <a:r>
              <a:rPr lang="cs-CZ" dirty="0">
                <a:solidFill>
                  <a:srgbClr val="00B050"/>
                </a:solidFill>
              </a:rPr>
              <a:t> stav - PCOS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E0F50-3148-AE01-28CF-E7B12217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336316" cy="4351338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Hyperandrogenemie</a:t>
            </a:r>
            <a:r>
              <a:rPr lang="cs-CZ" dirty="0"/>
              <a:t> = </a:t>
            </a:r>
            <a:r>
              <a:rPr lang="cs-CZ" b="1" dirty="0">
                <a:solidFill>
                  <a:srgbClr val="00B050"/>
                </a:solidFill>
              </a:rPr>
              <a:t>zvýšená hladina androgenů v krvi</a:t>
            </a:r>
          </a:p>
          <a:p>
            <a:r>
              <a:rPr lang="cs-CZ" dirty="0"/>
              <a:t>Klinický projev:</a:t>
            </a:r>
          </a:p>
          <a:p>
            <a:pPr lvl="1"/>
            <a:r>
              <a:rPr lang="cs-CZ" dirty="0"/>
              <a:t>Hirsutismus, akné, alopecie</a:t>
            </a:r>
          </a:p>
          <a:p>
            <a:pPr lvl="1"/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Oligomenorea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/ amenorea (poruchy menstruačního cyklu)</a:t>
            </a:r>
          </a:p>
          <a:p>
            <a:pPr lvl="1"/>
            <a:r>
              <a:rPr lang="cs-CZ" dirty="0"/>
              <a:t>Obezita</a:t>
            </a:r>
          </a:p>
          <a:p>
            <a:pPr lvl="1"/>
            <a:r>
              <a:rPr lang="cs-CZ" dirty="0"/>
              <a:t>Sterilita – nejčastěji není ovulace</a:t>
            </a:r>
          </a:p>
          <a:p>
            <a:r>
              <a:rPr lang="cs-CZ" dirty="0"/>
              <a:t>Diagnostika - jak to vyšetříme?</a:t>
            </a:r>
          </a:p>
          <a:p>
            <a:pPr lvl="1"/>
            <a:r>
              <a:rPr lang="cs-CZ" dirty="0"/>
              <a:t>Laboratorní vyšetření - </a:t>
            </a:r>
            <a:r>
              <a:rPr lang="cs-CZ" b="1" dirty="0">
                <a:solidFill>
                  <a:srgbClr val="00B050"/>
                </a:solidFill>
              </a:rPr>
              <a:t>↑ hladina androgenů </a:t>
            </a:r>
            <a:r>
              <a:rPr lang="cs-CZ" dirty="0"/>
              <a:t>v krvi,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↑ LH v krvi</a:t>
            </a:r>
          </a:p>
          <a:p>
            <a:pPr lvl="1"/>
            <a:endParaRPr lang="cs-CZ" b="1" dirty="0"/>
          </a:p>
        </p:txBody>
      </p:sp>
      <p:pic>
        <p:nvPicPr>
          <p:cNvPr id="1026" name="Picture 2" descr="Polycystic Ovarian Syndrome and the Rotterdam Criteria - CORE Philippines">
            <a:extLst>
              <a:ext uri="{FF2B5EF4-FFF2-40B4-BE49-F238E27FC236}">
                <a16:creationId xmlns:a16="http://schemas.microsoft.com/office/drawing/2014/main" id="{7616F7AB-0357-7810-4456-20E2021E7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97" y="1027906"/>
            <a:ext cx="3904896" cy="390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7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8EA05-F170-EF38-2CB7-7E14A8C1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B050"/>
                </a:solidFill>
              </a:rPr>
              <a:t>Hypernadrogenní</a:t>
            </a:r>
            <a:r>
              <a:rPr lang="cs-CZ" dirty="0">
                <a:solidFill>
                  <a:srgbClr val="00B050"/>
                </a:solidFill>
              </a:rPr>
              <a:t> stav - PCOS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E88DF8-6A27-776E-0C3C-17E5BA43C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2" y="1583474"/>
            <a:ext cx="6632155" cy="501661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Jaká jsou pozdní rizika??</a:t>
            </a:r>
          </a:p>
          <a:p>
            <a:pPr lvl="1"/>
            <a:r>
              <a:rPr lang="cs-CZ" b="1" dirty="0">
                <a:solidFill>
                  <a:schemeClr val="accent1"/>
                </a:solidFill>
              </a:rPr>
              <a:t>Diabetes </a:t>
            </a:r>
            <a:r>
              <a:rPr lang="cs-CZ" b="1" dirty="0" err="1">
                <a:solidFill>
                  <a:schemeClr val="accent1"/>
                </a:solidFill>
              </a:rPr>
              <a:t>mellitus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dirty="0"/>
              <a:t>= cukrovka – u 10% pacientek</a:t>
            </a:r>
          </a:p>
          <a:p>
            <a:pPr lvl="1"/>
            <a:r>
              <a:rPr lang="cs-CZ" b="1" dirty="0">
                <a:solidFill>
                  <a:srgbClr val="7030A0"/>
                </a:solidFill>
              </a:rPr>
              <a:t>Kardiovaskulární onemocnění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Karcinom endometria </a:t>
            </a:r>
            <a:r>
              <a:rPr lang="cs-CZ" dirty="0"/>
              <a:t>– 3-5x vyšší než populační riziko</a:t>
            </a:r>
          </a:p>
          <a:p>
            <a:pPr lvl="1"/>
            <a:endParaRPr lang="cs-CZ" dirty="0"/>
          </a:p>
          <a:p>
            <a:r>
              <a:rPr lang="cs-CZ" dirty="0"/>
              <a:t>Jak PCOS léčíme?</a:t>
            </a:r>
          </a:p>
          <a:p>
            <a:pPr lvl="1"/>
            <a:r>
              <a:rPr lang="cs-CZ" dirty="0"/>
              <a:t>Léčba nepravidelnosti cyklu – hormonální antikoncepce</a:t>
            </a:r>
          </a:p>
          <a:p>
            <a:pPr lvl="1"/>
            <a:r>
              <a:rPr lang="cs-CZ" dirty="0"/>
              <a:t>Léčba sterility / infertility = léčba anovulace</a:t>
            </a:r>
          </a:p>
          <a:p>
            <a:pPr lvl="2"/>
            <a:r>
              <a:rPr lang="cs-CZ" dirty="0"/>
              <a:t>Indukce ovulace </a:t>
            </a:r>
            <a:r>
              <a:rPr lang="cs-CZ" sz="2100" i="1" dirty="0"/>
              <a:t>(</a:t>
            </a:r>
            <a:r>
              <a:rPr lang="cs-CZ" sz="2100" i="1" dirty="0" err="1"/>
              <a:t>Klomifen</a:t>
            </a:r>
            <a:r>
              <a:rPr lang="cs-CZ" sz="2100" i="1" dirty="0"/>
              <a:t>-citrát – zvyšuje </a:t>
            </a:r>
            <a:r>
              <a:rPr lang="cs-CZ" sz="2100" i="1" dirty="0" err="1"/>
              <a:t>GnRH</a:t>
            </a:r>
            <a:r>
              <a:rPr lang="cs-CZ" sz="2100" i="1" dirty="0"/>
              <a:t>) – 1. volba</a:t>
            </a:r>
          </a:p>
          <a:p>
            <a:pPr lvl="2"/>
            <a:r>
              <a:rPr lang="cs-CZ" dirty="0"/>
              <a:t>IVF</a:t>
            </a:r>
          </a:p>
          <a:p>
            <a:pPr lvl="2"/>
            <a:r>
              <a:rPr lang="cs-CZ" dirty="0"/>
              <a:t>Ovariální </a:t>
            </a:r>
            <a:r>
              <a:rPr lang="cs-CZ" dirty="0" err="1"/>
              <a:t>drilling</a:t>
            </a:r>
            <a:r>
              <a:rPr lang="cs-CZ" dirty="0"/>
              <a:t> (indukce ovulace)</a:t>
            </a:r>
          </a:p>
          <a:p>
            <a:pPr lvl="2"/>
            <a:r>
              <a:rPr lang="cs-CZ" dirty="0"/>
              <a:t>Terapie cukrovky</a:t>
            </a:r>
          </a:p>
          <a:p>
            <a:pPr lvl="1"/>
            <a:r>
              <a:rPr lang="cs-CZ" dirty="0"/>
              <a:t>Redukce hmotnosti !!!!!</a:t>
            </a:r>
          </a:p>
        </p:txBody>
      </p:sp>
      <p:pic>
        <p:nvPicPr>
          <p:cNvPr id="2050" name="Picture 2" descr="PCOS – Polycystic Ovary Syndrome – What is it? | Dr. Deepa Ganesh">
            <a:extLst>
              <a:ext uri="{FF2B5EF4-FFF2-40B4-BE49-F238E27FC236}">
                <a16:creationId xmlns:a16="http://schemas.microsoft.com/office/drawing/2014/main" id="{1307A070-8A73-65AC-182A-873C963E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17" y="1598210"/>
            <a:ext cx="4894665" cy="48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7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6E4D6-0518-7B18-2D7C-2E063442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Ovariální insuficience - POI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61F355-6F8F-67C0-C6C0-B06301D8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1067" cy="435133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Předčasná porucha vaječníků před 40. rokem věku </a:t>
            </a:r>
          </a:p>
          <a:p>
            <a:r>
              <a:rPr lang="cs-CZ" dirty="0"/>
              <a:t>Porucha =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amenorea + ztráta folikulů</a:t>
            </a:r>
          </a:p>
          <a:p>
            <a:r>
              <a:rPr lang="cs-CZ" dirty="0"/>
              <a:t>Klinický projev:</a:t>
            </a:r>
          </a:p>
          <a:p>
            <a:pPr lvl="1"/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Amenorea</a:t>
            </a:r>
            <a:r>
              <a:rPr lang="cs-CZ" dirty="0"/>
              <a:t> +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dále</a:t>
            </a:r>
            <a:r>
              <a:rPr lang="cs-CZ" dirty="0"/>
              <a:t> dle času nástupu:</a:t>
            </a:r>
          </a:p>
          <a:p>
            <a:pPr lvl="2"/>
            <a:r>
              <a:rPr lang="cs-CZ" dirty="0"/>
              <a:t>Před pubertou -&gt;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není vývoj sekundárních pohlavních znaků</a:t>
            </a:r>
          </a:p>
          <a:p>
            <a:pPr lvl="2"/>
            <a:r>
              <a:rPr lang="cs-CZ" dirty="0"/>
              <a:t>Po pubertě -&gt; vypadá jako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klimakterický syndrom</a:t>
            </a:r>
          </a:p>
          <a:p>
            <a:r>
              <a:rPr lang="cs-CZ" dirty="0"/>
              <a:t>Proč vzniká – teorie:</a:t>
            </a:r>
          </a:p>
          <a:p>
            <a:pPr lvl="1"/>
            <a:r>
              <a:rPr lang="cs-CZ" dirty="0"/>
              <a:t>Chromozomové vady – vrozené</a:t>
            </a:r>
          </a:p>
          <a:p>
            <a:pPr lvl="1"/>
            <a:r>
              <a:rPr lang="cs-CZ" dirty="0"/>
              <a:t>Autoimunitní onemocnění</a:t>
            </a:r>
          </a:p>
          <a:p>
            <a:pPr lvl="1"/>
            <a:r>
              <a:rPr lang="cs-CZ" dirty="0" err="1"/>
              <a:t>Iatrogenní</a:t>
            </a:r>
            <a:r>
              <a:rPr lang="cs-CZ" dirty="0"/>
              <a:t> vlivy – léčba nádorů, imunosupresivní léčba, toxické látky (kouření, těžké kovy,..)</a:t>
            </a:r>
          </a:p>
        </p:txBody>
      </p:sp>
      <p:pic>
        <p:nvPicPr>
          <p:cNvPr id="5122" name="Picture 2" descr="Premature Ovarian Failure - Causes &amp; Symptoms">
            <a:extLst>
              <a:ext uri="{FF2B5EF4-FFF2-40B4-BE49-F238E27FC236}">
                <a16:creationId xmlns:a16="http://schemas.microsoft.com/office/drawing/2014/main" id="{66FA3066-4CE6-0926-0BB3-37069D2F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93" y="1690688"/>
            <a:ext cx="4967501" cy="21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9A924B8D-E6B1-2CE2-5213-60DA9AE25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687266"/>
              </p:ext>
            </p:extLst>
          </p:nvPr>
        </p:nvGraphicFramePr>
        <p:xfrm>
          <a:off x="7602416" y="4348922"/>
          <a:ext cx="3550653" cy="97102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550653">
                  <a:extLst>
                    <a:ext uri="{9D8B030D-6E8A-4147-A177-3AD203B41FA5}">
                      <a16:colId xmlns:a16="http://schemas.microsoft.com/office/drawing/2014/main" val="3853523604"/>
                    </a:ext>
                  </a:extLst>
                </a:gridCol>
              </a:tblGrid>
              <a:tr h="971022">
                <a:tc>
                  <a:txBody>
                    <a:bodyPr/>
                    <a:lstStyle/>
                    <a:p>
                      <a:r>
                        <a:rPr lang="cs-CZ" dirty="0"/>
                        <a:t>Na co vždy myslet u AMENOREY u žen ve fertilním věku???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884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8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C6C76-81B1-E609-98F8-5BA5F776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Ovariální insuficience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CBC33-1C00-32BA-15AD-060E03D0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0480" cy="435133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Diagnostika – jak to vyšetříme?:</a:t>
            </a:r>
          </a:p>
          <a:p>
            <a:pPr lvl="1"/>
            <a:r>
              <a:rPr lang="cs-CZ" dirty="0"/>
              <a:t>Anamnéza – ptáme se na příznaky – amenorea, únava, noční pocení, změny nálad,…..</a:t>
            </a:r>
          </a:p>
          <a:p>
            <a:pPr lvl="1"/>
            <a:r>
              <a:rPr lang="cs-CZ" dirty="0"/>
              <a:t>Laboratorní krevní odběr  – hormony!</a:t>
            </a:r>
          </a:p>
          <a:p>
            <a:pPr lvl="2"/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FSH, LH -&gt; ZVÝŠENÁ </a:t>
            </a:r>
            <a:r>
              <a:rPr lang="cs-CZ" dirty="0"/>
              <a:t>KONCENTRACE V KRVI</a:t>
            </a:r>
          </a:p>
          <a:p>
            <a:pPr lvl="2"/>
            <a:r>
              <a:rPr lang="cs-CZ" b="1" dirty="0">
                <a:solidFill>
                  <a:srgbClr val="00B050"/>
                </a:solidFill>
              </a:rPr>
              <a:t>Estradiol (hormon </a:t>
            </a:r>
            <a:r>
              <a:rPr lang="cs-CZ" b="1" dirty="0" err="1">
                <a:solidFill>
                  <a:srgbClr val="00B050"/>
                </a:solidFill>
              </a:rPr>
              <a:t>ovária</a:t>
            </a:r>
            <a:r>
              <a:rPr lang="cs-CZ" b="1" dirty="0">
                <a:solidFill>
                  <a:srgbClr val="00B050"/>
                </a:solidFill>
              </a:rPr>
              <a:t>) -&gt; SNÍŽENÁ </a:t>
            </a:r>
            <a:r>
              <a:rPr lang="cs-CZ" dirty="0"/>
              <a:t>KONCENTRACE V KRVI</a:t>
            </a:r>
          </a:p>
          <a:p>
            <a:pPr lvl="1"/>
            <a:r>
              <a:rPr lang="cs-CZ" b="1" dirty="0"/>
              <a:t>UZ</a:t>
            </a:r>
          </a:p>
          <a:p>
            <a:pPr lvl="2"/>
            <a:r>
              <a:rPr lang="cs-CZ" dirty="0"/>
              <a:t>Děloha – </a:t>
            </a:r>
            <a:r>
              <a:rPr lang="cs-CZ" dirty="0" err="1"/>
              <a:t>hypoplastická</a:t>
            </a:r>
            <a:r>
              <a:rPr lang="cs-CZ" dirty="0"/>
              <a:t> (malá)</a:t>
            </a:r>
          </a:p>
          <a:p>
            <a:pPr lvl="2"/>
            <a:r>
              <a:rPr lang="cs-CZ" dirty="0"/>
              <a:t>Vaječníky – malé + nerostoucí folikuly</a:t>
            </a:r>
          </a:p>
          <a:p>
            <a:pPr lvl="1"/>
            <a:r>
              <a:rPr lang="cs-CZ" dirty="0"/>
              <a:t>Obnova vaječníků je možná – 5-10% žen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F0A150C-DD9B-8511-21F9-5C3662EE2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459" y="4001294"/>
            <a:ext cx="3676741" cy="27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29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0FE4A-961C-B863-FD97-4727E08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5"/>
            <a:ext cx="10515600" cy="1325563"/>
          </a:xfrm>
        </p:spPr>
        <p:txBody>
          <a:bodyPr/>
          <a:lstStyle/>
          <a:p>
            <a:r>
              <a:rPr lang="cs-CZ" dirty="0"/>
              <a:t>Kazuistika – POI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6F5F65-CA73-4719-2F49-017791C68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17509" cy="4823660"/>
          </a:xfrm>
        </p:spPr>
        <p:txBody>
          <a:bodyPr>
            <a:normAutofit/>
          </a:bodyPr>
          <a:lstStyle/>
          <a:p>
            <a:r>
              <a:rPr lang="cs-CZ" dirty="0"/>
              <a:t>17-letá dívka – sekundární amenorea</a:t>
            </a:r>
          </a:p>
          <a:p>
            <a:pPr lvl="1"/>
            <a:r>
              <a:rPr lang="cs-CZ" dirty="0"/>
              <a:t>Sekundární znaky?</a:t>
            </a:r>
          </a:p>
          <a:p>
            <a:pPr lvl="1"/>
            <a:r>
              <a:rPr lang="cs-CZ" dirty="0"/>
              <a:t>Menarche – 13 let</a:t>
            </a:r>
          </a:p>
          <a:p>
            <a:pPr lvl="1"/>
            <a:r>
              <a:rPr lang="cs-CZ" dirty="0"/>
              <a:t>Diagnostikovaná Akutní myeloidní leukémie – léčená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chemoterapií + radioterapií</a:t>
            </a:r>
            <a:r>
              <a:rPr lang="cs-CZ" dirty="0"/>
              <a:t> + transplantací kostní dřeně</a:t>
            </a:r>
          </a:p>
          <a:p>
            <a:pPr lvl="1"/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LAB: ↑ FSH, LH, ↓ estrogen</a:t>
            </a:r>
          </a:p>
          <a:p>
            <a:pPr lvl="1"/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UZ: malá </a:t>
            </a:r>
            <a:r>
              <a:rPr lang="cs-CZ" dirty="0" err="1">
                <a:solidFill>
                  <a:schemeClr val="accent4">
                    <a:lumMod val="50000"/>
                  </a:schemeClr>
                </a:solidFill>
              </a:rPr>
              <a:t>ovária</a:t>
            </a:r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+ děloha</a:t>
            </a:r>
          </a:p>
          <a:p>
            <a:pPr lvl="1"/>
            <a:r>
              <a:rPr lang="cs-CZ" dirty="0" err="1">
                <a:solidFill>
                  <a:schemeClr val="accent4">
                    <a:lumMod val="50000"/>
                  </a:schemeClr>
                </a:solidFill>
              </a:rPr>
              <a:t>Ter</a:t>
            </a:r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.: HRT (hormone </a:t>
            </a:r>
            <a:r>
              <a:rPr lang="cs-CZ" dirty="0" err="1">
                <a:solidFill>
                  <a:schemeClr val="accent4">
                    <a:lumMod val="50000"/>
                  </a:schemeClr>
                </a:solidFill>
              </a:rPr>
              <a:t>replacement</a:t>
            </a:r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4">
                    <a:lumMod val="50000"/>
                  </a:schemeClr>
                </a:solidFill>
              </a:rPr>
              <a:t>therapy</a:t>
            </a:r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cs-CZ" sz="2000" dirty="0"/>
              <a:t>Rozměry dělohy fyziologicky:</a:t>
            </a:r>
          </a:p>
          <a:p>
            <a:pPr lvl="1"/>
            <a:r>
              <a:rPr lang="cs-CZ" sz="1800" dirty="0"/>
              <a:t>Délka 7,5 cm (1 –&gt; 4,93 cm)</a:t>
            </a:r>
          </a:p>
          <a:p>
            <a:pPr lvl="1"/>
            <a:r>
              <a:rPr lang="cs-CZ" sz="1800" dirty="0"/>
              <a:t>Tloušťka – 2,5 cm (2 -&gt; 1,71 cm)</a:t>
            </a:r>
          </a:p>
          <a:p>
            <a:pPr lvl="1"/>
            <a:r>
              <a:rPr lang="cs-CZ" sz="1800" dirty="0"/>
              <a:t>Šířka – 5 cm (3 -&gt;2,68 cm)</a:t>
            </a:r>
          </a:p>
          <a:p>
            <a:pPr lvl="1"/>
            <a:endParaRPr lang="cs-CZ" dirty="0"/>
          </a:p>
        </p:txBody>
      </p:sp>
      <p:pic>
        <p:nvPicPr>
          <p:cNvPr id="1026" name="Picture 2" descr="Ultrasound image of small atrophic ovaries and hypoplastic uterus.">
            <a:extLst>
              <a:ext uri="{FF2B5EF4-FFF2-40B4-BE49-F238E27FC236}">
                <a16:creationId xmlns:a16="http://schemas.microsoft.com/office/drawing/2014/main" id="{60A64E85-D80C-F435-54E5-484F83704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42" y="541588"/>
            <a:ext cx="4860758" cy="50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D4407B1-55C1-4896-5E06-F2E28A07A515}"/>
              </a:ext>
            </a:extLst>
          </p:cNvPr>
          <p:cNvSpPr txBox="1"/>
          <p:nvPr/>
        </p:nvSpPr>
        <p:spPr>
          <a:xfrm>
            <a:off x="8133347" y="6088559"/>
            <a:ext cx="4058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Yusuf, </a:t>
            </a:r>
            <a:r>
              <a:rPr lang="cs-CZ" sz="1100" dirty="0" err="1"/>
              <a:t>Zenab</a:t>
            </a:r>
            <a:r>
              <a:rPr lang="cs-CZ" sz="1100" dirty="0"/>
              <a:t> &amp; Ani, </a:t>
            </a:r>
            <a:r>
              <a:rPr lang="cs-CZ" sz="1100" dirty="0" err="1"/>
              <a:t>Kinda</a:t>
            </a:r>
            <a:r>
              <a:rPr lang="cs-CZ" sz="1100" dirty="0"/>
              <a:t> &amp; </a:t>
            </a:r>
            <a:r>
              <a:rPr lang="cs-CZ" sz="1100" dirty="0" err="1"/>
              <a:t>Abdelgadir</a:t>
            </a:r>
            <a:r>
              <a:rPr lang="cs-CZ" sz="1100" dirty="0"/>
              <a:t>, </a:t>
            </a:r>
            <a:r>
              <a:rPr lang="cs-CZ" sz="1100" dirty="0" err="1"/>
              <a:t>Elamin</a:t>
            </a:r>
            <a:r>
              <a:rPr lang="cs-CZ" sz="1100" dirty="0"/>
              <a:t> &amp; </a:t>
            </a:r>
            <a:r>
              <a:rPr lang="cs-CZ" sz="1100" dirty="0" err="1"/>
              <a:t>Alawadi</a:t>
            </a:r>
            <a:r>
              <a:rPr lang="cs-CZ" sz="1100" dirty="0"/>
              <a:t>, </a:t>
            </a:r>
            <a:r>
              <a:rPr lang="cs-CZ" sz="1100" dirty="0" err="1"/>
              <a:t>Fatheya</a:t>
            </a:r>
            <a:r>
              <a:rPr lang="cs-CZ" sz="1100" dirty="0"/>
              <a:t>. (2021). </a:t>
            </a:r>
            <a:r>
              <a:rPr lang="cs-CZ" sz="1100" dirty="0" err="1"/>
              <a:t>Amenorrhoea</a:t>
            </a:r>
            <a:r>
              <a:rPr lang="cs-CZ" sz="1100" dirty="0"/>
              <a:t> </a:t>
            </a:r>
            <a:r>
              <a:rPr lang="cs-CZ" sz="1100" dirty="0" err="1"/>
              <a:t>with</a:t>
            </a:r>
            <a:r>
              <a:rPr lang="cs-CZ" sz="1100" dirty="0"/>
              <a:t> XY karyotype </a:t>
            </a:r>
            <a:r>
              <a:rPr lang="cs-CZ" sz="1100" dirty="0" err="1"/>
              <a:t>postbone</a:t>
            </a:r>
            <a:r>
              <a:rPr lang="cs-CZ" sz="1100" dirty="0"/>
              <a:t> </a:t>
            </a:r>
            <a:r>
              <a:rPr lang="cs-CZ" sz="1100" dirty="0" err="1"/>
              <a:t>marrow</a:t>
            </a:r>
            <a:r>
              <a:rPr lang="cs-CZ" sz="1100" dirty="0"/>
              <a:t> </a:t>
            </a:r>
            <a:r>
              <a:rPr lang="cs-CZ" sz="1100" dirty="0" err="1"/>
              <a:t>transplant</a:t>
            </a:r>
            <a:r>
              <a:rPr lang="cs-CZ" sz="1100" dirty="0"/>
              <a:t>. BMJ Case </a:t>
            </a:r>
            <a:r>
              <a:rPr lang="cs-CZ" sz="1100" dirty="0" err="1"/>
              <a:t>Reports</a:t>
            </a:r>
            <a:r>
              <a:rPr lang="cs-CZ" sz="1100" dirty="0"/>
              <a:t>. 14. e239767. 10.1136/bcr-2020-239767.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3C1118-D6F4-9009-7963-0FD1BED1D393}"/>
              </a:ext>
            </a:extLst>
          </p:cNvPr>
          <p:cNvSpPr txBox="1"/>
          <p:nvPr/>
        </p:nvSpPr>
        <p:spPr>
          <a:xfrm>
            <a:off x="5617027" y="84025"/>
            <a:ext cx="637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Ultrasound image of small atrophic ovaries and hypoplastic uterus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63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A55EC-CD63-84E5-7A4E-40B2D2AF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Ovariální insuficience - POI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29EEF7-CEE1-8A1B-D96E-69F0B24D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0596"/>
          </a:xfrm>
        </p:spPr>
        <p:txBody>
          <a:bodyPr>
            <a:normAutofit/>
          </a:bodyPr>
          <a:lstStyle/>
          <a:p>
            <a:r>
              <a:rPr lang="cs-CZ" b="1" dirty="0"/>
              <a:t>Terapie: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Substituce hormonů – HRT - kombinovaná</a:t>
            </a:r>
          </a:p>
          <a:p>
            <a:pPr lvl="1"/>
            <a:r>
              <a:rPr lang="cs-CZ" b="1" dirty="0">
                <a:solidFill>
                  <a:schemeClr val="tx2"/>
                </a:solidFill>
              </a:rPr>
              <a:t>Léčba neplodnosti</a:t>
            </a:r>
          </a:p>
          <a:p>
            <a:pPr lvl="2"/>
            <a:r>
              <a:rPr lang="cs-CZ" dirty="0"/>
              <a:t>IVF (+ darované vajíčko)</a:t>
            </a:r>
          </a:p>
          <a:p>
            <a:pPr lvl="3"/>
            <a:r>
              <a:rPr lang="cs-CZ" dirty="0"/>
              <a:t>Stimulace ovulace je u žen s POI neúčinná..</a:t>
            </a:r>
          </a:p>
          <a:p>
            <a:pPr lvl="2"/>
            <a:r>
              <a:rPr lang="cs-CZ" dirty="0" err="1"/>
              <a:t>Kryoprezervace</a:t>
            </a:r>
            <a:r>
              <a:rPr lang="cs-CZ" dirty="0"/>
              <a:t> oocytů – zmražení (dusík)</a:t>
            </a:r>
          </a:p>
          <a:p>
            <a:pPr lvl="2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098" name="Picture 2" descr="Cyprus Ivf Egg Freezing - Cyprus Ivf Hospital">
            <a:extLst>
              <a:ext uri="{FF2B5EF4-FFF2-40B4-BE49-F238E27FC236}">
                <a16:creationId xmlns:a16="http://schemas.microsoft.com/office/drawing/2014/main" id="{6578831C-CBAC-B568-85AE-C4926B91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33" y="4402906"/>
            <a:ext cx="4153970" cy="20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gg Donation: Everything you need to know | Dunya IVF Fertility Clinic">
            <a:extLst>
              <a:ext uri="{FF2B5EF4-FFF2-40B4-BE49-F238E27FC236}">
                <a16:creationId xmlns:a16="http://schemas.microsoft.com/office/drawing/2014/main" id="{046F87ED-B209-BB01-3F69-279F7ABD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78" y="3293593"/>
            <a:ext cx="5450510" cy="27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81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AB218-35C9-3D11-FA89-1457AFC4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7E50E-1FCA-0DD8-1527-6E562489B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HYPER-PROLAKTINEMIE</a:t>
            </a:r>
          </a:p>
          <a:p>
            <a:pPr lvl="1"/>
            <a:r>
              <a:rPr lang="cs-CZ" dirty="0"/>
              <a:t>PRL – zvýšený fyziologicky v těhotenství + při kojení, jinak nízký v krvi</a:t>
            </a:r>
          </a:p>
          <a:p>
            <a:pPr lvl="1"/>
            <a:r>
              <a:rPr lang="cs-CZ" dirty="0"/>
              <a:t>Proč patologicky stoupá PRL v krvi? – příčiny:</a:t>
            </a:r>
          </a:p>
          <a:p>
            <a:pPr lvl="2"/>
            <a:r>
              <a:rPr lang="cs-CZ" dirty="0"/>
              <a:t>Nezhoubné nádory předního laloku hypofýzy (adenomy) – ten produkuje PRL</a:t>
            </a:r>
          </a:p>
          <a:p>
            <a:pPr lvl="2"/>
            <a:r>
              <a:rPr lang="cs-CZ" dirty="0"/>
              <a:t>Snížená funkce štítné žlázy</a:t>
            </a:r>
          </a:p>
          <a:p>
            <a:pPr lvl="2"/>
            <a:r>
              <a:rPr lang="cs-CZ" dirty="0"/>
              <a:t>…</a:t>
            </a:r>
          </a:p>
          <a:p>
            <a:pPr lvl="1"/>
            <a:r>
              <a:rPr lang="cs-CZ" b="1" dirty="0">
                <a:solidFill>
                  <a:schemeClr val="accent1"/>
                </a:solidFill>
              </a:rPr>
              <a:t>Důsledky </a:t>
            </a:r>
            <a:r>
              <a:rPr lang="cs-CZ" b="1" dirty="0" err="1">
                <a:solidFill>
                  <a:schemeClr val="accent1"/>
                </a:solidFill>
              </a:rPr>
              <a:t>hyperPRL</a:t>
            </a:r>
            <a:r>
              <a:rPr lang="cs-CZ" b="1" dirty="0">
                <a:solidFill>
                  <a:schemeClr val="accent1"/>
                </a:solidFill>
              </a:rPr>
              <a:t>:</a:t>
            </a:r>
          </a:p>
          <a:p>
            <a:pPr lvl="2"/>
            <a:r>
              <a:rPr lang="cs-CZ" dirty="0"/>
              <a:t>Neplodnost</a:t>
            </a:r>
          </a:p>
          <a:p>
            <a:pPr lvl="2"/>
            <a:r>
              <a:rPr lang="cs-CZ" dirty="0"/>
              <a:t>Nepravidelnost menstruačního cyklu až amenorea</a:t>
            </a:r>
          </a:p>
          <a:p>
            <a:pPr lvl="2"/>
            <a:r>
              <a:rPr lang="cs-CZ" dirty="0"/>
              <a:t>Galaktorea = výtok z prstů</a:t>
            </a:r>
          </a:p>
        </p:txBody>
      </p:sp>
    </p:spTree>
    <p:extLst>
      <p:ext uri="{BB962C8B-B14F-4D97-AF65-F5344CB8AC3E}">
        <p14:creationId xmlns:p14="http://schemas.microsoft.com/office/powerpoint/2010/main" val="6181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70388-0CA6-002A-584F-48D90B97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 zahrnuje?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2BAA5-ADCD-D1C5-23DA-805324885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Poruchy související s klimakteriem</a:t>
            </a:r>
          </a:p>
          <a:p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Hyperandrogenní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stavy - PCOS</a:t>
            </a:r>
          </a:p>
          <a:p>
            <a:r>
              <a:rPr lang="cs-CZ" dirty="0">
                <a:solidFill>
                  <a:schemeClr val="accent1"/>
                </a:solidFill>
              </a:rPr>
              <a:t>Ovariální insuficience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Jiné poruchy: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hyperPRL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/>
              <a:t>Endokrinní příčiny neplodnosti – viz jiná přednáška</a:t>
            </a: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Menstruační cyklus + poruchy menstruačního cyklu (jiná otázka)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48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FAED61-7C48-FCB3-90D3-A0569DF6F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21425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B019D-2C9E-BA83-77E6-6F4034D5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Klimakterium – objasnění základních termínů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5E5554-2417-A286-E625-D8B69DE35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446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Klimakterium </a:t>
            </a:r>
          </a:p>
          <a:p>
            <a:pPr lvl="1"/>
            <a:r>
              <a:rPr lang="cs-CZ" dirty="0"/>
              <a:t>Období charakterizované </a:t>
            </a:r>
            <a:r>
              <a:rPr lang="cs-CZ" b="1" dirty="0">
                <a:solidFill>
                  <a:srgbClr val="00B0F0"/>
                </a:solidFill>
              </a:rPr>
              <a:t>klinickými obtížemi</a:t>
            </a:r>
            <a:r>
              <a:rPr lang="cs-CZ" dirty="0"/>
              <a:t>, které </a:t>
            </a:r>
            <a:r>
              <a:rPr lang="cs-CZ" b="1" dirty="0">
                <a:solidFill>
                  <a:srgbClr val="00B0F0"/>
                </a:solidFill>
              </a:rPr>
              <a:t>způsobují hormonální změny</a:t>
            </a:r>
            <a:r>
              <a:rPr lang="cs-CZ" dirty="0"/>
              <a:t> reprodukčního systému</a:t>
            </a:r>
          </a:p>
          <a:p>
            <a:pPr lvl="1"/>
            <a:r>
              <a:rPr lang="cs-CZ" dirty="0"/>
              <a:t>Toto období je ne zcela ohraničené – trvá cca 7 let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Menopauza</a:t>
            </a:r>
            <a:r>
              <a:rPr lang="cs-CZ" dirty="0"/>
              <a:t> = termín posledních menses + alespoň 1 rok poté amenorea</a:t>
            </a:r>
          </a:p>
          <a:p>
            <a:pPr lvl="1"/>
            <a:r>
              <a:rPr lang="cs-CZ" dirty="0"/>
              <a:t>Menopauza je tedy </a:t>
            </a:r>
            <a:r>
              <a:rPr lang="cs-CZ" u="sng" dirty="0"/>
              <a:t>jeden den</a:t>
            </a:r>
            <a:r>
              <a:rPr lang="cs-CZ" dirty="0"/>
              <a:t>, určuje se zpětně</a:t>
            </a:r>
          </a:p>
          <a:p>
            <a:r>
              <a:rPr lang="cs-CZ" b="1" dirty="0" err="1">
                <a:solidFill>
                  <a:schemeClr val="accent4">
                    <a:lumMod val="50000"/>
                  </a:schemeClr>
                </a:solidFill>
              </a:rPr>
              <a:t>Perimenopauza</a:t>
            </a:r>
            <a:r>
              <a:rPr lang="cs-CZ" dirty="0"/>
              <a:t> = období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1 rok před menopauzou a 1 rok po </a:t>
            </a:r>
            <a:r>
              <a:rPr lang="cs-CZ" dirty="0"/>
              <a:t>menopauze</a:t>
            </a:r>
          </a:p>
          <a:p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Premenopauza</a:t>
            </a:r>
            <a:r>
              <a:rPr lang="cs-CZ" dirty="0"/>
              <a:t> = období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od začátku příznaků po menopauzu </a:t>
            </a:r>
          </a:p>
          <a:p>
            <a:r>
              <a:rPr lang="cs-CZ" b="1" dirty="0" err="1">
                <a:solidFill>
                  <a:srgbClr val="C00000"/>
                </a:solidFill>
              </a:rPr>
              <a:t>Postmenopauza</a:t>
            </a:r>
            <a:r>
              <a:rPr lang="cs-CZ" dirty="0"/>
              <a:t> = období od </a:t>
            </a:r>
            <a:r>
              <a:rPr lang="cs-CZ" dirty="0">
                <a:solidFill>
                  <a:srgbClr val="FF3300"/>
                </a:solidFill>
              </a:rPr>
              <a:t>menopauzy do 65. roku života</a:t>
            </a:r>
          </a:p>
          <a:p>
            <a:r>
              <a:rPr lang="cs-CZ" b="1" dirty="0" err="1">
                <a:solidFill>
                  <a:schemeClr val="accent2"/>
                </a:solidFill>
              </a:rPr>
              <a:t>Senium</a:t>
            </a:r>
            <a:r>
              <a:rPr lang="cs-CZ" dirty="0"/>
              <a:t> = období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po 65. roce života</a:t>
            </a:r>
          </a:p>
        </p:txBody>
      </p:sp>
    </p:spTree>
    <p:extLst>
      <p:ext uri="{BB962C8B-B14F-4D97-AF65-F5344CB8AC3E}">
        <p14:creationId xmlns:p14="http://schemas.microsoft.com/office/powerpoint/2010/main" val="39780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8EA96-6F25-EB16-156B-F994B77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Klimakterium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1A3A2-7D6C-2D5C-6E92-1AA5BE45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5795682" cy="4791075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Období přechodu </a:t>
            </a:r>
            <a:r>
              <a:rPr lang="cs-CZ" dirty="0"/>
              <a:t>mezi plodným věkem ženy a začátkem </a:t>
            </a:r>
            <a:r>
              <a:rPr lang="cs-CZ" dirty="0" err="1"/>
              <a:t>senia</a:t>
            </a:r>
            <a:endParaRPr lang="cs-CZ" dirty="0"/>
          </a:p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Trvalé ukončení menstruace vlivem ztráty ovariální aktivity </a:t>
            </a:r>
            <a:r>
              <a:rPr lang="cs-CZ" dirty="0"/>
              <a:t>bez jiných zřejmých patologických příčin</a:t>
            </a:r>
          </a:p>
          <a:p>
            <a:r>
              <a:rPr lang="cs-CZ" dirty="0"/>
              <a:t>Průměrný věk menopauzy = </a:t>
            </a:r>
            <a:r>
              <a:rPr lang="cs-CZ" sz="3600" b="1" dirty="0">
                <a:solidFill>
                  <a:srgbClr val="FF0000"/>
                </a:solidFill>
              </a:rPr>
              <a:t>50+/- 1 rok</a:t>
            </a:r>
            <a:endParaRPr lang="cs-CZ" dirty="0"/>
          </a:p>
          <a:p>
            <a:r>
              <a:rPr lang="cs-CZ" dirty="0"/>
              <a:t>Laboratorní vyšetření: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↑ FSH,  ↑ LH, ↓ estrogenů </a:t>
            </a:r>
            <a:r>
              <a:rPr lang="cs-CZ" dirty="0"/>
              <a:t>-&gt; nedostatek estrogenů pak vyvolá příznaky</a:t>
            </a:r>
          </a:p>
        </p:txBody>
      </p:sp>
      <p:pic>
        <p:nvPicPr>
          <p:cNvPr id="2050" name="Picture 2" descr="Menopause and the Perimenopausal Transition | Obgyn Key">
            <a:extLst>
              <a:ext uri="{FF2B5EF4-FFF2-40B4-BE49-F238E27FC236}">
                <a16:creationId xmlns:a16="http://schemas.microsoft.com/office/drawing/2014/main" id="{310386DC-ED12-B8AF-40C5-D3BD18F5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3" y="2873373"/>
            <a:ext cx="52863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08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9ED47-0672-FD88-BF5D-2898E0F9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Klimakterium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ECFA7-B3C2-04DA-2DB1-F61F1979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546772" cy="466725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Co urychluje nástup menopauzy?</a:t>
            </a:r>
          </a:p>
          <a:p>
            <a:pPr lvl="1"/>
            <a:r>
              <a:rPr lang="cs-CZ" dirty="0"/>
              <a:t>Kouření</a:t>
            </a:r>
          </a:p>
          <a:p>
            <a:pPr lvl="1"/>
            <a:r>
              <a:rPr lang="cs-CZ" dirty="0"/>
              <a:t>Nízká hmotnost, podvýživa</a:t>
            </a:r>
          </a:p>
          <a:p>
            <a:pPr lvl="1"/>
            <a:r>
              <a:rPr lang="cs-CZ" dirty="0"/>
              <a:t>Rodinný výskyt časné menopauzy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Co oddaluje nástup menopauzy?</a:t>
            </a:r>
          </a:p>
          <a:p>
            <a:pPr lvl="1"/>
            <a:r>
              <a:rPr lang="cs-CZ" dirty="0"/>
              <a:t>Porody ve vyšším věku</a:t>
            </a:r>
          </a:p>
          <a:p>
            <a:pPr lvl="1"/>
            <a:r>
              <a:rPr lang="cs-CZ" dirty="0"/>
              <a:t>Pozdní nástup </a:t>
            </a:r>
            <a:r>
              <a:rPr lang="cs-CZ" dirty="0" err="1"/>
              <a:t>menarché</a:t>
            </a:r>
            <a:endParaRPr lang="cs-CZ" dirty="0"/>
          </a:p>
          <a:p>
            <a:r>
              <a:rPr lang="cs-CZ" sz="2400" i="1" dirty="0"/>
              <a:t>Patofyziologie menopauzy – k menopauze dojde, zmenší-li se počet folikulů pod kritickou mez = cca pod 1000 folikulů bez ohledu na věk…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43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7A2BD-A2B2-C2BA-AD61-90F3A096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Klimakterium – jak se projevuje?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00D052-14A1-7C94-F4D9-ADB8D08C7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9125"/>
            <a:ext cx="10330543" cy="4119790"/>
          </a:xfrm>
        </p:spPr>
        <p:txBody>
          <a:bodyPr>
            <a:normAutofit/>
          </a:bodyPr>
          <a:lstStyle/>
          <a:p>
            <a:r>
              <a:rPr lang="cs-CZ" dirty="0"/>
              <a:t>před samotnou menopauzou – stoupá počet anovulačních cyklů -&gt; to způsobí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nepravidelné menstruační cykly </a:t>
            </a:r>
            <a:r>
              <a:rPr lang="cs-CZ" dirty="0"/>
              <a:t>+ relativní </a:t>
            </a:r>
            <a:r>
              <a:rPr lang="cs-CZ" dirty="0" err="1"/>
              <a:t>hyperestrinismus</a:t>
            </a:r>
            <a:r>
              <a:rPr lang="cs-CZ" dirty="0"/>
              <a:t> (proč?)</a:t>
            </a:r>
          </a:p>
          <a:p>
            <a:pPr lvl="1"/>
            <a:r>
              <a:rPr lang="cs-CZ" b="1" dirty="0">
                <a:solidFill>
                  <a:srgbClr val="A47D00"/>
                </a:solidFill>
              </a:rPr>
              <a:t>1/3 žen 3 roky před menopauzou</a:t>
            </a:r>
          </a:p>
          <a:p>
            <a:pPr lvl="1"/>
            <a:r>
              <a:rPr lang="cs-CZ" dirty="0"/>
              <a:t>Nepravidelný menstruační cyklus -&gt; většinou kratší interval + silnější krvácení</a:t>
            </a:r>
          </a:p>
          <a:p>
            <a:pPr lvl="1"/>
            <a:r>
              <a:rPr lang="cs-CZ" dirty="0"/>
              <a:t>Typicky vzniká </a:t>
            </a:r>
            <a:r>
              <a:rPr lang="cs-CZ" u="sng" dirty="0"/>
              <a:t>dysfunkční krvácení</a:t>
            </a:r>
            <a:r>
              <a:rPr lang="cs-CZ" dirty="0"/>
              <a:t> (v důsledku anovulace)</a:t>
            </a:r>
          </a:p>
        </p:txBody>
      </p:sp>
    </p:spTree>
    <p:extLst>
      <p:ext uri="{BB962C8B-B14F-4D97-AF65-F5344CB8AC3E}">
        <p14:creationId xmlns:p14="http://schemas.microsoft.com/office/powerpoint/2010/main" val="138103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21B26-B291-A6C6-7AF3-5485E6DC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Klimakterium – jak se projevuje?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613DE-DCAF-C0DE-DA53-2C2BC332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53" y="1690688"/>
            <a:ext cx="7104529" cy="5167311"/>
          </a:xfrm>
        </p:spPr>
        <p:txBody>
          <a:bodyPr>
            <a:normAutofit/>
          </a:bodyPr>
          <a:lstStyle/>
          <a:p>
            <a:r>
              <a:rPr lang="cs-CZ" dirty="0"/>
              <a:t>Následně změny způsobené </a:t>
            </a:r>
            <a:r>
              <a:rPr lang="cs-CZ" sz="3200" b="1" dirty="0">
                <a:solidFill>
                  <a:schemeClr val="accent1"/>
                </a:solidFill>
              </a:rPr>
              <a:t>nedostatkem estrogenu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Akutní změny = klimakterický syndrom</a:t>
            </a:r>
          </a:p>
          <a:p>
            <a:pPr lvl="1"/>
            <a:r>
              <a:rPr lang="cs-CZ" dirty="0"/>
              <a:t>Neohrožují na životě, ale </a:t>
            </a:r>
            <a:r>
              <a:rPr lang="cs-CZ" b="1" dirty="0">
                <a:solidFill>
                  <a:srgbClr val="FF0000"/>
                </a:solidFill>
              </a:rPr>
              <a:t>zhoršují kvalitu života ženy</a:t>
            </a:r>
          </a:p>
          <a:p>
            <a:pPr lvl="1"/>
            <a:r>
              <a:rPr lang="cs-CZ" u="sng" dirty="0"/>
              <a:t>Vegetativní obtíže </a:t>
            </a:r>
            <a:r>
              <a:rPr lang="cs-CZ" dirty="0"/>
              <a:t>= pocení, návaly horka, nespavost (časté buzení,..)</a:t>
            </a:r>
          </a:p>
          <a:p>
            <a:pPr lvl="1"/>
            <a:r>
              <a:rPr lang="cs-CZ" u="sng" dirty="0"/>
              <a:t>Psychologické obtíže </a:t>
            </a:r>
            <a:r>
              <a:rPr lang="cs-CZ" dirty="0"/>
              <a:t>= změny nálady, poruchy paměti, změny libida, vyčerpání,…</a:t>
            </a:r>
          </a:p>
          <a:p>
            <a:pPr lvl="1"/>
            <a:r>
              <a:rPr lang="cs-CZ" u="sng" dirty="0"/>
              <a:t>Neurovegetativní obtíže </a:t>
            </a:r>
            <a:r>
              <a:rPr lang="cs-CZ" dirty="0"/>
              <a:t>= bolesti hlavy, zácpa, ..</a:t>
            </a:r>
          </a:p>
          <a:p>
            <a:endParaRPr lang="cs-CZ" dirty="0"/>
          </a:p>
        </p:txBody>
      </p:sp>
      <p:pic>
        <p:nvPicPr>
          <p:cNvPr id="1026" name="Picture 2" descr="Menopause. climacteric Signs and symptoms. Vector Illustration with woman and common menopause symptoms, and physical changes. poster about Women health. - 167446650">
            <a:extLst>
              <a:ext uri="{FF2B5EF4-FFF2-40B4-BE49-F238E27FC236}">
                <a16:creationId xmlns:a16="http://schemas.microsoft.com/office/drawing/2014/main" id="{07B56157-A12E-9738-1C0B-5E395604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35" y="1690688"/>
            <a:ext cx="516731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8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F1837-695F-C763-EB82-3E5F1A0F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Klimakterium – jak se projevuje?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F22D64-A84E-ED8E-0478-99C803AE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25624"/>
            <a:ext cx="6524065" cy="442821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3200" b="1" dirty="0">
                <a:solidFill>
                  <a:srgbClr val="00B050"/>
                </a:solidFill>
              </a:rPr>
              <a:t>Střednědobě změny = estrogen – deficitní syndrom - organický</a:t>
            </a:r>
          </a:p>
          <a:p>
            <a:pPr lvl="1"/>
            <a:r>
              <a:rPr lang="cs-CZ" sz="2800" b="1" dirty="0"/>
              <a:t>Atrofie kůže, sliznic, orgánů </a:t>
            </a:r>
            <a:r>
              <a:rPr lang="cs-CZ" sz="2800" dirty="0"/>
              <a:t>-&gt; tedy 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sliznice jsou tenké, suché, zranitelné </a:t>
            </a:r>
            <a:r>
              <a:rPr lang="cs-CZ" sz="2800" dirty="0"/>
              <a:t>+ 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častější záněty </a:t>
            </a:r>
          </a:p>
          <a:p>
            <a:pPr lvl="1"/>
            <a:r>
              <a:rPr lang="cs-CZ" sz="2800" dirty="0"/>
              <a:t>jak se projevují:</a:t>
            </a:r>
          </a:p>
          <a:p>
            <a:pPr lvl="2"/>
            <a:r>
              <a:rPr lang="cs-CZ" sz="2400" dirty="0"/>
              <a:t>Pochva, vulva -&gt; Dyspareunie,  pálení, pruritus (svědění), častější záněty</a:t>
            </a:r>
          </a:p>
          <a:p>
            <a:pPr lvl="2"/>
            <a:r>
              <a:rPr lang="cs-CZ" sz="2400" dirty="0"/>
              <a:t>Sestup dělohy a poševních stěn, recidivující infekce močových cest,…</a:t>
            </a:r>
          </a:p>
          <a:p>
            <a:pPr lvl="2"/>
            <a:r>
              <a:rPr lang="cs-CZ" sz="2400" dirty="0"/>
              <a:t>Kůže – ztenčení kůže, větší fragilita</a:t>
            </a:r>
          </a:p>
        </p:txBody>
      </p:sp>
      <p:pic>
        <p:nvPicPr>
          <p:cNvPr id="4" name="Picture 2" descr="Menopause. climacteric Signs and symptoms. Vector Illustration with woman and common menopause symptoms, and physical changes. poster about Women health. - 167446650">
            <a:extLst>
              <a:ext uri="{FF2B5EF4-FFF2-40B4-BE49-F238E27FC236}">
                <a16:creationId xmlns:a16="http://schemas.microsoft.com/office/drawing/2014/main" id="{91AC67D2-A210-1440-ADEA-D1A840B6B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1" y="1385886"/>
            <a:ext cx="5472114" cy="54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1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5D179-8B75-B48D-78F8-F6DDCB50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Klimakterium – jak se projevuje?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B2232-6A76-223C-3C6A-3D7E50CF8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2" y="1825625"/>
            <a:ext cx="642420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3200" b="1" dirty="0">
                <a:solidFill>
                  <a:srgbClr val="7030A0"/>
                </a:solidFill>
              </a:rPr>
              <a:t>Dlouhodobé změny – estrogen – deficitní syndrom - metabolický</a:t>
            </a:r>
          </a:p>
          <a:p>
            <a:pPr lvl="1"/>
            <a:r>
              <a:rPr lang="cs-CZ" sz="2800" b="1" dirty="0">
                <a:solidFill>
                  <a:srgbClr val="7030A0"/>
                </a:solidFill>
              </a:rPr>
              <a:t>až roky po menopauze</a:t>
            </a:r>
          </a:p>
          <a:p>
            <a:pPr lvl="1"/>
            <a:r>
              <a:rPr lang="cs-CZ" sz="2800" b="1" dirty="0">
                <a:solidFill>
                  <a:srgbClr val="FF0000"/>
                </a:solidFill>
              </a:rPr>
              <a:t>Mohou ohrozit na životě</a:t>
            </a:r>
          </a:p>
          <a:p>
            <a:pPr lvl="1"/>
            <a:r>
              <a:rPr lang="cs-CZ" sz="2800" b="1" dirty="0">
                <a:solidFill>
                  <a:srgbClr val="990099"/>
                </a:solidFill>
              </a:rPr>
              <a:t>Osteoporóza</a:t>
            </a:r>
            <a:r>
              <a:rPr lang="cs-CZ" sz="2800" dirty="0"/>
              <a:t> (řídnutí kostí), vyšší riziko úmrtí na </a:t>
            </a:r>
            <a:r>
              <a:rPr lang="cs-CZ" sz="2800" b="1" dirty="0">
                <a:solidFill>
                  <a:srgbClr val="990099"/>
                </a:solidFill>
              </a:rPr>
              <a:t>kardiovaskulární onemocnění</a:t>
            </a:r>
            <a:r>
              <a:rPr lang="cs-CZ" sz="2800" dirty="0"/>
              <a:t> (4x vyšší po menopauze)</a:t>
            </a:r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6" name="Picture 2" descr="Menopause. climacteric Signs and symptoms. Vector Illustration with woman and common menopause symptoms, and physical changes. poster about Women health. - 167446650">
            <a:extLst>
              <a:ext uri="{FF2B5EF4-FFF2-40B4-BE49-F238E27FC236}">
                <a16:creationId xmlns:a16="http://schemas.microsoft.com/office/drawing/2014/main" id="{DF4E8879-18E5-FE64-9EAA-C5447C8FD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1" y="1385886"/>
            <a:ext cx="5472114" cy="54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783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1364</Words>
  <Application>Microsoft Office PowerPoint</Application>
  <PresentationFormat>Širokoúhlá obrazovka</PresentationFormat>
  <Paragraphs>192</Paragraphs>
  <Slides>20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Motiv Office</vt:lpstr>
      <vt:lpstr>Gynekologická endokrinologie</vt:lpstr>
      <vt:lpstr>Co vše zahrnuje?</vt:lpstr>
      <vt:lpstr>Klimakterium – objasnění základních termínů</vt:lpstr>
      <vt:lpstr>Klimakterium</vt:lpstr>
      <vt:lpstr>Klimakterium</vt:lpstr>
      <vt:lpstr>Klimakterium – jak se projevuje?</vt:lpstr>
      <vt:lpstr>Klimakterium – jak se projevuje?</vt:lpstr>
      <vt:lpstr>Klimakterium – jak se projevuje?</vt:lpstr>
      <vt:lpstr>Klimakterium – jak se projevuje?</vt:lpstr>
      <vt:lpstr>Hodnocení – dotazník – Kuppermanův index </vt:lpstr>
      <vt:lpstr>Terapie</vt:lpstr>
      <vt:lpstr>Terapie</vt:lpstr>
      <vt:lpstr>Hypernadrogenní stav - PCOS</vt:lpstr>
      <vt:lpstr>Hypernadrogenní stav - PCOS</vt:lpstr>
      <vt:lpstr>Ovariální insuficience - POI</vt:lpstr>
      <vt:lpstr>Ovariální insuficience II</vt:lpstr>
      <vt:lpstr>Kazuistika – POI</vt:lpstr>
      <vt:lpstr>Ovariální insuficience - POI</vt:lpstr>
      <vt:lpstr>Další stavy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Gynekologická endokrinologie</dc:title>
  <dc:creator>Jana Vaněčková</dc:creator>
  <cp:lastModifiedBy>Jana Vaněčková</cp:lastModifiedBy>
  <cp:revision>33</cp:revision>
  <dcterms:created xsi:type="dcterms:W3CDTF">2023-02-17T16:25:49Z</dcterms:created>
  <dcterms:modified xsi:type="dcterms:W3CDTF">2023-02-27T19:49:45Z</dcterms:modified>
</cp:coreProperties>
</file>