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7" r:id="rId4"/>
    <p:sldId id="265" r:id="rId5"/>
    <p:sldId id="258" r:id="rId6"/>
    <p:sldId id="266" r:id="rId7"/>
    <p:sldId id="259" r:id="rId8"/>
    <p:sldId id="267" r:id="rId9"/>
    <p:sldId id="260" r:id="rId10"/>
    <p:sldId id="268" r:id="rId11"/>
    <p:sldId id="269" r:id="rId12"/>
    <p:sldId id="261" r:id="rId13"/>
    <p:sldId id="270" r:id="rId14"/>
    <p:sldId id="271" r:id="rId15"/>
    <p:sldId id="262" r:id="rId16"/>
    <p:sldId id="273" r:id="rId17"/>
    <p:sldId id="26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96" autoAdjust="0"/>
  </p:normalViewPr>
  <p:slideViewPr>
    <p:cSldViewPr snapToGrid="0">
      <p:cViewPr varScale="1">
        <p:scale>
          <a:sx n="59" d="100"/>
          <a:sy n="59" d="100"/>
        </p:scale>
        <p:origin x="9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8E8AF-EF24-4F82-BDF4-175680CB91F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55704-9F12-4045-A684-988734237E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510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DM = diabetes </a:t>
            </a:r>
            <a:r>
              <a:rPr lang="cs-CZ" dirty="0" err="1"/>
              <a:t>mellitus</a:t>
            </a:r>
            <a:r>
              <a:rPr lang="cs-CZ" dirty="0"/>
              <a:t> = cukrovka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55704-9F12-4045-A684-988734237E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126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Antiestrogeny – využívány v léčbě nádorového onemocnění</a:t>
            </a:r>
          </a:p>
          <a:p>
            <a:r>
              <a:rPr lang="cs-CZ" dirty="0"/>
              <a:t>RS = roztroušená skleróza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55704-9F12-4045-A684-988734237E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97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55704-9F12-4045-A684-988734237E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55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Metaanalýza – zdroj: 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CATTANI, Laura, Liza DE MAEYER, Jan Y VERBAKEL, et al. 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Predictors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for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sexual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dysfunction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the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first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year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postpartum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: A 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systematic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review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and meta‐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analysis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2022, </a:t>
            </a:r>
            <a:r>
              <a:rPr lang="cs-CZ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129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(7), 1017-1028 [cit. 2023-02-26]. ISSN 1470-0328. Dostupné z: doi:10.1111/1471-0528.16934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55704-9F12-4045-A684-988734237E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23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AA533F-BB84-04A9-8F5D-1CC0A66D5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354E69-D6BD-25FB-9C2C-D94AD6B1B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E7A82B-5C2E-4850-B50E-F775ECE2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A26069-8138-2F26-A30D-4FEDFFE0A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B91F0B-241B-32F3-E8D2-4C8D39A4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40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1AA63-136A-8835-57EA-D6A53D444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5FF205-F2BC-9877-AC4F-977DF5922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4B4E4E-7D09-E940-85A0-13806637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279584-633F-BB66-0FDE-A3766A5BC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CB50D3-179B-656E-E08D-A39EE314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00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AF82A8B-56D0-C7CC-3A93-98ACD44F70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A39D69-7697-6DCB-6757-704EEB461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279680-4C85-F859-F58E-AAA48A48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48F2BD-1916-9B7B-9E3C-B774507E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B81E83-DB99-D226-F9A3-43EEC7CE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06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2F98C-FC00-50C0-7880-333BA8F3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C65F0D-7B2A-2EB2-ADB4-3018940CF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A74C2F-5E5B-10FC-705D-8262A7F8F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E4CA1E-56F0-4129-E26B-3D5C323F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D4B192-5DE2-2162-17A9-605AA44A8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57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27B51-4D8A-6278-1F6E-25F07556C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7C3DCB-74E8-9F8A-CEF6-DAE824CF4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4173A1-558B-79EE-5912-4746BB0F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0C2BFB-6D5B-B6A3-B290-AEA9FA9D5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62127E-C0B1-796F-1612-9D4E462C2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9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ACC922-E38D-7C6F-1BD7-DC0BB6AA2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6FEA48-30B2-F5F3-4C50-FEFB4BE6D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02BE00-11B2-4FFC-15C8-AA52CC0F1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E0B384-578D-4CBE-CCD6-533986AED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87068B-9D33-0912-1421-70822E75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50F55F-D494-144A-FA71-9630F9BC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5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4B13E-24C4-4719-C1CA-59EB0225D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9E6E9D7-D332-450A-352A-60AE83DD8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20391D-F240-51BE-B8BA-04AE6CB1F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562FF3F-4342-1A83-7835-F6D45A7C2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B37D136-5449-C8C1-79F2-C6CAD0CA70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0536E7D-E58A-6032-50DB-D4955196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C018A06-7839-BF90-CD09-DA85BD82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A81C519-10D3-9442-030C-A538B1466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39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F3B04-9282-10BF-6EFF-59162675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4173D2-DDA5-184D-D582-94406759C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306785-DBEF-44B1-C948-514761B8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781475-818A-219A-ABA0-81B01E0B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52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8592318-9FA6-890F-D051-89C7C9960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7459F0-D7FB-1B32-BCD9-1F1519994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7CA0D8-CA58-E850-3F78-5E4898D3B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27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E7A6B-EEB4-ACE7-6539-39D7E4DAD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C6F144-2036-0A3E-F695-6793D2ED7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4A2220-137E-FC49-79F6-A8568B456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B9A941-12B6-264B-2E68-AC6F183A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25F47-DD99-F7F2-E628-6886A8F03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FAFE70-55D7-6D15-981D-D8DE276DF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37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017EA-BDB0-34A8-2E6E-D71DA426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A76D041-85CA-1619-1C2E-2F9298F53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625666-765A-E3F8-58F2-0DCD9648A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5E5A36-9597-56A9-12E2-401D875BC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5CB4D0-DD5F-292D-E718-CF0308DD8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E4DA32-4A1E-BCF5-8957-04DB8FE8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5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35ED79F-A2AA-BF4A-7312-42D958664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8D2BE8-C1C0-D81D-192E-D27CE3945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B76FC1-6B0D-0005-18DC-FE00732EF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C6370-667C-4804-A9D6-8EF253F112B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88FCEC-83FC-F9B0-3519-1C898C0AC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4568D9-DF30-08D5-DA38-7798E9DC0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319DB-E631-409E-9BC5-A12C376426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7B425-0476-58E0-144D-84DCB5764A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Gynekologická sexuologie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B787BC-FB3B-EB52-04C8-FD63EF3C58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Jana Vaněčková</a:t>
            </a:r>
          </a:p>
          <a:p>
            <a:pPr algn="r"/>
            <a:r>
              <a:rPr lang="cs-CZ" dirty="0"/>
              <a:t>	VŠZ – LS 2023</a:t>
            </a:r>
          </a:p>
          <a:p>
            <a:pPr algn="r"/>
            <a:r>
              <a:rPr lang="cs-CZ" dirty="0"/>
              <a:t>ÚPMD</a:t>
            </a:r>
          </a:p>
        </p:txBody>
      </p:sp>
    </p:spTree>
    <p:extLst>
      <p:ext uri="{BB962C8B-B14F-4D97-AF65-F5344CB8AC3E}">
        <p14:creationId xmlns:p14="http://schemas.microsoft.com/office/powerpoint/2010/main" val="3492436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D83D82-5C8B-4AFC-0FF9-3680DF759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dosažení orgasmu, dysfunkční orgasmus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4DE1BF-3C89-6FFD-389A-06623365B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Primární</a:t>
            </a:r>
            <a:r>
              <a:rPr lang="cs-CZ" dirty="0"/>
              <a:t> (nikdy neprožila orgasmus) x </a:t>
            </a:r>
            <a:r>
              <a:rPr lang="cs-CZ" b="1" dirty="0"/>
              <a:t>sekundární</a:t>
            </a:r>
            <a:r>
              <a:rPr lang="cs-CZ" dirty="0"/>
              <a:t> (kdysi ho měly, ale nyní ho prožívají zřídka)</a:t>
            </a:r>
          </a:p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Příčiny – některé z uváděných: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957C545-295D-ACD4-0BBF-857F66F92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173685"/>
              </p:ext>
            </p:extLst>
          </p:nvPr>
        </p:nvGraphicFramePr>
        <p:xfrm>
          <a:off x="316786" y="3429000"/>
          <a:ext cx="11558427" cy="30175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600544">
                  <a:extLst>
                    <a:ext uri="{9D8B030D-6E8A-4147-A177-3AD203B41FA5}">
                      <a16:colId xmlns:a16="http://schemas.microsoft.com/office/drawing/2014/main" val="1763733468"/>
                    </a:ext>
                  </a:extLst>
                </a:gridCol>
                <a:gridCol w="6957883">
                  <a:extLst>
                    <a:ext uri="{9D8B030D-6E8A-4147-A177-3AD203B41FA5}">
                      <a16:colId xmlns:a16="http://schemas.microsoft.com/office/drawing/2014/main" val="1126679698"/>
                    </a:ext>
                  </a:extLst>
                </a:gridCol>
              </a:tblGrid>
              <a:tr h="305923">
                <a:tc>
                  <a:txBody>
                    <a:bodyPr/>
                    <a:lstStyle/>
                    <a:p>
                      <a:r>
                        <a:rPr lang="cs-CZ" b="1" dirty="0"/>
                        <a:t>VROZENÉ PŘÍČINY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Na orgasmus má pravděpodobně vliv i genetika.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50099"/>
                  </a:ext>
                </a:extLst>
              </a:tr>
              <a:tr h="1453134">
                <a:tc>
                  <a:txBody>
                    <a:bodyPr/>
                    <a:lstStyle/>
                    <a:p>
                      <a:r>
                        <a:rPr lang="cs-CZ" b="1" dirty="0"/>
                        <a:t>ORGANICKO – SOMATICKÉ FAKTORY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dirty="0"/>
                        <a:t>Anatomie (rigidní hráz u </a:t>
                      </a:r>
                      <a:r>
                        <a:rPr lang="cs-CZ" b="0" dirty="0" err="1"/>
                        <a:t>nullipar</a:t>
                      </a:r>
                      <a:r>
                        <a:rPr lang="cs-CZ" b="0" dirty="0"/>
                        <a:t>, úzký introitus,..) cévní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dirty="0"/>
                        <a:t>Nervové onemocnění (DM,…)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dirty="0"/>
                        <a:t>Neurologické poruchy (RS, Parkinsonova choroba, polyneuropatie,..)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dirty="0"/>
                        <a:t>Endokrinní poruchy, </a:t>
                      </a:r>
                      <a:r>
                        <a:rPr lang="cs-CZ" b="0" dirty="0" err="1"/>
                        <a:t>onko</a:t>
                      </a:r>
                      <a:r>
                        <a:rPr lang="cs-CZ" b="0" dirty="0"/>
                        <a:t> onemocnění, infekce, abusus návykových látek, </a:t>
                      </a:r>
                      <a:r>
                        <a:rPr lang="cs-CZ" b="0" dirty="0" err="1"/>
                        <a:t>urogyn</a:t>
                      </a:r>
                      <a:r>
                        <a:rPr lang="cs-CZ" b="0" dirty="0"/>
                        <a:t>. problémy (inkontinence,..)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386921"/>
                  </a:ext>
                </a:extLst>
              </a:tr>
              <a:tr h="305923">
                <a:tc>
                  <a:txBody>
                    <a:bodyPr/>
                    <a:lstStyle/>
                    <a:p>
                      <a:r>
                        <a:rPr lang="cs-CZ" b="1" dirty="0"/>
                        <a:t>PSYCHOGENNÍ FAKTORY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dirty="0"/>
                        <a:t>Úzkostné poruchy, deprese,…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dirty="0"/>
                        <a:t>Kulturní a ideologické předsudky, pocity viny ze sexuálního uspokojení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="0" dirty="0"/>
                        <a:t>Stav chronického vyčerpání, únavový syndrom, trvalá psychosociální nepohoda,..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268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407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6EE44-CC3E-F9CE-1C58-42EE10586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dosažení orgasmu, dysfunkční orgasmus III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D4CD5011-2136-8D67-EDA0-C423E8CCB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730864"/>
              </p:ext>
            </p:extLst>
          </p:nvPr>
        </p:nvGraphicFramePr>
        <p:xfrm>
          <a:off x="527407" y="2651760"/>
          <a:ext cx="11137186" cy="15544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5568593">
                  <a:extLst>
                    <a:ext uri="{9D8B030D-6E8A-4147-A177-3AD203B41FA5}">
                      <a16:colId xmlns:a16="http://schemas.microsoft.com/office/drawing/2014/main" val="3805614004"/>
                    </a:ext>
                  </a:extLst>
                </a:gridCol>
                <a:gridCol w="5568593">
                  <a:extLst>
                    <a:ext uri="{9D8B030D-6E8A-4147-A177-3AD203B41FA5}">
                      <a16:colId xmlns:a16="http://schemas.microsoft.com/office/drawing/2014/main" val="45581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FAKTORY VĚKU A STÁRNUTÍ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S přibývajícím věkem roste počet orgastických žen, v </a:t>
                      </a:r>
                      <a:r>
                        <a:rPr lang="cs-CZ" b="0" dirty="0" err="1"/>
                        <a:t>postmenopauze</a:t>
                      </a:r>
                      <a:r>
                        <a:rPr lang="cs-CZ" b="0" dirty="0"/>
                        <a:t> naopak klesá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54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INTERPERSONÁLNÍ FAKTORY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Celková spokojenost, pocit stability, důvěra, otevřená komunikace o vlastních potřebách a zábranách snižují výskyt poruch a zlepšují kvalitu sexu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387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107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1E740-86F6-19F3-8D27-5A3F6A28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Bolest při souloži = dyspareunie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F56888-205C-93F6-2894-1C16DBE67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Bolest v genitální oblasti -&gt; komplikuje pohlavní život, znemožňuje reprodukci, působí párové problémy a emoční napětí</a:t>
            </a:r>
          </a:p>
          <a:p>
            <a:r>
              <a:rPr lang="cs-CZ" b="1" dirty="0">
                <a:solidFill>
                  <a:schemeClr val="accent6"/>
                </a:solidFill>
              </a:rPr>
              <a:t>Dyspareunie </a:t>
            </a:r>
            <a:r>
              <a:rPr lang="cs-CZ" dirty="0"/>
              <a:t>= opakovaná / trvalá, povrchová /hluboká </a:t>
            </a:r>
            <a:r>
              <a:rPr lang="cs-CZ" dirty="0">
                <a:solidFill>
                  <a:schemeClr val="accent6"/>
                </a:solidFill>
              </a:rPr>
              <a:t>bolest při souloži</a:t>
            </a:r>
            <a:r>
              <a:rPr lang="cs-CZ" dirty="0"/>
              <a:t> – bolest ovlivňuje sexuální prožitek</a:t>
            </a:r>
          </a:p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Etiologie (příčiny) dyspareunie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D2A8811-E3FF-233C-3D22-FCD4D841E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737201"/>
            <a:ext cx="5321957" cy="298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51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742AC-AED7-1752-17F7-68BF1F0F1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Bolest při souloži = dyspareunie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E1C4B9-4A7F-55B8-D132-C5217D50F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04" y="1825624"/>
            <a:ext cx="6575461" cy="44735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 dyspareunií se v životě setká většina žen</a:t>
            </a:r>
          </a:p>
          <a:p>
            <a:r>
              <a:rPr lang="cs-CZ" dirty="0"/>
              <a:t>Mnohdy dyspareunie odezní spontánně či po léčbě základního onemocnění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Postpartální</a:t>
            </a:r>
            <a:r>
              <a:rPr lang="cs-CZ" b="1" dirty="0">
                <a:solidFill>
                  <a:srgbClr val="FF0000"/>
                </a:solidFill>
              </a:rPr>
              <a:t> dyspareunie</a:t>
            </a:r>
          </a:p>
          <a:p>
            <a:pPr lvl="1"/>
            <a:r>
              <a:rPr lang="cs-CZ" i="1" dirty="0"/>
              <a:t>Metaanalýza – prevalence </a:t>
            </a:r>
            <a:r>
              <a:rPr lang="cs-CZ" i="1" dirty="0" err="1"/>
              <a:t>postpartální</a:t>
            </a:r>
            <a:r>
              <a:rPr lang="cs-CZ" i="1" dirty="0"/>
              <a:t> dyspareunie</a:t>
            </a:r>
          </a:p>
          <a:p>
            <a:pPr lvl="2"/>
            <a:r>
              <a:rPr lang="cs-CZ" i="1" dirty="0"/>
              <a:t>Z 11 457 žen – prevalence dyspareunie -&gt;</a:t>
            </a:r>
          </a:p>
          <a:p>
            <a:pPr lvl="3"/>
            <a:r>
              <a:rPr lang="cs-CZ" i="1" dirty="0"/>
              <a:t>Celková prevalence = 35%</a:t>
            </a:r>
          </a:p>
          <a:p>
            <a:pPr lvl="3"/>
            <a:r>
              <a:rPr lang="cs-CZ" i="1" dirty="0"/>
              <a:t>2 měsíce po porodu = 42%</a:t>
            </a:r>
          </a:p>
          <a:p>
            <a:pPr lvl="3"/>
            <a:r>
              <a:rPr lang="cs-CZ" i="1" dirty="0"/>
              <a:t>2-6 měsíců po porodu = 43%</a:t>
            </a:r>
          </a:p>
          <a:p>
            <a:pPr lvl="3"/>
            <a:r>
              <a:rPr lang="cs-CZ" i="1" dirty="0"/>
              <a:t>6-12 měsíců po porodu = 22%</a:t>
            </a:r>
          </a:p>
          <a:p>
            <a:pPr lvl="2"/>
            <a:r>
              <a:rPr lang="cs-CZ" sz="1100" i="1" dirty="0"/>
              <a:t>Zdroj: </a:t>
            </a:r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BANAEI, </a:t>
            </a:r>
            <a:r>
              <a:rPr lang="cs-CZ" sz="11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Mojdeh</a:t>
            </a:r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11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Nourossadat</a:t>
            </a:r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KARIMAN, </a:t>
            </a:r>
            <a:r>
              <a:rPr lang="cs-CZ" sz="1100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Giti</a:t>
            </a:r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OZGOLI, et al. 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Prevalence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of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postpartum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dyspareunia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: A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systematic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review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and meta‐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analysis</a:t>
            </a:r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2021, </a:t>
            </a:r>
            <a:r>
              <a:rPr lang="cs-CZ" sz="11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153</a:t>
            </a:r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(1), 14-24 [cit. 2023-02-26]. ISSN 0020-7292. Dostupné z: doi:10.1002/ijgo.13523</a:t>
            </a:r>
            <a:endParaRPr lang="cs-CZ" sz="1100" i="1" dirty="0"/>
          </a:p>
          <a:p>
            <a:pPr lvl="3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944E4CB-D4EF-57C0-8F8E-A4607CBB0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150" y="1825625"/>
            <a:ext cx="4635738" cy="347362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F4730727-9269-93C9-9474-8863E1769C35}"/>
              </a:ext>
            </a:extLst>
          </p:cNvPr>
          <p:cNvSpPr txBox="1"/>
          <p:nvPr/>
        </p:nvSpPr>
        <p:spPr>
          <a:xfrm>
            <a:off x="7289134" y="5434191"/>
            <a:ext cx="4635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Zdroj: </a:t>
            </a:r>
            <a:r>
              <a:rPr lang="cs-CZ" sz="900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ROSEN, Natalie O., Samantha J. DAWSON, </a:t>
            </a:r>
            <a:r>
              <a:rPr lang="cs-CZ" sz="900" b="0" i="0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Yitzchak</a:t>
            </a:r>
            <a:r>
              <a:rPr lang="cs-CZ" sz="900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M. BINIK, et al. </a:t>
            </a:r>
            <a:r>
              <a:rPr lang="cs-CZ" sz="900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Trajectories</a:t>
            </a:r>
            <a:r>
              <a:rPr lang="cs-CZ" sz="900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cs-CZ" sz="900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of</a:t>
            </a:r>
            <a:r>
              <a:rPr lang="cs-CZ" sz="900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cs-CZ" sz="900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Dyspareunia</a:t>
            </a:r>
            <a:r>
              <a:rPr lang="cs-CZ" sz="900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cs-CZ" sz="900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From</a:t>
            </a:r>
            <a:r>
              <a:rPr lang="cs-CZ" sz="900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cs-CZ" sz="900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Pregnancy</a:t>
            </a:r>
            <a:r>
              <a:rPr lang="cs-CZ" sz="900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to 24 </a:t>
            </a:r>
            <a:r>
              <a:rPr lang="cs-CZ" sz="900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Months</a:t>
            </a:r>
            <a:r>
              <a:rPr lang="cs-CZ" sz="900" b="0" i="1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cs-CZ" sz="900" b="0" i="1" dirty="0" err="1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Postpartum</a:t>
            </a:r>
            <a:r>
              <a:rPr lang="cs-CZ" sz="900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 [online]. 2022, </a:t>
            </a:r>
            <a:r>
              <a:rPr lang="cs-CZ" sz="900" b="1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139</a:t>
            </a:r>
            <a:r>
              <a:rPr lang="cs-CZ" sz="900" b="0" i="0" dirty="0">
                <a:solidFill>
                  <a:srgbClr val="212529"/>
                </a:solidFill>
                <a:effectLst/>
                <a:latin typeface="Open Sans" panose="020B0604020202020204" pitchFamily="34" charset="0"/>
              </a:rPr>
              <a:t>(3), 391-399 [cit. 2023-02-26]. ISSN 0029-7844. Dostupné z: doi:10.1097/AOG.0000000000004662</a:t>
            </a: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4179624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FB203-1D16-AC70-517F-3258B8768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metaanalýza..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9CA3A9-5539-8BE5-5DDB-2B8A7D2B0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i="1" dirty="0"/>
              <a:t>Poranění análního sfinkteru -&gt; bylo asociováno s dyspareunií + s sexuálními dysfunkcemi</a:t>
            </a:r>
          </a:p>
          <a:p>
            <a:pPr lvl="1"/>
            <a:r>
              <a:rPr lang="cs-CZ" i="1" dirty="0"/>
              <a:t>Episiotomie byla asociovaná s dyspareunií, ne se sexuálními dysfunkcemi</a:t>
            </a:r>
          </a:p>
          <a:p>
            <a:pPr lvl="1"/>
            <a:r>
              <a:rPr lang="cs-CZ" i="1" dirty="0"/>
              <a:t>Porod císařským řezem (vs. spontánní porod) -&gt; SC redukuje pravděpodobnost dyspareunie </a:t>
            </a:r>
          </a:p>
          <a:p>
            <a:pPr lvl="1"/>
            <a:r>
              <a:rPr lang="cs-CZ" i="1" dirty="0"/>
              <a:t>Zdroj: </a:t>
            </a:r>
          </a:p>
          <a:p>
            <a:pPr lvl="2"/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CATTANI, Laura, Liza DE MAEYER, Jan Y VERBAKEL, et al. 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Predictors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for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sexual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dysfunction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the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first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year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postpartum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: A 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systematic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review</a:t>
            </a:r>
            <a:r>
              <a:rPr lang="cs-CZ" sz="1100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and meta‐</a:t>
            </a:r>
            <a:r>
              <a:rPr lang="cs-CZ" sz="1100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analysis</a:t>
            </a:r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 [online]. 2022, </a:t>
            </a:r>
            <a:r>
              <a:rPr lang="cs-CZ" sz="11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129</a:t>
            </a:r>
            <a:r>
              <a:rPr lang="cs-CZ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(7), 1017-1028 [cit. 2023-02-26]. ISSN 1470-0328. Dostupné z: doi:10.1111/1471-0528.16934</a:t>
            </a:r>
          </a:p>
          <a:p>
            <a:endParaRPr lang="cs-CZ" dirty="0"/>
          </a:p>
          <a:p>
            <a:pPr lvl="2"/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253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446F9-FA5B-4CF6-70B7-9BDBA5AB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Krvácení během a po pohlavním styku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325DDD-DDDE-A6C1-2CCD-33D4E9B66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Prevalence u žen ve fertilním věku – 1-9%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Musí být považováno jako příznak cervikálního karcinomu do jeho vyloučení</a:t>
            </a:r>
          </a:p>
          <a:p>
            <a:r>
              <a:rPr lang="cs-CZ" sz="2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Nejčastější příčiny: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Benigní léze / maligní léze děložního hrdla, pochvy</a:t>
            </a:r>
          </a:p>
          <a:p>
            <a:pPr lvl="1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Gynekologické záněty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Krvácení v souvislosti s graviditou (abort, placenta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praevia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,…)</a:t>
            </a:r>
          </a:p>
          <a:p>
            <a:pPr lvl="1"/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Poruchy menstruačního cyklu (koincidence nebo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spotting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při HAK, IUD)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583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156DF-24AA-B8FB-78A9-57C394F90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sexuální poruchy u žen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391EED-7452-7D72-578E-D52FE751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Vaginismus</a:t>
            </a:r>
          </a:p>
          <a:p>
            <a:pPr lvl="1"/>
            <a:r>
              <a:rPr lang="cs-CZ" dirty="0"/>
              <a:t>Silné a mimovolné křečovité stahy svalstva poševního vchodu při každém pokusu o proniknutí dovnitř</a:t>
            </a:r>
          </a:p>
          <a:p>
            <a:pPr lvl="2"/>
            <a:r>
              <a:rPr lang="cs-CZ" dirty="0"/>
              <a:t>Tedy není možné zavést tampón nebo vlastní prst, gynekologické vyšetření</a:t>
            </a:r>
          </a:p>
          <a:p>
            <a:pPr lvl="1"/>
            <a:r>
              <a:rPr lang="cs-CZ" dirty="0"/>
              <a:t>Příčiny:</a:t>
            </a:r>
          </a:p>
          <a:p>
            <a:pPr lvl="2"/>
            <a:r>
              <a:rPr lang="cs-CZ" dirty="0"/>
              <a:t>Organické obtíže – zánět, ale např. i u endometriózy</a:t>
            </a:r>
          </a:p>
          <a:p>
            <a:pPr lvl="2"/>
            <a:r>
              <a:rPr lang="cs-CZ" dirty="0"/>
              <a:t>Obavy z bolesti, traumatické zážitky,…</a:t>
            </a:r>
          </a:p>
          <a:p>
            <a:pPr lvl="1"/>
            <a:r>
              <a:rPr lang="cs-CZ" dirty="0"/>
              <a:t>Terapie:</a:t>
            </a:r>
          </a:p>
          <a:p>
            <a:pPr lvl="2"/>
            <a:r>
              <a:rPr lang="cs-CZ" dirty="0"/>
              <a:t>Postupné a trpělivé uvolňování poševních stahů</a:t>
            </a:r>
          </a:p>
          <a:p>
            <a:pPr lvl="2"/>
            <a:r>
              <a:rPr lang="cs-CZ" dirty="0"/>
              <a:t>Případně prostředky s mírně znecitlivujícím účinkem</a:t>
            </a:r>
          </a:p>
        </p:txBody>
      </p:sp>
    </p:spTree>
    <p:extLst>
      <p:ext uri="{BB962C8B-B14F-4D97-AF65-F5344CB8AC3E}">
        <p14:creationId xmlns:p14="http://schemas.microsoft.com/office/powerpoint/2010/main" val="336956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4830FE1-D30D-B8B2-5CFE-573FF78A7F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5868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8EC58-492C-B5F8-2884-EEE9BB355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Gynekologická sexuologie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2029DD-92DC-0B71-B28C-A0234527C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Co vše modifikuje sexuální chování a působí ženské pohlavní problémy:</a:t>
            </a:r>
          </a:p>
          <a:p>
            <a:pPr lvl="1"/>
            <a:r>
              <a:rPr lang="cs-CZ" dirty="0"/>
              <a:t>Anatomie a vady – sestup, rigidní hymen, ageneze pochvy,…</a:t>
            </a:r>
          </a:p>
          <a:p>
            <a:pPr lvl="1"/>
            <a:r>
              <a:rPr lang="cs-CZ" dirty="0"/>
              <a:t>Problematika zneužití, znásilnění</a:t>
            </a:r>
          </a:p>
          <a:p>
            <a:pPr lvl="1"/>
            <a:r>
              <a:rPr lang="cs-CZ" dirty="0"/>
              <a:t>Záněty, gynekologická onemocnění, </a:t>
            </a:r>
            <a:r>
              <a:rPr lang="cs-CZ" dirty="0" err="1"/>
              <a:t>uroinfekce</a:t>
            </a:r>
            <a:endParaRPr lang="cs-CZ" dirty="0"/>
          </a:p>
          <a:p>
            <a:pPr lvl="1"/>
            <a:r>
              <a:rPr lang="cs-CZ" dirty="0"/>
              <a:t>Problematika pohlavní orientace a identifikace (homosexualita, transsexualita, konverze pohlaví)</a:t>
            </a:r>
          </a:p>
          <a:p>
            <a:pPr lvl="1"/>
            <a:r>
              <a:rPr lang="cs-CZ" dirty="0"/>
              <a:t>Vliv těhotenství, šestinedělí a laktace na sexualitu</a:t>
            </a:r>
          </a:p>
          <a:p>
            <a:pPr lvl="1"/>
            <a:r>
              <a:rPr lang="cs-CZ" dirty="0"/>
              <a:t>Bolest při sexu, krvácení</a:t>
            </a:r>
          </a:p>
          <a:p>
            <a:pPr lvl="1"/>
            <a:r>
              <a:rPr lang="cs-CZ" dirty="0"/>
              <a:t>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33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197A8-41BA-B777-D8D4-3DADC5195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8604"/>
          </a:xfrm>
        </p:spPr>
        <p:txBody>
          <a:bodyPr>
            <a:normAutofit fontScale="90000"/>
          </a:bodyPr>
          <a:lstStyle/>
          <a:p>
            <a:r>
              <a:rPr lang="cs-CZ" dirty="0"/>
              <a:t>Diferenciální diagnostika – aneb na co nejčastěji myslíme v gynekologické ambulanci?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8543DD-9F7E-5996-3890-F87C00F6E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3728"/>
            <a:ext cx="10515600" cy="47842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ŽENSKÉ SEXUÁLNÍ DYSFUNKCE</a:t>
            </a:r>
          </a:p>
          <a:p>
            <a:r>
              <a:rPr lang="cs-CZ" dirty="0"/>
              <a:t>Různorodá skupina obtíží –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narušená schopnost přijímat nebo prožívat sexuální uspokojení</a:t>
            </a:r>
          </a:p>
          <a:p>
            <a:r>
              <a:rPr lang="cs-CZ" dirty="0"/>
              <a:t>Jiná definice – stav, kdy se jedinec nemůže podílet na svém sexuálním životě podle vlastních představ</a:t>
            </a:r>
          </a:p>
          <a:p>
            <a:r>
              <a:rPr lang="cs-CZ" dirty="0"/>
              <a:t>Prevalence = 20-50%!!, uvádí se, že každá žena ve svém životě zažije nějakou formu sexuální dysfunkce</a:t>
            </a:r>
          </a:p>
          <a:p>
            <a:endParaRPr lang="cs-CZ" b="1" dirty="0">
              <a:solidFill>
                <a:srgbClr val="7030A0"/>
              </a:solidFill>
            </a:endParaRPr>
          </a:p>
          <a:p>
            <a:r>
              <a:rPr lang="cs-CZ" b="1" dirty="0">
                <a:solidFill>
                  <a:srgbClr val="7030A0"/>
                </a:solidFill>
              </a:rPr>
              <a:t>Kdy už se tedy jedná o poruchu?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Vyskytuje se ve většině případů – 75-100%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Trvá alespoň 6 měsíců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Působí osobní či párové obtíže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E7EEB79-6DFC-1BA9-7094-A7C70AE760AE}"/>
              </a:ext>
            </a:extLst>
          </p:cNvPr>
          <p:cNvSpPr/>
          <p:nvPr/>
        </p:nvSpPr>
        <p:spPr>
          <a:xfrm>
            <a:off x="838200" y="5064805"/>
            <a:ext cx="6379029" cy="1610632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FCFA71-6100-DE14-62B6-7E22D4A040C4}"/>
              </a:ext>
            </a:extLst>
          </p:cNvPr>
          <p:cNvSpPr txBox="1"/>
          <p:nvPr/>
        </p:nvSpPr>
        <p:spPr>
          <a:xfrm>
            <a:off x="7641774" y="4736445"/>
            <a:ext cx="38535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Nezahrnují se problémy, které jsou důsledkem partnerských konfliktů, duševní nemoci, abúzu nebo farmakoterapie</a:t>
            </a:r>
          </a:p>
        </p:txBody>
      </p:sp>
    </p:spTree>
    <p:extLst>
      <p:ext uri="{BB962C8B-B14F-4D97-AF65-F5344CB8AC3E}">
        <p14:creationId xmlns:p14="http://schemas.microsoft.com/office/powerpoint/2010/main" val="14476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6545EC-6633-3595-F6A2-04737455C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Diferenciální diagnostika – aneb na co nejčastěji myslíme v gynekologické ambulanci?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C324D2-83A8-3259-90D9-8B6C17966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ŽENSKÉ SEXUÁLNÍ DYSFUNKCE</a:t>
            </a:r>
          </a:p>
          <a:p>
            <a:r>
              <a:rPr lang="cs-CZ" dirty="0"/>
              <a:t>Různorodá skupina obtíží –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narušená schopnost přijímat nebo prožívat sexuální uspokojení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Nedostatečná sexuální touha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Poruchy sexuálního vzrušení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Poruchy dosažení orgasmu, dysfunkční orgasmus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Bolest při souloži = dyspareunie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Krvácení během a po pohlavním styku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Další sexuální poruchy u žen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23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048B0-E7AD-AEAB-F5BE-FD9AA304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Nedostatečná sexuální touha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7AE35E-81B7-FD11-8140-E047EB84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9846924" cy="219157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Trvalý </a:t>
            </a:r>
            <a:r>
              <a:rPr lang="cs-CZ" b="1" dirty="0">
                <a:solidFill>
                  <a:srgbClr val="00B050"/>
                </a:solidFill>
              </a:rPr>
              <a:t>pokles pocitů sexuálního zájmu, myšlenek a fantazie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A/NEBO </a:t>
            </a:r>
            <a:r>
              <a:rPr lang="cs-CZ" b="1" dirty="0">
                <a:solidFill>
                  <a:srgbClr val="00B050"/>
                </a:solidFill>
              </a:rPr>
              <a:t>snížení / ztráta chuti přijímat sexuální aktivitu</a:t>
            </a:r>
          </a:p>
          <a:p>
            <a:pPr lvl="1"/>
            <a:r>
              <a:rPr lang="cs-CZ" dirty="0"/>
              <a:t>Pozvolné snížení touhy po delším soužití se stálým partnerem není považováno za poruchu</a:t>
            </a:r>
          </a:p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Selektivní x generalizované příčiny</a:t>
            </a:r>
            <a:endParaRPr lang="cs-CZ" dirty="0"/>
          </a:p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Primární x sekundární příčiny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6C982610-A013-98B2-58A9-6B05A45F7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939293"/>
              </p:ext>
            </p:extLst>
          </p:nvPr>
        </p:nvGraphicFramePr>
        <p:xfrm>
          <a:off x="912117" y="4212879"/>
          <a:ext cx="10255892" cy="1559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27946">
                  <a:extLst>
                    <a:ext uri="{9D8B030D-6E8A-4147-A177-3AD203B41FA5}">
                      <a16:colId xmlns:a16="http://schemas.microsoft.com/office/drawing/2014/main" val="2884145046"/>
                    </a:ext>
                  </a:extLst>
                </a:gridCol>
                <a:gridCol w="5127946">
                  <a:extLst>
                    <a:ext uri="{9D8B030D-6E8A-4147-A177-3AD203B41FA5}">
                      <a16:colId xmlns:a16="http://schemas.microsoft.com/office/drawing/2014/main" val="10100224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Selektivní poruchy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Generalizované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333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Vázány na partnera (konflikty, averze)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Vázány na období (premenstruační syndrom, léčba sterility a jiných chronických problémů, peri- a post-menopauza)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Týkají se všech situací, stavů, období i partnerů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Frigidita = kombinace sexuálního nezájmu a poruch vzrušení, poruchy orgasmu (může způsobit i těžký porod)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034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09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72054-5081-ED2C-8685-E63FFD1E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Nedostatečná sexuální touha II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837F9589-800C-A0ED-AD9D-B27BCF58B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54114"/>
              </p:ext>
            </p:extLst>
          </p:nvPr>
        </p:nvGraphicFramePr>
        <p:xfrm>
          <a:off x="697774" y="1689100"/>
          <a:ext cx="10796452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8226">
                  <a:extLst>
                    <a:ext uri="{9D8B030D-6E8A-4147-A177-3AD203B41FA5}">
                      <a16:colId xmlns:a16="http://schemas.microsoft.com/office/drawing/2014/main" val="3739036371"/>
                    </a:ext>
                  </a:extLst>
                </a:gridCol>
                <a:gridCol w="5398226">
                  <a:extLst>
                    <a:ext uri="{9D8B030D-6E8A-4147-A177-3AD203B41FA5}">
                      <a16:colId xmlns:a16="http://schemas.microsoft.com/office/drawing/2014/main" val="27959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Primární příčiny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Sekundární příčiny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231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Narušení přirozeného sexuálního vývoje v dětství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Neujasněná sexuální orientace (homosexualita) či identifikace (transsexualita)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Poruchy osobnosti, negativní vztah k vlastnímu tělu, autismus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Psychogenní problémy – deprese, anorexie, narušení pocitu vlastní atraktivity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Somatické onemocnění – chronické onemocnění interní, posttraumatické stavy, snížená mobilita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Vliv farmakoterapie – hormonální antikoncepce, antidepresiva,…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Endokrinopatie – DM, </a:t>
                      </a:r>
                      <a:r>
                        <a:rPr lang="cs-CZ" dirty="0" err="1"/>
                        <a:t>hyperprolaktinémie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hypoestrogenní</a:t>
                      </a:r>
                      <a:r>
                        <a:rPr lang="cs-CZ" dirty="0"/>
                        <a:t> stavy,…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Vliv gynekologických onemocnění – endometrióza, recidivující kolpitis, močová inkontinence,…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Po gynekologických operacích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6995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F7927445-6A89-1A61-E733-4A7DB1B58F4E}"/>
              </a:ext>
            </a:extLst>
          </p:cNvPr>
          <p:cNvSpPr txBox="1"/>
          <p:nvPr/>
        </p:nvSpPr>
        <p:spPr>
          <a:xfrm>
            <a:off x="537681" y="5621314"/>
            <a:ext cx="11116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Nadměrná sexuální touha </a:t>
            </a:r>
            <a:r>
              <a:rPr lang="cs-CZ" dirty="0"/>
              <a:t>= varianta sexuálního chování, není definováno jako porucha</a:t>
            </a:r>
          </a:p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</a:rPr>
              <a:t>Sexuální averze </a:t>
            </a:r>
            <a:r>
              <a:rPr lang="cs-CZ" dirty="0"/>
              <a:t>= nepřekonatelný odpor k sexu, zařazena mezi nesexuální úzkostné poruchy</a:t>
            </a:r>
          </a:p>
        </p:txBody>
      </p:sp>
    </p:spTree>
    <p:extLst>
      <p:ext uri="{BB962C8B-B14F-4D97-AF65-F5344CB8AC3E}">
        <p14:creationId xmlns:p14="http://schemas.microsoft.com/office/powerpoint/2010/main" val="235764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CE37B-80BC-B2A9-E7AB-3456B7C9E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sexuálního vzrušení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9717B0-706B-8C5E-4864-E7A0D64ED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Neadekvátní prožívání sexuální slasti – zejména selhání genitální odpovědi – lubrikace</a:t>
            </a:r>
          </a:p>
          <a:p>
            <a:r>
              <a:rPr lang="cs-CZ" i="1" dirty="0"/>
              <a:t>Dělení do 4 kategorií:</a:t>
            </a:r>
          </a:p>
          <a:p>
            <a:pPr lvl="1"/>
            <a:r>
              <a:rPr lang="cs-CZ" i="1" dirty="0"/>
              <a:t>Subjektivní (psychogenní) porucha sexuálního vzrušení</a:t>
            </a:r>
          </a:p>
          <a:p>
            <a:pPr lvl="1"/>
            <a:r>
              <a:rPr lang="cs-CZ" i="1" dirty="0"/>
              <a:t>Genitální porucha sex. Vzrušení = </a:t>
            </a:r>
            <a:r>
              <a:rPr lang="cs-CZ" b="1" dirty="0">
                <a:solidFill>
                  <a:srgbClr val="C00000"/>
                </a:solidFill>
              </a:rPr>
              <a:t>neadekvátní lubrikace – nejčastěji řeší gynekolog</a:t>
            </a:r>
          </a:p>
          <a:p>
            <a:pPr lvl="1"/>
            <a:r>
              <a:rPr lang="cs-CZ" i="1" dirty="0"/>
              <a:t>Kombinovaná porucha</a:t>
            </a:r>
          </a:p>
          <a:p>
            <a:pPr lvl="1"/>
            <a:r>
              <a:rPr lang="cs-CZ" i="1" dirty="0"/>
              <a:t>Permanentní sexuální vzrušení</a:t>
            </a:r>
          </a:p>
        </p:txBody>
      </p:sp>
    </p:spTree>
    <p:extLst>
      <p:ext uri="{BB962C8B-B14F-4D97-AF65-F5344CB8AC3E}">
        <p14:creationId xmlns:p14="http://schemas.microsoft.com/office/powerpoint/2010/main" val="2784813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A1785-1060-F14A-6BDE-F74BF65AC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sexuálního vzrušení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979976-CC2B-982A-87C3-DC4844EFB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71598" cy="435133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Lubrikace</a:t>
            </a:r>
          </a:p>
          <a:p>
            <a:pPr lvl="1"/>
            <a:r>
              <a:rPr lang="cs-CZ" dirty="0"/>
              <a:t>U fertilních žen nastupuje obvykle za 10-30 sekund od počátku účinné sexuální stimulace</a:t>
            </a:r>
          </a:p>
          <a:p>
            <a:pPr lvl="1"/>
            <a:r>
              <a:rPr lang="cs-CZ" dirty="0"/>
              <a:t>Závisí na saturaci organismu estrogeny a stavu vaginálního prostředí</a:t>
            </a:r>
          </a:p>
          <a:p>
            <a:pPr lvl="2"/>
            <a:r>
              <a:rPr lang="cs-CZ" dirty="0"/>
              <a:t>Nedostatečná saturace estrogeny – peri- / post- menopauza, ale i období laktace</a:t>
            </a:r>
          </a:p>
          <a:p>
            <a:r>
              <a:rPr lang="cs-CZ" dirty="0"/>
              <a:t>Jak častý je problém neadekvátní lubrikace?</a:t>
            </a:r>
          </a:p>
          <a:p>
            <a:pPr lvl="1"/>
            <a:r>
              <a:rPr lang="cs-CZ" dirty="0"/>
              <a:t>Prevalence = 3-43%, podle některých autorů 10-20% žen do 30 let, 24-27 % u žen nad 50 let</a:t>
            </a:r>
          </a:p>
          <a:p>
            <a:r>
              <a:rPr lang="cs-CZ" dirty="0"/>
              <a:t>Co může poruchy lubrikace způsobit?</a:t>
            </a:r>
          </a:p>
          <a:p>
            <a:pPr lvl="1"/>
            <a:r>
              <a:rPr lang="cs-CZ" dirty="0"/>
              <a:t>↓ estrogenů, léky (HAK, antiestrogeny), </a:t>
            </a:r>
            <a:r>
              <a:rPr lang="cs-CZ" dirty="0" err="1"/>
              <a:t>vulvovaginálními</a:t>
            </a:r>
            <a:r>
              <a:rPr lang="cs-CZ" dirty="0"/>
              <a:t> infekcemi, RS, DM, ...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90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F26B76-532C-A779-FD6E-AA71C8102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Poruchy dosažení orgasmu, dysfunkční orgasmus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60F0C-EAE5-0095-0FC5-F0677F828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cs-CZ" sz="2400" dirty="0"/>
              <a:t>Orgasmus = „variabilní, přechodný pocit intenzivní rozkoše provázený změněným stavem vědomí“, není výjimkou, že se objeví až po 30. roce života ženy</a:t>
            </a:r>
          </a:p>
          <a:p>
            <a:r>
              <a:rPr lang="cs-CZ" sz="2400" dirty="0"/>
              <a:t>Anorgasmie</a:t>
            </a:r>
          </a:p>
          <a:p>
            <a:pPr lvl="1"/>
            <a:r>
              <a:rPr lang="cs-CZ" sz="2000" dirty="0"/>
              <a:t>Prevalence – 16-39%</a:t>
            </a:r>
          </a:p>
          <a:p>
            <a:pPr lvl="1"/>
            <a:r>
              <a:rPr lang="cs-CZ" sz="2000" dirty="0"/>
              <a:t>Nynější klasifikace nepovažuje anorgasmii za poruchu</a:t>
            </a:r>
          </a:p>
          <a:p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Dysfunkční orgasmus </a:t>
            </a:r>
            <a:r>
              <a:rPr lang="cs-CZ" sz="2400" dirty="0"/>
              <a:t>– považováno za </a:t>
            </a:r>
            <a:r>
              <a:rPr lang="cs-CZ" sz="2400" b="1" dirty="0"/>
              <a:t>poruchu</a:t>
            </a:r>
          </a:p>
          <a:p>
            <a:pPr lvl="1"/>
            <a:r>
              <a:rPr lang="cs-CZ" sz="2000" dirty="0"/>
              <a:t>I přes vysoký stupeň sexuálního vzrušení nedochází k organické katarzi nebo je třeba neadekvátně dlouhá stimulace</a:t>
            </a:r>
          </a:p>
          <a:p>
            <a:pPr lvl="1"/>
            <a:r>
              <a:rPr lang="cs-CZ" sz="2000" dirty="0"/>
              <a:t>tedy -&gt;&gt;&gt;&gt;&gt;</a:t>
            </a:r>
          </a:p>
          <a:p>
            <a:pPr lvl="2"/>
            <a:r>
              <a:rPr lang="cs-CZ" sz="1800" dirty="0"/>
              <a:t>snížení frekvence nebo úplná absence orgasmu NEBO</a:t>
            </a:r>
          </a:p>
          <a:p>
            <a:pPr lvl="2"/>
            <a:r>
              <a:rPr lang="cs-CZ" sz="1800" dirty="0"/>
              <a:t>podstatné prodloužení doby k jeho dosažení NEBO</a:t>
            </a:r>
          </a:p>
          <a:p>
            <a:pPr lvl="2"/>
            <a:r>
              <a:rPr lang="cs-CZ" sz="1800" dirty="0"/>
              <a:t>zásadní redukce jeho intenzity</a:t>
            </a:r>
          </a:p>
        </p:txBody>
      </p:sp>
    </p:spTree>
    <p:extLst>
      <p:ext uri="{BB962C8B-B14F-4D97-AF65-F5344CB8AC3E}">
        <p14:creationId xmlns:p14="http://schemas.microsoft.com/office/powerpoint/2010/main" val="6399571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1353</Words>
  <Application>Microsoft Office PowerPoint</Application>
  <PresentationFormat>Širokoúhlá obrazovka</PresentationFormat>
  <Paragraphs>155</Paragraphs>
  <Slides>17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Motiv Office</vt:lpstr>
      <vt:lpstr>Gynekologická sexuologie</vt:lpstr>
      <vt:lpstr>Gynekologická sexuologie  </vt:lpstr>
      <vt:lpstr>Diferenciální diagnostika – aneb na co nejčastěji myslíme v gynekologické ambulanci? I</vt:lpstr>
      <vt:lpstr>Diferenciální diagnostika – aneb na co nejčastěji myslíme v gynekologické ambulanci? II</vt:lpstr>
      <vt:lpstr>Nedostatečná sexuální touha I</vt:lpstr>
      <vt:lpstr>Nedostatečná sexuální touha II</vt:lpstr>
      <vt:lpstr>Poruchy sexuálního vzrušení</vt:lpstr>
      <vt:lpstr>Poruchy sexuálního vzrušení</vt:lpstr>
      <vt:lpstr>Poruchy dosažení orgasmu, dysfunkční orgasmus I</vt:lpstr>
      <vt:lpstr>Poruchy dosažení orgasmu, dysfunkční orgasmus II</vt:lpstr>
      <vt:lpstr>Poruchy dosažení orgasmu, dysfunkční orgasmus III</vt:lpstr>
      <vt:lpstr>Bolest při souloži = dyspareunie </vt:lpstr>
      <vt:lpstr>Bolest při souloži = dyspareunie </vt:lpstr>
      <vt:lpstr>Další metaanalýza..</vt:lpstr>
      <vt:lpstr>Krvácení během a po pohlavním styku</vt:lpstr>
      <vt:lpstr>Další sexuální poruchy u žen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Gynekologická sexuologie</dc:title>
  <dc:creator>Jana Vaněčková</dc:creator>
  <cp:lastModifiedBy>Jana Vaněčková</cp:lastModifiedBy>
  <cp:revision>17</cp:revision>
  <dcterms:created xsi:type="dcterms:W3CDTF">2023-02-24T17:04:02Z</dcterms:created>
  <dcterms:modified xsi:type="dcterms:W3CDTF">2023-02-27T17:46:27Z</dcterms:modified>
</cp:coreProperties>
</file>