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66" r:id="rId3"/>
    <p:sldId id="323" r:id="rId4"/>
    <p:sldId id="326" r:id="rId5"/>
    <p:sldId id="324" r:id="rId6"/>
    <p:sldId id="267" r:id="rId7"/>
    <p:sldId id="273" r:id="rId8"/>
    <p:sldId id="258" r:id="rId9"/>
    <p:sldId id="320" r:id="rId10"/>
    <p:sldId id="260" r:id="rId11"/>
    <p:sldId id="261" r:id="rId12"/>
    <p:sldId id="263" r:id="rId13"/>
    <p:sldId id="330" r:id="rId14"/>
    <p:sldId id="264" r:id="rId15"/>
    <p:sldId id="272" r:id="rId16"/>
    <p:sldId id="268" r:id="rId17"/>
    <p:sldId id="331" r:id="rId18"/>
    <p:sldId id="269" r:id="rId19"/>
    <p:sldId id="274" r:id="rId20"/>
    <p:sldId id="270" r:id="rId21"/>
    <p:sldId id="271" r:id="rId22"/>
    <p:sldId id="282" r:id="rId23"/>
    <p:sldId id="283" r:id="rId24"/>
    <p:sldId id="332" r:id="rId25"/>
    <p:sldId id="284" r:id="rId26"/>
    <p:sldId id="285" r:id="rId27"/>
    <p:sldId id="296" r:id="rId28"/>
    <p:sldId id="325" r:id="rId29"/>
    <p:sldId id="286" r:id="rId30"/>
    <p:sldId id="297" r:id="rId31"/>
    <p:sldId id="327" r:id="rId32"/>
    <p:sldId id="287" r:id="rId33"/>
    <p:sldId id="275" r:id="rId34"/>
    <p:sldId id="290" r:id="rId35"/>
    <p:sldId id="298" r:id="rId36"/>
    <p:sldId id="321" r:id="rId37"/>
    <p:sldId id="322" r:id="rId38"/>
    <p:sldId id="334" r:id="rId39"/>
    <p:sldId id="291" r:id="rId40"/>
    <p:sldId id="299" r:id="rId41"/>
    <p:sldId id="300" r:id="rId42"/>
    <p:sldId id="288" r:id="rId43"/>
    <p:sldId id="301" r:id="rId44"/>
    <p:sldId id="278" r:id="rId45"/>
    <p:sldId id="304" r:id="rId46"/>
    <p:sldId id="302" r:id="rId47"/>
    <p:sldId id="303" r:id="rId48"/>
    <p:sldId id="293" r:id="rId49"/>
    <p:sldId id="305" r:id="rId50"/>
    <p:sldId id="294" r:id="rId51"/>
    <p:sldId id="295" r:id="rId52"/>
    <p:sldId id="309" r:id="rId53"/>
    <p:sldId id="310" r:id="rId54"/>
    <p:sldId id="279" r:id="rId55"/>
    <p:sldId id="281" r:id="rId56"/>
    <p:sldId id="311" r:id="rId57"/>
    <p:sldId id="316" r:id="rId58"/>
    <p:sldId id="312" r:id="rId59"/>
    <p:sldId id="314" r:id="rId60"/>
    <p:sldId id="317" r:id="rId61"/>
    <p:sldId id="315" r:id="rId62"/>
    <p:sldId id="313" r:id="rId63"/>
    <p:sldId id="318" r:id="rId64"/>
    <p:sldId id="329" r:id="rId65"/>
    <p:sldId id="333" r:id="rId66"/>
    <p:sldId id="319" r:id="rId6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řední styl 4 – zvýraznění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41" autoAdjust="0"/>
  </p:normalViewPr>
  <p:slideViewPr>
    <p:cSldViewPr snapToGrid="0">
      <p:cViewPr varScale="1">
        <p:scale>
          <a:sx n="62" d="100"/>
          <a:sy n="62" d="100"/>
        </p:scale>
        <p:origin x="80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779EC7-D0BA-410A-B71E-02113D32B14A}" type="doc">
      <dgm:prSet loTypeId="urn:microsoft.com/office/officeart/2005/8/layout/hierarchy3" loCatId="list" qsTypeId="urn:microsoft.com/office/officeart/2005/8/quickstyle/simple1" qsCatId="simple" csTypeId="urn:microsoft.com/office/officeart/2005/8/colors/accent1_2" csCatId="accent1" phldr="1"/>
      <dgm:spPr/>
    </dgm:pt>
    <dgm:pt modelId="{4D90E173-0764-4819-B04B-2110D59A81D7}">
      <dgm:prSet phldrT="[Text]"/>
      <dgm:spPr/>
      <dgm:t>
        <a:bodyPr/>
        <a:lstStyle/>
        <a:p>
          <a:r>
            <a:rPr lang="cs-CZ" dirty="0"/>
            <a:t>CHIRURGICKÁ LÉČBA</a:t>
          </a:r>
        </a:p>
      </dgm:t>
    </dgm:pt>
    <dgm:pt modelId="{B4D6CE0E-07B4-4D1C-AD63-807094C247CC}" type="parTrans" cxnId="{019EB94D-AE43-4060-831B-05E803C4F341}">
      <dgm:prSet/>
      <dgm:spPr/>
      <dgm:t>
        <a:bodyPr/>
        <a:lstStyle/>
        <a:p>
          <a:endParaRPr lang="cs-CZ"/>
        </a:p>
      </dgm:t>
    </dgm:pt>
    <dgm:pt modelId="{CE8421FE-23A5-4246-9D76-785E616376FB}" type="sibTrans" cxnId="{019EB94D-AE43-4060-831B-05E803C4F341}">
      <dgm:prSet/>
      <dgm:spPr/>
      <dgm:t>
        <a:bodyPr/>
        <a:lstStyle/>
        <a:p>
          <a:endParaRPr lang="cs-CZ"/>
        </a:p>
      </dgm:t>
    </dgm:pt>
    <dgm:pt modelId="{14F5E462-FE05-41B2-AC65-A6C243E06503}">
      <dgm:prSet phldrT="[Text]"/>
      <dgm:spPr/>
      <dgm:t>
        <a:bodyPr/>
        <a:lstStyle/>
        <a:p>
          <a:r>
            <a:rPr lang="cs-CZ" dirty="0"/>
            <a:t>RADIOTERAPIE</a:t>
          </a:r>
        </a:p>
      </dgm:t>
    </dgm:pt>
    <dgm:pt modelId="{B5F8D381-8D25-4FF7-BEB6-B66298092A5D}" type="parTrans" cxnId="{D7B66E36-3C42-41AB-90D4-3DAF7CBE69FA}">
      <dgm:prSet/>
      <dgm:spPr/>
      <dgm:t>
        <a:bodyPr/>
        <a:lstStyle/>
        <a:p>
          <a:endParaRPr lang="cs-CZ"/>
        </a:p>
      </dgm:t>
    </dgm:pt>
    <dgm:pt modelId="{56D789B7-B015-4806-AFD3-409E137C33DD}" type="sibTrans" cxnId="{D7B66E36-3C42-41AB-90D4-3DAF7CBE69FA}">
      <dgm:prSet/>
      <dgm:spPr/>
      <dgm:t>
        <a:bodyPr/>
        <a:lstStyle/>
        <a:p>
          <a:endParaRPr lang="cs-CZ"/>
        </a:p>
      </dgm:t>
    </dgm:pt>
    <dgm:pt modelId="{703DDDDD-B7A6-4ECE-9062-BC2867737229}">
      <dgm:prSet phldrT="[Text]"/>
      <dgm:spPr/>
      <dgm:t>
        <a:bodyPr/>
        <a:lstStyle/>
        <a:p>
          <a:r>
            <a:rPr lang="cs-CZ" dirty="0"/>
            <a:t>CHEMOTERAPIE</a:t>
          </a:r>
        </a:p>
      </dgm:t>
    </dgm:pt>
    <dgm:pt modelId="{F4023F43-9554-4B39-B728-5A644C137E82}" type="parTrans" cxnId="{C83E3F48-B947-4EB5-B12F-E87FF8729C84}">
      <dgm:prSet/>
      <dgm:spPr/>
      <dgm:t>
        <a:bodyPr/>
        <a:lstStyle/>
        <a:p>
          <a:endParaRPr lang="cs-CZ"/>
        </a:p>
      </dgm:t>
    </dgm:pt>
    <dgm:pt modelId="{80312AFE-72D0-4BA2-9F82-1C6C2B5A6246}" type="sibTrans" cxnId="{C83E3F48-B947-4EB5-B12F-E87FF8729C84}">
      <dgm:prSet/>
      <dgm:spPr/>
      <dgm:t>
        <a:bodyPr/>
        <a:lstStyle/>
        <a:p>
          <a:endParaRPr lang="cs-CZ"/>
        </a:p>
      </dgm:t>
    </dgm:pt>
    <dgm:pt modelId="{58211DA1-7976-462D-BFC2-9D2C0438B347}">
      <dgm:prSet custT="1"/>
      <dgm:spPr/>
      <dgm:t>
        <a:bodyPr/>
        <a:lstStyle/>
        <a:p>
          <a:r>
            <a:rPr lang="cs-CZ" sz="2400" dirty="0"/>
            <a:t>Základní metoda</a:t>
          </a:r>
        </a:p>
        <a:p>
          <a:r>
            <a:rPr lang="cs-CZ" sz="1700" dirty="0"/>
            <a:t>Vulva – excize / </a:t>
          </a:r>
          <a:r>
            <a:rPr lang="cs-CZ" sz="1700" dirty="0" err="1"/>
            <a:t>hemivulvektomie</a:t>
          </a:r>
          <a:r>
            <a:rPr lang="cs-CZ" sz="1700" dirty="0"/>
            <a:t> / </a:t>
          </a:r>
          <a:r>
            <a:rPr lang="cs-CZ" sz="1700" dirty="0" err="1"/>
            <a:t>vulvektomie</a:t>
          </a:r>
          <a:r>
            <a:rPr lang="cs-CZ" sz="1700" dirty="0"/>
            <a:t> </a:t>
          </a:r>
        </a:p>
        <a:p>
          <a:r>
            <a:rPr lang="cs-CZ" sz="1700" dirty="0"/>
            <a:t>Lymfatické uzliny</a:t>
          </a:r>
        </a:p>
      </dgm:t>
    </dgm:pt>
    <dgm:pt modelId="{F47A1432-95E6-4636-80ED-D1AE2293FA54}" type="parTrans" cxnId="{E04F68CD-D350-4BA9-B768-3FAED5D3A6C4}">
      <dgm:prSet/>
      <dgm:spPr/>
      <dgm:t>
        <a:bodyPr/>
        <a:lstStyle/>
        <a:p>
          <a:endParaRPr lang="cs-CZ"/>
        </a:p>
      </dgm:t>
    </dgm:pt>
    <dgm:pt modelId="{CE989A14-D5B8-443A-8780-2062B9695154}" type="sibTrans" cxnId="{E04F68CD-D350-4BA9-B768-3FAED5D3A6C4}">
      <dgm:prSet/>
      <dgm:spPr/>
      <dgm:t>
        <a:bodyPr/>
        <a:lstStyle/>
        <a:p>
          <a:endParaRPr lang="cs-CZ"/>
        </a:p>
      </dgm:t>
    </dgm:pt>
    <dgm:pt modelId="{A5CB38B1-EDB9-4FA5-B3A0-4A1866B6B6B4}">
      <dgm:prSet phldrT="[Text]" custT="1"/>
      <dgm:spPr/>
      <dgm:t>
        <a:bodyPr/>
        <a:lstStyle/>
        <a:p>
          <a:r>
            <a:rPr lang="cs-CZ" sz="2800" dirty="0"/>
            <a:t>Po operaci </a:t>
          </a:r>
          <a:r>
            <a:rPr lang="cs-CZ" sz="2400" dirty="0"/>
            <a:t>(„adjuvantně“) nebo paliativně (většinou)</a:t>
          </a:r>
        </a:p>
      </dgm:t>
    </dgm:pt>
    <dgm:pt modelId="{38DFFD5A-FA40-42CA-A607-649D675F3885}" type="parTrans" cxnId="{BA62C842-A7B5-4CE6-9523-42A10F68D424}">
      <dgm:prSet/>
      <dgm:spPr/>
      <dgm:t>
        <a:bodyPr/>
        <a:lstStyle/>
        <a:p>
          <a:endParaRPr lang="cs-CZ"/>
        </a:p>
      </dgm:t>
    </dgm:pt>
    <dgm:pt modelId="{A90CFB5A-FCCF-421E-9385-5F4015C7BDAD}" type="sibTrans" cxnId="{BA62C842-A7B5-4CE6-9523-42A10F68D424}">
      <dgm:prSet/>
      <dgm:spPr/>
      <dgm:t>
        <a:bodyPr/>
        <a:lstStyle/>
        <a:p>
          <a:endParaRPr lang="cs-CZ"/>
        </a:p>
      </dgm:t>
    </dgm:pt>
    <dgm:pt modelId="{D06A79A3-BA89-4481-ACA1-1232EBF203AD}">
      <dgm:prSet phldrT="[Text]"/>
      <dgm:spPr/>
      <dgm:t>
        <a:bodyPr/>
        <a:lstStyle/>
        <a:p>
          <a:r>
            <a:rPr lang="cs-CZ" dirty="0"/>
            <a:t>Málo užívaná (paliativně)</a:t>
          </a:r>
        </a:p>
      </dgm:t>
    </dgm:pt>
    <dgm:pt modelId="{F29D2E65-F491-4EB1-98C7-CB0067DE435C}" type="parTrans" cxnId="{C09F536A-B525-4097-872A-4C7391E1A681}">
      <dgm:prSet/>
      <dgm:spPr/>
      <dgm:t>
        <a:bodyPr/>
        <a:lstStyle/>
        <a:p>
          <a:endParaRPr lang="cs-CZ"/>
        </a:p>
      </dgm:t>
    </dgm:pt>
    <dgm:pt modelId="{FC60E32B-3522-468E-A4F0-00703620408F}" type="sibTrans" cxnId="{C09F536A-B525-4097-872A-4C7391E1A681}">
      <dgm:prSet/>
      <dgm:spPr/>
      <dgm:t>
        <a:bodyPr/>
        <a:lstStyle/>
        <a:p>
          <a:endParaRPr lang="cs-CZ"/>
        </a:p>
      </dgm:t>
    </dgm:pt>
    <dgm:pt modelId="{6C8377B6-ED54-42F1-9F1A-4A621BAF2E36}" type="pres">
      <dgm:prSet presAssocID="{87779EC7-D0BA-410A-B71E-02113D32B14A}" presName="diagram" presStyleCnt="0">
        <dgm:presLayoutVars>
          <dgm:chPref val="1"/>
          <dgm:dir/>
          <dgm:animOne val="branch"/>
          <dgm:animLvl val="lvl"/>
          <dgm:resizeHandles/>
        </dgm:presLayoutVars>
      </dgm:prSet>
      <dgm:spPr/>
    </dgm:pt>
    <dgm:pt modelId="{D07F2324-A86E-4E6A-8FC3-FBE15E8DD443}" type="pres">
      <dgm:prSet presAssocID="{4D90E173-0764-4819-B04B-2110D59A81D7}" presName="root" presStyleCnt="0"/>
      <dgm:spPr/>
    </dgm:pt>
    <dgm:pt modelId="{C4C7F1BB-249E-4B82-897A-111EACA7EA9D}" type="pres">
      <dgm:prSet presAssocID="{4D90E173-0764-4819-B04B-2110D59A81D7}" presName="rootComposite" presStyleCnt="0"/>
      <dgm:spPr/>
    </dgm:pt>
    <dgm:pt modelId="{6E60A5B8-34AC-4660-A7A8-CA94FCC61465}" type="pres">
      <dgm:prSet presAssocID="{4D90E173-0764-4819-B04B-2110D59A81D7}" presName="rootText" presStyleLbl="node1" presStyleIdx="0" presStyleCnt="3"/>
      <dgm:spPr/>
    </dgm:pt>
    <dgm:pt modelId="{04F0C2B7-E866-4381-AFD7-159FB15A2ECA}" type="pres">
      <dgm:prSet presAssocID="{4D90E173-0764-4819-B04B-2110D59A81D7}" presName="rootConnector" presStyleLbl="node1" presStyleIdx="0" presStyleCnt="3"/>
      <dgm:spPr/>
    </dgm:pt>
    <dgm:pt modelId="{03A6859A-6D70-4E9B-9CFB-46D7C5C6403C}" type="pres">
      <dgm:prSet presAssocID="{4D90E173-0764-4819-B04B-2110D59A81D7}" presName="childShape" presStyleCnt="0"/>
      <dgm:spPr/>
    </dgm:pt>
    <dgm:pt modelId="{5233752B-5212-4B9B-BA11-8B5C96587584}" type="pres">
      <dgm:prSet presAssocID="{F47A1432-95E6-4636-80ED-D1AE2293FA54}" presName="Name13" presStyleLbl="parChTrans1D2" presStyleIdx="0" presStyleCnt="3"/>
      <dgm:spPr/>
    </dgm:pt>
    <dgm:pt modelId="{35514E85-46C9-4C9F-874C-C09CAE8BC0DD}" type="pres">
      <dgm:prSet presAssocID="{58211DA1-7976-462D-BFC2-9D2C0438B347}" presName="childText" presStyleLbl="bgAcc1" presStyleIdx="0" presStyleCnt="3">
        <dgm:presLayoutVars>
          <dgm:bulletEnabled val="1"/>
        </dgm:presLayoutVars>
      </dgm:prSet>
      <dgm:spPr/>
    </dgm:pt>
    <dgm:pt modelId="{6FB6EFDB-C9E8-452A-A15A-215EBF139F87}" type="pres">
      <dgm:prSet presAssocID="{14F5E462-FE05-41B2-AC65-A6C243E06503}" presName="root" presStyleCnt="0"/>
      <dgm:spPr/>
    </dgm:pt>
    <dgm:pt modelId="{C07A378D-AB2F-4AB4-96EB-CDC77A8F59A6}" type="pres">
      <dgm:prSet presAssocID="{14F5E462-FE05-41B2-AC65-A6C243E06503}" presName="rootComposite" presStyleCnt="0"/>
      <dgm:spPr/>
    </dgm:pt>
    <dgm:pt modelId="{32FFDE48-8C31-4009-8EA7-33752BC64BAA}" type="pres">
      <dgm:prSet presAssocID="{14F5E462-FE05-41B2-AC65-A6C243E06503}" presName="rootText" presStyleLbl="node1" presStyleIdx="1" presStyleCnt="3"/>
      <dgm:spPr/>
    </dgm:pt>
    <dgm:pt modelId="{8832F5F5-86AD-44E1-9639-77A31588AE7C}" type="pres">
      <dgm:prSet presAssocID="{14F5E462-FE05-41B2-AC65-A6C243E06503}" presName="rootConnector" presStyleLbl="node1" presStyleIdx="1" presStyleCnt="3"/>
      <dgm:spPr/>
    </dgm:pt>
    <dgm:pt modelId="{E79F7703-43F4-4B20-9765-C08615C0A575}" type="pres">
      <dgm:prSet presAssocID="{14F5E462-FE05-41B2-AC65-A6C243E06503}" presName="childShape" presStyleCnt="0"/>
      <dgm:spPr/>
    </dgm:pt>
    <dgm:pt modelId="{4C3AC9E1-5D3A-4D7E-AD8D-1F607DED9BDE}" type="pres">
      <dgm:prSet presAssocID="{38DFFD5A-FA40-42CA-A607-649D675F3885}" presName="Name13" presStyleLbl="parChTrans1D2" presStyleIdx="1" presStyleCnt="3"/>
      <dgm:spPr/>
    </dgm:pt>
    <dgm:pt modelId="{07061623-D8F4-46EF-B35E-FE5E849AE39D}" type="pres">
      <dgm:prSet presAssocID="{A5CB38B1-EDB9-4FA5-B3A0-4A1866B6B6B4}" presName="childText" presStyleLbl="bgAcc1" presStyleIdx="1" presStyleCnt="3">
        <dgm:presLayoutVars>
          <dgm:bulletEnabled val="1"/>
        </dgm:presLayoutVars>
      </dgm:prSet>
      <dgm:spPr/>
    </dgm:pt>
    <dgm:pt modelId="{AFD634E2-090D-49BA-990B-11EFD9C8342D}" type="pres">
      <dgm:prSet presAssocID="{703DDDDD-B7A6-4ECE-9062-BC2867737229}" presName="root" presStyleCnt="0"/>
      <dgm:spPr/>
    </dgm:pt>
    <dgm:pt modelId="{99D8DE31-32EC-482E-9A53-9244D5DDB6E3}" type="pres">
      <dgm:prSet presAssocID="{703DDDDD-B7A6-4ECE-9062-BC2867737229}" presName="rootComposite" presStyleCnt="0"/>
      <dgm:spPr/>
    </dgm:pt>
    <dgm:pt modelId="{98C3B706-5694-4DBB-91A9-1946C54D469B}" type="pres">
      <dgm:prSet presAssocID="{703DDDDD-B7A6-4ECE-9062-BC2867737229}" presName="rootText" presStyleLbl="node1" presStyleIdx="2" presStyleCnt="3"/>
      <dgm:spPr/>
    </dgm:pt>
    <dgm:pt modelId="{39E7A7CF-1267-4763-90BE-27F649D171E5}" type="pres">
      <dgm:prSet presAssocID="{703DDDDD-B7A6-4ECE-9062-BC2867737229}" presName="rootConnector" presStyleLbl="node1" presStyleIdx="2" presStyleCnt="3"/>
      <dgm:spPr/>
    </dgm:pt>
    <dgm:pt modelId="{F88B22D4-8543-48E1-B2C0-88EBFD13954D}" type="pres">
      <dgm:prSet presAssocID="{703DDDDD-B7A6-4ECE-9062-BC2867737229}" presName="childShape" presStyleCnt="0"/>
      <dgm:spPr/>
    </dgm:pt>
    <dgm:pt modelId="{689ADD42-0FD0-4ACA-AB94-85252671AA9F}" type="pres">
      <dgm:prSet presAssocID="{F29D2E65-F491-4EB1-98C7-CB0067DE435C}" presName="Name13" presStyleLbl="parChTrans1D2" presStyleIdx="2" presStyleCnt="3"/>
      <dgm:spPr/>
    </dgm:pt>
    <dgm:pt modelId="{C7C29457-09CF-438D-B6F2-944CACCA2D32}" type="pres">
      <dgm:prSet presAssocID="{D06A79A3-BA89-4481-ACA1-1232EBF203AD}" presName="childText" presStyleLbl="bgAcc1" presStyleIdx="2" presStyleCnt="3">
        <dgm:presLayoutVars>
          <dgm:bulletEnabled val="1"/>
        </dgm:presLayoutVars>
      </dgm:prSet>
      <dgm:spPr/>
    </dgm:pt>
  </dgm:ptLst>
  <dgm:cxnLst>
    <dgm:cxn modelId="{59004D04-C42E-4611-9721-E083BC6490FB}" type="presOf" srcId="{703DDDDD-B7A6-4ECE-9062-BC2867737229}" destId="{39E7A7CF-1267-4763-90BE-27F649D171E5}" srcOrd="1" destOrd="0" presId="urn:microsoft.com/office/officeart/2005/8/layout/hierarchy3"/>
    <dgm:cxn modelId="{C1D51E06-93F7-4A10-A34C-ADCEB5D2A07D}" type="presOf" srcId="{38DFFD5A-FA40-42CA-A607-649D675F3885}" destId="{4C3AC9E1-5D3A-4D7E-AD8D-1F607DED9BDE}" srcOrd="0" destOrd="0" presId="urn:microsoft.com/office/officeart/2005/8/layout/hierarchy3"/>
    <dgm:cxn modelId="{210BD217-D550-4A4A-8938-7A42EB467283}" type="presOf" srcId="{58211DA1-7976-462D-BFC2-9D2C0438B347}" destId="{35514E85-46C9-4C9F-874C-C09CAE8BC0DD}" srcOrd="0" destOrd="0" presId="urn:microsoft.com/office/officeart/2005/8/layout/hierarchy3"/>
    <dgm:cxn modelId="{30B09D19-F06C-4F82-9EE9-266B13A23BB6}" type="presOf" srcId="{D06A79A3-BA89-4481-ACA1-1232EBF203AD}" destId="{C7C29457-09CF-438D-B6F2-944CACCA2D32}" srcOrd="0" destOrd="0" presId="urn:microsoft.com/office/officeart/2005/8/layout/hierarchy3"/>
    <dgm:cxn modelId="{B4326F2F-434A-439C-8E1C-9F533488A314}" type="presOf" srcId="{14F5E462-FE05-41B2-AC65-A6C243E06503}" destId="{8832F5F5-86AD-44E1-9639-77A31588AE7C}" srcOrd="1" destOrd="0" presId="urn:microsoft.com/office/officeart/2005/8/layout/hierarchy3"/>
    <dgm:cxn modelId="{D7B66E36-3C42-41AB-90D4-3DAF7CBE69FA}" srcId="{87779EC7-D0BA-410A-B71E-02113D32B14A}" destId="{14F5E462-FE05-41B2-AC65-A6C243E06503}" srcOrd="1" destOrd="0" parTransId="{B5F8D381-8D25-4FF7-BEB6-B66298092A5D}" sibTransId="{56D789B7-B015-4806-AFD3-409E137C33DD}"/>
    <dgm:cxn modelId="{E168273B-C9A9-469B-ABBE-182F2A6E7387}" type="presOf" srcId="{A5CB38B1-EDB9-4FA5-B3A0-4A1866B6B6B4}" destId="{07061623-D8F4-46EF-B35E-FE5E849AE39D}" srcOrd="0" destOrd="0" presId="urn:microsoft.com/office/officeart/2005/8/layout/hierarchy3"/>
    <dgm:cxn modelId="{62CAAF42-997E-442F-8645-631A520A7670}" type="presOf" srcId="{F29D2E65-F491-4EB1-98C7-CB0067DE435C}" destId="{689ADD42-0FD0-4ACA-AB94-85252671AA9F}" srcOrd="0" destOrd="0" presId="urn:microsoft.com/office/officeart/2005/8/layout/hierarchy3"/>
    <dgm:cxn modelId="{BA62C842-A7B5-4CE6-9523-42A10F68D424}" srcId="{14F5E462-FE05-41B2-AC65-A6C243E06503}" destId="{A5CB38B1-EDB9-4FA5-B3A0-4A1866B6B6B4}" srcOrd="0" destOrd="0" parTransId="{38DFFD5A-FA40-42CA-A607-649D675F3885}" sibTransId="{A90CFB5A-FCCF-421E-9385-5F4015C7BDAD}"/>
    <dgm:cxn modelId="{C83E3F48-B947-4EB5-B12F-E87FF8729C84}" srcId="{87779EC7-D0BA-410A-B71E-02113D32B14A}" destId="{703DDDDD-B7A6-4ECE-9062-BC2867737229}" srcOrd="2" destOrd="0" parTransId="{F4023F43-9554-4B39-B728-5A644C137E82}" sibTransId="{80312AFE-72D0-4BA2-9F82-1C6C2B5A6246}"/>
    <dgm:cxn modelId="{C09F536A-B525-4097-872A-4C7391E1A681}" srcId="{703DDDDD-B7A6-4ECE-9062-BC2867737229}" destId="{D06A79A3-BA89-4481-ACA1-1232EBF203AD}" srcOrd="0" destOrd="0" parTransId="{F29D2E65-F491-4EB1-98C7-CB0067DE435C}" sibTransId="{FC60E32B-3522-468E-A4F0-00703620408F}"/>
    <dgm:cxn modelId="{831DAF4B-2EFF-4614-AD2B-2C1B740F6D80}" type="presOf" srcId="{87779EC7-D0BA-410A-B71E-02113D32B14A}" destId="{6C8377B6-ED54-42F1-9F1A-4A621BAF2E36}" srcOrd="0" destOrd="0" presId="urn:microsoft.com/office/officeart/2005/8/layout/hierarchy3"/>
    <dgm:cxn modelId="{6978854D-F0B6-484C-8D32-ED0430B01446}" type="presOf" srcId="{703DDDDD-B7A6-4ECE-9062-BC2867737229}" destId="{98C3B706-5694-4DBB-91A9-1946C54D469B}" srcOrd="0" destOrd="0" presId="urn:microsoft.com/office/officeart/2005/8/layout/hierarchy3"/>
    <dgm:cxn modelId="{019EB94D-AE43-4060-831B-05E803C4F341}" srcId="{87779EC7-D0BA-410A-B71E-02113D32B14A}" destId="{4D90E173-0764-4819-B04B-2110D59A81D7}" srcOrd="0" destOrd="0" parTransId="{B4D6CE0E-07B4-4D1C-AD63-807094C247CC}" sibTransId="{CE8421FE-23A5-4246-9D76-785E616376FB}"/>
    <dgm:cxn modelId="{3667AB98-5977-4A16-9930-FDDC4FCCF3C6}" type="presOf" srcId="{4D90E173-0764-4819-B04B-2110D59A81D7}" destId="{6E60A5B8-34AC-4660-A7A8-CA94FCC61465}" srcOrd="0" destOrd="0" presId="urn:microsoft.com/office/officeart/2005/8/layout/hierarchy3"/>
    <dgm:cxn modelId="{CAECDAB3-D394-4639-A631-A16D7A281FEA}" type="presOf" srcId="{4D90E173-0764-4819-B04B-2110D59A81D7}" destId="{04F0C2B7-E866-4381-AFD7-159FB15A2ECA}" srcOrd="1" destOrd="0" presId="urn:microsoft.com/office/officeart/2005/8/layout/hierarchy3"/>
    <dgm:cxn modelId="{F57BEBB5-B261-49B0-974A-A311AA1384FC}" type="presOf" srcId="{F47A1432-95E6-4636-80ED-D1AE2293FA54}" destId="{5233752B-5212-4B9B-BA11-8B5C96587584}" srcOrd="0" destOrd="0" presId="urn:microsoft.com/office/officeart/2005/8/layout/hierarchy3"/>
    <dgm:cxn modelId="{E04F68CD-D350-4BA9-B768-3FAED5D3A6C4}" srcId="{4D90E173-0764-4819-B04B-2110D59A81D7}" destId="{58211DA1-7976-462D-BFC2-9D2C0438B347}" srcOrd="0" destOrd="0" parTransId="{F47A1432-95E6-4636-80ED-D1AE2293FA54}" sibTransId="{CE989A14-D5B8-443A-8780-2062B9695154}"/>
    <dgm:cxn modelId="{C02E76F5-E71E-4526-AB1C-7AD8D1F399B0}" type="presOf" srcId="{14F5E462-FE05-41B2-AC65-A6C243E06503}" destId="{32FFDE48-8C31-4009-8EA7-33752BC64BAA}" srcOrd="0" destOrd="0" presId="urn:microsoft.com/office/officeart/2005/8/layout/hierarchy3"/>
    <dgm:cxn modelId="{3D1DB855-58E9-46D9-9B61-185C69A3ED99}" type="presParOf" srcId="{6C8377B6-ED54-42F1-9F1A-4A621BAF2E36}" destId="{D07F2324-A86E-4E6A-8FC3-FBE15E8DD443}" srcOrd="0" destOrd="0" presId="urn:microsoft.com/office/officeart/2005/8/layout/hierarchy3"/>
    <dgm:cxn modelId="{4E8858EC-CB49-49CE-B3AD-E2C0089F97FD}" type="presParOf" srcId="{D07F2324-A86E-4E6A-8FC3-FBE15E8DD443}" destId="{C4C7F1BB-249E-4B82-897A-111EACA7EA9D}" srcOrd="0" destOrd="0" presId="urn:microsoft.com/office/officeart/2005/8/layout/hierarchy3"/>
    <dgm:cxn modelId="{0C1541CD-EAF6-436A-ADD5-27D9BEA2A005}" type="presParOf" srcId="{C4C7F1BB-249E-4B82-897A-111EACA7EA9D}" destId="{6E60A5B8-34AC-4660-A7A8-CA94FCC61465}" srcOrd="0" destOrd="0" presId="urn:microsoft.com/office/officeart/2005/8/layout/hierarchy3"/>
    <dgm:cxn modelId="{F9C6E50E-0DED-4009-961B-3A30778E13D6}" type="presParOf" srcId="{C4C7F1BB-249E-4B82-897A-111EACA7EA9D}" destId="{04F0C2B7-E866-4381-AFD7-159FB15A2ECA}" srcOrd="1" destOrd="0" presId="urn:microsoft.com/office/officeart/2005/8/layout/hierarchy3"/>
    <dgm:cxn modelId="{3040ABB7-632F-49DC-84D0-5407A31B1C59}" type="presParOf" srcId="{D07F2324-A86E-4E6A-8FC3-FBE15E8DD443}" destId="{03A6859A-6D70-4E9B-9CFB-46D7C5C6403C}" srcOrd="1" destOrd="0" presId="urn:microsoft.com/office/officeart/2005/8/layout/hierarchy3"/>
    <dgm:cxn modelId="{3B0E6F8B-9732-4E91-85D9-B0AB85C70ADB}" type="presParOf" srcId="{03A6859A-6D70-4E9B-9CFB-46D7C5C6403C}" destId="{5233752B-5212-4B9B-BA11-8B5C96587584}" srcOrd="0" destOrd="0" presId="urn:microsoft.com/office/officeart/2005/8/layout/hierarchy3"/>
    <dgm:cxn modelId="{335EEFFD-21D0-45F9-97D2-A99101572E94}" type="presParOf" srcId="{03A6859A-6D70-4E9B-9CFB-46D7C5C6403C}" destId="{35514E85-46C9-4C9F-874C-C09CAE8BC0DD}" srcOrd="1" destOrd="0" presId="urn:microsoft.com/office/officeart/2005/8/layout/hierarchy3"/>
    <dgm:cxn modelId="{79C1CA61-DE41-426D-BE8C-2A65502E2621}" type="presParOf" srcId="{6C8377B6-ED54-42F1-9F1A-4A621BAF2E36}" destId="{6FB6EFDB-C9E8-452A-A15A-215EBF139F87}" srcOrd="1" destOrd="0" presId="urn:microsoft.com/office/officeart/2005/8/layout/hierarchy3"/>
    <dgm:cxn modelId="{8D41ECEB-8EC4-4B15-B545-29B86241CC2B}" type="presParOf" srcId="{6FB6EFDB-C9E8-452A-A15A-215EBF139F87}" destId="{C07A378D-AB2F-4AB4-96EB-CDC77A8F59A6}" srcOrd="0" destOrd="0" presId="urn:microsoft.com/office/officeart/2005/8/layout/hierarchy3"/>
    <dgm:cxn modelId="{6952AA6F-58B4-46AC-81F2-8931EB01E6AF}" type="presParOf" srcId="{C07A378D-AB2F-4AB4-96EB-CDC77A8F59A6}" destId="{32FFDE48-8C31-4009-8EA7-33752BC64BAA}" srcOrd="0" destOrd="0" presId="urn:microsoft.com/office/officeart/2005/8/layout/hierarchy3"/>
    <dgm:cxn modelId="{9D523EA0-93B3-46DF-8A34-DEA4FF4056CB}" type="presParOf" srcId="{C07A378D-AB2F-4AB4-96EB-CDC77A8F59A6}" destId="{8832F5F5-86AD-44E1-9639-77A31588AE7C}" srcOrd="1" destOrd="0" presId="urn:microsoft.com/office/officeart/2005/8/layout/hierarchy3"/>
    <dgm:cxn modelId="{F4A22BBB-9E02-42AC-BF8A-3CF4B7338811}" type="presParOf" srcId="{6FB6EFDB-C9E8-452A-A15A-215EBF139F87}" destId="{E79F7703-43F4-4B20-9765-C08615C0A575}" srcOrd="1" destOrd="0" presId="urn:microsoft.com/office/officeart/2005/8/layout/hierarchy3"/>
    <dgm:cxn modelId="{3E83CA78-78C2-4C46-83C4-F3AE22E7A0F2}" type="presParOf" srcId="{E79F7703-43F4-4B20-9765-C08615C0A575}" destId="{4C3AC9E1-5D3A-4D7E-AD8D-1F607DED9BDE}" srcOrd="0" destOrd="0" presId="urn:microsoft.com/office/officeart/2005/8/layout/hierarchy3"/>
    <dgm:cxn modelId="{31288C4C-C5D9-4039-9F72-10FFAABDB7B3}" type="presParOf" srcId="{E79F7703-43F4-4B20-9765-C08615C0A575}" destId="{07061623-D8F4-46EF-B35E-FE5E849AE39D}" srcOrd="1" destOrd="0" presId="urn:microsoft.com/office/officeart/2005/8/layout/hierarchy3"/>
    <dgm:cxn modelId="{88F998CE-F789-499E-BD99-1325953070CD}" type="presParOf" srcId="{6C8377B6-ED54-42F1-9F1A-4A621BAF2E36}" destId="{AFD634E2-090D-49BA-990B-11EFD9C8342D}" srcOrd="2" destOrd="0" presId="urn:microsoft.com/office/officeart/2005/8/layout/hierarchy3"/>
    <dgm:cxn modelId="{A939F2EE-3476-4925-8571-B88DEE8652A9}" type="presParOf" srcId="{AFD634E2-090D-49BA-990B-11EFD9C8342D}" destId="{99D8DE31-32EC-482E-9A53-9244D5DDB6E3}" srcOrd="0" destOrd="0" presId="urn:microsoft.com/office/officeart/2005/8/layout/hierarchy3"/>
    <dgm:cxn modelId="{6104F803-BB4E-44DF-BA12-70082E22E425}" type="presParOf" srcId="{99D8DE31-32EC-482E-9A53-9244D5DDB6E3}" destId="{98C3B706-5694-4DBB-91A9-1946C54D469B}" srcOrd="0" destOrd="0" presId="urn:microsoft.com/office/officeart/2005/8/layout/hierarchy3"/>
    <dgm:cxn modelId="{5888DFD7-7D54-4B9F-802C-38F5B5F5E9B6}" type="presParOf" srcId="{99D8DE31-32EC-482E-9A53-9244D5DDB6E3}" destId="{39E7A7CF-1267-4763-90BE-27F649D171E5}" srcOrd="1" destOrd="0" presId="urn:microsoft.com/office/officeart/2005/8/layout/hierarchy3"/>
    <dgm:cxn modelId="{88883BC7-9868-4372-A5E2-5A38609A3783}" type="presParOf" srcId="{AFD634E2-090D-49BA-990B-11EFD9C8342D}" destId="{F88B22D4-8543-48E1-B2C0-88EBFD13954D}" srcOrd="1" destOrd="0" presId="urn:microsoft.com/office/officeart/2005/8/layout/hierarchy3"/>
    <dgm:cxn modelId="{7E76109E-5280-476A-AB53-32105943C9F0}" type="presParOf" srcId="{F88B22D4-8543-48E1-B2C0-88EBFD13954D}" destId="{689ADD42-0FD0-4ACA-AB94-85252671AA9F}" srcOrd="0" destOrd="0" presId="urn:microsoft.com/office/officeart/2005/8/layout/hierarchy3"/>
    <dgm:cxn modelId="{9C6C64B8-0F66-4AEE-A7D8-98701914EAEE}" type="presParOf" srcId="{F88B22D4-8543-48E1-B2C0-88EBFD13954D}" destId="{C7C29457-09CF-438D-B6F2-944CACCA2D32}"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779EC7-D0BA-410A-B71E-02113D32B14A}" type="doc">
      <dgm:prSet loTypeId="urn:microsoft.com/office/officeart/2005/8/layout/hierarchy3" loCatId="list" qsTypeId="urn:microsoft.com/office/officeart/2005/8/quickstyle/simple1" qsCatId="simple" csTypeId="urn:microsoft.com/office/officeart/2005/8/colors/accent1_2" csCatId="accent1" phldr="1"/>
      <dgm:spPr/>
    </dgm:pt>
    <dgm:pt modelId="{4D90E173-0764-4819-B04B-2110D59A81D7}">
      <dgm:prSet phldrT="[Text]"/>
      <dgm:spPr/>
      <dgm:t>
        <a:bodyPr/>
        <a:lstStyle/>
        <a:p>
          <a:r>
            <a:rPr lang="cs-CZ" dirty="0"/>
            <a:t>CHIRURGICKÁ LÉČBA</a:t>
          </a:r>
        </a:p>
      </dgm:t>
    </dgm:pt>
    <dgm:pt modelId="{B4D6CE0E-07B4-4D1C-AD63-807094C247CC}" type="parTrans" cxnId="{019EB94D-AE43-4060-831B-05E803C4F341}">
      <dgm:prSet/>
      <dgm:spPr/>
      <dgm:t>
        <a:bodyPr/>
        <a:lstStyle/>
        <a:p>
          <a:endParaRPr lang="cs-CZ"/>
        </a:p>
      </dgm:t>
    </dgm:pt>
    <dgm:pt modelId="{CE8421FE-23A5-4246-9D76-785E616376FB}" type="sibTrans" cxnId="{019EB94D-AE43-4060-831B-05E803C4F341}">
      <dgm:prSet/>
      <dgm:spPr/>
      <dgm:t>
        <a:bodyPr/>
        <a:lstStyle/>
        <a:p>
          <a:endParaRPr lang="cs-CZ"/>
        </a:p>
      </dgm:t>
    </dgm:pt>
    <dgm:pt modelId="{14F5E462-FE05-41B2-AC65-A6C243E06503}">
      <dgm:prSet phldrT="[Text]"/>
      <dgm:spPr/>
      <dgm:t>
        <a:bodyPr/>
        <a:lstStyle/>
        <a:p>
          <a:r>
            <a:rPr lang="cs-CZ" dirty="0"/>
            <a:t>NEBO</a:t>
          </a:r>
        </a:p>
      </dgm:t>
    </dgm:pt>
    <dgm:pt modelId="{B5F8D381-8D25-4FF7-BEB6-B66298092A5D}" type="parTrans" cxnId="{D7B66E36-3C42-41AB-90D4-3DAF7CBE69FA}">
      <dgm:prSet/>
      <dgm:spPr/>
      <dgm:t>
        <a:bodyPr/>
        <a:lstStyle/>
        <a:p>
          <a:endParaRPr lang="cs-CZ"/>
        </a:p>
      </dgm:t>
    </dgm:pt>
    <dgm:pt modelId="{56D789B7-B015-4806-AFD3-409E137C33DD}" type="sibTrans" cxnId="{D7B66E36-3C42-41AB-90D4-3DAF7CBE69FA}">
      <dgm:prSet/>
      <dgm:spPr/>
      <dgm:t>
        <a:bodyPr/>
        <a:lstStyle/>
        <a:p>
          <a:endParaRPr lang="cs-CZ"/>
        </a:p>
      </dgm:t>
    </dgm:pt>
    <dgm:pt modelId="{703DDDDD-B7A6-4ECE-9062-BC2867737229}">
      <dgm:prSet phldrT="[Text]"/>
      <dgm:spPr/>
      <dgm:t>
        <a:bodyPr/>
        <a:lstStyle/>
        <a:p>
          <a:r>
            <a:rPr lang="cs-CZ" dirty="0"/>
            <a:t>RADIOTERAPIE</a:t>
          </a:r>
        </a:p>
      </dgm:t>
    </dgm:pt>
    <dgm:pt modelId="{F4023F43-9554-4B39-B728-5A644C137E82}" type="parTrans" cxnId="{C83E3F48-B947-4EB5-B12F-E87FF8729C84}">
      <dgm:prSet/>
      <dgm:spPr/>
      <dgm:t>
        <a:bodyPr/>
        <a:lstStyle/>
        <a:p>
          <a:endParaRPr lang="cs-CZ"/>
        </a:p>
      </dgm:t>
    </dgm:pt>
    <dgm:pt modelId="{80312AFE-72D0-4BA2-9F82-1C6C2B5A6246}" type="sibTrans" cxnId="{C83E3F48-B947-4EB5-B12F-E87FF8729C84}">
      <dgm:prSet/>
      <dgm:spPr/>
      <dgm:t>
        <a:bodyPr/>
        <a:lstStyle/>
        <a:p>
          <a:endParaRPr lang="cs-CZ"/>
        </a:p>
      </dgm:t>
    </dgm:pt>
    <dgm:pt modelId="{58211DA1-7976-462D-BFC2-9D2C0438B347}">
      <dgm:prSet custT="1"/>
      <dgm:spPr/>
      <dgm:t>
        <a:bodyPr/>
        <a:lstStyle/>
        <a:p>
          <a:r>
            <a:rPr lang="cs-CZ" sz="2400" dirty="0"/>
            <a:t>Základní metoda</a:t>
          </a:r>
        </a:p>
      </dgm:t>
    </dgm:pt>
    <dgm:pt modelId="{F47A1432-95E6-4636-80ED-D1AE2293FA54}" type="parTrans" cxnId="{E04F68CD-D350-4BA9-B768-3FAED5D3A6C4}">
      <dgm:prSet/>
      <dgm:spPr/>
      <dgm:t>
        <a:bodyPr/>
        <a:lstStyle/>
        <a:p>
          <a:endParaRPr lang="cs-CZ"/>
        </a:p>
      </dgm:t>
    </dgm:pt>
    <dgm:pt modelId="{CE989A14-D5B8-443A-8780-2062B9695154}" type="sibTrans" cxnId="{E04F68CD-D350-4BA9-B768-3FAED5D3A6C4}">
      <dgm:prSet/>
      <dgm:spPr/>
      <dgm:t>
        <a:bodyPr/>
        <a:lstStyle/>
        <a:p>
          <a:endParaRPr lang="cs-CZ"/>
        </a:p>
      </dgm:t>
    </dgm:pt>
    <dgm:pt modelId="{D06A79A3-BA89-4481-ACA1-1232EBF203AD}">
      <dgm:prSet phldrT="[Text]"/>
      <dgm:spPr/>
      <dgm:t>
        <a:bodyPr/>
        <a:lstStyle/>
        <a:p>
          <a:r>
            <a:rPr lang="cs-CZ" dirty="0"/>
            <a:t>Většinou s CHT = „</a:t>
          </a:r>
          <a:r>
            <a:rPr lang="cs-CZ" dirty="0" err="1"/>
            <a:t>konkomitantní</a:t>
          </a:r>
          <a:r>
            <a:rPr lang="cs-CZ" dirty="0"/>
            <a:t>“</a:t>
          </a:r>
        </a:p>
      </dgm:t>
    </dgm:pt>
    <dgm:pt modelId="{F29D2E65-F491-4EB1-98C7-CB0067DE435C}" type="parTrans" cxnId="{C09F536A-B525-4097-872A-4C7391E1A681}">
      <dgm:prSet/>
      <dgm:spPr/>
      <dgm:t>
        <a:bodyPr/>
        <a:lstStyle/>
        <a:p>
          <a:endParaRPr lang="cs-CZ"/>
        </a:p>
      </dgm:t>
    </dgm:pt>
    <dgm:pt modelId="{FC60E32B-3522-468E-A4F0-00703620408F}" type="sibTrans" cxnId="{C09F536A-B525-4097-872A-4C7391E1A681}">
      <dgm:prSet/>
      <dgm:spPr/>
      <dgm:t>
        <a:bodyPr/>
        <a:lstStyle/>
        <a:p>
          <a:endParaRPr lang="cs-CZ"/>
        </a:p>
      </dgm:t>
    </dgm:pt>
    <dgm:pt modelId="{6C8377B6-ED54-42F1-9F1A-4A621BAF2E36}" type="pres">
      <dgm:prSet presAssocID="{87779EC7-D0BA-410A-B71E-02113D32B14A}" presName="diagram" presStyleCnt="0">
        <dgm:presLayoutVars>
          <dgm:chPref val="1"/>
          <dgm:dir/>
          <dgm:animOne val="branch"/>
          <dgm:animLvl val="lvl"/>
          <dgm:resizeHandles/>
        </dgm:presLayoutVars>
      </dgm:prSet>
      <dgm:spPr/>
    </dgm:pt>
    <dgm:pt modelId="{D07F2324-A86E-4E6A-8FC3-FBE15E8DD443}" type="pres">
      <dgm:prSet presAssocID="{4D90E173-0764-4819-B04B-2110D59A81D7}" presName="root" presStyleCnt="0"/>
      <dgm:spPr/>
    </dgm:pt>
    <dgm:pt modelId="{C4C7F1BB-249E-4B82-897A-111EACA7EA9D}" type="pres">
      <dgm:prSet presAssocID="{4D90E173-0764-4819-B04B-2110D59A81D7}" presName="rootComposite" presStyleCnt="0"/>
      <dgm:spPr/>
    </dgm:pt>
    <dgm:pt modelId="{6E60A5B8-34AC-4660-A7A8-CA94FCC61465}" type="pres">
      <dgm:prSet presAssocID="{4D90E173-0764-4819-B04B-2110D59A81D7}" presName="rootText" presStyleLbl="node1" presStyleIdx="0" presStyleCnt="3"/>
      <dgm:spPr/>
    </dgm:pt>
    <dgm:pt modelId="{04F0C2B7-E866-4381-AFD7-159FB15A2ECA}" type="pres">
      <dgm:prSet presAssocID="{4D90E173-0764-4819-B04B-2110D59A81D7}" presName="rootConnector" presStyleLbl="node1" presStyleIdx="0" presStyleCnt="3"/>
      <dgm:spPr/>
    </dgm:pt>
    <dgm:pt modelId="{03A6859A-6D70-4E9B-9CFB-46D7C5C6403C}" type="pres">
      <dgm:prSet presAssocID="{4D90E173-0764-4819-B04B-2110D59A81D7}" presName="childShape" presStyleCnt="0"/>
      <dgm:spPr/>
    </dgm:pt>
    <dgm:pt modelId="{5233752B-5212-4B9B-BA11-8B5C96587584}" type="pres">
      <dgm:prSet presAssocID="{F47A1432-95E6-4636-80ED-D1AE2293FA54}" presName="Name13" presStyleLbl="parChTrans1D2" presStyleIdx="0" presStyleCnt="2"/>
      <dgm:spPr/>
    </dgm:pt>
    <dgm:pt modelId="{35514E85-46C9-4C9F-874C-C09CAE8BC0DD}" type="pres">
      <dgm:prSet presAssocID="{58211DA1-7976-462D-BFC2-9D2C0438B347}" presName="childText" presStyleLbl="bgAcc1" presStyleIdx="0" presStyleCnt="2">
        <dgm:presLayoutVars>
          <dgm:bulletEnabled val="1"/>
        </dgm:presLayoutVars>
      </dgm:prSet>
      <dgm:spPr/>
    </dgm:pt>
    <dgm:pt modelId="{6FB6EFDB-C9E8-452A-A15A-215EBF139F87}" type="pres">
      <dgm:prSet presAssocID="{14F5E462-FE05-41B2-AC65-A6C243E06503}" presName="root" presStyleCnt="0"/>
      <dgm:spPr/>
    </dgm:pt>
    <dgm:pt modelId="{C07A378D-AB2F-4AB4-96EB-CDC77A8F59A6}" type="pres">
      <dgm:prSet presAssocID="{14F5E462-FE05-41B2-AC65-A6C243E06503}" presName="rootComposite" presStyleCnt="0"/>
      <dgm:spPr/>
    </dgm:pt>
    <dgm:pt modelId="{32FFDE48-8C31-4009-8EA7-33752BC64BAA}" type="pres">
      <dgm:prSet presAssocID="{14F5E462-FE05-41B2-AC65-A6C243E06503}" presName="rootText" presStyleLbl="node1" presStyleIdx="1" presStyleCnt="3"/>
      <dgm:spPr/>
    </dgm:pt>
    <dgm:pt modelId="{8832F5F5-86AD-44E1-9639-77A31588AE7C}" type="pres">
      <dgm:prSet presAssocID="{14F5E462-FE05-41B2-AC65-A6C243E06503}" presName="rootConnector" presStyleLbl="node1" presStyleIdx="1" presStyleCnt="3"/>
      <dgm:spPr/>
    </dgm:pt>
    <dgm:pt modelId="{E79F7703-43F4-4B20-9765-C08615C0A575}" type="pres">
      <dgm:prSet presAssocID="{14F5E462-FE05-41B2-AC65-A6C243E06503}" presName="childShape" presStyleCnt="0"/>
      <dgm:spPr/>
    </dgm:pt>
    <dgm:pt modelId="{AFD634E2-090D-49BA-990B-11EFD9C8342D}" type="pres">
      <dgm:prSet presAssocID="{703DDDDD-B7A6-4ECE-9062-BC2867737229}" presName="root" presStyleCnt="0"/>
      <dgm:spPr/>
    </dgm:pt>
    <dgm:pt modelId="{99D8DE31-32EC-482E-9A53-9244D5DDB6E3}" type="pres">
      <dgm:prSet presAssocID="{703DDDDD-B7A6-4ECE-9062-BC2867737229}" presName="rootComposite" presStyleCnt="0"/>
      <dgm:spPr/>
    </dgm:pt>
    <dgm:pt modelId="{98C3B706-5694-4DBB-91A9-1946C54D469B}" type="pres">
      <dgm:prSet presAssocID="{703DDDDD-B7A6-4ECE-9062-BC2867737229}" presName="rootText" presStyleLbl="node1" presStyleIdx="2" presStyleCnt="3"/>
      <dgm:spPr/>
    </dgm:pt>
    <dgm:pt modelId="{39E7A7CF-1267-4763-90BE-27F649D171E5}" type="pres">
      <dgm:prSet presAssocID="{703DDDDD-B7A6-4ECE-9062-BC2867737229}" presName="rootConnector" presStyleLbl="node1" presStyleIdx="2" presStyleCnt="3"/>
      <dgm:spPr/>
    </dgm:pt>
    <dgm:pt modelId="{F88B22D4-8543-48E1-B2C0-88EBFD13954D}" type="pres">
      <dgm:prSet presAssocID="{703DDDDD-B7A6-4ECE-9062-BC2867737229}" presName="childShape" presStyleCnt="0"/>
      <dgm:spPr/>
    </dgm:pt>
    <dgm:pt modelId="{689ADD42-0FD0-4ACA-AB94-85252671AA9F}" type="pres">
      <dgm:prSet presAssocID="{F29D2E65-F491-4EB1-98C7-CB0067DE435C}" presName="Name13" presStyleLbl="parChTrans1D2" presStyleIdx="1" presStyleCnt="2"/>
      <dgm:spPr/>
    </dgm:pt>
    <dgm:pt modelId="{C7C29457-09CF-438D-B6F2-944CACCA2D32}" type="pres">
      <dgm:prSet presAssocID="{D06A79A3-BA89-4481-ACA1-1232EBF203AD}" presName="childText" presStyleLbl="bgAcc1" presStyleIdx="1" presStyleCnt="2">
        <dgm:presLayoutVars>
          <dgm:bulletEnabled val="1"/>
        </dgm:presLayoutVars>
      </dgm:prSet>
      <dgm:spPr/>
    </dgm:pt>
  </dgm:ptLst>
  <dgm:cxnLst>
    <dgm:cxn modelId="{59004D04-C42E-4611-9721-E083BC6490FB}" type="presOf" srcId="{703DDDDD-B7A6-4ECE-9062-BC2867737229}" destId="{39E7A7CF-1267-4763-90BE-27F649D171E5}" srcOrd="1" destOrd="0" presId="urn:microsoft.com/office/officeart/2005/8/layout/hierarchy3"/>
    <dgm:cxn modelId="{210BD217-D550-4A4A-8938-7A42EB467283}" type="presOf" srcId="{58211DA1-7976-462D-BFC2-9D2C0438B347}" destId="{35514E85-46C9-4C9F-874C-C09CAE8BC0DD}" srcOrd="0" destOrd="0" presId="urn:microsoft.com/office/officeart/2005/8/layout/hierarchy3"/>
    <dgm:cxn modelId="{30B09D19-F06C-4F82-9EE9-266B13A23BB6}" type="presOf" srcId="{D06A79A3-BA89-4481-ACA1-1232EBF203AD}" destId="{C7C29457-09CF-438D-B6F2-944CACCA2D32}" srcOrd="0" destOrd="0" presId="urn:microsoft.com/office/officeart/2005/8/layout/hierarchy3"/>
    <dgm:cxn modelId="{B4326F2F-434A-439C-8E1C-9F533488A314}" type="presOf" srcId="{14F5E462-FE05-41B2-AC65-A6C243E06503}" destId="{8832F5F5-86AD-44E1-9639-77A31588AE7C}" srcOrd="1" destOrd="0" presId="urn:microsoft.com/office/officeart/2005/8/layout/hierarchy3"/>
    <dgm:cxn modelId="{D7B66E36-3C42-41AB-90D4-3DAF7CBE69FA}" srcId="{87779EC7-D0BA-410A-B71E-02113D32B14A}" destId="{14F5E462-FE05-41B2-AC65-A6C243E06503}" srcOrd="1" destOrd="0" parTransId="{B5F8D381-8D25-4FF7-BEB6-B66298092A5D}" sibTransId="{56D789B7-B015-4806-AFD3-409E137C33DD}"/>
    <dgm:cxn modelId="{62CAAF42-997E-442F-8645-631A520A7670}" type="presOf" srcId="{F29D2E65-F491-4EB1-98C7-CB0067DE435C}" destId="{689ADD42-0FD0-4ACA-AB94-85252671AA9F}" srcOrd="0" destOrd="0" presId="urn:microsoft.com/office/officeart/2005/8/layout/hierarchy3"/>
    <dgm:cxn modelId="{C83E3F48-B947-4EB5-B12F-E87FF8729C84}" srcId="{87779EC7-D0BA-410A-B71E-02113D32B14A}" destId="{703DDDDD-B7A6-4ECE-9062-BC2867737229}" srcOrd="2" destOrd="0" parTransId="{F4023F43-9554-4B39-B728-5A644C137E82}" sibTransId="{80312AFE-72D0-4BA2-9F82-1C6C2B5A6246}"/>
    <dgm:cxn modelId="{C09F536A-B525-4097-872A-4C7391E1A681}" srcId="{703DDDDD-B7A6-4ECE-9062-BC2867737229}" destId="{D06A79A3-BA89-4481-ACA1-1232EBF203AD}" srcOrd="0" destOrd="0" parTransId="{F29D2E65-F491-4EB1-98C7-CB0067DE435C}" sibTransId="{FC60E32B-3522-468E-A4F0-00703620408F}"/>
    <dgm:cxn modelId="{831DAF4B-2EFF-4614-AD2B-2C1B740F6D80}" type="presOf" srcId="{87779EC7-D0BA-410A-B71E-02113D32B14A}" destId="{6C8377B6-ED54-42F1-9F1A-4A621BAF2E36}" srcOrd="0" destOrd="0" presId="urn:microsoft.com/office/officeart/2005/8/layout/hierarchy3"/>
    <dgm:cxn modelId="{6978854D-F0B6-484C-8D32-ED0430B01446}" type="presOf" srcId="{703DDDDD-B7A6-4ECE-9062-BC2867737229}" destId="{98C3B706-5694-4DBB-91A9-1946C54D469B}" srcOrd="0" destOrd="0" presId="urn:microsoft.com/office/officeart/2005/8/layout/hierarchy3"/>
    <dgm:cxn modelId="{019EB94D-AE43-4060-831B-05E803C4F341}" srcId="{87779EC7-D0BA-410A-B71E-02113D32B14A}" destId="{4D90E173-0764-4819-B04B-2110D59A81D7}" srcOrd="0" destOrd="0" parTransId="{B4D6CE0E-07B4-4D1C-AD63-807094C247CC}" sibTransId="{CE8421FE-23A5-4246-9D76-785E616376FB}"/>
    <dgm:cxn modelId="{3667AB98-5977-4A16-9930-FDDC4FCCF3C6}" type="presOf" srcId="{4D90E173-0764-4819-B04B-2110D59A81D7}" destId="{6E60A5B8-34AC-4660-A7A8-CA94FCC61465}" srcOrd="0" destOrd="0" presId="urn:microsoft.com/office/officeart/2005/8/layout/hierarchy3"/>
    <dgm:cxn modelId="{CAECDAB3-D394-4639-A631-A16D7A281FEA}" type="presOf" srcId="{4D90E173-0764-4819-B04B-2110D59A81D7}" destId="{04F0C2B7-E866-4381-AFD7-159FB15A2ECA}" srcOrd="1" destOrd="0" presId="urn:microsoft.com/office/officeart/2005/8/layout/hierarchy3"/>
    <dgm:cxn modelId="{F57BEBB5-B261-49B0-974A-A311AA1384FC}" type="presOf" srcId="{F47A1432-95E6-4636-80ED-D1AE2293FA54}" destId="{5233752B-5212-4B9B-BA11-8B5C96587584}" srcOrd="0" destOrd="0" presId="urn:microsoft.com/office/officeart/2005/8/layout/hierarchy3"/>
    <dgm:cxn modelId="{E04F68CD-D350-4BA9-B768-3FAED5D3A6C4}" srcId="{4D90E173-0764-4819-B04B-2110D59A81D7}" destId="{58211DA1-7976-462D-BFC2-9D2C0438B347}" srcOrd="0" destOrd="0" parTransId="{F47A1432-95E6-4636-80ED-D1AE2293FA54}" sibTransId="{CE989A14-D5B8-443A-8780-2062B9695154}"/>
    <dgm:cxn modelId="{C02E76F5-E71E-4526-AB1C-7AD8D1F399B0}" type="presOf" srcId="{14F5E462-FE05-41B2-AC65-A6C243E06503}" destId="{32FFDE48-8C31-4009-8EA7-33752BC64BAA}" srcOrd="0" destOrd="0" presId="urn:microsoft.com/office/officeart/2005/8/layout/hierarchy3"/>
    <dgm:cxn modelId="{3D1DB855-58E9-46D9-9B61-185C69A3ED99}" type="presParOf" srcId="{6C8377B6-ED54-42F1-9F1A-4A621BAF2E36}" destId="{D07F2324-A86E-4E6A-8FC3-FBE15E8DD443}" srcOrd="0" destOrd="0" presId="urn:microsoft.com/office/officeart/2005/8/layout/hierarchy3"/>
    <dgm:cxn modelId="{4E8858EC-CB49-49CE-B3AD-E2C0089F97FD}" type="presParOf" srcId="{D07F2324-A86E-4E6A-8FC3-FBE15E8DD443}" destId="{C4C7F1BB-249E-4B82-897A-111EACA7EA9D}" srcOrd="0" destOrd="0" presId="urn:microsoft.com/office/officeart/2005/8/layout/hierarchy3"/>
    <dgm:cxn modelId="{0C1541CD-EAF6-436A-ADD5-27D9BEA2A005}" type="presParOf" srcId="{C4C7F1BB-249E-4B82-897A-111EACA7EA9D}" destId="{6E60A5B8-34AC-4660-A7A8-CA94FCC61465}" srcOrd="0" destOrd="0" presId="urn:microsoft.com/office/officeart/2005/8/layout/hierarchy3"/>
    <dgm:cxn modelId="{F9C6E50E-0DED-4009-961B-3A30778E13D6}" type="presParOf" srcId="{C4C7F1BB-249E-4B82-897A-111EACA7EA9D}" destId="{04F0C2B7-E866-4381-AFD7-159FB15A2ECA}" srcOrd="1" destOrd="0" presId="urn:microsoft.com/office/officeart/2005/8/layout/hierarchy3"/>
    <dgm:cxn modelId="{3040ABB7-632F-49DC-84D0-5407A31B1C59}" type="presParOf" srcId="{D07F2324-A86E-4E6A-8FC3-FBE15E8DD443}" destId="{03A6859A-6D70-4E9B-9CFB-46D7C5C6403C}" srcOrd="1" destOrd="0" presId="urn:microsoft.com/office/officeart/2005/8/layout/hierarchy3"/>
    <dgm:cxn modelId="{3B0E6F8B-9732-4E91-85D9-B0AB85C70ADB}" type="presParOf" srcId="{03A6859A-6D70-4E9B-9CFB-46D7C5C6403C}" destId="{5233752B-5212-4B9B-BA11-8B5C96587584}" srcOrd="0" destOrd="0" presId="urn:microsoft.com/office/officeart/2005/8/layout/hierarchy3"/>
    <dgm:cxn modelId="{335EEFFD-21D0-45F9-97D2-A99101572E94}" type="presParOf" srcId="{03A6859A-6D70-4E9B-9CFB-46D7C5C6403C}" destId="{35514E85-46C9-4C9F-874C-C09CAE8BC0DD}" srcOrd="1" destOrd="0" presId="urn:microsoft.com/office/officeart/2005/8/layout/hierarchy3"/>
    <dgm:cxn modelId="{79C1CA61-DE41-426D-BE8C-2A65502E2621}" type="presParOf" srcId="{6C8377B6-ED54-42F1-9F1A-4A621BAF2E36}" destId="{6FB6EFDB-C9E8-452A-A15A-215EBF139F87}" srcOrd="1" destOrd="0" presId="urn:microsoft.com/office/officeart/2005/8/layout/hierarchy3"/>
    <dgm:cxn modelId="{8D41ECEB-8EC4-4B15-B545-29B86241CC2B}" type="presParOf" srcId="{6FB6EFDB-C9E8-452A-A15A-215EBF139F87}" destId="{C07A378D-AB2F-4AB4-96EB-CDC77A8F59A6}" srcOrd="0" destOrd="0" presId="urn:microsoft.com/office/officeart/2005/8/layout/hierarchy3"/>
    <dgm:cxn modelId="{6952AA6F-58B4-46AC-81F2-8931EB01E6AF}" type="presParOf" srcId="{C07A378D-AB2F-4AB4-96EB-CDC77A8F59A6}" destId="{32FFDE48-8C31-4009-8EA7-33752BC64BAA}" srcOrd="0" destOrd="0" presId="urn:microsoft.com/office/officeart/2005/8/layout/hierarchy3"/>
    <dgm:cxn modelId="{9D523EA0-93B3-46DF-8A34-DEA4FF4056CB}" type="presParOf" srcId="{C07A378D-AB2F-4AB4-96EB-CDC77A8F59A6}" destId="{8832F5F5-86AD-44E1-9639-77A31588AE7C}" srcOrd="1" destOrd="0" presId="urn:microsoft.com/office/officeart/2005/8/layout/hierarchy3"/>
    <dgm:cxn modelId="{F4A22BBB-9E02-42AC-BF8A-3CF4B7338811}" type="presParOf" srcId="{6FB6EFDB-C9E8-452A-A15A-215EBF139F87}" destId="{E79F7703-43F4-4B20-9765-C08615C0A575}" srcOrd="1" destOrd="0" presId="urn:microsoft.com/office/officeart/2005/8/layout/hierarchy3"/>
    <dgm:cxn modelId="{88F998CE-F789-499E-BD99-1325953070CD}" type="presParOf" srcId="{6C8377B6-ED54-42F1-9F1A-4A621BAF2E36}" destId="{AFD634E2-090D-49BA-990B-11EFD9C8342D}" srcOrd="2" destOrd="0" presId="urn:microsoft.com/office/officeart/2005/8/layout/hierarchy3"/>
    <dgm:cxn modelId="{A939F2EE-3476-4925-8571-B88DEE8652A9}" type="presParOf" srcId="{AFD634E2-090D-49BA-990B-11EFD9C8342D}" destId="{99D8DE31-32EC-482E-9A53-9244D5DDB6E3}" srcOrd="0" destOrd="0" presId="urn:microsoft.com/office/officeart/2005/8/layout/hierarchy3"/>
    <dgm:cxn modelId="{6104F803-BB4E-44DF-BA12-70082E22E425}" type="presParOf" srcId="{99D8DE31-32EC-482E-9A53-9244D5DDB6E3}" destId="{98C3B706-5694-4DBB-91A9-1946C54D469B}" srcOrd="0" destOrd="0" presId="urn:microsoft.com/office/officeart/2005/8/layout/hierarchy3"/>
    <dgm:cxn modelId="{5888DFD7-7D54-4B9F-802C-38F5B5F5E9B6}" type="presParOf" srcId="{99D8DE31-32EC-482E-9A53-9244D5DDB6E3}" destId="{39E7A7CF-1267-4763-90BE-27F649D171E5}" srcOrd="1" destOrd="0" presId="urn:microsoft.com/office/officeart/2005/8/layout/hierarchy3"/>
    <dgm:cxn modelId="{88883BC7-9868-4372-A5E2-5A38609A3783}" type="presParOf" srcId="{AFD634E2-090D-49BA-990B-11EFD9C8342D}" destId="{F88B22D4-8543-48E1-B2C0-88EBFD13954D}" srcOrd="1" destOrd="0" presId="urn:microsoft.com/office/officeart/2005/8/layout/hierarchy3"/>
    <dgm:cxn modelId="{7E76109E-5280-476A-AB53-32105943C9F0}" type="presParOf" srcId="{F88B22D4-8543-48E1-B2C0-88EBFD13954D}" destId="{689ADD42-0FD0-4ACA-AB94-85252671AA9F}" srcOrd="0" destOrd="0" presId="urn:microsoft.com/office/officeart/2005/8/layout/hierarchy3"/>
    <dgm:cxn modelId="{9C6C64B8-0F66-4AEE-A7D8-98701914EAEE}" type="presParOf" srcId="{F88B22D4-8543-48E1-B2C0-88EBFD13954D}" destId="{C7C29457-09CF-438D-B6F2-944CACCA2D32}"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ADD452-2A47-4568-96F8-9BABB9662ECE}" type="doc">
      <dgm:prSet loTypeId="urn:microsoft.com/office/officeart/2005/8/layout/hierarchy3" loCatId="relationship" qsTypeId="urn:microsoft.com/office/officeart/2005/8/quickstyle/simple1" qsCatId="simple" csTypeId="urn:microsoft.com/office/officeart/2005/8/colors/accent1_1" csCatId="accent1" phldr="1"/>
      <dgm:spPr/>
      <dgm:t>
        <a:bodyPr/>
        <a:lstStyle/>
        <a:p>
          <a:endParaRPr lang="cs-CZ"/>
        </a:p>
      </dgm:t>
    </dgm:pt>
    <dgm:pt modelId="{743CC451-1A37-4DAB-8A34-44CD7D668736}">
      <dgm:prSet phldrT="[Text]"/>
      <dgm:spPr/>
      <dgm:t>
        <a:bodyPr/>
        <a:lstStyle/>
        <a:p>
          <a:r>
            <a:rPr lang="cs-CZ" dirty="0"/>
            <a:t>Chemoterapie</a:t>
          </a:r>
        </a:p>
      </dgm:t>
    </dgm:pt>
    <dgm:pt modelId="{522B609D-2DDA-4918-9CC6-503BBA88112D}" type="parTrans" cxnId="{FF56811B-19C4-44C4-833A-A1E0A951199A}">
      <dgm:prSet/>
      <dgm:spPr/>
      <dgm:t>
        <a:bodyPr/>
        <a:lstStyle/>
        <a:p>
          <a:endParaRPr lang="cs-CZ"/>
        </a:p>
      </dgm:t>
    </dgm:pt>
    <dgm:pt modelId="{34532AC2-CFFE-47A2-A126-2220F7337795}" type="sibTrans" cxnId="{FF56811B-19C4-44C4-833A-A1E0A951199A}">
      <dgm:prSet/>
      <dgm:spPr/>
      <dgm:t>
        <a:bodyPr/>
        <a:lstStyle/>
        <a:p>
          <a:endParaRPr lang="cs-CZ"/>
        </a:p>
      </dgm:t>
    </dgm:pt>
    <dgm:pt modelId="{1C35180D-C32F-4D80-B07F-9BAD4034FC60}">
      <dgm:prSet phldrT="[Text]"/>
      <dgm:spPr/>
      <dgm:t>
        <a:bodyPr/>
        <a:lstStyle/>
        <a:p>
          <a:r>
            <a:rPr lang="cs-CZ" dirty="0"/>
            <a:t>Paliativní péče - metastázy</a:t>
          </a:r>
        </a:p>
      </dgm:t>
    </dgm:pt>
    <dgm:pt modelId="{1B3E044B-618D-4792-8365-E34376B43A44}" type="parTrans" cxnId="{70CD7F57-2E16-4796-9B67-D2B93FAAE4FC}">
      <dgm:prSet/>
      <dgm:spPr/>
      <dgm:t>
        <a:bodyPr/>
        <a:lstStyle/>
        <a:p>
          <a:endParaRPr lang="cs-CZ"/>
        </a:p>
      </dgm:t>
    </dgm:pt>
    <dgm:pt modelId="{2142E851-851A-4686-9FDC-89DA395E9875}" type="sibTrans" cxnId="{70CD7F57-2E16-4796-9B67-D2B93FAAE4FC}">
      <dgm:prSet/>
      <dgm:spPr/>
      <dgm:t>
        <a:bodyPr/>
        <a:lstStyle/>
        <a:p>
          <a:endParaRPr lang="cs-CZ"/>
        </a:p>
      </dgm:t>
    </dgm:pt>
    <dgm:pt modelId="{106DFE72-48D6-44CA-81A9-FDB79B029753}" type="pres">
      <dgm:prSet presAssocID="{62ADD452-2A47-4568-96F8-9BABB9662ECE}" presName="diagram" presStyleCnt="0">
        <dgm:presLayoutVars>
          <dgm:chPref val="1"/>
          <dgm:dir/>
          <dgm:animOne val="branch"/>
          <dgm:animLvl val="lvl"/>
          <dgm:resizeHandles/>
        </dgm:presLayoutVars>
      </dgm:prSet>
      <dgm:spPr/>
    </dgm:pt>
    <dgm:pt modelId="{2F91058C-74A5-4033-A4D2-D87D643929FC}" type="pres">
      <dgm:prSet presAssocID="{743CC451-1A37-4DAB-8A34-44CD7D668736}" presName="root" presStyleCnt="0"/>
      <dgm:spPr/>
    </dgm:pt>
    <dgm:pt modelId="{4D5A5AFC-3F8C-45A9-9F31-39E74BB6532E}" type="pres">
      <dgm:prSet presAssocID="{743CC451-1A37-4DAB-8A34-44CD7D668736}" presName="rootComposite" presStyleCnt="0"/>
      <dgm:spPr/>
    </dgm:pt>
    <dgm:pt modelId="{6DCEBC38-D5D7-4644-90AC-76D2437375A8}" type="pres">
      <dgm:prSet presAssocID="{743CC451-1A37-4DAB-8A34-44CD7D668736}" presName="rootText" presStyleLbl="node1" presStyleIdx="0" presStyleCnt="1"/>
      <dgm:spPr/>
    </dgm:pt>
    <dgm:pt modelId="{CBAB5C35-F95F-4E6F-A826-9CE5B5681C7F}" type="pres">
      <dgm:prSet presAssocID="{743CC451-1A37-4DAB-8A34-44CD7D668736}" presName="rootConnector" presStyleLbl="node1" presStyleIdx="0" presStyleCnt="1"/>
      <dgm:spPr/>
    </dgm:pt>
    <dgm:pt modelId="{1C6030AE-115F-402F-B60C-655FF27DEA6F}" type="pres">
      <dgm:prSet presAssocID="{743CC451-1A37-4DAB-8A34-44CD7D668736}" presName="childShape" presStyleCnt="0"/>
      <dgm:spPr/>
    </dgm:pt>
    <dgm:pt modelId="{1551090A-A275-4BFC-A284-51AEEE6933ED}" type="pres">
      <dgm:prSet presAssocID="{1B3E044B-618D-4792-8365-E34376B43A44}" presName="Name13" presStyleLbl="parChTrans1D2" presStyleIdx="0" presStyleCnt="1"/>
      <dgm:spPr/>
    </dgm:pt>
    <dgm:pt modelId="{636810CD-EBD7-4ECF-86BA-F4BCCF38E2EE}" type="pres">
      <dgm:prSet presAssocID="{1C35180D-C32F-4D80-B07F-9BAD4034FC60}" presName="childText" presStyleLbl="bgAcc1" presStyleIdx="0" presStyleCnt="1">
        <dgm:presLayoutVars>
          <dgm:bulletEnabled val="1"/>
        </dgm:presLayoutVars>
      </dgm:prSet>
      <dgm:spPr/>
    </dgm:pt>
  </dgm:ptLst>
  <dgm:cxnLst>
    <dgm:cxn modelId="{6BEE640C-5C58-4ABB-84BE-F54677FCBDBE}" type="presOf" srcId="{1B3E044B-618D-4792-8365-E34376B43A44}" destId="{1551090A-A275-4BFC-A284-51AEEE6933ED}" srcOrd="0" destOrd="0" presId="urn:microsoft.com/office/officeart/2005/8/layout/hierarchy3"/>
    <dgm:cxn modelId="{FF56811B-19C4-44C4-833A-A1E0A951199A}" srcId="{62ADD452-2A47-4568-96F8-9BABB9662ECE}" destId="{743CC451-1A37-4DAB-8A34-44CD7D668736}" srcOrd="0" destOrd="0" parTransId="{522B609D-2DDA-4918-9CC6-503BBA88112D}" sibTransId="{34532AC2-CFFE-47A2-A126-2220F7337795}"/>
    <dgm:cxn modelId="{70CD7F57-2E16-4796-9B67-D2B93FAAE4FC}" srcId="{743CC451-1A37-4DAB-8A34-44CD7D668736}" destId="{1C35180D-C32F-4D80-B07F-9BAD4034FC60}" srcOrd="0" destOrd="0" parTransId="{1B3E044B-618D-4792-8365-E34376B43A44}" sibTransId="{2142E851-851A-4686-9FDC-89DA395E9875}"/>
    <dgm:cxn modelId="{40065082-06DD-42DD-92D5-7D8667EC072F}" type="presOf" srcId="{743CC451-1A37-4DAB-8A34-44CD7D668736}" destId="{6DCEBC38-D5D7-4644-90AC-76D2437375A8}" srcOrd="0" destOrd="0" presId="urn:microsoft.com/office/officeart/2005/8/layout/hierarchy3"/>
    <dgm:cxn modelId="{7C09CB9E-583D-4275-B7D4-073BB713E019}" type="presOf" srcId="{62ADD452-2A47-4568-96F8-9BABB9662ECE}" destId="{106DFE72-48D6-44CA-81A9-FDB79B029753}" srcOrd="0" destOrd="0" presId="urn:microsoft.com/office/officeart/2005/8/layout/hierarchy3"/>
    <dgm:cxn modelId="{F39842A8-2967-4FCD-B109-1020B69F8278}" type="presOf" srcId="{743CC451-1A37-4DAB-8A34-44CD7D668736}" destId="{CBAB5C35-F95F-4E6F-A826-9CE5B5681C7F}" srcOrd="1" destOrd="0" presId="urn:microsoft.com/office/officeart/2005/8/layout/hierarchy3"/>
    <dgm:cxn modelId="{3DEA24CF-376F-4C83-9C5B-DB4E5A8B731C}" type="presOf" srcId="{1C35180D-C32F-4D80-B07F-9BAD4034FC60}" destId="{636810CD-EBD7-4ECF-86BA-F4BCCF38E2EE}" srcOrd="0" destOrd="0" presId="urn:microsoft.com/office/officeart/2005/8/layout/hierarchy3"/>
    <dgm:cxn modelId="{C34517C3-62A7-49CF-B4FC-829663782EA5}" type="presParOf" srcId="{106DFE72-48D6-44CA-81A9-FDB79B029753}" destId="{2F91058C-74A5-4033-A4D2-D87D643929FC}" srcOrd="0" destOrd="0" presId="urn:microsoft.com/office/officeart/2005/8/layout/hierarchy3"/>
    <dgm:cxn modelId="{D0676A9D-4786-42CC-8860-6DED7EDC71A5}" type="presParOf" srcId="{2F91058C-74A5-4033-A4D2-D87D643929FC}" destId="{4D5A5AFC-3F8C-45A9-9F31-39E74BB6532E}" srcOrd="0" destOrd="0" presId="urn:microsoft.com/office/officeart/2005/8/layout/hierarchy3"/>
    <dgm:cxn modelId="{C0F62C93-A55F-40A1-96AF-1EA96EC0F11B}" type="presParOf" srcId="{4D5A5AFC-3F8C-45A9-9F31-39E74BB6532E}" destId="{6DCEBC38-D5D7-4644-90AC-76D2437375A8}" srcOrd="0" destOrd="0" presId="urn:microsoft.com/office/officeart/2005/8/layout/hierarchy3"/>
    <dgm:cxn modelId="{F5A79BA0-B30A-4182-9CDF-A8A7148A6D0A}" type="presParOf" srcId="{4D5A5AFC-3F8C-45A9-9F31-39E74BB6532E}" destId="{CBAB5C35-F95F-4E6F-A826-9CE5B5681C7F}" srcOrd="1" destOrd="0" presId="urn:microsoft.com/office/officeart/2005/8/layout/hierarchy3"/>
    <dgm:cxn modelId="{A5A77DC3-132F-42B7-AF36-6E96136B95F1}" type="presParOf" srcId="{2F91058C-74A5-4033-A4D2-D87D643929FC}" destId="{1C6030AE-115F-402F-B60C-655FF27DEA6F}" srcOrd="1" destOrd="0" presId="urn:microsoft.com/office/officeart/2005/8/layout/hierarchy3"/>
    <dgm:cxn modelId="{F438A6D6-A792-4B6E-A211-22B2D5F9CB8B}" type="presParOf" srcId="{1C6030AE-115F-402F-B60C-655FF27DEA6F}" destId="{1551090A-A275-4BFC-A284-51AEEE6933ED}" srcOrd="0" destOrd="0" presId="urn:microsoft.com/office/officeart/2005/8/layout/hierarchy3"/>
    <dgm:cxn modelId="{CA0DABE3-9E25-4B0F-9648-639E18702B0B}" type="presParOf" srcId="{1C6030AE-115F-402F-B60C-655FF27DEA6F}" destId="{636810CD-EBD7-4ECF-86BA-F4BCCF38E2EE}"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7779EC7-D0BA-410A-B71E-02113D32B14A}" type="doc">
      <dgm:prSet loTypeId="urn:microsoft.com/office/officeart/2005/8/layout/hierarchy3" loCatId="list" qsTypeId="urn:microsoft.com/office/officeart/2005/8/quickstyle/simple1" qsCatId="simple" csTypeId="urn:microsoft.com/office/officeart/2005/8/colors/accent1_2" csCatId="accent1" phldr="1"/>
      <dgm:spPr/>
    </dgm:pt>
    <dgm:pt modelId="{4D90E173-0764-4819-B04B-2110D59A81D7}">
      <dgm:prSet phldrT="[Text]"/>
      <dgm:spPr/>
      <dgm:t>
        <a:bodyPr/>
        <a:lstStyle/>
        <a:p>
          <a:r>
            <a:rPr lang="cs-CZ" dirty="0"/>
            <a:t>CHIRURGICKÁ LÉČBA</a:t>
          </a:r>
        </a:p>
      </dgm:t>
    </dgm:pt>
    <dgm:pt modelId="{B4D6CE0E-07B4-4D1C-AD63-807094C247CC}" type="parTrans" cxnId="{019EB94D-AE43-4060-831B-05E803C4F341}">
      <dgm:prSet/>
      <dgm:spPr/>
      <dgm:t>
        <a:bodyPr/>
        <a:lstStyle/>
        <a:p>
          <a:endParaRPr lang="cs-CZ"/>
        </a:p>
      </dgm:t>
    </dgm:pt>
    <dgm:pt modelId="{CE8421FE-23A5-4246-9D76-785E616376FB}" type="sibTrans" cxnId="{019EB94D-AE43-4060-831B-05E803C4F341}">
      <dgm:prSet/>
      <dgm:spPr/>
      <dgm:t>
        <a:bodyPr/>
        <a:lstStyle/>
        <a:p>
          <a:endParaRPr lang="cs-CZ"/>
        </a:p>
      </dgm:t>
    </dgm:pt>
    <dgm:pt modelId="{703DDDDD-B7A6-4ECE-9062-BC2867737229}">
      <dgm:prSet phldrT="[Text]"/>
      <dgm:spPr>
        <a:solidFill>
          <a:schemeClr val="accent1">
            <a:lumMod val="60000"/>
            <a:lumOff val="40000"/>
          </a:schemeClr>
        </a:solidFill>
        <a:ln>
          <a:solidFill>
            <a:schemeClr val="accent1">
              <a:lumMod val="50000"/>
            </a:schemeClr>
          </a:solidFill>
        </a:ln>
      </dgm:spPr>
      <dgm:t>
        <a:bodyPr/>
        <a:lstStyle/>
        <a:p>
          <a:r>
            <a:rPr lang="cs-CZ" dirty="0"/>
            <a:t>RADIOTERAPIE</a:t>
          </a:r>
        </a:p>
      </dgm:t>
    </dgm:pt>
    <dgm:pt modelId="{F4023F43-9554-4B39-B728-5A644C137E82}" type="parTrans" cxnId="{C83E3F48-B947-4EB5-B12F-E87FF8729C84}">
      <dgm:prSet/>
      <dgm:spPr/>
      <dgm:t>
        <a:bodyPr/>
        <a:lstStyle/>
        <a:p>
          <a:endParaRPr lang="cs-CZ"/>
        </a:p>
      </dgm:t>
    </dgm:pt>
    <dgm:pt modelId="{80312AFE-72D0-4BA2-9F82-1C6C2B5A6246}" type="sibTrans" cxnId="{C83E3F48-B947-4EB5-B12F-E87FF8729C84}">
      <dgm:prSet/>
      <dgm:spPr/>
      <dgm:t>
        <a:bodyPr/>
        <a:lstStyle/>
        <a:p>
          <a:endParaRPr lang="cs-CZ"/>
        </a:p>
      </dgm:t>
    </dgm:pt>
    <dgm:pt modelId="{58211DA1-7976-462D-BFC2-9D2C0438B347}">
      <dgm:prSet custT="1"/>
      <dgm:spPr/>
      <dgm:t>
        <a:bodyPr/>
        <a:lstStyle/>
        <a:p>
          <a:r>
            <a:rPr lang="cs-CZ" sz="2400" dirty="0"/>
            <a:t>Základní metoda</a:t>
          </a:r>
        </a:p>
        <a:p>
          <a:r>
            <a:rPr lang="cs-CZ" sz="2400" dirty="0"/>
            <a:t>U LOW RISK JEN CHIRURGIE</a:t>
          </a:r>
        </a:p>
      </dgm:t>
    </dgm:pt>
    <dgm:pt modelId="{F47A1432-95E6-4636-80ED-D1AE2293FA54}" type="parTrans" cxnId="{E04F68CD-D350-4BA9-B768-3FAED5D3A6C4}">
      <dgm:prSet/>
      <dgm:spPr/>
      <dgm:t>
        <a:bodyPr/>
        <a:lstStyle/>
        <a:p>
          <a:endParaRPr lang="cs-CZ"/>
        </a:p>
      </dgm:t>
    </dgm:pt>
    <dgm:pt modelId="{CE989A14-D5B8-443A-8780-2062B9695154}" type="sibTrans" cxnId="{E04F68CD-D350-4BA9-B768-3FAED5D3A6C4}">
      <dgm:prSet/>
      <dgm:spPr/>
      <dgm:t>
        <a:bodyPr/>
        <a:lstStyle/>
        <a:p>
          <a:endParaRPr lang="cs-CZ"/>
        </a:p>
      </dgm:t>
    </dgm:pt>
    <dgm:pt modelId="{D06A79A3-BA89-4481-ACA1-1232EBF203AD}">
      <dgm:prSet phldrT="[Text]"/>
      <dgm:spPr/>
      <dgm:t>
        <a:bodyPr/>
        <a:lstStyle/>
        <a:p>
          <a:r>
            <a:rPr lang="cs-CZ" dirty="0"/>
            <a:t>Když operace není indikovaná </a:t>
          </a:r>
        </a:p>
      </dgm:t>
    </dgm:pt>
    <dgm:pt modelId="{F29D2E65-F491-4EB1-98C7-CB0067DE435C}" type="parTrans" cxnId="{C09F536A-B525-4097-872A-4C7391E1A681}">
      <dgm:prSet/>
      <dgm:spPr/>
      <dgm:t>
        <a:bodyPr/>
        <a:lstStyle/>
        <a:p>
          <a:endParaRPr lang="cs-CZ"/>
        </a:p>
      </dgm:t>
    </dgm:pt>
    <dgm:pt modelId="{FC60E32B-3522-468E-A4F0-00703620408F}" type="sibTrans" cxnId="{C09F536A-B525-4097-872A-4C7391E1A681}">
      <dgm:prSet/>
      <dgm:spPr/>
      <dgm:t>
        <a:bodyPr/>
        <a:lstStyle/>
        <a:p>
          <a:endParaRPr lang="cs-CZ"/>
        </a:p>
      </dgm:t>
    </dgm:pt>
    <dgm:pt modelId="{8DFF9862-59F6-440A-B728-F5D84ED9327F}">
      <dgm:prSet phldrT="[Text]"/>
      <dgm:spPr/>
      <dgm:t>
        <a:bodyPr/>
        <a:lstStyle/>
        <a:p>
          <a:r>
            <a:rPr lang="cs-CZ" dirty="0"/>
            <a:t>Pokročilá stádia, nemožnost operace</a:t>
          </a:r>
        </a:p>
      </dgm:t>
    </dgm:pt>
    <dgm:pt modelId="{6438C8F0-016C-4FC3-933A-23EC37B49EEA}" type="parTrans" cxnId="{BF440DB3-5049-48A4-9872-934E397D43C9}">
      <dgm:prSet/>
      <dgm:spPr/>
      <dgm:t>
        <a:bodyPr/>
        <a:lstStyle/>
        <a:p>
          <a:endParaRPr lang="cs-CZ"/>
        </a:p>
      </dgm:t>
    </dgm:pt>
    <dgm:pt modelId="{EDC47D79-B96C-497D-855E-A4506F2D2312}" type="sibTrans" cxnId="{BF440DB3-5049-48A4-9872-934E397D43C9}">
      <dgm:prSet/>
      <dgm:spPr/>
      <dgm:t>
        <a:bodyPr/>
        <a:lstStyle/>
        <a:p>
          <a:endParaRPr lang="cs-CZ"/>
        </a:p>
      </dgm:t>
    </dgm:pt>
    <dgm:pt modelId="{6C8377B6-ED54-42F1-9F1A-4A621BAF2E36}" type="pres">
      <dgm:prSet presAssocID="{87779EC7-D0BA-410A-B71E-02113D32B14A}" presName="diagram" presStyleCnt="0">
        <dgm:presLayoutVars>
          <dgm:chPref val="1"/>
          <dgm:dir/>
          <dgm:animOne val="branch"/>
          <dgm:animLvl val="lvl"/>
          <dgm:resizeHandles/>
        </dgm:presLayoutVars>
      </dgm:prSet>
      <dgm:spPr/>
    </dgm:pt>
    <dgm:pt modelId="{D07F2324-A86E-4E6A-8FC3-FBE15E8DD443}" type="pres">
      <dgm:prSet presAssocID="{4D90E173-0764-4819-B04B-2110D59A81D7}" presName="root" presStyleCnt="0"/>
      <dgm:spPr/>
    </dgm:pt>
    <dgm:pt modelId="{C4C7F1BB-249E-4B82-897A-111EACA7EA9D}" type="pres">
      <dgm:prSet presAssocID="{4D90E173-0764-4819-B04B-2110D59A81D7}" presName="rootComposite" presStyleCnt="0"/>
      <dgm:spPr/>
    </dgm:pt>
    <dgm:pt modelId="{6E60A5B8-34AC-4660-A7A8-CA94FCC61465}" type="pres">
      <dgm:prSet presAssocID="{4D90E173-0764-4819-B04B-2110D59A81D7}" presName="rootText" presStyleLbl="node1" presStyleIdx="0" presStyleCnt="2"/>
      <dgm:spPr/>
    </dgm:pt>
    <dgm:pt modelId="{04F0C2B7-E866-4381-AFD7-159FB15A2ECA}" type="pres">
      <dgm:prSet presAssocID="{4D90E173-0764-4819-B04B-2110D59A81D7}" presName="rootConnector" presStyleLbl="node1" presStyleIdx="0" presStyleCnt="2"/>
      <dgm:spPr/>
    </dgm:pt>
    <dgm:pt modelId="{03A6859A-6D70-4E9B-9CFB-46D7C5C6403C}" type="pres">
      <dgm:prSet presAssocID="{4D90E173-0764-4819-B04B-2110D59A81D7}" presName="childShape" presStyleCnt="0"/>
      <dgm:spPr/>
    </dgm:pt>
    <dgm:pt modelId="{5233752B-5212-4B9B-BA11-8B5C96587584}" type="pres">
      <dgm:prSet presAssocID="{F47A1432-95E6-4636-80ED-D1AE2293FA54}" presName="Name13" presStyleLbl="parChTrans1D2" presStyleIdx="0" presStyleCnt="3"/>
      <dgm:spPr/>
    </dgm:pt>
    <dgm:pt modelId="{35514E85-46C9-4C9F-874C-C09CAE8BC0DD}" type="pres">
      <dgm:prSet presAssocID="{58211DA1-7976-462D-BFC2-9D2C0438B347}" presName="childText" presStyleLbl="bgAcc1" presStyleIdx="0" presStyleCnt="3" custScaleX="138288" custScaleY="183811" custLinFactNeighborY="0">
        <dgm:presLayoutVars>
          <dgm:bulletEnabled val="1"/>
        </dgm:presLayoutVars>
      </dgm:prSet>
      <dgm:spPr/>
    </dgm:pt>
    <dgm:pt modelId="{AFD634E2-090D-49BA-990B-11EFD9C8342D}" type="pres">
      <dgm:prSet presAssocID="{703DDDDD-B7A6-4ECE-9062-BC2867737229}" presName="root" presStyleCnt="0"/>
      <dgm:spPr/>
    </dgm:pt>
    <dgm:pt modelId="{99D8DE31-32EC-482E-9A53-9244D5DDB6E3}" type="pres">
      <dgm:prSet presAssocID="{703DDDDD-B7A6-4ECE-9062-BC2867737229}" presName="rootComposite" presStyleCnt="0"/>
      <dgm:spPr/>
    </dgm:pt>
    <dgm:pt modelId="{98C3B706-5694-4DBB-91A9-1946C54D469B}" type="pres">
      <dgm:prSet presAssocID="{703DDDDD-B7A6-4ECE-9062-BC2867737229}" presName="rootText" presStyleLbl="node1" presStyleIdx="1" presStyleCnt="2" custLinFactNeighborX="-2608" custLinFactNeighborY="-114"/>
      <dgm:spPr/>
    </dgm:pt>
    <dgm:pt modelId="{39E7A7CF-1267-4763-90BE-27F649D171E5}" type="pres">
      <dgm:prSet presAssocID="{703DDDDD-B7A6-4ECE-9062-BC2867737229}" presName="rootConnector" presStyleLbl="node1" presStyleIdx="1" presStyleCnt="2"/>
      <dgm:spPr/>
    </dgm:pt>
    <dgm:pt modelId="{F88B22D4-8543-48E1-B2C0-88EBFD13954D}" type="pres">
      <dgm:prSet presAssocID="{703DDDDD-B7A6-4ECE-9062-BC2867737229}" presName="childShape" presStyleCnt="0"/>
      <dgm:spPr/>
    </dgm:pt>
    <dgm:pt modelId="{689ADD42-0FD0-4ACA-AB94-85252671AA9F}" type="pres">
      <dgm:prSet presAssocID="{F29D2E65-F491-4EB1-98C7-CB0067DE435C}" presName="Name13" presStyleLbl="parChTrans1D2" presStyleIdx="1" presStyleCnt="3"/>
      <dgm:spPr/>
    </dgm:pt>
    <dgm:pt modelId="{C7C29457-09CF-438D-B6F2-944CACCA2D32}" type="pres">
      <dgm:prSet presAssocID="{D06A79A3-BA89-4481-ACA1-1232EBF203AD}" presName="childText" presStyleLbl="bgAcc1" presStyleIdx="1" presStyleCnt="3">
        <dgm:presLayoutVars>
          <dgm:bulletEnabled val="1"/>
        </dgm:presLayoutVars>
      </dgm:prSet>
      <dgm:spPr/>
    </dgm:pt>
    <dgm:pt modelId="{B66D5BA6-0327-4428-B439-33D650D98E4B}" type="pres">
      <dgm:prSet presAssocID="{6438C8F0-016C-4FC3-933A-23EC37B49EEA}" presName="Name13" presStyleLbl="parChTrans1D2" presStyleIdx="2" presStyleCnt="3"/>
      <dgm:spPr/>
    </dgm:pt>
    <dgm:pt modelId="{6C05FDBE-A8EC-4A76-962D-29BA5567810C}" type="pres">
      <dgm:prSet presAssocID="{8DFF9862-59F6-440A-B728-F5D84ED9327F}" presName="childText" presStyleLbl="bgAcc1" presStyleIdx="2" presStyleCnt="3" custScaleX="112843" custScaleY="92991">
        <dgm:presLayoutVars>
          <dgm:bulletEnabled val="1"/>
        </dgm:presLayoutVars>
      </dgm:prSet>
      <dgm:spPr/>
    </dgm:pt>
  </dgm:ptLst>
  <dgm:cxnLst>
    <dgm:cxn modelId="{59004D04-C42E-4611-9721-E083BC6490FB}" type="presOf" srcId="{703DDDDD-B7A6-4ECE-9062-BC2867737229}" destId="{39E7A7CF-1267-4763-90BE-27F649D171E5}" srcOrd="1" destOrd="0" presId="urn:microsoft.com/office/officeart/2005/8/layout/hierarchy3"/>
    <dgm:cxn modelId="{210BD217-D550-4A4A-8938-7A42EB467283}" type="presOf" srcId="{58211DA1-7976-462D-BFC2-9D2C0438B347}" destId="{35514E85-46C9-4C9F-874C-C09CAE8BC0DD}" srcOrd="0" destOrd="0" presId="urn:microsoft.com/office/officeart/2005/8/layout/hierarchy3"/>
    <dgm:cxn modelId="{30B09D19-F06C-4F82-9EE9-266B13A23BB6}" type="presOf" srcId="{D06A79A3-BA89-4481-ACA1-1232EBF203AD}" destId="{C7C29457-09CF-438D-B6F2-944CACCA2D32}" srcOrd="0" destOrd="0" presId="urn:microsoft.com/office/officeart/2005/8/layout/hierarchy3"/>
    <dgm:cxn modelId="{62CAAF42-997E-442F-8645-631A520A7670}" type="presOf" srcId="{F29D2E65-F491-4EB1-98C7-CB0067DE435C}" destId="{689ADD42-0FD0-4ACA-AB94-85252671AA9F}" srcOrd="0" destOrd="0" presId="urn:microsoft.com/office/officeart/2005/8/layout/hierarchy3"/>
    <dgm:cxn modelId="{BD1BFE45-67A2-40F7-9649-A1046484127C}" type="presOf" srcId="{8DFF9862-59F6-440A-B728-F5D84ED9327F}" destId="{6C05FDBE-A8EC-4A76-962D-29BA5567810C}" srcOrd="0" destOrd="0" presId="urn:microsoft.com/office/officeart/2005/8/layout/hierarchy3"/>
    <dgm:cxn modelId="{C83E3F48-B947-4EB5-B12F-E87FF8729C84}" srcId="{87779EC7-D0BA-410A-B71E-02113D32B14A}" destId="{703DDDDD-B7A6-4ECE-9062-BC2867737229}" srcOrd="1" destOrd="0" parTransId="{F4023F43-9554-4B39-B728-5A644C137E82}" sibTransId="{80312AFE-72D0-4BA2-9F82-1C6C2B5A6246}"/>
    <dgm:cxn modelId="{C09F536A-B525-4097-872A-4C7391E1A681}" srcId="{703DDDDD-B7A6-4ECE-9062-BC2867737229}" destId="{D06A79A3-BA89-4481-ACA1-1232EBF203AD}" srcOrd="0" destOrd="0" parTransId="{F29D2E65-F491-4EB1-98C7-CB0067DE435C}" sibTransId="{FC60E32B-3522-468E-A4F0-00703620408F}"/>
    <dgm:cxn modelId="{831DAF4B-2EFF-4614-AD2B-2C1B740F6D80}" type="presOf" srcId="{87779EC7-D0BA-410A-B71E-02113D32B14A}" destId="{6C8377B6-ED54-42F1-9F1A-4A621BAF2E36}" srcOrd="0" destOrd="0" presId="urn:microsoft.com/office/officeart/2005/8/layout/hierarchy3"/>
    <dgm:cxn modelId="{6978854D-F0B6-484C-8D32-ED0430B01446}" type="presOf" srcId="{703DDDDD-B7A6-4ECE-9062-BC2867737229}" destId="{98C3B706-5694-4DBB-91A9-1946C54D469B}" srcOrd="0" destOrd="0" presId="urn:microsoft.com/office/officeart/2005/8/layout/hierarchy3"/>
    <dgm:cxn modelId="{019EB94D-AE43-4060-831B-05E803C4F341}" srcId="{87779EC7-D0BA-410A-B71E-02113D32B14A}" destId="{4D90E173-0764-4819-B04B-2110D59A81D7}" srcOrd="0" destOrd="0" parTransId="{B4D6CE0E-07B4-4D1C-AD63-807094C247CC}" sibTransId="{CE8421FE-23A5-4246-9D76-785E616376FB}"/>
    <dgm:cxn modelId="{79347593-734B-456E-B1B0-2DEA438713EC}" type="presOf" srcId="{6438C8F0-016C-4FC3-933A-23EC37B49EEA}" destId="{B66D5BA6-0327-4428-B439-33D650D98E4B}" srcOrd="0" destOrd="0" presId="urn:microsoft.com/office/officeart/2005/8/layout/hierarchy3"/>
    <dgm:cxn modelId="{3667AB98-5977-4A16-9930-FDDC4FCCF3C6}" type="presOf" srcId="{4D90E173-0764-4819-B04B-2110D59A81D7}" destId="{6E60A5B8-34AC-4660-A7A8-CA94FCC61465}" srcOrd="0" destOrd="0" presId="urn:microsoft.com/office/officeart/2005/8/layout/hierarchy3"/>
    <dgm:cxn modelId="{BF440DB3-5049-48A4-9872-934E397D43C9}" srcId="{703DDDDD-B7A6-4ECE-9062-BC2867737229}" destId="{8DFF9862-59F6-440A-B728-F5D84ED9327F}" srcOrd="1" destOrd="0" parTransId="{6438C8F0-016C-4FC3-933A-23EC37B49EEA}" sibTransId="{EDC47D79-B96C-497D-855E-A4506F2D2312}"/>
    <dgm:cxn modelId="{CAECDAB3-D394-4639-A631-A16D7A281FEA}" type="presOf" srcId="{4D90E173-0764-4819-B04B-2110D59A81D7}" destId="{04F0C2B7-E866-4381-AFD7-159FB15A2ECA}" srcOrd="1" destOrd="0" presId="urn:microsoft.com/office/officeart/2005/8/layout/hierarchy3"/>
    <dgm:cxn modelId="{F57BEBB5-B261-49B0-974A-A311AA1384FC}" type="presOf" srcId="{F47A1432-95E6-4636-80ED-D1AE2293FA54}" destId="{5233752B-5212-4B9B-BA11-8B5C96587584}" srcOrd="0" destOrd="0" presId="urn:microsoft.com/office/officeart/2005/8/layout/hierarchy3"/>
    <dgm:cxn modelId="{E04F68CD-D350-4BA9-B768-3FAED5D3A6C4}" srcId="{4D90E173-0764-4819-B04B-2110D59A81D7}" destId="{58211DA1-7976-462D-BFC2-9D2C0438B347}" srcOrd="0" destOrd="0" parTransId="{F47A1432-95E6-4636-80ED-D1AE2293FA54}" sibTransId="{CE989A14-D5B8-443A-8780-2062B9695154}"/>
    <dgm:cxn modelId="{3D1DB855-58E9-46D9-9B61-185C69A3ED99}" type="presParOf" srcId="{6C8377B6-ED54-42F1-9F1A-4A621BAF2E36}" destId="{D07F2324-A86E-4E6A-8FC3-FBE15E8DD443}" srcOrd="0" destOrd="0" presId="urn:microsoft.com/office/officeart/2005/8/layout/hierarchy3"/>
    <dgm:cxn modelId="{4E8858EC-CB49-49CE-B3AD-E2C0089F97FD}" type="presParOf" srcId="{D07F2324-A86E-4E6A-8FC3-FBE15E8DD443}" destId="{C4C7F1BB-249E-4B82-897A-111EACA7EA9D}" srcOrd="0" destOrd="0" presId="urn:microsoft.com/office/officeart/2005/8/layout/hierarchy3"/>
    <dgm:cxn modelId="{0C1541CD-EAF6-436A-ADD5-27D9BEA2A005}" type="presParOf" srcId="{C4C7F1BB-249E-4B82-897A-111EACA7EA9D}" destId="{6E60A5B8-34AC-4660-A7A8-CA94FCC61465}" srcOrd="0" destOrd="0" presId="urn:microsoft.com/office/officeart/2005/8/layout/hierarchy3"/>
    <dgm:cxn modelId="{F9C6E50E-0DED-4009-961B-3A30778E13D6}" type="presParOf" srcId="{C4C7F1BB-249E-4B82-897A-111EACA7EA9D}" destId="{04F0C2B7-E866-4381-AFD7-159FB15A2ECA}" srcOrd="1" destOrd="0" presId="urn:microsoft.com/office/officeart/2005/8/layout/hierarchy3"/>
    <dgm:cxn modelId="{3040ABB7-632F-49DC-84D0-5407A31B1C59}" type="presParOf" srcId="{D07F2324-A86E-4E6A-8FC3-FBE15E8DD443}" destId="{03A6859A-6D70-4E9B-9CFB-46D7C5C6403C}" srcOrd="1" destOrd="0" presId="urn:microsoft.com/office/officeart/2005/8/layout/hierarchy3"/>
    <dgm:cxn modelId="{3B0E6F8B-9732-4E91-85D9-B0AB85C70ADB}" type="presParOf" srcId="{03A6859A-6D70-4E9B-9CFB-46D7C5C6403C}" destId="{5233752B-5212-4B9B-BA11-8B5C96587584}" srcOrd="0" destOrd="0" presId="urn:microsoft.com/office/officeart/2005/8/layout/hierarchy3"/>
    <dgm:cxn modelId="{335EEFFD-21D0-45F9-97D2-A99101572E94}" type="presParOf" srcId="{03A6859A-6D70-4E9B-9CFB-46D7C5C6403C}" destId="{35514E85-46C9-4C9F-874C-C09CAE8BC0DD}" srcOrd="1" destOrd="0" presId="urn:microsoft.com/office/officeart/2005/8/layout/hierarchy3"/>
    <dgm:cxn modelId="{88F998CE-F789-499E-BD99-1325953070CD}" type="presParOf" srcId="{6C8377B6-ED54-42F1-9F1A-4A621BAF2E36}" destId="{AFD634E2-090D-49BA-990B-11EFD9C8342D}" srcOrd="1" destOrd="0" presId="urn:microsoft.com/office/officeart/2005/8/layout/hierarchy3"/>
    <dgm:cxn modelId="{A939F2EE-3476-4925-8571-B88DEE8652A9}" type="presParOf" srcId="{AFD634E2-090D-49BA-990B-11EFD9C8342D}" destId="{99D8DE31-32EC-482E-9A53-9244D5DDB6E3}" srcOrd="0" destOrd="0" presId="urn:microsoft.com/office/officeart/2005/8/layout/hierarchy3"/>
    <dgm:cxn modelId="{6104F803-BB4E-44DF-BA12-70082E22E425}" type="presParOf" srcId="{99D8DE31-32EC-482E-9A53-9244D5DDB6E3}" destId="{98C3B706-5694-4DBB-91A9-1946C54D469B}" srcOrd="0" destOrd="0" presId="urn:microsoft.com/office/officeart/2005/8/layout/hierarchy3"/>
    <dgm:cxn modelId="{5888DFD7-7D54-4B9F-802C-38F5B5F5E9B6}" type="presParOf" srcId="{99D8DE31-32EC-482E-9A53-9244D5DDB6E3}" destId="{39E7A7CF-1267-4763-90BE-27F649D171E5}" srcOrd="1" destOrd="0" presId="urn:microsoft.com/office/officeart/2005/8/layout/hierarchy3"/>
    <dgm:cxn modelId="{88883BC7-9868-4372-A5E2-5A38609A3783}" type="presParOf" srcId="{AFD634E2-090D-49BA-990B-11EFD9C8342D}" destId="{F88B22D4-8543-48E1-B2C0-88EBFD13954D}" srcOrd="1" destOrd="0" presId="urn:microsoft.com/office/officeart/2005/8/layout/hierarchy3"/>
    <dgm:cxn modelId="{7E76109E-5280-476A-AB53-32105943C9F0}" type="presParOf" srcId="{F88B22D4-8543-48E1-B2C0-88EBFD13954D}" destId="{689ADD42-0FD0-4ACA-AB94-85252671AA9F}" srcOrd="0" destOrd="0" presId="urn:microsoft.com/office/officeart/2005/8/layout/hierarchy3"/>
    <dgm:cxn modelId="{9C6C64B8-0F66-4AEE-A7D8-98701914EAEE}" type="presParOf" srcId="{F88B22D4-8543-48E1-B2C0-88EBFD13954D}" destId="{C7C29457-09CF-438D-B6F2-944CACCA2D32}" srcOrd="1" destOrd="0" presId="urn:microsoft.com/office/officeart/2005/8/layout/hierarchy3"/>
    <dgm:cxn modelId="{3536AFE1-BF15-479E-81A3-AB8F541D5D9F}" type="presParOf" srcId="{F88B22D4-8543-48E1-B2C0-88EBFD13954D}" destId="{B66D5BA6-0327-4428-B439-33D650D98E4B}" srcOrd="2" destOrd="0" presId="urn:microsoft.com/office/officeart/2005/8/layout/hierarchy3"/>
    <dgm:cxn modelId="{D31C713A-4DB7-4337-B46C-46A105C29928}" type="presParOf" srcId="{F88B22D4-8543-48E1-B2C0-88EBFD13954D}" destId="{6C05FDBE-A8EC-4A76-962D-29BA5567810C}"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779EC7-D0BA-410A-B71E-02113D32B14A}" type="doc">
      <dgm:prSet loTypeId="urn:microsoft.com/office/officeart/2005/8/layout/hierarchy3" loCatId="list" qsTypeId="urn:microsoft.com/office/officeart/2005/8/quickstyle/simple1" qsCatId="simple" csTypeId="urn:microsoft.com/office/officeart/2005/8/colors/accent1_2" csCatId="accent1" phldr="1"/>
      <dgm:spPr/>
    </dgm:pt>
    <dgm:pt modelId="{4D90E173-0764-4819-B04B-2110D59A81D7}">
      <dgm:prSet phldrT="[Text]"/>
      <dgm:spPr>
        <a:solidFill>
          <a:schemeClr val="accent1">
            <a:lumMod val="20000"/>
            <a:lumOff val="80000"/>
          </a:schemeClr>
        </a:solidFill>
        <a:ln>
          <a:solidFill>
            <a:schemeClr val="accent1">
              <a:lumMod val="50000"/>
            </a:schemeClr>
          </a:solidFill>
        </a:ln>
      </dgm:spPr>
      <dgm:t>
        <a:bodyPr/>
        <a:lstStyle/>
        <a:p>
          <a:r>
            <a:rPr lang="cs-CZ" dirty="0">
              <a:solidFill>
                <a:schemeClr val="tx1"/>
              </a:solidFill>
            </a:rPr>
            <a:t>CHEMOTERAPIE</a:t>
          </a:r>
        </a:p>
      </dgm:t>
    </dgm:pt>
    <dgm:pt modelId="{B4D6CE0E-07B4-4D1C-AD63-807094C247CC}" type="parTrans" cxnId="{019EB94D-AE43-4060-831B-05E803C4F341}">
      <dgm:prSet/>
      <dgm:spPr/>
      <dgm:t>
        <a:bodyPr/>
        <a:lstStyle/>
        <a:p>
          <a:endParaRPr lang="cs-CZ"/>
        </a:p>
      </dgm:t>
    </dgm:pt>
    <dgm:pt modelId="{CE8421FE-23A5-4246-9D76-785E616376FB}" type="sibTrans" cxnId="{019EB94D-AE43-4060-831B-05E803C4F341}">
      <dgm:prSet/>
      <dgm:spPr/>
      <dgm:t>
        <a:bodyPr/>
        <a:lstStyle/>
        <a:p>
          <a:endParaRPr lang="cs-CZ"/>
        </a:p>
      </dgm:t>
    </dgm:pt>
    <dgm:pt modelId="{703DDDDD-B7A6-4ECE-9062-BC2867737229}">
      <dgm:prSet phldrT="[Text]"/>
      <dgm:spPr>
        <a:solidFill>
          <a:srgbClr val="4472C4">
            <a:lumMod val="20000"/>
            <a:lumOff val="80000"/>
          </a:srgbClr>
        </a:solidFill>
        <a:ln w="12700" cap="flat" cmpd="sng" algn="ctr">
          <a:solidFill>
            <a:srgbClr val="4472C4">
              <a:lumMod val="50000"/>
            </a:srgbClr>
          </a:solidFill>
          <a:prstDash val="solid"/>
          <a:miter lim="800000"/>
        </a:ln>
        <a:effectLst/>
      </dgm:spPr>
      <dgm:t>
        <a:bodyPr spcFirstLastPara="0" vert="horz" wrap="square" lIns="62865" tIns="41910" rIns="62865" bIns="41910" numCol="1" spcCol="1270" anchor="ctr" anchorCtr="0"/>
        <a:lstStyle/>
        <a:p>
          <a:r>
            <a:rPr lang="cs-CZ" dirty="0">
              <a:solidFill>
                <a:schemeClr val="tx1"/>
              </a:solidFill>
            </a:rPr>
            <a:t>HORMONÁLNÍ TERAPIE</a:t>
          </a:r>
        </a:p>
      </dgm:t>
    </dgm:pt>
    <dgm:pt modelId="{F4023F43-9554-4B39-B728-5A644C137E82}" type="parTrans" cxnId="{C83E3F48-B947-4EB5-B12F-E87FF8729C84}">
      <dgm:prSet/>
      <dgm:spPr/>
      <dgm:t>
        <a:bodyPr/>
        <a:lstStyle/>
        <a:p>
          <a:endParaRPr lang="cs-CZ"/>
        </a:p>
      </dgm:t>
    </dgm:pt>
    <dgm:pt modelId="{80312AFE-72D0-4BA2-9F82-1C6C2B5A6246}" type="sibTrans" cxnId="{C83E3F48-B947-4EB5-B12F-E87FF8729C84}">
      <dgm:prSet/>
      <dgm:spPr/>
      <dgm:t>
        <a:bodyPr/>
        <a:lstStyle/>
        <a:p>
          <a:endParaRPr lang="cs-CZ"/>
        </a:p>
      </dgm:t>
    </dgm:pt>
    <dgm:pt modelId="{58211DA1-7976-462D-BFC2-9D2C0438B347}">
      <dgm:prSet custT="1"/>
      <dgm:spPr/>
      <dgm:t>
        <a:bodyPr/>
        <a:lstStyle/>
        <a:p>
          <a:r>
            <a:rPr lang="cs-CZ" sz="2400" dirty="0"/>
            <a:t>Vyšší stádia</a:t>
          </a:r>
        </a:p>
      </dgm:t>
    </dgm:pt>
    <dgm:pt modelId="{F47A1432-95E6-4636-80ED-D1AE2293FA54}" type="parTrans" cxnId="{E04F68CD-D350-4BA9-B768-3FAED5D3A6C4}">
      <dgm:prSet/>
      <dgm:spPr/>
      <dgm:t>
        <a:bodyPr/>
        <a:lstStyle/>
        <a:p>
          <a:endParaRPr lang="cs-CZ"/>
        </a:p>
      </dgm:t>
    </dgm:pt>
    <dgm:pt modelId="{CE989A14-D5B8-443A-8780-2062B9695154}" type="sibTrans" cxnId="{E04F68CD-D350-4BA9-B768-3FAED5D3A6C4}">
      <dgm:prSet/>
      <dgm:spPr/>
      <dgm:t>
        <a:bodyPr/>
        <a:lstStyle/>
        <a:p>
          <a:endParaRPr lang="cs-CZ"/>
        </a:p>
      </dgm:t>
    </dgm:pt>
    <dgm:pt modelId="{D06A79A3-BA89-4481-ACA1-1232EBF203AD}">
      <dgm:prSet phldrT="[Text]"/>
      <dgm:spPr/>
      <dgm:t>
        <a:bodyPr/>
        <a:lstStyle/>
        <a:p>
          <a:r>
            <a:rPr lang="cs-CZ" dirty="0"/>
            <a:t>Gestageny</a:t>
          </a:r>
        </a:p>
      </dgm:t>
    </dgm:pt>
    <dgm:pt modelId="{F29D2E65-F491-4EB1-98C7-CB0067DE435C}" type="parTrans" cxnId="{C09F536A-B525-4097-872A-4C7391E1A681}">
      <dgm:prSet/>
      <dgm:spPr/>
      <dgm:t>
        <a:bodyPr/>
        <a:lstStyle/>
        <a:p>
          <a:endParaRPr lang="cs-CZ"/>
        </a:p>
      </dgm:t>
    </dgm:pt>
    <dgm:pt modelId="{FC60E32B-3522-468E-A4F0-00703620408F}" type="sibTrans" cxnId="{C09F536A-B525-4097-872A-4C7391E1A681}">
      <dgm:prSet/>
      <dgm:spPr/>
      <dgm:t>
        <a:bodyPr/>
        <a:lstStyle/>
        <a:p>
          <a:endParaRPr lang="cs-CZ"/>
        </a:p>
      </dgm:t>
    </dgm:pt>
    <dgm:pt modelId="{8DFF9862-59F6-440A-B728-F5D84ED9327F}">
      <dgm:prSet phldrT="[Text]"/>
      <dgm:spPr/>
      <dgm:t>
        <a:bodyPr/>
        <a:lstStyle/>
        <a:p>
          <a:r>
            <a:rPr lang="cs-CZ" dirty="0"/>
            <a:t>Fertilitu zachovávající léčba </a:t>
          </a:r>
        </a:p>
      </dgm:t>
    </dgm:pt>
    <dgm:pt modelId="{6438C8F0-016C-4FC3-933A-23EC37B49EEA}" type="parTrans" cxnId="{BF440DB3-5049-48A4-9872-934E397D43C9}">
      <dgm:prSet/>
      <dgm:spPr/>
      <dgm:t>
        <a:bodyPr/>
        <a:lstStyle/>
        <a:p>
          <a:endParaRPr lang="cs-CZ"/>
        </a:p>
      </dgm:t>
    </dgm:pt>
    <dgm:pt modelId="{EDC47D79-B96C-497D-855E-A4506F2D2312}" type="sibTrans" cxnId="{BF440DB3-5049-48A4-9872-934E397D43C9}">
      <dgm:prSet/>
      <dgm:spPr/>
      <dgm:t>
        <a:bodyPr/>
        <a:lstStyle/>
        <a:p>
          <a:endParaRPr lang="cs-CZ"/>
        </a:p>
      </dgm:t>
    </dgm:pt>
    <dgm:pt modelId="{87F7622D-CAD9-45D6-A17D-FEBFF5FB4718}">
      <dgm:prSet custT="1"/>
      <dgm:spPr/>
      <dgm:t>
        <a:bodyPr/>
        <a:lstStyle/>
        <a:p>
          <a:r>
            <a:rPr lang="cs-CZ" sz="2400" dirty="0"/>
            <a:t>Recidivující / metastatické (jako poslední možnost)</a:t>
          </a:r>
        </a:p>
      </dgm:t>
    </dgm:pt>
    <dgm:pt modelId="{BAD17328-478B-47E1-AC0D-7715DC747026}" type="parTrans" cxnId="{6933FABE-4196-4613-A0A8-32FF7EA02035}">
      <dgm:prSet/>
      <dgm:spPr/>
      <dgm:t>
        <a:bodyPr/>
        <a:lstStyle/>
        <a:p>
          <a:endParaRPr lang="cs-CZ"/>
        </a:p>
      </dgm:t>
    </dgm:pt>
    <dgm:pt modelId="{3A26A232-F846-43B7-8F40-B64B2728A6EB}" type="sibTrans" cxnId="{6933FABE-4196-4613-A0A8-32FF7EA02035}">
      <dgm:prSet/>
      <dgm:spPr/>
      <dgm:t>
        <a:bodyPr/>
        <a:lstStyle/>
        <a:p>
          <a:endParaRPr lang="cs-CZ"/>
        </a:p>
      </dgm:t>
    </dgm:pt>
    <dgm:pt modelId="{78FBFC50-25F4-46E0-AC76-E268EB93DB09}">
      <dgm:prSet/>
      <dgm:spPr/>
      <dgm:t>
        <a:bodyPr/>
        <a:lstStyle/>
        <a:p>
          <a:r>
            <a:rPr lang="cs-CZ" dirty="0"/>
            <a:t>Recidivující / metastatické (jako poslední možnost)</a:t>
          </a:r>
        </a:p>
      </dgm:t>
    </dgm:pt>
    <dgm:pt modelId="{FAA6DA54-632E-4747-AEDC-DFBB6C99D9F2}" type="parTrans" cxnId="{F088DF4A-C830-42C3-B149-7C14052F6756}">
      <dgm:prSet/>
      <dgm:spPr/>
      <dgm:t>
        <a:bodyPr/>
        <a:lstStyle/>
        <a:p>
          <a:endParaRPr lang="cs-CZ"/>
        </a:p>
      </dgm:t>
    </dgm:pt>
    <dgm:pt modelId="{B2CCADF1-85F3-48E7-9E9C-1606456DFD68}" type="sibTrans" cxnId="{F088DF4A-C830-42C3-B149-7C14052F6756}">
      <dgm:prSet/>
      <dgm:spPr/>
      <dgm:t>
        <a:bodyPr/>
        <a:lstStyle/>
        <a:p>
          <a:endParaRPr lang="cs-CZ"/>
        </a:p>
      </dgm:t>
    </dgm:pt>
    <dgm:pt modelId="{6C8377B6-ED54-42F1-9F1A-4A621BAF2E36}" type="pres">
      <dgm:prSet presAssocID="{87779EC7-D0BA-410A-B71E-02113D32B14A}" presName="diagram" presStyleCnt="0">
        <dgm:presLayoutVars>
          <dgm:chPref val="1"/>
          <dgm:dir/>
          <dgm:animOne val="branch"/>
          <dgm:animLvl val="lvl"/>
          <dgm:resizeHandles/>
        </dgm:presLayoutVars>
      </dgm:prSet>
      <dgm:spPr/>
    </dgm:pt>
    <dgm:pt modelId="{D07F2324-A86E-4E6A-8FC3-FBE15E8DD443}" type="pres">
      <dgm:prSet presAssocID="{4D90E173-0764-4819-B04B-2110D59A81D7}" presName="root" presStyleCnt="0"/>
      <dgm:spPr/>
    </dgm:pt>
    <dgm:pt modelId="{C4C7F1BB-249E-4B82-897A-111EACA7EA9D}" type="pres">
      <dgm:prSet presAssocID="{4D90E173-0764-4819-B04B-2110D59A81D7}" presName="rootComposite" presStyleCnt="0"/>
      <dgm:spPr/>
    </dgm:pt>
    <dgm:pt modelId="{6E60A5B8-34AC-4660-A7A8-CA94FCC61465}" type="pres">
      <dgm:prSet presAssocID="{4D90E173-0764-4819-B04B-2110D59A81D7}" presName="rootText" presStyleLbl="node1" presStyleIdx="0" presStyleCnt="2" custScaleX="133940" custScaleY="132470" custLinFactNeighborY="-53"/>
      <dgm:spPr/>
    </dgm:pt>
    <dgm:pt modelId="{04F0C2B7-E866-4381-AFD7-159FB15A2ECA}" type="pres">
      <dgm:prSet presAssocID="{4D90E173-0764-4819-B04B-2110D59A81D7}" presName="rootConnector" presStyleLbl="node1" presStyleIdx="0" presStyleCnt="2"/>
      <dgm:spPr/>
    </dgm:pt>
    <dgm:pt modelId="{03A6859A-6D70-4E9B-9CFB-46D7C5C6403C}" type="pres">
      <dgm:prSet presAssocID="{4D90E173-0764-4819-B04B-2110D59A81D7}" presName="childShape" presStyleCnt="0"/>
      <dgm:spPr/>
    </dgm:pt>
    <dgm:pt modelId="{5233752B-5212-4B9B-BA11-8B5C96587584}" type="pres">
      <dgm:prSet presAssocID="{F47A1432-95E6-4636-80ED-D1AE2293FA54}" presName="Name13" presStyleLbl="parChTrans1D2" presStyleIdx="0" presStyleCnt="5"/>
      <dgm:spPr/>
    </dgm:pt>
    <dgm:pt modelId="{35514E85-46C9-4C9F-874C-C09CAE8BC0DD}" type="pres">
      <dgm:prSet presAssocID="{58211DA1-7976-462D-BFC2-9D2C0438B347}" presName="childText" presStyleLbl="bgAcc1" presStyleIdx="0" presStyleCnt="5" custScaleX="139095" custScaleY="86321" custLinFactNeighborY="0">
        <dgm:presLayoutVars>
          <dgm:bulletEnabled val="1"/>
        </dgm:presLayoutVars>
      </dgm:prSet>
      <dgm:spPr/>
    </dgm:pt>
    <dgm:pt modelId="{5EE8EBCC-82C8-4310-86C7-BB90FDD8D767}" type="pres">
      <dgm:prSet presAssocID="{BAD17328-478B-47E1-AC0D-7715DC747026}" presName="Name13" presStyleLbl="parChTrans1D2" presStyleIdx="1" presStyleCnt="5"/>
      <dgm:spPr/>
    </dgm:pt>
    <dgm:pt modelId="{D6E4348B-1888-498B-80AA-F745A9DE65E7}" type="pres">
      <dgm:prSet presAssocID="{87F7622D-CAD9-45D6-A17D-FEBFF5FB4718}" presName="childText" presStyleLbl="bgAcc1" presStyleIdx="1" presStyleCnt="5" custScaleX="176065" custScaleY="184803">
        <dgm:presLayoutVars>
          <dgm:bulletEnabled val="1"/>
        </dgm:presLayoutVars>
      </dgm:prSet>
      <dgm:spPr/>
    </dgm:pt>
    <dgm:pt modelId="{AFD634E2-090D-49BA-990B-11EFD9C8342D}" type="pres">
      <dgm:prSet presAssocID="{703DDDDD-B7A6-4ECE-9062-BC2867737229}" presName="root" presStyleCnt="0"/>
      <dgm:spPr/>
    </dgm:pt>
    <dgm:pt modelId="{99D8DE31-32EC-482E-9A53-9244D5DDB6E3}" type="pres">
      <dgm:prSet presAssocID="{703DDDDD-B7A6-4ECE-9062-BC2867737229}" presName="rootComposite" presStyleCnt="0"/>
      <dgm:spPr/>
    </dgm:pt>
    <dgm:pt modelId="{98C3B706-5694-4DBB-91A9-1946C54D469B}" type="pres">
      <dgm:prSet presAssocID="{703DDDDD-B7A6-4ECE-9062-BC2867737229}" presName="rootText" presStyleLbl="node1" presStyleIdx="1" presStyleCnt="2" custScaleX="193253" custScaleY="108883" custLinFactNeighborX="-2608" custLinFactNeighborY="-114"/>
      <dgm:spPr>
        <a:xfrm>
          <a:off x="5790144" y="0"/>
          <a:ext cx="2975798" cy="1487899"/>
        </a:xfrm>
        <a:prstGeom prst="roundRect">
          <a:avLst>
            <a:gd name="adj" fmla="val 10000"/>
          </a:avLst>
        </a:prstGeom>
      </dgm:spPr>
    </dgm:pt>
    <dgm:pt modelId="{39E7A7CF-1267-4763-90BE-27F649D171E5}" type="pres">
      <dgm:prSet presAssocID="{703DDDDD-B7A6-4ECE-9062-BC2867737229}" presName="rootConnector" presStyleLbl="node1" presStyleIdx="1" presStyleCnt="2"/>
      <dgm:spPr/>
    </dgm:pt>
    <dgm:pt modelId="{F88B22D4-8543-48E1-B2C0-88EBFD13954D}" type="pres">
      <dgm:prSet presAssocID="{703DDDDD-B7A6-4ECE-9062-BC2867737229}" presName="childShape" presStyleCnt="0"/>
      <dgm:spPr/>
    </dgm:pt>
    <dgm:pt modelId="{689ADD42-0FD0-4ACA-AB94-85252671AA9F}" type="pres">
      <dgm:prSet presAssocID="{F29D2E65-F491-4EB1-98C7-CB0067DE435C}" presName="Name13" presStyleLbl="parChTrans1D2" presStyleIdx="2" presStyleCnt="5"/>
      <dgm:spPr/>
    </dgm:pt>
    <dgm:pt modelId="{C7C29457-09CF-438D-B6F2-944CACCA2D32}" type="pres">
      <dgm:prSet presAssocID="{D06A79A3-BA89-4481-ACA1-1232EBF203AD}" presName="childText" presStyleLbl="bgAcc1" presStyleIdx="2" presStyleCnt="5">
        <dgm:presLayoutVars>
          <dgm:bulletEnabled val="1"/>
        </dgm:presLayoutVars>
      </dgm:prSet>
      <dgm:spPr/>
    </dgm:pt>
    <dgm:pt modelId="{B66D5BA6-0327-4428-B439-33D650D98E4B}" type="pres">
      <dgm:prSet presAssocID="{6438C8F0-016C-4FC3-933A-23EC37B49EEA}" presName="Name13" presStyleLbl="parChTrans1D2" presStyleIdx="3" presStyleCnt="5"/>
      <dgm:spPr/>
    </dgm:pt>
    <dgm:pt modelId="{6C05FDBE-A8EC-4A76-962D-29BA5567810C}" type="pres">
      <dgm:prSet presAssocID="{8DFF9862-59F6-440A-B728-F5D84ED9327F}" presName="childText" presStyleLbl="bgAcc1" presStyleIdx="3" presStyleCnt="5" custScaleX="224472" custScaleY="102690">
        <dgm:presLayoutVars>
          <dgm:bulletEnabled val="1"/>
        </dgm:presLayoutVars>
      </dgm:prSet>
      <dgm:spPr/>
    </dgm:pt>
    <dgm:pt modelId="{DE0F9F69-B51A-4169-AA19-A1D9F0D130C6}" type="pres">
      <dgm:prSet presAssocID="{FAA6DA54-632E-4747-AEDC-DFBB6C99D9F2}" presName="Name13" presStyleLbl="parChTrans1D2" presStyleIdx="4" presStyleCnt="5"/>
      <dgm:spPr/>
    </dgm:pt>
    <dgm:pt modelId="{D0F4EEC8-3C81-4919-BC3F-629205AD01EC}" type="pres">
      <dgm:prSet presAssocID="{78FBFC50-25F4-46E0-AC76-E268EB93DB09}" presName="childText" presStyleLbl="bgAcc1" presStyleIdx="4" presStyleCnt="5" custScaleX="256042" custScaleY="80602">
        <dgm:presLayoutVars>
          <dgm:bulletEnabled val="1"/>
        </dgm:presLayoutVars>
      </dgm:prSet>
      <dgm:spPr/>
    </dgm:pt>
  </dgm:ptLst>
  <dgm:cxnLst>
    <dgm:cxn modelId="{59004D04-C42E-4611-9721-E083BC6490FB}" type="presOf" srcId="{703DDDDD-B7A6-4ECE-9062-BC2867737229}" destId="{39E7A7CF-1267-4763-90BE-27F649D171E5}" srcOrd="1" destOrd="0" presId="urn:microsoft.com/office/officeart/2005/8/layout/hierarchy3"/>
    <dgm:cxn modelId="{210BD217-D550-4A4A-8938-7A42EB467283}" type="presOf" srcId="{58211DA1-7976-462D-BFC2-9D2C0438B347}" destId="{35514E85-46C9-4C9F-874C-C09CAE8BC0DD}" srcOrd="0" destOrd="0" presId="urn:microsoft.com/office/officeart/2005/8/layout/hierarchy3"/>
    <dgm:cxn modelId="{30B09D19-F06C-4F82-9EE9-266B13A23BB6}" type="presOf" srcId="{D06A79A3-BA89-4481-ACA1-1232EBF203AD}" destId="{C7C29457-09CF-438D-B6F2-944CACCA2D32}" srcOrd="0" destOrd="0" presId="urn:microsoft.com/office/officeart/2005/8/layout/hierarchy3"/>
    <dgm:cxn modelId="{62CAAF42-997E-442F-8645-631A520A7670}" type="presOf" srcId="{F29D2E65-F491-4EB1-98C7-CB0067DE435C}" destId="{689ADD42-0FD0-4ACA-AB94-85252671AA9F}" srcOrd="0" destOrd="0" presId="urn:microsoft.com/office/officeart/2005/8/layout/hierarchy3"/>
    <dgm:cxn modelId="{68CC9144-2D67-4A33-BDB9-D235DE7F1C1C}" type="presOf" srcId="{87F7622D-CAD9-45D6-A17D-FEBFF5FB4718}" destId="{D6E4348B-1888-498B-80AA-F745A9DE65E7}" srcOrd="0" destOrd="0" presId="urn:microsoft.com/office/officeart/2005/8/layout/hierarchy3"/>
    <dgm:cxn modelId="{BD1BFE45-67A2-40F7-9649-A1046484127C}" type="presOf" srcId="{8DFF9862-59F6-440A-B728-F5D84ED9327F}" destId="{6C05FDBE-A8EC-4A76-962D-29BA5567810C}" srcOrd="0" destOrd="0" presId="urn:microsoft.com/office/officeart/2005/8/layout/hierarchy3"/>
    <dgm:cxn modelId="{C83E3F48-B947-4EB5-B12F-E87FF8729C84}" srcId="{87779EC7-D0BA-410A-B71E-02113D32B14A}" destId="{703DDDDD-B7A6-4ECE-9062-BC2867737229}" srcOrd="1" destOrd="0" parTransId="{F4023F43-9554-4B39-B728-5A644C137E82}" sibTransId="{80312AFE-72D0-4BA2-9F82-1C6C2B5A6246}"/>
    <dgm:cxn modelId="{C09F536A-B525-4097-872A-4C7391E1A681}" srcId="{703DDDDD-B7A6-4ECE-9062-BC2867737229}" destId="{D06A79A3-BA89-4481-ACA1-1232EBF203AD}" srcOrd="0" destOrd="0" parTransId="{F29D2E65-F491-4EB1-98C7-CB0067DE435C}" sibTransId="{FC60E32B-3522-468E-A4F0-00703620408F}"/>
    <dgm:cxn modelId="{F088DF4A-C830-42C3-B149-7C14052F6756}" srcId="{703DDDDD-B7A6-4ECE-9062-BC2867737229}" destId="{78FBFC50-25F4-46E0-AC76-E268EB93DB09}" srcOrd="2" destOrd="0" parTransId="{FAA6DA54-632E-4747-AEDC-DFBB6C99D9F2}" sibTransId="{B2CCADF1-85F3-48E7-9E9C-1606456DFD68}"/>
    <dgm:cxn modelId="{831DAF4B-2EFF-4614-AD2B-2C1B740F6D80}" type="presOf" srcId="{87779EC7-D0BA-410A-B71E-02113D32B14A}" destId="{6C8377B6-ED54-42F1-9F1A-4A621BAF2E36}" srcOrd="0" destOrd="0" presId="urn:microsoft.com/office/officeart/2005/8/layout/hierarchy3"/>
    <dgm:cxn modelId="{6978854D-F0B6-484C-8D32-ED0430B01446}" type="presOf" srcId="{703DDDDD-B7A6-4ECE-9062-BC2867737229}" destId="{98C3B706-5694-4DBB-91A9-1946C54D469B}" srcOrd="0" destOrd="0" presId="urn:microsoft.com/office/officeart/2005/8/layout/hierarchy3"/>
    <dgm:cxn modelId="{019EB94D-AE43-4060-831B-05E803C4F341}" srcId="{87779EC7-D0BA-410A-B71E-02113D32B14A}" destId="{4D90E173-0764-4819-B04B-2110D59A81D7}" srcOrd="0" destOrd="0" parTransId="{B4D6CE0E-07B4-4D1C-AD63-807094C247CC}" sibTransId="{CE8421FE-23A5-4246-9D76-785E616376FB}"/>
    <dgm:cxn modelId="{6867B48E-A6C0-40E1-A02F-1848C9AD91C7}" type="presOf" srcId="{78FBFC50-25F4-46E0-AC76-E268EB93DB09}" destId="{D0F4EEC8-3C81-4919-BC3F-629205AD01EC}" srcOrd="0" destOrd="0" presId="urn:microsoft.com/office/officeart/2005/8/layout/hierarchy3"/>
    <dgm:cxn modelId="{79347593-734B-456E-B1B0-2DEA438713EC}" type="presOf" srcId="{6438C8F0-016C-4FC3-933A-23EC37B49EEA}" destId="{B66D5BA6-0327-4428-B439-33D650D98E4B}" srcOrd="0" destOrd="0" presId="urn:microsoft.com/office/officeart/2005/8/layout/hierarchy3"/>
    <dgm:cxn modelId="{3667AB98-5977-4A16-9930-FDDC4FCCF3C6}" type="presOf" srcId="{4D90E173-0764-4819-B04B-2110D59A81D7}" destId="{6E60A5B8-34AC-4660-A7A8-CA94FCC61465}" srcOrd="0" destOrd="0" presId="urn:microsoft.com/office/officeart/2005/8/layout/hierarchy3"/>
    <dgm:cxn modelId="{BF440DB3-5049-48A4-9872-934E397D43C9}" srcId="{703DDDDD-B7A6-4ECE-9062-BC2867737229}" destId="{8DFF9862-59F6-440A-B728-F5D84ED9327F}" srcOrd="1" destOrd="0" parTransId="{6438C8F0-016C-4FC3-933A-23EC37B49EEA}" sibTransId="{EDC47D79-B96C-497D-855E-A4506F2D2312}"/>
    <dgm:cxn modelId="{CAECDAB3-D394-4639-A631-A16D7A281FEA}" type="presOf" srcId="{4D90E173-0764-4819-B04B-2110D59A81D7}" destId="{04F0C2B7-E866-4381-AFD7-159FB15A2ECA}" srcOrd="1" destOrd="0" presId="urn:microsoft.com/office/officeart/2005/8/layout/hierarchy3"/>
    <dgm:cxn modelId="{F57BEBB5-B261-49B0-974A-A311AA1384FC}" type="presOf" srcId="{F47A1432-95E6-4636-80ED-D1AE2293FA54}" destId="{5233752B-5212-4B9B-BA11-8B5C96587584}" srcOrd="0" destOrd="0" presId="urn:microsoft.com/office/officeart/2005/8/layout/hierarchy3"/>
    <dgm:cxn modelId="{6933FABE-4196-4613-A0A8-32FF7EA02035}" srcId="{4D90E173-0764-4819-B04B-2110D59A81D7}" destId="{87F7622D-CAD9-45D6-A17D-FEBFF5FB4718}" srcOrd="1" destOrd="0" parTransId="{BAD17328-478B-47E1-AC0D-7715DC747026}" sibTransId="{3A26A232-F846-43B7-8F40-B64B2728A6EB}"/>
    <dgm:cxn modelId="{E04F68CD-D350-4BA9-B768-3FAED5D3A6C4}" srcId="{4D90E173-0764-4819-B04B-2110D59A81D7}" destId="{58211DA1-7976-462D-BFC2-9D2C0438B347}" srcOrd="0" destOrd="0" parTransId="{F47A1432-95E6-4636-80ED-D1AE2293FA54}" sibTransId="{CE989A14-D5B8-443A-8780-2062B9695154}"/>
    <dgm:cxn modelId="{DBCFA3D2-6F42-48A6-98CB-6B47D91347BB}" type="presOf" srcId="{FAA6DA54-632E-4747-AEDC-DFBB6C99D9F2}" destId="{DE0F9F69-B51A-4169-AA19-A1D9F0D130C6}" srcOrd="0" destOrd="0" presId="urn:microsoft.com/office/officeart/2005/8/layout/hierarchy3"/>
    <dgm:cxn modelId="{FDD4EBF8-DACF-40D2-AC66-1946C207B5DB}" type="presOf" srcId="{BAD17328-478B-47E1-AC0D-7715DC747026}" destId="{5EE8EBCC-82C8-4310-86C7-BB90FDD8D767}" srcOrd="0" destOrd="0" presId="urn:microsoft.com/office/officeart/2005/8/layout/hierarchy3"/>
    <dgm:cxn modelId="{3D1DB855-58E9-46D9-9B61-185C69A3ED99}" type="presParOf" srcId="{6C8377B6-ED54-42F1-9F1A-4A621BAF2E36}" destId="{D07F2324-A86E-4E6A-8FC3-FBE15E8DD443}" srcOrd="0" destOrd="0" presId="urn:microsoft.com/office/officeart/2005/8/layout/hierarchy3"/>
    <dgm:cxn modelId="{4E8858EC-CB49-49CE-B3AD-E2C0089F97FD}" type="presParOf" srcId="{D07F2324-A86E-4E6A-8FC3-FBE15E8DD443}" destId="{C4C7F1BB-249E-4B82-897A-111EACA7EA9D}" srcOrd="0" destOrd="0" presId="urn:microsoft.com/office/officeart/2005/8/layout/hierarchy3"/>
    <dgm:cxn modelId="{0C1541CD-EAF6-436A-ADD5-27D9BEA2A005}" type="presParOf" srcId="{C4C7F1BB-249E-4B82-897A-111EACA7EA9D}" destId="{6E60A5B8-34AC-4660-A7A8-CA94FCC61465}" srcOrd="0" destOrd="0" presId="urn:microsoft.com/office/officeart/2005/8/layout/hierarchy3"/>
    <dgm:cxn modelId="{F9C6E50E-0DED-4009-961B-3A30778E13D6}" type="presParOf" srcId="{C4C7F1BB-249E-4B82-897A-111EACA7EA9D}" destId="{04F0C2B7-E866-4381-AFD7-159FB15A2ECA}" srcOrd="1" destOrd="0" presId="urn:microsoft.com/office/officeart/2005/8/layout/hierarchy3"/>
    <dgm:cxn modelId="{3040ABB7-632F-49DC-84D0-5407A31B1C59}" type="presParOf" srcId="{D07F2324-A86E-4E6A-8FC3-FBE15E8DD443}" destId="{03A6859A-6D70-4E9B-9CFB-46D7C5C6403C}" srcOrd="1" destOrd="0" presId="urn:microsoft.com/office/officeart/2005/8/layout/hierarchy3"/>
    <dgm:cxn modelId="{3B0E6F8B-9732-4E91-85D9-B0AB85C70ADB}" type="presParOf" srcId="{03A6859A-6D70-4E9B-9CFB-46D7C5C6403C}" destId="{5233752B-5212-4B9B-BA11-8B5C96587584}" srcOrd="0" destOrd="0" presId="urn:microsoft.com/office/officeart/2005/8/layout/hierarchy3"/>
    <dgm:cxn modelId="{335EEFFD-21D0-45F9-97D2-A99101572E94}" type="presParOf" srcId="{03A6859A-6D70-4E9B-9CFB-46D7C5C6403C}" destId="{35514E85-46C9-4C9F-874C-C09CAE8BC0DD}" srcOrd="1" destOrd="0" presId="urn:microsoft.com/office/officeart/2005/8/layout/hierarchy3"/>
    <dgm:cxn modelId="{E27B94B0-94B4-433B-A4C5-5DB600D7492D}" type="presParOf" srcId="{03A6859A-6D70-4E9B-9CFB-46D7C5C6403C}" destId="{5EE8EBCC-82C8-4310-86C7-BB90FDD8D767}" srcOrd="2" destOrd="0" presId="urn:microsoft.com/office/officeart/2005/8/layout/hierarchy3"/>
    <dgm:cxn modelId="{E8EA8C1A-B4A1-4E4F-B384-6C67D664DA35}" type="presParOf" srcId="{03A6859A-6D70-4E9B-9CFB-46D7C5C6403C}" destId="{D6E4348B-1888-498B-80AA-F745A9DE65E7}" srcOrd="3" destOrd="0" presId="urn:microsoft.com/office/officeart/2005/8/layout/hierarchy3"/>
    <dgm:cxn modelId="{88F998CE-F789-499E-BD99-1325953070CD}" type="presParOf" srcId="{6C8377B6-ED54-42F1-9F1A-4A621BAF2E36}" destId="{AFD634E2-090D-49BA-990B-11EFD9C8342D}" srcOrd="1" destOrd="0" presId="urn:microsoft.com/office/officeart/2005/8/layout/hierarchy3"/>
    <dgm:cxn modelId="{A939F2EE-3476-4925-8571-B88DEE8652A9}" type="presParOf" srcId="{AFD634E2-090D-49BA-990B-11EFD9C8342D}" destId="{99D8DE31-32EC-482E-9A53-9244D5DDB6E3}" srcOrd="0" destOrd="0" presId="urn:microsoft.com/office/officeart/2005/8/layout/hierarchy3"/>
    <dgm:cxn modelId="{6104F803-BB4E-44DF-BA12-70082E22E425}" type="presParOf" srcId="{99D8DE31-32EC-482E-9A53-9244D5DDB6E3}" destId="{98C3B706-5694-4DBB-91A9-1946C54D469B}" srcOrd="0" destOrd="0" presId="urn:microsoft.com/office/officeart/2005/8/layout/hierarchy3"/>
    <dgm:cxn modelId="{5888DFD7-7D54-4B9F-802C-38F5B5F5E9B6}" type="presParOf" srcId="{99D8DE31-32EC-482E-9A53-9244D5DDB6E3}" destId="{39E7A7CF-1267-4763-90BE-27F649D171E5}" srcOrd="1" destOrd="0" presId="urn:microsoft.com/office/officeart/2005/8/layout/hierarchy3"/>
    <dgm:cxn modelId="{88883BC7-9868-4372-A5E2-5A38609A3783}" type="presParOf" srcId="{AFD634E2-090D-49BA-990B-11EFD9C8342D}" destId="{F88B22D4-8543-48E1-B2C0-88EBFD13954D}" srcOrd="1" destOrd="0" presId="urn:microsoft.com/office/officeart/2005/8/layout/hierarchy3"/>
    <dgm:cxn modelId="{7E76109E-5280-476A-AB53-32105943C9F0}" type="presParOf" srcId="{F88B22D4-8543-48E1-B2C0-88EBFD13954D}" destId="{689ADD42-0FD0-4ACA-AB94-85252671AA9F}" srcOrd="0" destOrd="0" presId="urn:microsoft.com/office/officeart/2005/8/layout/hierarchy3"/>
    <dgm:cxn modelId="{9C6C64B8-0F66-4AEE-A7D8-98701914EAEE}" type="presParOf" srcId="{F88B22D4-8543-48E1-B2C0-88EBFD13954D}" destId="{C7C29457-09CF-438D-B6F2-944CACCA2D32}" srcOrd="1" destOrd="0" presId="urn:microsoft.com/office/officeart/2005/8/layout/hierarchy3"/>
    <dgm:cxn modelId="{3536AFE1-BF15-479E-81A3-AB8F541D5D9F}" type="presParOf" srcId="{F88B22D4-8543-48E1-B2C0-88EBFD13954D}" destId="{B66D5BA6-0327-4428-B439-33D650D98E4B}" srcOrd="2" destOrd="0" presId="urn:microsoft.com/office/officeart/2005/8/layout/hierarchy3"/>
    <dgm:cxn modelId="{D31C713A-4DB7-4337-B46C-46A105C29928}" type="presParOf" srcId="{F88B22D4-8543-48E1-B2C0-88EBFD13954D}" destId="{6C05FDBE-A8EC-4A76-962D-29BA5567810C}" srcOrd="3" destOrd="0" presId="urn:microsoft.com/office/officeart/2005/8/layout/hierarchy3"/>
    <dgm:cxn modelId="{401CD03F-C90C-4548-AABD-B87973C1C6F6}" type="presParOf" srcId="{F88B22D4-8543-48E1-B2C0-88EBFD13954D}" destId="{DE0F9F69-B51A-4169-AA19-A1D9F0D130C6}" srcOrd="4" destOrd="0" presId="urn:microsoft.com/office/officeart/2005/8/layout/hierarchy3"/>
    <dgm:cxn modelId="{79B6D91F-F19B-4BA7-8B71-AAD0E8189D21}" type="presParOf" srcId="{F88B22D4-8543-48E1-B2C0-88EBFD13954D}" destId="{D0F4EEC8-3C81-4919-BC3F-629205AD01EC}"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ED3EA5-116F-4F97-8CFC-3391E5E47105}"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cs-CZ"/>
        </a:p>
      </dgm:t>
    </dgm:pt>
    <dgm:pt modelId="{0CED3AEB-A837-41C6-B663-891EB7A76474}">
      <dgm:prSet phldrT="[Text]" custT="1"/>
      <dgm:spPr/>
      <dgm:t>
        <a:bodyPr/>
        <a:lstStyle/>
        <a:p>
          <a:r>
            <a:rPr lang="cs-CZ" sz="4000" dirty="0"/>
            <a:t>Chirurgie</a:t>
          </a:r>
        </a:p>
      </dgm:t>
    </dgm:pt>
    <dgm:pt modelId="{266F7803-466C-486E-A53B-FFCA21D47CEC}" type="parTrans" cxnId="{7214ABFE-8396-4D91-AAEA-1C5826CB0CF1}">
      <dgm:prSet/>
      <dgm:spPr/>
      <dgm:t>
        <a:bodyPr/>
        <a:lstStyle/>
        <a:p>
          <a:endParaRPr lang="cs-CZ"/>
        </a:p>
      </dgm:t>
    </dgm:pt>
    <dgm:pt modelId="{659F005B-4B45-4EC3-9933-3BA2F63B084F}" type="sibTrans" cxnId="{7214ABFE-8396-4D91-AAEA-1C5826CB0CF1}">
      <dgm:prSet/>
      <dgm:spPr/>
      <dgm:t>
        <a:bodyPr/>
        <a:lstStyle/>
        <a:p>
          <a:endParaRPr lang="cs-CZ"/>
        </a:p>
      </dgm:t>
    </dgm:pt>
    <dgm:pt modelId="{4D9ADE6D-7B2F-4B05-A050-11E2C7CDD4B1}">
      <dgm:prSet phldrT="[Text]" custT="1"/>
      <dgm:spPr/>
      <dgm:t>
        <a:bodyPr/>
        <a:lstStyle/>
        <a:p>
          <a:r>
            <a:rPr lang="cs-CZ" sz="2800" dirty="0"/>
            <a:t>Odstranění nádoru</a:t>
          </a:r>
        </a:p>
        <a:p>
          <a:r>
            <a:rPr lang="cs-CZ" sz="2800" dirty="0"/>
            <a:t>+</a:t>
          </a:r>
        </a:p>
        <a:p>
          <a:r>
            <a:rPr lang="cs-CZ" sz="2800" dirty="0"/>
            <a:t>„</a:t>
          </a:r>
          <a:r>
            <a:rPr lang="cs-CZ" sz="2800" dirty="0" err="1"/>
            <a:t>Stagingová</a:t>
          </a:r>
          <a:r>
            <a:rPr lang="cs-CZ" sz="2800" dirty="0"/>
            <a:t> operace“</a:t>
          </a:r>
        </a:p>
      </dgm:t>
    </dgm:pt>
    <dgm:pt modelId="{24FA7772-2F67-4DA2-ABB0-C6A5101D7C92}" type="parTrans" cxnId="{ABEA2621-02B9-4F92-A6B2-3C8BA7BA3600}">
      <dgm:prSet/>
      <dgm:spPr/>
      <dgm:t>
        <a:bodyPr/>
        <a:lstStyle/>
        <a:p>
          <a:endParaRPr lang="cs-CZ"/>
        </a:p>
      </dgm:t>
    </dgm:pt>
    <dgm:pt modelId="{5500A58D-E829-4D36-AA61-AF2EFF228313}" type="sibTrans" cxnId="{ABEA2621-02B9-4F92-A6B2-3C8BA7BA3600}">
      <dgm:prSet/>
      <dgm:spPr/>
      <dgm:t>
        <a:bodyPr/>
        <a:lstStyle/>
        <a:p>
          <a:endParaRPr lang="cs-CZ"/>
        </a:p>
      </dgm:t>
    </dgm:pt>
    <dgm:pt modelId="{0284CC8A-CB8E-4CE0-BC50-5C0F2273DE73}">
      <dgm:prSet phldrT="[Text]"/>
      <dgm:spPr/>
      <dgm:t>
        <a:bodyPr/>
        <a:lstStyle/>
        <a:p>
          <a:r>
            <a:rPr lang="cs-CZ" dirty="0"/>
            <a:t>Téměř vždy (není třeba jen u ranných stádií)</a:t>
          </a:r>
        </a:p>
      </dgm:t>
    </dgm:pt>
    <dgm:pt modelId="{6E701588-A512-4FD5-B803-116FA8AAAD2C}" type="parTrans" cxnId="{74F80A39-1BE7-45B1-A0E7-421A7E159034}">
      <dgm:prSet/>
      <dgm:spPr/>
      <dgm:t>
        <a:bodyPr/>
        <a:lstStyle/>
        <a:p>
          <a:endParaRPr lang="cs-CZ"/>
        </a:p>
      </dgm:t>
    </dgm:pt>
    <dgm:pt modelId="{E264B58F-559F-4934-BBD8-C5954413D9A4}" type="sibTrans" cxnId="{74F80A39-1BE7-45B1-A0E7-421A7E159034}">
      <dgm:prSet/>
      <dgm:spPr/>
      <dgm:t>
        <a:bodyPr/>
        <a:lstStyle/>
        <a:p>
          <a:endParaRPr lang="cs-CZ"/>
        </a:p>
      </dgm:t>
    </dgm:pt>
    <dgm:pt modelId="{B70957CB-CB2D-467C-BF6C-793BAA32E54B}">
      <dgm:prSet phldrT="[Text]"/>
      <dgm:spPr/>
      <dgm:t>
        <a:bodyPr/>
        <a:lstStyle/>
        <a:p>
          <a:r>
            <a:rPr lang="cs-CZ" dirty="0"/>
            <a:t>Před operací (</a:t>
          </a:r>
          <a:r>
            <a:rPr lang="cs-CZ" dirty="0" err="1"/>
            <a:t>neoadjuvantní</a:t>
          </a:r>
          <a:r>
            <a:rPr lang="cs-CZ" dirty="0"/>
            <a:t>) / po operaci (adjuvantní)</a:t>
          </a:r>
        </a:p>
      </dgm:t>
    </dgm:pt>
    <dgm:pt modelId="{F60EA840-1CED-4C17-9C0A-5878BAEFAF3C}" type="parTrans" cxnId="{BA015540-EB6B-4306-BDFB-344492EF0977}">
      <dgm:prSet/>
      <dgm:spPr/>
      <dgm:t>
        <a:bodyPr/>
        <a:lstStyle/>
        <a:p>
          <a:endParaRPr lang="cs-CZ"/>
        </a:p>
      </dgm:t>
    </dgm:pt>
    <dgm:pt modelId="{E4108D08-F680-4519-9952-A295284CFE4D}" type="sibTrans" cxnId="{BA015540-EB6B-4306-BDFB-344492EF0977}">
      <dgm:prSet/>
      <dgm:spPr/>
      <dgm:t>
        <a:bodyPr/>
        <a:lstStyle/>
        <a:p>
          <a:endParaRPr lang="cs-CZ"/>
        </a:p>
      </dgm:t>
    </dgm:pt>
    <dgm:pt modelId="{DB1CF28E-8553-44F0-81A3-04FAE39A7178}">
      <dgm:prSet phldrT="[Text]" custT="1"/>
      <dgm:spPr>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76200" tIns="50800" rIns="76200" bIns="50800" numCol="1" spcCol="1270" anchor="ctr" anchorCtr="0"/>
        <a:lstStyle/>
        <a:p>
          <a:pPr marL="0" lvl="0" indent="0" algn="ctr" defTabSz="1778000">
            <a:lnSpc>
              <a:spcPct val="90000"/>
            </a:lnSpc>
            <a:spcBef>
              <a:spcPct val="0"/>
            </a:spcBef>
            <a:spcAft>
              <a:spcPct val="35000"/>
            </a:spcAft>
            <a:buNone/>
          </a:pPr>
          <a:r>
            <a:rPr lang="cs-CZ" sz="3600" kern="1200" dirty="0">
              <a:solidFill>
                <a:prstClr val="white"/>
              </a:solidFill>
              <a:latin typeface="Calibri" panose="020F0502020204030204"/>
              <a:ea typeface="+mn-ea"/>
              <a:cs typeface="+mn-cs"/>
            </a:rPr>
            <a:t>Chemoterapie </a:t>
          </a:r>
        </a:p>
      </dgm:t>
    </dgm:pt>
    <dgm:pt modelId="{B0B393F8-AF27-41A1-8983-283612BCC3AE}" type="sibTrans" cxnId="{CCF3682C-254C-4F08-BFE3-216209185257}">
      <dgm:prSet/>
      <dgm:spPr/>
      <dgm:t>
        <a:bodyPr/>
        <a:lstStyle/>
        <a:p>
          <a:endParaRPr lang="cs-CZ"/>
        </a:p>
      </dgm:t>
    </dgm:pt>
    <dgm:pt modelId="{A396CADF-678B-4E28-9735-18711BBA3099}" type="parTrans" cxnId="{CCF3682C-254C-4F08-BFE3-216209185257}">
      <dgm:prSet/>
      <dgm:spPr/>
      <dgm:t>
        <a:bodyPr/>
        <a:lstStyle/>
        <a:p>
          <a:endParaRPr lang="cs-CZ"/>
        </a:p>
      </dgm:t>
    </dgm:pt>
    <dgm:pt modelId="{EE6D724D-80AF-4A7E-A897-193BD1BC95B0}">
      <dgm:prSet phldrT="[Text]" custT="1"/>
      <dgm:spPr>
        <a:solidFill>
          <a:schemeClr val="bg2"/>
        </a:solidFill>
        <a:ln w="12700" cap="flat" cmpd="sng" algn="ctr">
          <a:solidFill>
            <a:schemeClr val="accent5">
              <a:lumMod val="50000"/>
            </a:schemeClr>
          </a:solidFill>
          <a:prstDash val="solid"/>
          <a:miter lim="800000"/>
        </a:ln>
        <a:effectLst/>
      </dgm:spPr>
      <dgm:t>
        <a:bodyPr spcFirstLastPara="0" vert="horz" wrap="square" lIns="76200" tIns="50800" rIns="76200" bIns="50800" numCol="1" spcCol="1270" anchor="ctr" anchorCtr="0"/>
        <a:lstStyle/>
        <a:p>
          <a:pPr marL="0" lvl="0" indent="0" algn="ctr" defTabSz="1778000">
            <a:lnSpc>
              <a:spcPct val="90000"/>
            </a:lnSpc>
            <a:spcBef>
              <a:spcPct val="0"/>
            </a:spcBef>
            <a:spcAft>
              <a:spcPct val="35000"/>
            </a:spcAft>
            <a:buNone/>
          </a:pPr>
          <a:r>
            <a:rPr lang="cs-CZ" sz="3200" kern="1200" dirty="0">
              <a:solidFill>
                <a:schemeClr val="tx1"/>
              </a:solidFill>
              <a:latin typeface="Calibri" panose="020F0502020204030204"/>
              <a:ea typeface="+mn-ea"/>
              <a:cs typeface="+mn-cs"/>
            </a:rPr>
            <a:t>PLUS</a:t>
          </a:r>
        </a:p>
      </dgm:t>
    </dgm:pt>
    <dgm:pt modelId="{F2C13507-7310-4260-A20B-AB9CBE7AFEA7}" type="parTrans" cxnId="{229B9AE7-AF4A-4DC6-9891-DA7FD752F0D5}">
      <dgm:prSet/>
      <dgm:spPr/>
      <dgm:t>
        <a:bodyPr/>
        <a:lstStyle/>
        <a:p>
          <a:endParaRPr lang="cs-CZ"/>
        </a:p>
      </dgm:t>
    </dgm:pt>
    <dgm:pt modelId="{7C620F90-CB6F-4D27-9059-34668BF5082C}" type="sibTrans" cxnId="{229B9AE7-AF4A-4DC6-9891-DA7FD752F0D5}">
      <dgm:prSet/>
      <dgm:spPr/>
      <dgm:t>
        <a:bodyPr/>
        <a:lstStyle/>
        <a:p>
          <a:endParaRPr lang="cs-CZ"/>
        </a:p>
      </dgm:t>
    </dgm:pt>
    <dgm:pt modelId="{CF28C576-6B84-4C12-9438-D6F400621D2F}" type="pres">
      <dgm:prSet presAssocID="{67ED3EA5-116F-4F97-8CFC-3391E5E47105}" presName="diagram" presStyleCnt="0">
        <dgm:presLayoutVars>
          <dgm:chPref val="1"/>
          <dgm:dir/>
          <dgm:animOne val="branch"/>
          <dgm:animLvl val="lvl"/>
          <dgm:resizeHandles/>
        </dgm:presLayoutVars>
      </dgm:prSet>
      <dgm:spPr/>
    </dgm:pt>
    <dgm:pt modelId="{EF109FFE-E2C4-49D2-9B66-FDF9C0A76E25}" type="pres">
      <dgm:prSet presAssocID="{0CED3AEB-A837-41C6-B663-891EB7A76474}" presName="root" presStyleCnt="0"/>
      <dgm:spPr/>
    </dgm:pt>
    <dgm:pt modelId="{AC1E49CA-2F0B-4905-B2F5-B87E7B160ADB}" type="pres">
      <dgm:prSet presAssocID="{0CED3AEB-A837-41C6-B663-891EB7A76474}" presName="rootComposite" presStyleCnt="0"/>
      <dgm:spPr/>
    </dgm:pt>
    <dgm:pt modelId="{8664DEE7-AB7E-44A4-98AE-0021CF76E5A0}" type="pres">
      <dgm:prSet presAssocID="{0CED3AEB-A837-41C6-B663-891EB7A76474}" presName="rootText" presStyleLbl="node1" presStyleIdx="0" presStyleCnt="3" custScaleX="144469" custScaleY="114594" custLinFactNeighborX="-4417" custLinFactNeighborY="13375"/>
      <dgm:spPr/>
    </dgm:pt>
    <dgm:pt modelId="{C084FC8E-4E9D-4315-B87F-3E0D16087627}" type="pres">
      <dgm:prSet presAssocID="{0CED3AEB-A837-41C6-B663-891EB7A76474}" presName="rootConnector" presStyleLbl="node1" presStyleIdx="0" presStyleCnt="3"/>
      <dgm:spPr/>
    </dgm:pt>
    <dgm:pt modelId="{AB3CE95B-59E7-47B1-817D-93D325C9FE5C}" type="pres">
      <dgm:prSet presAssocID="{0CED3AEB-A837-41C6-B663-891EB7A76474}" presName="childShape" presStyleCnt="0"/>
      <dgm:spPr/>
    </dgm:pt>
    <dgm:pt modelId="{0697CE2E-D79D-4C72-941A-998E9B279ACC}" type="pres">
      <dgm:prSet presAssocID="{24FA7772-2F67-4DA2-ABB0-C6A5101D7C92}" presName="Name13" presStyleLbl="parChTrans1D2" presStyleIdx="0" presStyleCnt="3"/>
      <dgm:spPr/>
    </dgm:pt>
    <dgm:pt modelId="{E6A53761-0875-4587-9B22-03E3EEDBD669}" type="pres">
      <dgm:prSet presAssocID="{4D9ADE6D-7B2F-4B05-A050-11E2C7CDD4B1}" presName="childText" presStyleLbl="bgAcc1" presStyleIdx="0" presStyleCnt="3" custScaleX="170979" custScaleY="114705" custLinFactNeighborX="-38645" custLinFactNeighborY="38081">
        <dgm:presLayoutVars>
          <dgm:bulletEnabled val="1"/>
        </dgm:presLayoutVars>
      </dgm:prSet>
      <dgm:spPr/>
    </dgm:pt>
    <dgm:pt modelId="{03044295-DEE3-40C0-858F-5EE78F3CCF81}" type="pres">
      <dgm:prSet presAssocID="{EE6D724D-80AF-4A7E-A897-193BD1BC95B0}" presName="root" presStyleCnt="0"/>
      <dgm:spPr/>
    </dgm:pt>
    <dgm:pt modelId="{5AB04C97-3ADA-4B45-A069-AAEAA5BCE526}" type="pres">
      <dgm:prSet presAssocID="{EE6D724D-80AF-4A7E-A897-193BD1BC95B0}" presName="rootComposite" presStyleCnt="0"/>
      <dgm:spPr/>
    </dgm:pt>
    <dgm:pt modelId="{5F1B7532-0AE0-4A03-8F9B-8399AB2AB23F}" type="pres">
      <dgm:prSet presAssocID="{EE6D724D-80AF-4A7E-A897-193BD1BC95B0}" presName="rootText" presStyleLbl="node1" presStyleIdx="1" presStyleCnt="3" custScaleX="76665" custScaleY="75131" custLinFactNeighborX="-7616" custLinFactNeighborY="23977"/>
      <dgm:spPr/>
    </dgm:pt>
    <dgm:pt modelId="{89D999FB-1194-492A-B88A-21590096993A}" type="pres">
      <dgm:prSet presAssocID="{EE6D724D-80AF-4A7E-A897-193BD1BC95B0}" presName="rootConnector" presStyleLbl="node1" presStyleIdx="1" presStyleCnt="3"/>
      <dgm:spPr/>
    </dgm:pt>
    <dgm:pt modelId="{549F3F88-624B-480F-979B-E0D99455B164}" type="pres">
      <dgm:prSet presAssocID="{EE6D724D-80AF-4A7E-A897-193BD1BC95B0}" presName="childShape" presStyleCnt="0"/>
      <dgm:spPr/>
    </dgm:pt>
    <dgm:pt modelId="{D3942FDF-BF15-42B1-B71C-07351004CDDC}" type="pres">
      <dgm:prSet presAssocID="{DB1CF28E-8553-44F0-81A3-04FAE39A7178}" presName="root" presStyleCnt="0"/>
      <dgm:spPr/>
    </dgm:pt>
    <dgm:pt modelId="{7769228F-52DB-422F-85A2-B75278F6A1B0}" type="pres">
      <dgm:prSet presAssocID="{DB1CF28E-8553-44F0-81A3-04FAE39A7178}" presName="rootComposite" presStyleCnt="0"/>
      <dgm:spPr/>
    </dgm:pt>
    <dgm:pt modelId="{6396051D-84CC-46E7-AB1A-AF68BDCE0181}" type="pres">
      <dgm:prSet presAssocID="{DB1CF28E-8553-44F0-81A3-04FAE39A7178}" presName="rootText" presStyleLbl="node1" presStyleIdx="2" presStyleCnt="3" custScaleX="145194" custScaleY="117000" custLinFactNeighborX="657" custLinFactNeighborY="13144"/>
      <dgm:spPr>
        <a:xfrm>
          <a:off x="6834163" y="100059"/>
          <a:ext cx="2651152" cy="1444135"/>
        </a:xfrm>
        <a:prstGeom prst="roundRect">
          <a:avLst>
            <a:gd name="adj" fmla="val 10000"/>
          </a:avLst>
        </a:prstGeom>
      </dgm:spPr>
    </dgm:pt>
    <dgm:pt modelId="{78D0E847-3E5A-4047-BE22-4A84E26D3E22}" type="pres">
      <dgm:prSet presAssocID="{DB1CF28E-8553-44F0-81A3-04FAE39A7178}" presName="rootConnector" presStyleLbl="node1" presStyleIdx="2" presStyleCnt="3"/>
      <dgm:spPr/>
    </dgm:pt>
    <dgm:pt modelId="{BF8A50FE-19E4-4BD9-9455-EB812D3B6FA1}" type="pres">
      <dgm:prSet presAssocID="{DB1CF28E-8553-44F0-81A3-04FAE39A7178}" presName="childShape" presStyleCnt="0"/>
      <dgm:spPr/>
    </dgm:pt>
    <dgm:pt modelId="{F9980CD4-5E0F-499A-AFD0-AE33D43E8C70}" type="pres">
      <dgm:prSet presAssocID="{6E701588-A512-4FD5-B803-116FA8AAAD2C}" presName="Name13" presStyleLbl="parChTrans1D2" presStyleIdx="1" presStyleCnt="3"/>
      <dgm:spPr/>
    </dgm:pt>
    <dgm:pt modelId="{DB0FDA9F-B16D-4B49-BA3C-FE64F08AE208}" type="pres">
      <dgm:prSet presAssocID="{0284CC8A-CB8E-4CE0-BC50-5C0F2273DE73}" presName="childText" presStyleLbl="bgAcc1" presStyleIdx="1" presStyleCnt="3" custScaleX="168479" custScaleY="102400" custLinFactNeighborX="-20977" custLinFactNeighborY="7228">
        <dgm:presLayoutVars>
          <dgm:bulletEnabled val="1"/>
        </dgm:presLayoutVars>
      </dgm:prSet>
      <dgm:spPr/>
    </dgm:pt>
    <dgm:pt modelId="{08A6CF1B-EBA7-423B-AD28-C6DB818312FF}" type="pres">
      <dgm:prSet presAssocID="{F60EA840-1CED-4C17-9C0A-5878BAEFAF3C}" presName="Name13" presStyleLbl="parChTrans1D2" presStyleIdx="2" presStyleCnt="3"/>
      <dgm:spPr/>
    </dgm:pt>
    <dgm:pt modelId="{65C50F82-CCE9-45A8-819C-7312BDA4E971}" type="pres">
      <dgm:prSet presAssocID="{B70957CB-CB2D-467C-BF6C-793BAA32E54B}" presName="childText" presStyleLbl="bgAcc1" presStyleIdx="2" presStyleCnt="3" custScaleX="180060" custScaleY="76988" custLinFactX="-5657" custLinFactNeighborX="-100000" custLinFactNeighborY="-5525">
        <dgm:presLayoutVars>
          <dgm:bulletEnabled val="1"/>
        </dgm:presLayoutVars>
      </dgm:prSet>
      <dgm:spPr/>
    </dgm:pt>
  </dgm:ptLst>
  <dgm:cxnLst>
    <dgm:cxn modelId="{8B19CD06-91CC-44A5-8076-1B219320D105}" type="presOf" srcId="{0284CC8A-CB8E-4CE0-BC50-5C0F2273DE73}" destId="{DB0FDA9F-B16D-4B49-BA3C-FE64F08AE208}" srcOrd="0" destOrd="0" presId="urn:microsoft.com/office/officeart/2005/8/layout/hierarchy3"/>
    <dgm:cxn modelId="{5934D114-3E51-4F98-BEFE-6BBCD0818ED1}" type="presOf" srcId="{B70957CB-CB2D-467C-BF6C-793BAA32E54B}" destId="{65C50F82-CCE9-45A8-819C-7312BDA4E971}" srcOrd="0" destOrd="0" presId="urn:microsoft.com/office/officeart/2005/8/layout/hierarchy3"/>
    <dgm:cxn modelId="{46B58F20-5CA8-4322-9A6A-E714A38BCBF8}" type="presOf" srcId="{0CED3AEB-A837-41C6-B663-891EB7A76474}" destId="{C084FC8E-4E9D-4315-B87F-3E0D16087627}" srcOrd="1" destOrd="0" presId="urn:microsoft.com/office/officeart/2005/8/layout/hierarchy3"/>
    <dgm:cxn modelId="{ABEA2621-02B9-4F92-A6B2-3C8BA7BA3600}" srcId="{0CED3AEB-A837-41C6-B663-891EB7A76474}" destId="{4D9ADE6D-7B2F-4B05-A050-11E2C7CDD4B1}" srcOrd="0" destOrd="0" parTransId="{24FA7772-2F67-4DA2-ABB0-C6A5101D7C92}" sibTransId="{5500A58D-E829-4D36-AA61-AF2EFF228313}"/>
    <dgm:cxn modelId="{CCF3682C-254C-4F08-BFE3-216209185257}" srcId="{67ED3EA5-116F-4F97-8CFC-3391E5E47105}" destId="{DB1CF28E-8553-44F0-81A3-04FAE39A7178}" srcOrd="2" destOrd="0" parTransId="{A396CADF-678B-4E28-9735-18711BBA3099}" sibTransId="{B0B393F8-AF27-41A1-8983-283612BCC3AE}"/>
    <dgm:cxn modelId="{74F80A39-1BE7-45B1-A0E7-421A7E159034}" srcId="{DB1CF28E-8553-44F0-81A3-04FAE39A7178}" destId="{0284CC8A-CB8E-4CE0-BC50-5C0F2273DE73}" srcOrd="0" destOrd="0" parTransId="{6E701588-A512-4FD5-B803-116FA8AAAD2C}" sibTransId="{E264B58F-559F-4934-BBD8-C5954413D9A4}"/>
    <dgm:cxn modelId="{BA015540-EB6B-4306-BDFB-344492EF0977}" srcId="{DB1CF28E-8553-44F0-81A3-04FAE39A7178}" destId="{B70957CB-CB2D-467C-BF6C-793BAA32E54B}" srcOrd="1" destOrd="0" parTransId="{F60EA840-1CED-4C17-9C0A-5878BAEFAF3C}" sibTransId="{E4108D08-F680-4519-9952-A295284CFE4D}"/>
    <dgm:cxn modelId="{88882960-AD5B-41F3-9C0B-E568CDCDB0AE}" type="presOf" srcId="{EE6D724D-80AF-4A7E-A897-193BD1BC95B0}" destId="{89D999FB-1194-492A-B88A-21590096993A}" srcOrd="1" destOrd="0" presId="urn:microsoft.com/office/officeart/2005/8/layout/hierarchy3"/>
    <dgm:cxn modelId="{755AA643-2930-4D3E-B60F-380087E2837B}" type="presOf" srcId="{F60EA840-1CED-4C17-9C0A-5878BAEFAF3C}" destId="{08A6CF1B-EBA7-423B-AD28-C6DB818312FF}" srcOrd="0" destOrd="0" presId="urn:microsoft.com/office/officeart/2005/8/layout/hierarchy3"/>
    <dgm:cxn modelId="{491EEF69-8968-4352-B3A7-5CED21F9E288}" type="presOf" srcId="{67ED3EA5-116F-4F97-8CFC-3391E5E47105}" destId="{CF28C576-6B84-4C12-9438-D6F400621D2F}" srcOrd="0" destOrd="0" presId="urn:microsoft.com/office/officeart/2005/8/layout/hierarchy3"/>
    <dgm:cxn modelId="{6FC8726F-FF90-47B2-9846-55B720CCDBE0}" type="presOf" srcId="{DB1CF28E-8553-44F0-81A3-04FAE39A7178}" destId="{6396051D-84CC-46E7-AB1A-AF68BDCE0181}" srcOrd="0" destOrd="0" presId="urn:microsoft.com/office/officeart/2005/8/layout/hierarchy3"/>
    <dgm:cxn modelId="{33638558-74B3-4303-AC01-20C33083A54E}" type="presOf" srcId="{6E701588-A512-4FD5-B803-116FA8AAAD2C}" destId="{F9980CD4-5E0F-499A-AFD0-AE33D43E8C70}" srcOrd="0" destOrd="0" presId="urn:microsoft.com/office/officeart/2005/8/layout/hierarchy3"/>
    <dgm:cxn modelId="{A783F4BB-7CEB-4D22-BA17-14FF81BFB480}" type="presOf" srcId="{0CED3AEB-A837-41C6-B663-891EB7A76474}" destId="{8664DEE7-AB7E-44A4-98AE-0021CF76E5A0}" srcOrd="0" destOrd="0" presId="urn:microsoft.com/office/officeart/2005/8/layout/hierarchy3"/>
    <dgm:cxn modelId="{4FB0FDBB-D2B2-4C3E-97B0-EEFD7F3FAD07}" type="presOf" srcId="{EE6D724D-80AF-4A7E-A897-193BD1BC95B0}" destId="{5F1B7532-0AE0-4A03-8F9B-8399AB2AB23F}" srcOrd="0" destOrd="0" presId="urn:microsoft.com/office/officeart/2005/8/layout/hierarchy3"/>
    <dgm:cxn modelId="{5CF653D3-D47E-41D7-9141-7803F84FD7E3}" type="presOf" srcId="{24FA7772-2F67-4DA2-ABB0-C6A5101D7C92}" destId="{0697CE2E-D79D-4C72-941A-998E9B279ACC}" srcOrd="0" destOrd="0" presId="urn:microsoft.com/office/officeart/2005/8/layout/hierarchy3"/>
    <dgm:cxn modelId="{229B9AE7-AF4A-4DC6-9891-DA7FD752F0D5}" srcId="{67ED3EA5-116F-4F97-8CFC-3391E5E47105}" destId="{EE6D724D-80AF-4A7E-A897-193BD1BC95B0}" srcOrd="1" destOrd="0" parTransId="{F2C13507-7310-4260-A20B-AB9CBE7AFEA7}" sibTransId="{7C620F90-CB6F-4D27-9059-34668BF5082C}"/>
    <dgm:cxn modelId="{C405E5E7-5AC7-41A6-8E95-98633035B6CC}" type="presOf" srcId="{4D9ADE6D-7B2F-4B05-A050-11E2C7CDD4B1}" destId="{E6A53761-0875-4587-9B22-03E3EEDBD669}" srcOrd="0" destOrd="0" presId="urn:microsoft.com/office/officeart/2005/8/layout/hierarchy3"/>
    <dgm:cxn modelId="{4497C3EE-ECE2-447C-BB27-EF0A08ACB8EE}" type="presOf" srcId="{DB1CF28E-8553-44F0-81A3-04FAE39A7178}" destId="{78D0E847-3E5A-4047-BE22-4A84E26D3E22}" srcOrd="1" destOrd="0" presId="urn:microsoft.com/office/officeart/2005/8/layout/hierarchy3"/>
    <dgm:cxn modelId="{7214ABFE-8396-4D91-AAEA-1C5826CB0CF1}" srcId="{67ED3EA5-116F-4F97-8CFC-3391E5E47105}" destId="{0CED3AEB-A837-41C6-B663-891EB7A76474}" srcOrd="0" destOrd="0" parTransId="{266F7803-466C-486E-A53B-FFCA21D47CEC}" sibTransId="{659F005B-4B45-4EC3-9933-3BA2F63B084F}"/>
    <dgm:cxn modelId="{C53296DC-6066-4079-B92C-D64860953EE3}" type="presParOf" srcId="{CF28C576-6B84-4C12-9438-D6F400621D2F}" destId="{EF109FFE-E2C4-49D2-9B66-FDF9C0A76E25}" srcOrd="0" destOrd="0" presId="urn:microsoft.com/office/officeart/2005/8/layout/hierarchy3"/>
    <dgm:cxn modelId="{88314C99-9DFC-44A1-B999-76DE59E3BDCE}" type="presParOf" srcId="{EF109FFE-E2C4-49D2-9B66-FDF9C0A76E25}" destId="{AC1E49CA-2F0B-4905-B2F5-B87E7B160ADB}" srcOrd="0" destOrd="0" presId="urn:microsoft.com/office/officeart/2005/8/layout/hierarchy3"/>
    <dgm:cxn modelId="{90F5BF4E-4A96-4478-8630-3A7AA8519246}" type="presParOf" srcId="{AC1E49CA-2F0B-4905-B2F5-B87E7B160ADB}" destId="{8664DEE7-AB7E-44A4-98AE-0021CF76E5A0}" srcOrd="0" destOrd="0" presId="urn:microsoft.com/office/officeart/2005/8/layout/hierarchy3"/>
    <dgm:cxn modelId="{2BF60955-2D80-4B42-A36E-371C844C7060}" type="presParOf" srcId="{AC1E49CA-2F0B-4905-B2F5-B87E7B160ADB}" destId="{C084FC8E-4E9D-4315-B87F-3E0D16087627}" srcOrd="1" destOrd="0" presId="urn:microsoft.com/office/officeart/2005/8/layout/hierarchy3"/>
    <dgm:cxn modelId="{2132698B-21FC-4325-968E-F13C3D5771F5}" type="presParOf" srcId="{EF109FFE-E2C4-49D2-9B66-FDF9C0A76E25}" destId="{AB3CE95B-59E7-47B1-817D-93D325C9FE5C}" srcOrd="1" destOrd="0" presId="urn:microsoft.com/office/officeart/2005/8/layout/hierarchy3"/>
    <dgm:cxn modelId="{4497D9FC-D64F-426A-B544-C2B506FFD615}" type="presParOf" srcId="{AB3CE95B-59E7-47B1-817D-93D325C9FE5C}" destId="{0697CE2E-D79D-4C72-941A-998E9B279ACC}" srcOrd="0" destOrd="0" presId="urn:microsoft.com/office/officeart/2005/8/layout/hierarchy3"/>
    <dgm:cxn modelId="{30509089-CB55-4E02-9D91-CACA174DC78B}" type="presParOf" srcId="{AB3CE95B-59E7-47B1-817D-93D325C9FE5C}" destId="{E6A53761-0875-4587-9B22-03E3EEDBD669}" srcOrd="1" destOrd="0" presId="urn:microsoft.com/office/officeart/2005/8/layout/hierarchy3"/>
    <dgm:cxn modelId="{472E0CAB-EC6D-4F7A-9E00-4135511B6590}" type="presParOf" srcId="{CF28C576-6B84-4C12-9438-D6F400621D2F}" destId="{03044295-DEE3-40C0-858F-5EE78F3CCF81}" srcOrd="1" destOrd="0" presId="urn:microsoft.com/office/officeart/2005/8/layout/hierarchy3"/>
    <dgm:cxn modelId="{05B0A845-6B8A-4B9A-BF58-5ADCB9DACADB}" type="presParOf" srcId="{03044295-DEE3-40C0-858F-5EE78F3CCF81}" destId="{5AB04C97-3ADA-4B45-A069-AAEAA5BCE526}" srcOrd="0" destOrd="0" presId="urn:microsoft.com/office/officeart/2005/8/layout/hierarchy3"/>
    <dgm:cxn modelId="{691FE955-875D-48F3-A3BD-C54D714AA514}" type="presParOf" srcId="{5AB04C97-3ADA-4B45-A069-AAEAA5BCE526}" destId="{5F1B7532-0AE0-4A03-8F9B-8399AB2AB23F}" srcOrd="0" destOrd="0" presId="urn:microsoft.com/office/officeart/2005/8/layout/hierarchy3"/>
    <dgm:cxn modelId="{83CEC302-B4B0-462C-A489-6291C1EA469B}" type="presParOf" srcId="{5AB04C97-3ADA-4B45-A069-AAEAA5BCE526}" destId="{89D999FB-1194-492A-B88A-21590096993A}" srcOrd="1" destOrd="0" presId="urn:microsoft.com/office/officeart/2005/8/layout/hierarchy3"/>
    <dgm:cxn modelId="{BD04E38D-2CAC-4EE3-8E9B-7CA360FBACA0}" type="presParOf" srcId="{03044295-DEE3-40C0-858F-5EE78F3CCF81}" destId="{549F3F88-624B-480F-979B-E0D99455B164}" srcOrd="1" destOrd="0" presId="urn:microsoft.com/office/officeart/2005/8/layout/hierarchy3"/>
    <dgm:cxn modelId="{F53DC9F3-BD81-4948-96E7-324F42E2C8C6}" type="presParOf" srcId="{CF28C576-6B84-4C12-9438-D6F400621D2F}" destId="{D3942FDF-BF15-42B1-B71C-07351004CDDC}" srcOrd="2" destOrd="0" presId="urn:microsoft.com/office/officeart/2005/8/layout/hierarchy3"/>
    <dgm:cxn modelId="{95007AEF-918D-4581-BA85-FF01BD6E4930}" type="presParOf" srcId="{D3942FDF-BF15-42B1-B71C-07351004CDDC}" destId="{7769228F-52DB-422F-85A2-B75278F6A1B0}" srcOrd="0" destOrd="0" presId="urn:microsoft.com/office/officeart/2005/8/layout/hierarchy3"/>
    <dgm:cxn modelId="{C81B2ABB-4BA9-403B-8D7D-574B23F080D1}" type="presParOf" srcId="{7769228F-52DB-422F-85A2-B75278F6A1B0}" destId="{6396051D-84CC-46E7-AB1A-AF68BDCE0181}" srcOrd="0" destOrd="0" presId="urn:microsoft.com/office/officeart/2005/8/layout/hierarchy3"/>
    <dgm:cxn modelId="{47013D3B-C049-47D4-89E5-0A61A7748BF6}" type="presParOf" srcId="{7769228F-52DB-422F-85A2-B75278F6A1B0}" destId="{78D0E847-3E5A-4047-BE22-4A84E26D3E22}" srcOrd="1" destOrd="0" presId="urn:microsoft.com/office/officeart/2005/8/layout/hierarchy3"/>
    <dgm:cxn modelId="{B2B59758-BCB5-4B52-8428-6AD7AE12A6D2}" type="presParOf" srcId="{D3942FDF-BF15-42B1-B71C-07351004CDDC}" destId="{BF8A50FE-19E4-4BD9-9455-EB812D3B6FA1}" srcOrd="1" destOrd="0" presId="urn:microsoft.com/office/officeart/2005/8/layout/hierarchy3"/>
    <dgm:cxn modelId="{38287DBD-D8C3-415D-B28C-CE2A76A3B06F}" type="presParOf" srcId="{BF8A50FE-19E4-4BD9-9455-EB812D3B6FA1}" destId="{F9980CD4-5E0F-499A-AFD0-AE33D43E8C70}" srcOrd="0" destOrd="0" presId="urn:microsoft.com/office/officeart/2005/8/layout/hierarchy3"/>
    <dgm:cxn modelId="{5373C83E-085B-4BCC-A79B-6AB82C14FF4C}" type="presParOf" srcId="{BF8A50FE-19E4-4BD9-9455-EB812D3B6FA1}" destId="{DB0FDA9F-B16D-4B49-BA3C-FE64F08AE208}" srcOrd="1" destOrd="0" presId="urn:microsoft.com/office/officeart/2005/8/layout/hierarchy3"/>
    <dgm:cxn modelId="{A7585DDB-73ED-4044-B451-182199500052}" type="presParOf" srcId="{BF8A50FE-19E4-4BD9-9455-EB812D3B6FA1}" destId="{08A6CF1B-EBA7-423B-AD28-C6DB818312FF}" srcOrd="2" destOrd="0" presId="urn:microsoft.com/office/officeart/2005/8/layout/hierarchy3"/>
    <dgm:cxn modelId="{0C82C451-7E0D-4510-A6F7-89350892769F}" type="presParOf" srcId="{BF8A50FE-19E4-4BD9-9455-EB812D3B6FA1}" destId="{65C50F82-CCE9-45A8-819C-7312BDA4E971}"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257899-AEDA-4C3B-B5EE-45DDBF4C2EEE}"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cs-CZ"/>
        </a:p>
      </dgm:t>
    </dgm:pt>
    <dgm:pt modelId="{3AB828C8-F75A-4EFA-9CDC-EA559F6126B1}">
      <dgm:prSet phldrT="[Text]"/>
      <dgm:spPr/>
      <dgm:t>
        <a:bodyPr/>
        <a:lstStyle/>
        <a:p>
          <a:r>
            <a:rPr lang="cs-CZ" dirty="0"/>
            <a:t>Chirurgie</a:t>
          </a:r>
        </a:p>
      </dgm:t>
    </dgm:pt>
    <dgm:pt modelId="{23AF5CB8-2399-4E34-A177-B336A63DE9A5}" type="parTrans" cxnId="{EB917F67-4DAF-46C2-BFDF-E29B9E8CC895}">
      <dgm:prSet/>
      <dgm:spPr/>
      <dgm:t>
        <a:bodyPr/>
        <a:lstStyle/>
        <a:p>
          <a:endParaRPr lang="cs-CZ"/>
        </a:p>
      </dgm:t>
    </dgm:pt>
    <dgm:pt modelId="{5AB19DC6-915D-4D17-8221-4286AEC64764}" type="sibTrans" cxnId="{EB917F67-4DAF-46C2-BFDF-E29B9E8CC895}">
      <dgm:prSet/>
      <dgm:spPr/>
      <dgm:t>
        <a:bodyPr/>
        <a:lstStyle/>
        <a:p>
          <a:endParaRPr lang="cs-CZ"/>
        </a:p>
      </dgm:t>
    </dgm:pt>
    <dgm:pt modelId="{FA866A3B-8464-4F4E-926B-A63FAFF4261E}">
      <dgm:prSet phldrT="[Text]"/>
      <dgm:spPr/>
      <dgm:t>
        <a:bodyPr/>
        <a:lstStyle/>
        <a:p>
          <a:r>
            <a:rPr lang="cs-CZ" dirty="0" err="1">
              <a:solidFill>
                <a:schemeClr val="tx1"/>
              </a:solidFill>
            </a:rPr>
            <a:t>Ovarektomie</a:t>
          </a:r>
          <a:r>
            <a:rPr lang="cs-CZ" dirty="0">
              <a:solidFill>
                <a:schemeClr val="tx1"/>
              </a:solidFill>
            </a:rPr>
            <a:t> (AE) </a:t>
          </a:r>
          <a:r>
            <a:rPr lang="cs-CZ" dirty="0"/>
            <a:t>/ HYE + AE</a:t>
          </a:r>
        </a:p>
      </dgm:t>
    </dgm:pt>
    <dgm:pt modelId="{A4B6246C-A710-40B3-BC13-006337F2AC20}" type="parTrans" cxnId="{DA1D110E-49A9-4C8B-82ED-2C58380AEAC9}">
      <dgm:prSet/>
      <dgm:spPr/>
      <dgm:t>
        <a:bodyPr/>
        <a:lstStyle/>
        <a:p>
          <a:endParaRPr lang="cs-CZ"/>
        </a:p>
      </dgm:t>
    </dgm:pt>
    <dgm:pt modelId="{67446772-1861-4D8E-8EA7-493C1A01BA07}" type="sibTrans" cxnId="{DA1D110E-49A9-4C8B-82ED-2C58380AEAC9}">
      <dgm:prSet/>
      <dgm:spPr/>
      <dgm:t>
        <a:bodyPr/>
        <a:lstStyle/>
        <a:p>
          <a:endParaRPr lang="cs-CZ"/>
        </a:p>
      </dgm:t>
    </dgm:pt>
    <dgm:pt modelId="{6A746EBB-0E2E-4F6E-B1E9-370B0D160189}">
      <dgm:prSet phldrT="[Text]"/>
      <dgm:spPr/>
      <dgm:t>
        <a:bodyPr/>
        <a:lstStyle/>
        <a:p>
          <a:r>
            <a:rPr lang="cs-CZ" dirty="0"/>
            <a:t>Chemoterapie</a:t>
          </a:r>
        </a:p>
      </dgm:t>
    </dgm:pt>
    <dgm:pt modelId="{B2663610-DC9F-49AD-86BD-F233E8285B47}" type="parTrans" cxnId="{797807A2-815A-4CE5-9B81-67C491F7B073}">
      <dgm:prSet/>
      <dgm:spPr/>
      <dgm:t>
        <a:bodyPr/>
        <a:lstStyle/>
        <a:p>
          <a:endParaRPr lang="cs-CZ"/>
        </a:p>
      </dgm:t>
    </dgm:pt>
    <dgm:pt modelId="{E7BDA295-E02C-489B-BC34-B749D69488D1}" type="sibTrans" cxnId="{797807A2-815A-4CE5-9B81-67C491F7B073}">
      <dgm:prSet/>
      <dgm:spPr/>
      <dgm:t>
        <a:bodyPr/>
        <a:lstStyle/>
        <a:p>
          <a:endParaRPr lang="cs-CZ"/>
        </a:p>
      </dgm:t>
    </dgm:pt>
    <dgm:pt modelId="{8692B709-1A07-4A22-A37B-B2B90658A2A2}">
      <dgm:prSet phldrT="[Text]"/>
      <dgm:spPr/>
      <dgm:t>
        <a:bodyPr/>
        <a:lstStyle/>
        <a:p>
          <a:r>
            <a:rPr lang="cs-CZ" dirty="0"/>
            <a:t>DOBŘE REAGUJÍ!</a:t>
          </a:r>
        </a:p>
      </dgm:t>
    </dgm:pt>
    <dgm:pt modelId="{5EAC4E9F-68B5-473A-9E52-EC2C1253E4BE}" type="parTrans" cxnId="{CA95B3D6-4F06-4E74-B233-F83A83934A42}">
      <dgm:prSet/>
      <dgm:spPr/>
      <dgm:t>
        <a:bodyPr/>
        <a:lstStyle/>
        <a:p>
          <a:endParaRPr lang="cs-CZ"/>
        </a:p>
      </dgm:t>
    </dgm:pt>
    <dgm:pt modelId="{21CFAF86-75C5-4482-B99B-E914A6154F36}" type="sibTrans" cxnId="{CA95B3D6-4F06-4E74-B233-F83A83934A42}">
      <dgm:prSet/>
      <dgm:spPr/>
      <dgm:t>
        <a:bodyPr/>
        <a:lstStyle/>
        <a:p>
          <a:endParaRPr lang="cs-CZ"/>
        </a:p>
      </dgm:t>
    </dgm:pt>
    <dgm:pt modelId="{5EF1CD45-3F46-49BF-A303-E834CA7163EA}">
      <dgm:prSet phldrT="[Text]"/>
      <dgm:spPr>
        <a:solidFill>
          <a:schemeClr val="accent1">
            <a:lumMod val="40000"/>
            <a:lumOff val="60000"/>
          </a:schemeClr>
        </a:solidFill>
        <a:ln>
          <a:solidFill>
            <a:schemeClr val="accent1"/>
          </a:solidFill>
        </a:ln>
      </dgm:spPr>
      <dgm:t>
        <a:bodyPr/>
        <a:lstStyle/>
        <a:p>
          <a:r>
            <a:rPr lang="cs-CZ" dirty="0"/>
            <a:t>Radioterapie</a:t>
          </a:r>
        </a:p>
      </dgm:t>
    </dgm:pt>
    <dgm:pt modelId="{BAC7D09F-2BCB-4571-B53C-D0D9210F50F5}" type="parTrans" cxnId="{EBC8D535-F3B0-481D-982B-F3A2D93646C4}">
      <dgm:prSet/>
      <dgm:spPr/>
      <dgm:t>
        <a:bodyPr/>
        <a:lstStyle/>
        <a:p>
          <a:endParaRPr lang="cs-CZ"/>
        </a:p>
      </dgm:t>
    </dgm:pt>
    <dgm:pt modelId="{2E693021-382C-4A57-BB81-6B9FC372ECD3}" type="sibTrans" cxnId="{EBC8D535-F3B0-481D-982B-F3A2D93646C4}">
      <dgm:prSet/>
      <dgm:spPr/>
      <dgm:t>
        <a:bodyPr/>
        <a:lstStyle/>
        <a:p>
          <a:endParaRPr lang="cs-CZ"/>
        </a:p>
      </dgm:t>
    </dgm:pt>
    <dgm:pt modelId="{76FCA677-499B-4049-9E0A-B102D175049F}">
      <dgm:prSet phldrT="[Text]"/>
      <dgm:spPr/>
      <dgm:t>
        <a:bodyPr/>
        <a:lstStyle/>
        <a:p>
          <a:r>
            <a:rPr lang="cs-CZ" dirty="0"/>
            <a:t>Jen </a:t>
          </a:r>
          <a:r>
            <a:rPr lang="cs-CZ" dirty="0" err="1"/>
            <a:t>dysgerminom</a:t>
          </a:r>
          <a:r>
            <a:rPr lang="cs-CZ" dirty="0"/>
            <a:t> reaguje</a:t>
          </a:r>
        </a:p>
      </dgm:t>
    </dgm:pt>
    <dgm:pt modelId="{9F5FDACC-1008-4CE3-8316-E8F17B6BAC3F}" type="parTrans" cxnId="{7005AEE7-1CF0-459A-96CE-CFF5D9F525AB}">
      <dgm:prSet/>
      <dgm:spPr/>
      <dgm:t>
        <a:bodyPr/>
        <a:lstStyle/>
        <a:p>
          <a:endParaRPr lang="cs-CZ"/>
        </a:p>
      </dgm:t>
    </dgm:pt>
    <dgm:pt modelId="{6F16EFAA-EAEE-4EA5-8F87-48FB75A2F728}" type="sibTrans" cxnId="{7005AEE7-1CF0-459A-96CE-CFF5D9F525AB}">
      <dgm:prSet/>
      <dgm:spPr/>
      <dgm:t>
        <a:bodyPr/>
        <a:lstStyle/>
        <a:p>
          <a:endParaRPr lang="cs-CZ"/>
        </a:p>
      </dgm:t>
    </dgm:pt>
    <dgm:pt modelId="{D55F667B-DC4C-4742-8FCA-7B3BCEF5264D}" type="pres">
      <dgm:prSet presAssocID="{13257899-AEDA-4C3B-B5EE-45DDBF4C2EEE}" presName="diagram" presStyleCnt="0">
        <dgm:presLayoutVars>
          <dgm:chPref val="1"/>
          <dgm:dir/>
          <dgm:animOne val="branch"/>
          <dgm:animLvl val="lvl"/>
          <dgm:resizeHandles/>
        </dgm:presLayoutVars>
      </dgm:prSet>
      <dgm:spPr/>
    </dgm:pt>
    <dgm:pt modelId="{7A12283F-C592-4DEF-912F-2AB12360C2FF}" type="pres">
      <dgm:prSet presAssocID="{3AB828C8-F75A-4EFA-9CDC-EA559F6126B1}" presName="root" presStyleCnt="0"/>
      <dgm:spPr/>
    </dgm:pt>
    <dgm:pt modelId="{DD3905C2-DFC0-42C1-9109-5926C77E8216}" type="pres">
      <dgm:prSet presAssocID="{3AB828C8-F75A-4EFA-9CDC-EA559F6126B1}" presName="rootComposite" presStyleCnt="0"/>
      <dgm:spPr/>
    </dgm:pt>
    <dgm:pt modelId="{BF251E03-35A9-48A6-81B6-5D1C4AB7B3E6}" type="pres">
      <dgm:prSet presAssocID="{3AB828C8-F75A-4EFA-9CDC-EA559F6126B1}" presName="rootText" presStyleLbl="node1" presStyleIdx="0" presStyleCnt="3"/>
      <dgm:spPr/>
    </dgm:pt>
    <dgm:pt modelId="{A1578934-B862-47DC-B136-1E56A0092C02}" type="pres">
      <dgm:prSet presAssocID="{3AB828C8-F75A-4EFA-9CDC-EA559F6126B1}" presName="rootConnector" presStyleLbl="node1" presStyleIdx="0" presStyleCnt="3"/>
      <dgm:spPr/>
    </dgm:pt>
    <dgm:pt modelId="{BD4F095B-F091-41C7-B94E-45783EA3CE4A}" type="pres">
      <dgm:prSet presAssocID="{3AB828C8-F75A-4EFA-9CDC-EA559F6126B1}" presName="childShape" presStyleCnt="0"/>
      <dgm:spPr/>
    </dgm:pt>
    <dgm:pt modelId="{29FE4C56-E423-403D-8FB7-3DC489629E6E}" type="pres">
      <dgm:prSet presAssocID="{A4B6246C-A710-40B3-BC13-006337F2AC20}" presName="Name13" presStyleLbl="parChTrans1D2" presStyleIdx="0" presStyleCnt="3"/>
      <dgm:spPr/>
    </dgm:pt>
    <dgm:pt modelId="{3C223EB3-C59E-4573-B276-B3CDA25EAEBF}" type="pres">
      <dgm:prSet presAssocID="{FA866A3B-8464-4F4E-926B-A63FAFF4261E}" presName="childText" presStyleLbl="bgAcc1" presStyleIdx="0" presStyleCnt="3">
        <dgm:presLayoutVars>
          <dgm:bulletEnabled val="1"/>
        </dgm:presLayoutVars>
      </dgm:prSet>
      <dgm:spPr/>
    </dgm:pt>
    <dgm:pt modelId="{0441B8A6-5794-4325-A181-BF8BE0338058}" type="pres">
      <dgm:prSet presAssocID="{6A746EBB-0E2E-4F6E-B1E9-370B0D160189}" presName="root" presStyleCnt="0"/>
      <dgm:spPr/>
    </dgm:pt>
    <dgm:pt modelId="{8B273D06-6461-4F42-A9CB-E0A26FBBCCB7}" type="pres">
      <dgm:prSet presAssocID="{6A746EBB-0E2E-4F6E-B1E9-370B0D160189}" presName="rootComposite" presStyleCnt="0"/>
      <dgm:spPr/>
    </dgm:pt>
    <dgm:pt modelId="{CABA1541-AF2B-4DD7-9924-0A3143960A25}" type="pres">
      <dgm:prSet presAssocID="{6A746EBB-0E2E-4F6E-B1E9-370B0D160189}" presName="rootText" presStyleLbl="node1" presStyleIdx="1" presStyleCnt="3"/>
      <dgm:spPr/>
    </dgm:pt>
    <dgm:pt modelId="{91FA632E-58B8-41F0-8E45-EF69E379BF38}" type="pres">
      <dgm:prSet presAssocID="{6A746EBB-0E2E-4F6E-B1E9-370B0D160189}" presName="rootConnector" presStyleLbl="node1" presStyleIdx="1" presStyleCnt="3"/>
      <dgm:spPr/>
    </dgm:pt>
    <dgm:pt modelId="{3E89E219-988F-4A31-9566-E4F56655F678}" type="pres">
      <dgm:prSet presAssocID="{6A746EBB-0E2E-4F6E-B1E9-370B0D160189}" presName="childShape" presStyleCnt="0"/>
      <dgm:spPr/>
    </dgm:pt>
    <dgm:pt modelId="{9A395369-A13C-4B5C-B5CE-2DBFCA6BCC93}" type="pres">
      <dgm:prSet presAssocID="{5EAC4E9F-68B5-473A-9E52-EC2C1253E4BE}" presName="Name13" presStyleLbl="parChTrans1D2" presStyleIdx="1" presStyleCnt="3"/>
      <dgm:spPr/>
    </dgm:pt>
    <dgm:pt modelId="{C3088D3F-3090-429E-80A4-DF796D1AD6D4}" type="pres">
      <dgm:prSet presAssocID="{8692B709-1A07-4A22-A37B-B2B90658A2A2}" presName="childText" presStyleLbl="bgAcc1" presStyleIdx="1" presStyleCnt="3">
        <dgm:presLayoutVars>
          <dgm:bulletEnabled val="1"/>
        </dgm:presLayoutVars>
      </dgm:prSet>
      <dgm:spPr/>
    </dgm:pt>
    <dgm:pt modelId="{8701B833-5E56-4478-A248-6FCBF90DC7D1}" type="pres">
      <dgm:prSet presAssocID="{5EF1CD45-3F46-49BF-A303-E834CA7163EA}" presName="root" presStyleCnt="0"/>
      <dgm:spPr/>
    </dgm:pt>
    <dgm:pt modelId="{AB32504D-66EC-4703-A1A8-29276141AB54}" type="pres">
      <dgm:prSet presAssocID="{5EF1CD45-3F46-49BF-A303-E834CA7163EA}" presName="rootComposite" presStyleCnt="0"/>
      <dgm:spPr/>
    </dgm:pt>
    <dgm:pt modelId="{75DF1507-B8D1-4F91-A6E1-2622054EDAF3}" type="pres">
      <dgm:prSet presAssocID="{5EF1CD45-3F46-49BF-A303-E834CA7163EA}" presName="rootText" presStyleLbl="node1" presStyleIdx="2" presStyleCnt="3"/>
      <dgm:spPr/>
    </dgm:pt>
    <dgm:pt modelId="{A0A03659-ADFF-491A-A8B5-798D1E4C18FA}" type="pres">
      <dgm:prSet presAssocID="{5EF1CD45-3F46-49BF-A303-E834CA7163EA}" presName="rootConnector" presStyleLbl="node1" presStyleIdx="2" presStyleCnt="3"/>
      <dgm:spPr/>
    </dgm:pt>
    <dgm:pt modelId="{6FDEE297-5DE3-4606-8A5D-827AE7E5DD2E}" type="pres">
      <dgm:prSet presAssocID="{5EF1CD45-3F46-49BF-A303-E834CA7163EA}" presName="childShape" presStyleCnt="0"/>
      <dgm:spPr/>
    </dgm:pt>
    <dgm:pt modelId="{7D971FE7-A2AE-4B7D-81B9-D6DEB08D7423}" type="pres">
      <dgm:prSet presAssocID="{9F5FDACC-1008-4CE3-8316-E8F17B6BAC3F}" presName="Name13" presStyleLbl="parChTrans1D2" presStyleIdx="2" presStyleCnt="3"/>
      <dgm:spPr/>
    </dgm:pt>
    <dgm:pt modelId="{E9D47A93-C463-452F-BE6A-46EB7D3E227C}" type="pres">
      <dgm:prSet presAssocID="{76FCA677-499B-4049-9E0A-B102D175049F}" presName="childText" presStyleLbl="bgAcc1" presStyleIdx="2" presStyleCnt="3">
        <dgm:presLayoutVars>
          <dgm:bulletEnabled val="1"/>
        </dgm:presLayoutVars>
      </dgm:prSet>
      <dgm:spPr/>
    </dgm:pt>
  </dgm:ptLst>
  <dgm:cxnLst>
    <dgm:cxn modelId="{89A02300-B83B-4106-99D4-4CB4295DC977}" type="presOf" srcId="{9F5FDACC-1008-4CE3-8316-E8F17B6BAC3F}" destId="{7D971FE7-A2AE-4B7D-81B9-D6DEB08D7423}" srcOrd="0" destOrd="0" presId="urn:microsoft.com/office/officeart/2005/8/layout/hierarchy3"/>
    <dgm:cxn modelId="{2E88CD04-313E-454E-A273-BA91F88A7D8D}" type="presOf" srcId="{5EF1CD45-3F46-49BF-A303-E834CA7163EA}" destId="{A0A03659-ADFF-491A-A8B5-798D1E4C18FA}" srcOrd="1" destOrd="0" presId="urn:microsoft.com/office/officeart/2005/8/layout/hierarchy3"/>
    <dgm:cxn modelId="{DA1D110E-49A9-4C8B-82ED-2C58380AEAC9}" srcId="{3AB828C8-F75A-4EFA-9CDC-EA559F6126B1}" destId="{FA866A3B-8464-4F4E-926B-A63FAFF4261E}" srcOrd="0" destOrd="0" parTransId="{A4B6246C-A710-40B3-BC13-006337F2AC20}" sibTransId="{67446772-1861-4D8E-8EA7-493C1A01BA07}"/>
    <dgm:cxn modelId="{9A2E2829-137D-49A0-A165-A895DDC05D0C}" type="presOf" srcId="{76FCA677-499B-4049-9E0A-B102D175049F}" destId="{E9D47A93-C463-452F-BE6A-46EB7D3E227C}" srcOrd="0" destOrd="0" presId="urn:microsoft.com/office/officeart/2005/8/layout/hierarchy3"/>
    <dgm:cxn modelId="{EBC8D535-F3B0-481D-982B-F3A2D93646C4}" srcId="{13257899-AEDA-4C3B-B5EE-45DDBF4C2EEE}" destId="{5EF1CD45-3F46-49BF-A303-E834CA7163EA}" srcOrd="2" destOrd="0" parTransId="{BAC7D09F-2BCB-4571-B53C-D0D9210F50F5}" sibTransId="{2E693021-382C-4A57-BB81-6B9FC372ECD3}"/>
    <dgm:cxn modelId="{A29CFB3C-2D54-4F63-89B5-729AE40BB436}" type="presOf" srcId="{13257899-AEDA-4C3B-B5EE-45DDBF4C2EEE}" destId="{D55F667B-DC4C-4742-8FCA-7B3BCEF5264D}" srcOrd="0" destOrd="0" presId="urn:microsoft.com/office/officeart/2005/8/layout/hierarchy3"/>
    <dgm:cxn modelId="{EB917F67-4DAF-46C2-BFDF-E29B9E8CC895}" srcId="{13257899-AEDA-4C3B-B5EE-45DDBF4C2EEE}" destId="{3AB828C8-F75A-4EFA-9CDC-EA559F6126B1}" srcOrd="0" destOrd="0" parTransId="{23AF5CB8-2399-4E34-A177-B336A63DE9A5}" sibTransId="{5AB19DC6-915D-4D17-8221-4286AEC64764}"/>
    <dgm:cxn modelId="{8A211650-32E6-49E2-92DE-59E2C1E4E9D8}" type="presOf" srcId="{6A746EBB-0E2E-4F6E-B1E9-370B0D160189}" destId="{CABA1541-AF2B-4DD7-9924-0A3143960A25}" srcOrd="0" destOrd="0" presId="urn:microsoft.com/office/officeart/2005/8/layout/hierarchy3"/>
    <dgm:cxn modelId="{1C616571-A1E7-4896-8E05-13C0349013A3}" type="presOf" srcId="{3AB828C8-F75A-4EFA-9CDC-EA559F6126B1}" destId="{BF251E03-35A9-48A6-81B6-5D1C4AB7B3E6}" srcOrd="0" destOrd="0" presId="urn:microsoft.com/office/officeart/2005/8/layout/hierarchy3"/>
    <dgm:cxn modelId="{8CDBCF53-0251-445E-9E17-9FB8A74EF4A6}" type="presOf" srcId="{A4B6246C-A710-40B3-BC13-006337F2AC20}" destId="{29FE4C56-E423-403D-8FB7-3DC489629E6E}" srcOrd="0" destOrd="0" presId="urn:microsoft.com/office/officeart/2005/8/layout/hierarchy3"/>
    <dgm:cxn modelId="{FD6F5E92-D4B2-40C7-81AB-6E7BBD73F06F}" type="presOf" srcId="{6A746EBB-0E2E-4F6E-B1E9-370B0D160189}" destId="{91FA632E-58B8-41F0-8E45-EF69E379BF38}" srcOrd="1" destOrd="0" presId="urn:microsoft.com/office/officeart/2005/8/layout/hierarchy3"/>
    <dgm:cxn modelId="{3E6FE092-42D1-453A-A465-CC4EC3AE2FA1}" type="presOf" srcId="{3AB828C8-F75A-4EFA-9CDC-EA559F6126B1}" destId="{A1578934-B862-47DC-B136-1E56A0092C02}" srcOrd="1" destOrd="0" presId="urn:microsoft.com/office/officeart/2005/8/layout/hierarchy3"/>
    <dgm:cxn modelId="{797807A2-815A-4CE5-9B81-67C491F7B073}" srcId="{13257899-AEDA-4C3B-B5EE-45DDBF4C2EEE}" destId="{6A746EBB-0E2E-4F6E-B1E9-370B0D160189}" srcOrd="1" destOrd="0" parTransId="{B2663610-DC9F-49AD-86BD-F233E8285B47}" sibTransId="{E7BDA295-E02C-489B-BC34-B749D69488D1}"/>
    <dgm:cxn modelId="{BC7182A6-5E3B-424C-89FA-72C70814D9C6}" type="presOf" srcId="{8692B709-1A07-4A22-A37B-B2B90658A2A2}" destId="{C3088D3F-3090-429E-80A4-DF796D1AD6D4}" srcOrd="0" destOrd="0" presId="urn:microsoft.com/office/officeart/2005/8/layout/hierarchy3"/>
    <dgm:cxn modelId="{CF4F65CB-238E-4EB6-8A70-1500F538AAFB}" type="presOf" srcId="{FA866A3B-8464-4F4E-926B-A63FAFF4261E}" destId="{3C223EB3-C59E-4573-B276-B3CDA25EAEBF}" srcOrd="0" destOrd="0" presId="urn:microsoft.com/office/officeart/2005/8/layout/hierarchy3"/>
    <dgm:cxn modelId="{4C37D8D2-8953-4014-8D72-B76917DAB8B6}" type="presOf" srcId="{5EAC4E9F-68B5-473A-9E52-EC2C1253E4BE}" destId="{9A395369-A13C-4B5C-B5CE-2DBFCA6BCC93}" srcOrd="0" destOrd="0" presId="urn:microsoft.com/office/officeart/2005/8/layout/hierarchy3"/>
    <dgm:cxn modelId="{CA95B3D6-4F06-4E74-B233-F83A83934A42}" srcId="{6A746EBB-0E2E-4F6E-B1E9-370B0D160189}" destId="{8692B709-1A07-4A22-A37B-B2B90658A2A2}" srcOrd="0" destOrd="0" parTransId="{5EAC4E9F-68B5-473A-9E52-EC2C1253E4BE}" sibTransId="{21CFAF86-75C5-4482-B99B-E914A6154F36}"/>
    <dgm:cxn modelId="{7005AEE7-1CF0-459A-96CE-CFF5D9F525AB}" srcId="{5EF1CD45-3F46-49BF-A303-E834CA7163EA}" destId="{76FCA677-499B-4049-9E0A-B102D175049F}" srcOrd="0" destOrd="0" parTransId="{9F5FDACC-1008-4CE3-8316-E8F17B6BAC3F}" sibTransId="{6F16EFAA-EAEE-4EA5-8F87-48FB75A2F728}"/>
    <dgm:cxn modelId="{528023E9-EE52-47E9-B15C-738D89FA9671}" type="presOf" srcId="{5EF1CD45-3F46-49BF-A303-E834CA7163EA}" destId="{75DF1507-B8D1-4F91-A6E1-2622054EDAF3}" srcOrd="0" destOrd="0" presId="urn:microsoft.com/office/officeart/2005/8/layout/hierarchy3"/>
    <dgm:cxn modelId="{874B2B86-11A9-46B6-B202-12933827C1DC}" type="presParOf" srcId="{D55F667B-DC4C-4742-8FCA-7B3BCEF5264D}" destId="{7A12283F-C592-4DEF-912F-2AB12360C2FF}" srcOrd="0" destOrd="0" presId="urn:microsoft.com/office/officeart/2005/8/layout/hierarchy3"/>
    <dgm:cxn modelId="{EDC202F0-E178-4D9C-925E-84C92E439413}" type="presParOf" srcId="{7A12283F-C592-4DEF-912F-2AB12360C2FF}" destId="{DD3905C2-DFC0-42C1-9109-5926C77E8216}" srcOrd="0" destOrd="0" presId="urn:microsoft.com/office/officeart/2005/8/layout/hierarchy3"/>
    <dgm:cxn modelId="{116C77C4-01F0-440C-92EE-5272203E4345}" type="presParOf" srcId="{DD3905C2-DFC0-42C1-9109-5926C77E8216}" destId="{BF251E03-35A9-48A6-81B6-5D1C4AB7B3E6}" srcOrd="0" destOrd="0" presId="urn:microsoft.com/office/officeart/2005/8/layout/hierarchy3"/>
    <dgm:cxn modelId="{F40A9EFE-D32E-490B-8A3C-55A0D9A21D05}" type="presParOf" srcId="{DD3905C2-DFC0-42C1-9109-5926C77E8216}" destId="{A1578934-B862-47DC-B136-1E56A0092C02}" srcOrd="1" destOrd="0" presId="urn:microsoft.com/office/officeart/2005/8/layout/hierarchy3"/>
    <dgm:cxn modelId="{C6382B88-8746-443A-A7B8-0320EFBCD84E}" type="presParOf" srcId="{7A12283F-C592-4DEF-912F-2AB12360C2FF}" destId="{BD4F095B-F091-41C7-B94E-45783EA3CE4A}" srcOrd="1" destOrd="0" presId="urn:microsoft.com/office/officeart/2005/8/layout/hierarchy3"/>
    <dgm:cxn modelId="{911EC793-72E4-4C57-B073-A89BE6A7C16B}" type="presParOf" srcId="{BD4F095B-F091-41C7-B94E-45783EA3CE4A}" destId="{29FE4C56-E423-403D-8FB7-3DC489629E6E}" srcOrd="0" destOrd="0" presId="urn:microsoft.com/office/officeart/2005/8/layout/hierarchy3"/>
    <dgm:cxn modelId="{0D6527B0-1771-4DC8-B1D0-F29EB5C93DC7}" type="presParOf" srcId="{BD4F095B-F091-41C7-B94E-45783EA3CE4A}" destId="{3C223EB3-C59E-4573-B276-B3CDA25EAEBF}" srcOrd="1" destOrd="0" presId="urn:microsoft.com/office/officeart/2005/8/layout/hierarchy3"/>
    <dgm:cxn modelId="{8D576989-C88A-4B1A-AD3C-A8EDDC149E76}" type="presParOf" srcId="{D55F667B-DC4C-4742-8FCA-7B3BCEF5264D}" destId="{0441B8A6-5794-4325-A181-BF8BE0338058}" srcOrd="1" destOrd="0" presId="urn:microsoft.com/office/officeart/2005/8/layout/hierarchy3"/>
    <dgm:cxn modelId="{A165C4CF-C730-4520-9A1F-0F88F5E956AA}" type="presParOf" srcId="{0441B8A6-5794-4325-A181-BF8BE0338058}" destId="{8B273D06-6461-4F42-A9CB-E0A26FBBCCB7}" srcOrd="0" destOrd="0" presId="urn:microsoft.com/office/officeart/2005/8/layout/hierarchy3"/>
    <dgm:cxn modelId="{D44F142D-8F68-45BB-8F9A-E6691D998BD5}" type="presParOf" srcId="{8B273D06-6461-4F42-A9CB-E0A26FBBCCB7}" destId="{CABA1541-AF2B-4DD7-9924-0A3143960A25}" srcOrd="0" destOrd="0" presId="urn:microsoft.com/office/officeart/2005/8/layout/hierarchy3"/>
    <dgm:cxn modelId="{A98ACDB1-7C9C-4BA4-8A8B-92DF5B56F93D}" type="presParOf" srcId="{8B273D06-6461-4F42-A9CB-E0A26FBBCCB7}" destId="{91FA632E-58B8-41F0-8E45-EF69E379BF38}" srcOrd="1" destOrd="0" presId="urn:microsoft.com/office/officeart/2005/8/layout/hierarchy3"/>
    <dgm:cxn modelId="{DB128E92-47E6-42E3-B894-C399081808FE}" type="presParOf" srcId="{0441B8A6-5794-4325-A181-BF8BE0338058}" destId="{3E89E219-988F-4A31-9566-E4F56655F678}" srcOrd="1" destOrd="0" presId="urn:microsoft.com/office/officeart/2005/8/layout/hierarchy3"/>
    <dgm:cxn modelId="{3E3BE60A-5B87-44C7-AC1C-524F898EFB6E}" type="presParOf" srcId="{3E89E219-988F-4A31-9566-E4F56655F678}" destId="{9A395369-A13C-4B5C-B5CE-2DBFCA6BCC93}" srcOrd="0" destOrd="0" presId="urn:microsoft.com/office/officeart/2005/8/layout/hierarchy3"/>
    <dgm:cxn modelId="{5C23B56A-9822-4416-BAE6-158C63092202}" type="presParOf" srcId="{3E89E219-988F-4A31-9566-E4F56655F678}" destId="{C3088D3F-3090-429E-80A4-DF796D1AD6D4}" srcOrd="1" destOrd="0" presId="urn:microsoft.com/office/officeart/2005/8/layout/hierarchy3"/>
    <dgm:cxn modelId="{7CBFBB79-8E46-4612-A79D-B2454E7CFA41}" type="presParOf" srcId="{D55F667B-DC4C-4742-8FCA-7B3BCEF5264D}" destId="{8701B833-5E56-4478-A248-6FCBF90DC7D1}" srcOrd="2" destOrd="0" presId="urn:microsoft.com/office/officeart/2005/8/layout/hierarchy3"/>
    <dgm:cxn modelId="{BE6861AC-D4D9-4324-ACD8-45CC25CC8042}" type="presParOf" srcId="{8701B833-5E56-4478-A248-6FCBF90DC7D1}" destId="{AB32504D-66EC-4703-A1A8-29276141AB54}" srcOrd="0" destOrd="0" presId="urn:microsoft.com/office/officeart/2005/8/layout/hierarchy3"/>
    <dgm:cxn modelId="{D0E965DB-08FE-4F47-8AA5-34B0417D0409}" type="presParOf" srcId="{AB32504D-66EC-4703-A1A8-29276141AB54}" destId="{75DF1507-B8D1-4F91-A6E1-2622054EDAF3}" srcOrd="0" destOrd="0" presId="urn:microsoft.com/office/officeart/2005/8/layout/hierarchy3"/>
    <dgm:cxn modelId="{67B5F122-69A0-4458-93AD-FFC39B840AEC}" type="presParOf" srcId="{AB32504D-66EC-4703-A1A8-29276141AB54}" destId="{A0A03659-ADFF-491A-A8B5-798D1E4C18FA}" srcOrd="1" destOrd="0" presId="urn:microsoft.com/office/officeart/2005/8/layout/hierarchy3"/>
    <dgm:cxn modelId="{85566EE3-3F8C-41A4-9843-38E9B1446DE9}" type="presParOf" srcId="{8701B833-5E56-4478-A248-6FCBF90DC7D1}" destId="{6FDEE297-5DE3-4606-8A5D-827AE7E5DD2E}" srcOrd="1" destOrd="0" presId="urn:microsoft.com/office/officeart/2005/8/layout/hierarchy3"/>
    <dgm:cxn modelId="{3CDDB6B1-5F30-4252-B0A5-08261D72CFAF}" type="presParOf" srcId="{6FDEE297-5DE3-4606-8A5D-827AE7E5DD2E}" destId="{7D971FE7-A2AE-4B7D-81B9-D6DEB08D7423}" srcOrd="0" destOrd="0" presId="urn:microsoft.com/office/officeart/2005/8/layout/hierarchy3"/>
    <dgm:cxn modelId="{F0DF30D6-924B-4C06-B48D-85B2E214A229}" type="presParOf" srcId="{6FDEE297-5DE3-4606-8A5D-827AE7E5DD2E}" destId="{E9D47A93-C463-452F-BE6A-46EB7D3E227C}"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0A5B8-34AC-4660-A7A8-CA94FCC61465}">
      <dsp:nvSpPr>
        <dsp:cNvPr id="0" name=""/>
        <dsp:cNvSpPr/>
      </dsp:nvSpPr>
      <dsp:spPr>
        <a:xfrm>
          <a:off x="1291" y="475206"/>
          <a:ext cx="3023044" cy="15115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cs-CZ" sz="3400" kern="1200" dirty="0"/>
            <a:t>CHIRURGICKÁ LÉČBA</a:t>
          </a:r>
        </a:p>
      </dsp:txBody>
      <dsp:txXfrm>
        <a:off x="45562" y="519477"/>
        <a:ext cx="2934502" cy="1422980"/>
      </dsp:txXfrm>
    </dsp:sp>
    <dsp:sp modelId="{5233752B-5212-4B9B-BA11-8B5C96587584}">
      <dsp:nvSpPr>
        <dsp:cNvPr id="0" name=""/>
        <dsp:cNvSpPr/>
      </dsp:nvSpPr>
      <dsp:spPr>
        <a:xfrm>
          <a:off x="303596" y="1986728"/>
          <a:ext cx="302304" cy="1133641"/>
        </a:xfrm>
        <a:custGeom>
          <a:avLst/>
          <a:gdLst/>
          <a:ahLst/>
          <a:cxnLst/>
          <a:rect l="0" t="0" r="0" b="0"/>
          <a:pathLst>
            <a:path>
              <a:moveTo>
                <a:pt x="0" y="0"/>
              </a:moveTo>
              <a:lnTo>
                <a:pt x="0" y="1133641"/>
              </a:lnTo>
              <a:lnTo>
                <a:pt x="302304" y="11336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514E85-46C9-4C9F-874C-C09CAE8BC0DD}">
      <dsp:nvSpPr>
        <dsp:cNvPr id="0" name=""/>
        <dsp:cNvSpPr/>
      </dsp:nvSpPr>
      <dsp:spPr>
        <a:xfrm>
          <a:off x="605900" y="2364609"/>
          <a:ext cx="2418435" cy="151152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cs-CZ" sz="2400" kern="1200" dirty="0"/>
            <a:t>Základní metoda</a:t>
          </a:r>
        </a:p>
        <a:p>
          <a:pPr marL="0" lvl="0" indent="0" algn="ctr" defTabSz="1066800">
            <a:lnSpc>
              <a:spcPct val="90000"/>
            </a:lnSpc>
            <a:spcBef>
              <a:spcPct val="0"/>
            </a:spcBef>
            <a:spcAft>
              <a:spcPct val="35000"/>
            </a:spcAft>
            <a:buNone/>
          </a:pPr>
          <a:r>
            <a:rPr lang="cs-CZ" sz="1700" kern="1200" dirty="0"/>
            <a:t>Vulva – excize / </a:t>
          </a:r>
          <a:r>
            <a:rPr lang="cs-CZ" sz="1700" kern="1200" dirty="0" err="1"/>
            <a:t>hemivulvektomie</a:t>
          </a:r>
          <a:r>
            <a:rPr lang="cs-CZ" sz="1700" kern="1200" dirty="0"/>
            <a:t> / </a:t>
          </a:r>
          <a:r>
            <a:rPr lang="cs-CZ" sz="1700" kern="1200" dirty="0" err="1"/>
            <a:t>vulvektomie</a:t>
          </a:r>
          <a:r>
            <a:rPr lang="cs-CZ" sz="1700" kern="1200" dirty="0"/>
            <a:t> </a:t>
          </a:r>
        </a:p>
        <a:p>
          <a:pPr marL="0" lvl="0" indent="0" algn="ctr" defTabSz="1066800">
            <a:lnSpc>
              <a:spcPct val="90000"/>
            </a:lnSpc>
            <a:spcBef>
              <a:spcPct val="0"/>
            </a:spcBef>
            <a:spcAft>
              <a:spcPct val="35000"/>
            </a:spcAft>
            <a:buNone/>
          </a:pPr>
          <a:r>
            <a:rPr lang="cs-CZ" sz="1700" kern="1200" dirty="0"/>
            <a:t>Lymfatické uzliny</a:t>
          </a:r>
        </a:p>
      </dsp:txBody>
      <dsp:txXfrm>
        <a:off x="650171" y="2408880"/>
        <a:ext cx="2329893" cy="1422980"/>
      </dsp:txXfrm>
    </dsp:sp>
    <dsp:sp modelId="{32FFDE48-8C31-4009-8EA7-33752BC64BAA}">
      <dsp:nvSpPr>
        <dsp:cNvPr id="0" name=""/>
        <dsp:cNvSpPr/>
      </dsp:nvSpPr>
      <dsp:spPr>
        <a:xfrm>
          <a:off x="3780096" y="475206"/>
          <a:ext cx="3023044" cy="15115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cs-CZ" sz="3400" kern="1200" dirty="0"/>
            <a:t>RADIOTERAPIE</a:t>
          </a:r>
        </a:p>
      </dsp:txBody>
      <dsp:txXfrm>
        <a:off x="3824367" y="519477"/>
        <a:ext cx="2934502" cy="1422980"/>
      </dsp:txXfrm>
    </dsp:sp>
    <dsp:sp modelId="{4C3AC9E1-5D3A-4D7E-AD8D-1F607DED9BDE}">
      <dsp:nvSpPr>
        <dsp:cNvPr id="0" name=""/>
        <dsp:cNvSpPr/>
      </dsp:nvSpPr>
      <dsp:spPr>
        <a:xfrm>
          <a:off x="4082401" y="1986728"/>
          <a:ext cx="302304" cy="1133641"/>
        </a:xfrm>
        <a:custGeom>
          <a:avLst/>
          <a:gdLst/>
          <a:ahLst/>
          <a:cxnLst/>
          <a:rect l="0" t="0" r="0" b="0"/>
          <a:pathLst>
            <a:path>
              <a:moveTo>
                <a:pt x="0" y="0"/>
              </a:moveTo>
              <a:lnTo>
                <a:pt x="0" y="1133641"/>
              </a:lnTo>
              <a:lnTo>
                <a:pt x="302304" y="11336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061623-D8F4-46EF-B35E-FE5E849AE39D}">
      <dsp:nvSpPr>
        <dsp:cNvPr id="0" name=""/>
        <dsp:cNvSpPr/>
      </dsp:nvSpPr>
      <dsp:spPr>
        <a:xfrm>
          <a:off x="4384705" y="2364609"/>
          <a:ext cx="2418435" cy="151152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cs-CZ" sz="2800" kern="1200" dirty="0"/>
            <a:t>Po operaci </a:t>
          </a:r>
          <a:r>
            <a:rPr lang="cs-CZ" sz="2400" kern="1200" dirty="0"/>
            <a:t>(„adjuvantně“) nebo paliativně (většinou)</a:t>
          </a:r>
        </a:p>
      </dsp:txBody>
      <dsp:txXfrm>
        <a:off x="4428976" y="2408880"/>
        <a:ext cx="2329893" cy="1422980"/>
      </dsp:txXfrm>
    </dsp:sp>
    <dsp:sp modelId="{98C3B706-5694-4DBB-91A9-1946C54D469B}">
      <dsp:nvSpPr>
        <dsp:cNvPr id="0" name=""/>
        <dsp:cNvSpPr/>
      </dsp:nvSpPr>
      <dsp:spPr>
        <a:xfrm>
          <a:off x="7558902" y="475206"/>
          <a:ext cx="3023044" cy="15115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cs-CZ" sz="3400" kern="1200" dirty="0"/>
            <a:t>CHEMOTERAPIE</a:t>
          </a:r>
        </a:p>
      </dsp:txBody>
      <dsp:txXfrm>
        <a:off x="7603173" y="519477"/>
        <a:ext cx="2934502" cy="1422980"/>
      </dsp:txXfrm>
    </dsp:sp>
    <dsp:sp modelId="{689ADD42-0FD0-4ACA-AB94-85252671AA9F}">
      <dsp:nvSpPr>
        <dsp:cNvPr id="0" name=""/>
        <dsp:cNvSpPr/>
      </dsp:nvSpPr>
      <dsp:spPr>
        <a:xfrm>
          <a:off x="7861206" y="1986728"/>
          <a:ext cx="302304" cy="1133641"/>
        </a:xfrm>
        <a:custGeom>
          <a:avLst/>
          <a:gdLst/>
          <a:ahLst/>
          <a:cxnLst/>
          <a:rect l="0" t="0" r="0" b="0"/>
          <a:pathLst>
            <a:path>
              <a:moveTo>
                <a:pt x="0" y="0"/>
              </a:moveTo>
              <a:lnTo>
                <a:pt x="0" y="1133641"/>
              </a:lnTo>
              <a:lnTo>
                <a:pt x="302304" y="11336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C29457-09CF-438D-B6F2-944CACCA2D32}">
      <dsp:nvSpPr>
        <dsp:cNvPr id="0" name=""/>
        <dsp:cNvSpPr/>
      </dsp:nvSpPr>
      <dsp:spPr>
        <a:xfrm>
          <a:off x="8163510" y="2364609"/>
          <a:ext cx="2418435" cy="151152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cs-CZ" sz="3200" kern="1200" dirty="0"/>
            <a:t>Málo užívaná (paliativně)</a:t>
          </a:r>
        </a:p>
      </dsp:txBody>
      <dsp:txXfrm>
        <a:off x="8207781" y="2408880"/>
        <a:ext cx="2329893" cy="14229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0A5B8-34AC-4660-A7A8-CA94FCC61465}">
      <dsp:nvSpPr>
        <dsp:cNvPr id="0" name=""/>
        <dsp:cNvSpPr/>
      </dsp:nvSpPr>
      <dsp:spPr>
        <a:xfrm>
          <a:off x="1291" y="475206"/>
          <a:ext cx="3023044" cy="15115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cs-CZ" sz="3600" kern="1200" dirty="0"/>
            <a:t>CHIRURGICKÁ LÉČBA</a:t>
          </a:r>
        </a:p>
      </dsp:txBody>
      <dsp:txXfrm>
        <a:off x="45562" y="519477"/>
        <a:ext cx="2934502" cy="1422980"/>
      </dsp:txXfrm>
    </dsp:sp>
    <dsp:sp modelId="{5233752B-5212-4B9B-BA11-8B5C96587584}">
      <dsp:nvSpPr>
        <dsp:cNvPr id="0" name=""/>
        <dsp:cNvSpPr/>
      </dsp:nvSpPr>
      <dsp:spPr>
        <a:xfrm>
          <a:off x="303596" y="1986728"/>
          <a:ext cx="302304" cy="1133641"/>
        </a:xfrm>
        <a:custGeom>
          <a:avLst/>
          <a:gdLst/>
          <a:ahLst/>
          <a:cxnLst/>
          <a:rect l="0" t="0" r="0" b="0"/>
          <a:pathLst>
            <a:path>
              <a:moveTo>
                <a:pt x="0" y="0"/>
              </a:moveTo>
              <a:lnTo>
                <a:pt x="0" y="1133641"/>
              </a:lnTo>
              <a:lnTo>
                <a:pt x="302304" y="11336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514E85-46C9-4C9F-874C-C09CAE8BC0DD}">
      <dsp:nvSpPr>
        <dsp:cNvPr id="0" name=""/>
        <dsp:cNvSpPr/>
      </dsp:nvSpPr>
      <dsp:spPr>
        <a:xfrm>
          <a:off x="605900" y="2364609"/>
          <a:ext cx="2418435" cy="151152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cs-CZ" sz="2400" kern="1200" dirty="0"/>
            <a:t>Základní metoda</a:t>
          </a:r>
        </a:p>
      </dsp:txBody>
      <dsp:txXfrm>
        <a:off x="650171" y="2408880"/>
        <a:ext cx="2329893" cy="1422980"/>
      </dsp:txXfrm>
    </dsp:sp>
    <dsp:sp modelId="{32FFDE48-8C31-4009-8EA7-33752BC64BAA}">
      <dsp:nvSpPr>
        <dsp:cNvPr id="0" name=""/>
        <dsp:cNvSpPr/>
      </dsp:nvSpPr>
      <dsp:spPr>
        <a:xfrm>
          <a:off x="3780096" y="475206"/>
          <a:ext cx="3023044" cy="15115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cs-CZ" sz="3600" kern="1200" dirty="0"/>
            <a:t>NEBO</a:t>
          </a:r>
        </a:p>
      </dsp:txBody>
      <dsp:txXfrm>
        <a:off x="3824367" y="519477"/>
        <a:ext cx="2934502" cy="1422980"/>
      </dsp:txXfrm>
    </dsp:sp>
    <dsp:sp modelId="{98C3B706-5694-4DBB-91A9-1946C54D469B}">
      <dsp:nvSpPr>
        <dsp:cNvPr id="0" name=""/>
        <dsp:cNvSpPr/>
      </dsp:nvSpPr>
      <dsp:spPr>
        <a:xfrm>
          <a:off x="7558902" y="475206"/>
          <a:ext cx="3023044" cy="15115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cs-CZ" sz="3600" kern="1200" dirty="0"/>
            <a:t>RADIOTERAPIE</a:t>
          </a:r>
        </a:p>
      </dsp:txBody>
      <dsp:txXfrm>
        <a:off x="7603173" y="519477"/>
        <a:ext cx="2934502" cy="1422980"/>
      </dsp:txXfrm>
    </dsp:sp>
    <dsp:sp modelId="{689ADD42-0FD0-4ACA-AB94-85252671AA9F}">
      <dsp:nvSpPr>
        <dsp:cNvPr id="0" name=""/>
        <dsp:cNvSpPr/>
      </dsp:nvSpPr>
      <dsp:spPr>
        <a:xfrm>
          <a:off x="7861206" y="1986728"/>
          <a:ext cx="302304" cy="1133641"/>
        </a:xfrm>
        <a:custGeom>
          <a:avLst/>
          <a:gdLst/>
          <a:ahLst/>
          <a:cxnLst/>
          <a:rect l="0" t="0" r="0" b="0"/>
          <a:pathLst>
            <a:path>
              <a:moveTo>
                <a:pt x="0" y="0"/>
              </a:moveTo>
              <a:lnTo>
                <a:pt x="0" y="1133641"/>
              </a:lnTo>
              <a:lnTo>
                <a:pt x="302304" y="11336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C29457-09CF-438D-B6F2-944CACCA2D32}">
      <dsp:nvSpPr>
        <dsp:cNvPr id="0" name=""/>
        <dsp:cNvSpPr/>
      </dsp:nvSpPr>
      <dsp:spPr>
        <a:xfrm>
          <a:off x="8163510" y="2364609"/>
          <a:ext cx="2418435" cy="151152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cs-CZ" sz="2600" kern="1200" dirty="0"/>
            <a:t>Většinou s CHT = „</a:t>
          </a:r>
          <a:r>
            <a:rPr lang="cs-CZ" sz="2600" kern="1200" dirty="0" err="1"/>
            <a:t>konkomitantní</a:t>
          </a:r>
          <a:r>
            <a:rPr lang="cs-CZ" sz="2600" kern="1200" dirty="0"/>
            <a:t>“</a:t>
          </a:r>
        </a:p>
      </dsp:txBody>
      <dsp:txXfrm>
        <a:off x="8207781" y="2408880"/>
        <a:ext cx="2329893" cy="14229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EBC38-D5D7-4644-90AC-76D2437375A8}">
      <dsp:nvSpPr>
        <dsp:cNvPr id="0" name=""/>
        <dsp:cNvSpPr/>
      </dsp:nvSpPr>
      <dsp:spPr>
        <a:xfrm>
          <a:off x="3324634" y="857"/>
          <a:ext cx="3866331" cy="1933165"/>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marL="0" lvl="0" indent="0" algn="ctr" defTabSz="2133600">
            <a:lnSpc>
              <a:spcPct val="90000"/>
            </a:lnSpc>
            <a:spcBef>
              <a:spcPct val="0"/>
            </a:spcBef>
            <a:spcAft>
              <a:spcPct val="35000"/>
            </a:spcAft>
            <a:buNone/>
          </a:pPr>
          <a:r>
            <a:rPr lang="cs-CZ" sz="4800" kern="1200" dirty="0"/>
            <a:t>Chemoterapie</a:t>
          </a:r>
        </a:p>
      </dsp:txBody>
      <dsp:txXfrm>
        <a:off x="3381254" y="57477"/>
        <a:ext cx="3753091" cy="1819925"/>
      </dsp:txXfrm>
    </dsp:sp>
    <dsp:sp modelId="{1551090A-A275-4BFC-A284-51AEEE6933ED}">
      <dsp:nvSpPr>
        <dsp:cNvPr id="0" name=""/>
        <dsp:cNvSpPr/>
      </dsp:nvSpPr>
      <dsp:spPr>
        <a:xfrm>
          <a:off x="3711267" y="1934023"/>
          <a:ext cx="386633" cy="1449874"/>
        </a:xfrm>
        <a:custGeom>
          <a:avLst/>
          <a:gdLst/>
          <a:ahLst/>
          <a:cxnLst/>
          <a:rect l="0" t="0" r="0" b="0"/>
          <a:pathLst>
            <a:path>
              <a:moveTo>
                <a:pt x="0" y="0"/>
              </a:moveTo>
              <a:lnTo>
                <a:pt x="0" y="1449874"/>
              </a:lnTo>
              <a:lnTo>
                <a:pt x="386633" y="14498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6810CD-EBD7-4ECF-86BA-F4BCCF38E2EE}">
      <dsp:nvSpPr>
        <dsp:cNvPr id="0" name=""/>
        <dsp:cNvSpPr/>
      </dsp:nvSpPr>
      <dsp:spPr>
        <a:xfrm>
          <a:off x="4097900" y="2417314"/>
          <a:ext cx="3093065" cy="1933165"/>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cs-CZ" sz="4000" kern="1200" dirty="0"/>
            <a:t>Paliativní péče - metastázy</a:t>
          </a:r>
        </a:p>
      </dsp:txBody>
      <dsp:txXfrm>
        <a:off x="4154520" y="2473934"/>
        <a:ext cx="2979825" cy="18199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0A5B8-34AC-4660-A7A8-CA94FCC61465}">
      <dsp:nvSpPr>
        <dsp:cNvPr id="0" name=""/>
        <dsp:cNvSpPr/>
      </dsp:nvSpPr>
      <dsp:spPr>
        <a:xfrm>
          <a:off x="288177" y="2384"/>
          <a:ext cx="2973941" cy="14869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cs-CZ" sz="3600" kern="1200" dirty="0"/>
            <a:t>CHIRURGICKÁ LÉČBA</a:t>
          </a:r>
        </a:p>
      </dsp:txBody>
      <dsp:txXfrm>
        <a:off x="331729" y="45936"/>
        <a:ext cx="2886837" cy="1399866"/>
      </dsp:txXfrm>
    </dsp:sp>
    <dsp:sp modelId="{5233752B-5212-4B9B-BA11-8B5C96587584}">
      <dsp:nvSpPr>
        <dsp:cNvPr id="0" name=""/>
        <dsp:cNvSpPr/>
      </dsp:nvSpPr>
      <dsp:spPr>
        <a:xfrm>
          <a:off x="585571" y="1489355"/>
          <a:ext cx="297394" cy="1738350"/>
        </a:xfrm>
        <a:custGeom>
          <a:avLst/>
          <a:gdLst/>
          <a:ahLst/>
          <a:cxnLst/>
          <a:rect l="0" t="0" r="0" b="0"/>
          <a:pathLst>
            <a:path>
              <a:moveTo>
                <a:pt x="0" y="0"/>
              </a:moveTo>
              <a:lnTo>
                <a:pt x="0" y="1738350"/>
              </a:lnTo>
              <a:lnTo>
                <a:pt x="297394" y="17383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514E85-46C9-4C9F-874C-C09CAE8BC0DD}">
      <dsp:nvSpPr>
        <dsp:cNvPr id="0" name=""/>
        <dsp:cNvSpPr/>
      </dsp:nvSpPr>
      <dsp:spPr>
        <a:xfrm>
          <a:off x="882965" y="1861098"/>
          <a:ext cx="3290083" cy="27332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cs-CZ" sz="2400" kern="1200" dirty="0"/>
            <a:t>Základní metoda</a:t>
          </a:r>
        </a:p>
        <a:p>
          <a:pPr marL="0" lvl="0" indent="0" algn="ctr" defTabSz="1066800">
            <a:lnSpc>
              <a:spcPct val="90000"/>
            </a:lnSpc>
            <a:spcBef>
              <a:spcPct val="0"/>
            </a:spcBef>
            <a:spcAft>
              <a:spcPct val="35000"/>
            </a:spcAft>
            <a:buNone/>
          </a:pPr>
          <a:r>
            <a:rPr lang="cs-CZ" sz="2400" kern="1200" dirty="0"/>
            <a:t>U LOW RISK JEN CHIRURGIE</a:t>
          </a:r>
        </a:p>
      </dsp:txBody>
      <dsp:txXfrm>
        <a:off x="963018" y="1941151"/>
        <a:ext cx="3129977" cy="2573110"/>
      </dsp:txXfrm>
    </dsp:sp>
    <dsp:sp modelId="{98C3B706-5694-4DBB-91A9-1946C54D469B}">
      <dsp:nvSpPr>
        <dsp:cNvPr id="0" name=""/>
        <dsp:cNvSpPr/>
      </dsp:nvSpPr>
      <dsp:spPr>
        <a:xfrm>
          <a:off x="4244186" y="689"/>
          <a:ext cx="2973941" cy="1486970"/>
        </a:xfrm>
        <a:prstGeom prst="roundRect">
          <a:avLst>
            <a:gd name="adj" fmla="val 10000"/>
          </a:avLst>
        </a:prstGeom>
        <a:solidFill>
          <a:schemeClr val="accent1">
            <a:lumMod val="60000"/>
            <a:lumOff val="4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cs-CZ" sz="3600" kern="1200" dirty="0"/>
            <a:t>RADIOTERAPIE</a:t>
          </a:r>
        </a:p>
      </dsp:txBody>
      <dsp:txXfrm>
        <a:off x="4287738" y="44241"/>
        <a:ext cx="2886837" cy="1399866"/>
      </dsp:txXfrm>
    </dsp:sp>
    <dsp:sp modelId="{689ADD42-0FD0-4ACA-AB94-85252671AA9F}">
      <dsp:nvSpPr>
        <dsp:cNvPr id="0" name=""/>
        <dsp:cNvSpPr/>
      </dsp:nvSpPr>
      <dsp:spPr>
        <a:xfrm>
          <a:off x="4541580" y="1487660"/>
          <a:ext cx="374954" cy="1116923"/>
        </a:xfrm>
        <a:custGeom>
          <a:avLst/>
          <a:gdLst/>
          <a:ahLst/>
          <a:cxnLst/>
          <a:rect l="0" t="0" r="0" b="0"/>
          <a:pathLst>
            <a:path>
              <a:moveTo>
                <a:pt x="0" y="0"/>
              </a:moveTo>
              <a:lnTo>
                <a:pt x="0" y="1116923"/>
              </a:lnTo>
              <a:lnTo>
                <a:pt x="374954" y="11169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C29457-09CF-438D-B6F2-944CACCA2D32}">
      <dsp:nvSpPr>
        <dsp:cNvPr id="0" name=""/>
        <dsp:cNvSpPr/>
      </dsp:nvSpPr>
      <dsp:spPr>
        <a:xfrm>
          <a:off x="4916535" y="1861098"/>
          <a:ext cx="2379153" cy="148697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cs-CZ" sz="2900" kern="1200" dirty="0"/>
            <a:t>Když operace není indikovaná </a:t>
          </a:r>
        </a:p>
      </dsp:txBody>
      <dsp:txXfrm>
        <a:off x="4960087" y="1904650"/>
        <a:ext cx="2292049" cy="1399866"/>
      </dsp:txXfrm>
    </dsp:sp>
    <dsp:sp modelId="{B66D5BA6-0327-4428-B439-33D650D98E4B}">
      <dsp:nvSpPr>
        <dsp:cNvPr id="0" name=""/>
        <dsp:cNvSpPr/>
      </dsp:nvSpPr>
      <dsp:spPr>
        <a:xfrm>
          <a:off x="4541580" y="1487660"/>
          <a:ext cx="374954" cy="2923526"/>
        </a:xfrm>
        <a:custGeom>
          <a:avLst/>
          <a:gdLst/>
          <a:ahLst/>
          <a:cxnLst/>
          <a:rect l="0" t="0" r="0" b="0"/>
          <a:pathLst>
            <a:path>
              <a:moveTo>
                <a:pt x="0" y="0"/>
              </a:moveTo>
              <a:lnTo>
                <a:pt x="0" y="2923526"/>
              </a:lnTo>
              <a:lnTo>
                <a:pt x="374954" y="29235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05FDBE-A8EC-4A76-962D-29BA5567810C}">
      <dsp:nvSpPr>
        <dsp:cNvPr id="0" name=""/>
        <dsp:cNvSpPr/>
      </dsp:nvSpPr>
      <dsp:spPr>
        <a:xfrm>
          <a:off x="4916535" y="3719812"/>
          <a:ext cx="2684708" cy="13827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cs-CZ" sz="2900" kern="1200" dirty="0"/>
            <a:t>Pokročilá stádia, nemožnost operace</a:t>
          </a:r>
        </a:p>
      </dsp:txBody>
      <dsp:txXfrm>
        <a:off x="4957034" y="3760311"/>
        <a:ext cx="2603710" cy="13017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0A5B8-34AC-4660-A7A8-CA94FCC61465}">
      <dsp:nvSpPr>
        <dsp:cNvPr id="0" name=""/>
        <dsp:cNvSpPr/>
      </dsp:nvSpPr>
      <dsp:spPr>
        <a:xfrm>
          <a:off x="1255780" y="86"/>
          <a:ext cx="3034470" cy="1500583"/>
        </a:xfrm>
        <a:prstGeom prst="roundRect">
          <a:avLst>
            <a:gd name="adj" fmla="val 10000"/>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cs-CZ" sz="3400" kern="1200" dirty="0">
              <a:solidFill>
                <a:schemeClr val="tx1"/>
              </a:solidFill>
            </a:rPr>
            <a:t>CHEMOTERAPIE</a:t>
          </a:r>
        </a:p>
      </dsp:txBody>
      <dsp:txXfrm>
        <a:off x="1299731" y="44037"/>
        <a:ext cx="2946568" cy="1412681"/>
      </dsp:txXfrm>
    </dsp:sp>
    <dsp:sp modelId="{5233752B-5212-4B9B-BA11-8B5C96587584}">
      <dsp:nvSpPr>
        <dsp:cNvPr id="0" name=""/>
        <dsp:cNvSpPr/>
      </dsp:nvSpPr>
      <dsp:spPr>
        <a:xfrm>
          <a:off x="1559227" y="1500670"/>
          <a:ext cx="303447" cy="772703"/>
        </a:xfrm>
        <a:custGeom>
          <a:avLst/>
          <a:gdLst/>
          <a:ahLst/>
          <a:cxnLst/>
          <a:rect l="0" t="0" r="0" b="0"/>
          <a:pathLst>
            <a:path>
              <a:moveTo>
                <a:pt x="0" y="0"/>
              </a:moveTo>
              <a:lnTo>
                <a:pt x="0" y="772703"/>
              </a:lnTo>
              <a:lnTo>
                <a:pt x="303447" y="7727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514E85-46C9-4C9F-874C-C09CAE8BC0DD}">
      <dsp:nvSpPr>
        <dsp:cNvPr id="0" name=""/>
        <dsp:cNvSpPr/>
      </dsp:nvSpPr>
      <dsp:spPr>
        <a:xfrm>
          <a:off x="1862674" y="1784463"/>
          <a:ext cx="2521007" cy="9778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cs-CZ" sz="2400" kern="1200" dirty="0"/>
            <a:t>Vyšší stádia</a:t>
          </a:r>
        </a:p>
      </dsp:txBody>
      <dsp:txXfrm>
        <a:off x="1891313" y="1813102"/>
        <a:ext cx="2463729" cy="920542"/>
      </dsp:txXfrm>
    </dsp:sp>
    <dsp:sp modelId="{5EE8EBCC-82C8-4310-86C7-BB90FDD8D767}">
      <dsp:nvSpPr>
        <dsp:cNvPr id="0" name=""/>
        <dsp:cNvSpPr/>
      </dsp:nvSpPr>
      <dsp:spPr>
        <a:xfrm>
          <a:off x="1559227" y="1500670"/>
          <a:ext cx="303447" cy="2591505"/>
        </a:xfrm>
        <a:custGeom>
          <a:avLst/>
          <a:gdLst/>
          <a:ahLst/>
          <a:cxnLst/>
          <a:rect l="0" t="0" r="0" b="0"/>
          <a:pathLst>
            <a:path>
              <a:moveTo>
                <a:pt x="0" y="0"/>
              </a:moveTo>
              <a:lnTo>
                <a:pt x="0" y="2591505"/>
              </a:lnTo>
              <a:lnTo>
                <a:pt x="303447" y="25915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E4348B-1888-498B-80AA-F745A9DE65E7}">
      <dsp:nvSpPr>
        <dsp:cNvPr id="0" name=""/>
        <dsp:cNvSpPr/>
      </dsp:nvSpPr>
      <dsp:spPr>
        <a:xfrm>
          <a:off x="1862674" y="3045477"/>
          <a:ext cx="3191065" cy="20933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cs-CZ" sz="2400" kern="1200" dirty="0"/>
            <a:t>Recidivující / metastatické (jako poslední možnost)</a:t>
          </a:r>
        </a:p>
      </dsp:txBody>
      <dsp:txXfrm>
        <a:off x="1923988" y="3106791"/>
        <a:ext cx="3068437" cy="1970769"/>
      </dsp:txXfrm>
    </dsp:sp>
    <dsp:sp modelId="{98C3B706-5694-4DBB-91A9-1946C54D469B}">
      <dsp:nvSpPr>
        <dsp:cNvPr id="0" name=""/>
        <dsp:cNvSpPr/>
      </dsp:nvSpPr>
      <dsp:spPr>
        <a:xfrm>
          <a:off x="4797552" y="0"/>
          <a:ext cx="4378233" cy="1233396"/>
        </a:xfrm>
        <a:prstGeom prst="roundRect">
          <a:avLst>
            <a:gd name="adj" fmla="val 10000"/>
          </a:avLst>
        </a:prstGeom>
        <a:solidFill>
          <a:srgbClr val="4472C4">
            <a:lumMod val="20000"/>
            <a:lumOff val="80000"/>
          </a:srgbClr>
        </a:solidFill>
        <a:ln w="12700" cap="flat" cmpd="sng" algn="ctr">
          <a:solidFill>
            <a:srgbClr val="4472C4">
              <a:lumMod val="50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511300">
            <a:lnSpc>
              <a:spcPct val="90000"/>
            </a:lnSpc>
            <a:spcBef>
              <a:spcPct val="0"/>
            </a:spcBef>
            <a:spcAft>
              <a:spcPct val="35000"/>
            </a:spcAft>
            <a:buNone/>
          </a:pPr>
          <a:r>
            <a:rPr lang="cs-CZ" sz="3400" kern="1200" dirty="0">
              <a:solidFill>
                <a:schemeClr val="tx1"/>
              </a:solidFill>
            </a:rPr>
            <a:t>HORMONÁLNÍ TERAPIE</a:t>
          </a:r>
        </a:p>
      </dsp:txBody>
      <dsp:txXfrm>
        <a:off x="4833677" y="36125"/>
        <a:ext cx="4305983" cy="1161146"/>
      </dsp:txXfrm>
    </dsp:sp>
    <dsp:sp modelId="{689ADD42-0FD0-4ACA-AB94-85252671AA9F}">
      <dsp:nvSpPr>
        <dsp:cNvPr id="0" name=""/>
        <dsp:cNvSpPr/>
      </dsp:nvSpPr>
      <dsp:spPr>
        <a:xfrm>
          <a:off x="5235375" y="1233396"/>
          <a:ext cx="496908" cy="850266"/>
        </a:xfrm>
        <a:custGeom>
          <a:avLst/>
          <a:gdLst/>
          <a:ahLst/>
          <a:cxnLst/>
          <a:rect l="0" t="0" r="0" b="0"/>
          <a:pathLst>
            <a:path>
              <a:moveTo>
                <a:pt x="0" y="0"/>
              </a:moveTo>
              <a:lnTo>
                <a:pt x="0" y="850266"/>
              </a:lnTo>
              <a:lnTo>
                <a:pt x="496908" y="8502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C29457-09CF-438D-B6F2-944CACCA2D32}">
      <dsp:nvSpPr>
        <dsp:cNvPr id="0" name=""/>
        <dsp:cNvSpPr/>
      </dsp:nvSpPr>
      <dsp:spPr>
        <a:xfrm>
          <a:off x="5732284" y="1517276"/>
          <a:ext cx="1812435" cy="113277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cs-CZ" sz="2800" kern="1200" dirty="0"/>
            <a:t>Gestageny</a:t>
          </a:r>
        </a:p>
      </dsp:txBody>
      <dsp:txXfrm>
        <a:off x="5765462" y="1550454"/>
        <a:ext cx="1746079" cy="1066416"/>
      </dsp:txXfrm>
    </dsp:sp>
    <dsp:sp modelId="{B66D5BA6-0327-4428-B439-33D650D98E4B}">
      <dsp:nvSpPr>
        <dsp:cNvPr id="0" name=""/>
        <dsp:cNvSpPr/>
      </dsp:nvSpPr>
      <dsp:spPr>
        <a:xfrm>
          <a:off x="5235375" y="1233396"/>
          <a:ext cx="496908" cy="2281467"/>
        </a:xfrm>
        <a:custGeom>
          <a:avLst/>
          <a:gdLst/>
          <a:ahLst/>
          <a:cxnLst/>
          <a:rect l="0" t="0" r="0" b="0"/>
          <a:pathLst>
            <a:path>
              <a:moveTo>
                <a:pt x="0" y="0"/>
              </a:moveTo>
              <a:lnTo>
                <a:pt x="0" y="2281467"/>
              </a:lnTo>
              <a:lnTo>
                <a:pt x="496908" y="22814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05FDBE-A8EC-4A76-962D-29BA5567810C}">
      <dsp:nvSpPr>
        <dsp:cNvPr id="0" name=""/>
        <dsp:cNvSpPr/>
      </dsp:nvSpPr>
      <dsp:spPr>
        <a:xfrm>
          <a:off x="5732284" y="2933242"/>
          <a:ext cx="4068411" cy="11632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cs-CZ" sz="2800" kern="1200" dirty="0"/>
            <a:t>Fertilitu zachovávající léčba </a:t>
          </a:r>
        </a:p>
      </dsp:txBody>
      <dsp:txXfrm>
        <a:off x="5766354" y="2967312"/>
        <a:ext cx="4000271" cy="1095104"/>
      </dsp:txXfrm>
    </dsp:sp>
    <dsp:sp modelId="{DE0F9F69-B51A-4169-AA19-A1D9F0D130C6}">
      <dsp:nvSpPr>
        <dsp:cNvPr id="0" name=""/>
        <dsp:cNvSpPr/>
      </dsp:nvSpPr>
      <dsp:spPr>
        <a:xfrm>
          <a:off x="5235375" y="1233396"/>
          <a:ext cx="496908" cy="3602801"/>
        </a:xfrm>
        <a:custGeom>
          <a:avLst/>
          <a:gdLst/>
          <a:ahLst/>
          <a:cxnLst/>
          <a:rect l="0" t="0" r="0" b="0"/>
          <a:pathLst>
            <a:path>
              <a:moveTo>
                <a:pt x="0" y="0"/>
              </a:moveTo>
              <a:lnTo>
                <a:pt x="0" y="3602801"/>
              </a:lnTo>
              <a:lnTo>
                <a:pt x="496908" y="36028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F4EEC8-3C81-4919-BC3F-629205AD01EC}">
      <dsp:nvSpPr>
        <dsp:cNvPr id="0" name=""/>
        <dsp:cNvSpPr/>
      </dsp:nvSpPr>
      <dsp:spPr>
        <a:xfrm>
          <a:off x="5732284" y="4379679"/>
          <a:ext cx="4640597" cy="9130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cs-CZ" sz="2800" kern="1200" dirty="0"/>
            <a:t>Recidivující / metastatické (jako poslední možnost)</a:t>
          </a:r>
        </a:p>
      </dsp:txBody>
      <dsp:txXfrm>
        <a:off x="5759026" y="4406421"/>
        <a:ext cx="4587113" cy="8595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4DEE7-AB7E-44A4-98AE-0021CF76E5A0}">
      <dsp:nvSpPr>
        <dsp:cNvPr id="0" name=""/>
        <dsp:cNvSpPr/>
      </dsp:nvSpPr>
      <dsp:spPr>
        <a:xfrm>
          <a:off x="0" y="335147"/>
          <a:ext cx="3822157" cy="15158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cs-CZ" sz="4000" kern="1200" dirty="0"/>
            <a:t>Chirurgie</a:t>
          </a:r>
        </a:p>
      </dsp:txBody>
      <dsp:txXfrm>
        <a:off x="44399" y="379546"/>
        <a:ext cx="3733359" cy="1427085"/>
      </dsp:txXfrm>
    </dsp:sp>
    <dsp:sp modelId="{0697CE2E-D79D-4C72-941A-998E9B279ACC}">
      <dsp:nvSpPr>
        <dsp:cNvPr id="0" name=""/>
        <dsp:cNvSpPr/>
      </dsp:nvSpPr>
      <dsp:spPr>
        <a:xfrm>
          <a:off x="0" y="1851030"/>
          <a:ext cx="382215" cy="1416201"/>
        </a:xfrm>
        <a:custGeom>
          <a:avLst/>
          <a:gdLst/>
          <a:ahLst/>
          <a:cxnLst/>
          <a:rect l="0" t="0" r="0" b="0"/>
          <a:pathLst>
            <a:path>
              <a:moveTo>
                <a:pt x="382215" y="0"/>
              </a:moveTo>
              <a:lnTo>
                <a:pt x="0" y="14162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A53761-0875-4587-9B22-03E3EEDBD669}">
      <dsp:nvSpPr>
        <dsp:cNvPr id="0" name=""/>
        <dsp:cNvSpPr/>
      </dsp:nvSpPr>
      <dsp:spPr>
        <a:xfrm>
          <a:off x="0" y="2508556"/>
          <a:ext cx="3618817" cy="151735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cs-CZ" sz="2800" kern="1200" dirty="0"/>
            <a:t>Odstranění nádoru</a:t>
          </a:r>
        </a:p>
        <a:p>
          <a:pPr marL="0" lvl="0" indent="0" algn="ctr" defTabSz="1244600">
            <a:lnSpc>
              <a:spcPct val="90000"/>
            </a:lnSpc>
            <a:spcBef>
              <a:spcPct val="0"/>
            </a:spcBef>
            <a:spcAft>
              <a:spcPct val="35000"/>
            </a:spcAft>
            <a:buNone/>
          </a:pPr>
          <a:r>
            <a:rPr lang="cs-CZ" sz="2800" kern="1200" dirty="0"/>
            <a:t>+</a:t>
          </a:r>
        </a:p>
        <a:p>
          <a:pPr marL="0" lvl="0" indent="0" algn="ctr" defTabSz="1244600">
            <a:lnSpc>
              <a:spcPct val="90000"/>
            </a:lnSpc>
            <a:spcBef>
              <a:spcPct val="0"/>
            </a:spcBef>
            <a:spcAft>
              <a:spcPct val="35000"/>
            </a:spcAft>
            <a:buNone/>
          </a:pPr>
          <a:r>
            <a:rPr lang="cs-CZ" sz="2800" kern="1200" dirty="0"/>
            <a:t>„</a:t>
          </a:r>
          <a:r>
            <a:rPr lang="cs-CZ" sz="2800" kern="1200" dirty="0" err="1"/>
            <a:t>Stagingová</a:t>
          </a:r>
          <a:r>
            <a:rPr lang="cs-CZ" sz="2800" kern="1200" dirty="0"/>
            <a:t> operace“</a:t>
          </a:r>
        </a:p>
      </dsp:txBody>
      <dsp:txXfrm>
        <a:off x="44442" y="2552998"/>
        <a:ext cx="3529933" cy="1428467"/>
      </dsp:txXfrm>
    </dsp:sp>
    <dsp:sp modelId="{5F1B7532-0AE0-4A03-8F9B-8399AB2AB23F}">
      <dsp:nvSpPr>
        <dsp:cNvPr id="0" name=""/>
        <dsp:cNvSpPr/>
      </dsp:nvSpPr>
      <dsp:spPr>
        <a:xfrm>
          <a:off x="4282486" y="475393"/>
          <a:ext cx="2028294" cy="993855"/>
        </a:xfrm>
        <a:prstGeom prst="roundRect">
          <a:avLst>
            <a:gd name="adj" fmla="val 10000"/>
          </a:avLst>
        </a:prstGeom>
        <a:solidFill>
          <a:schemeClr val="bg2"/>
        </a:solidFill>
        <a:ln w="1270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cs-CZ" sz="3200" kern="1200" dirty="0">
              <a:solidFill>
                <a:schemeClr val="tx1"/>
              </a:solidFill>
              <a:latin typeface="Calibri" panose="020F0502020204030204"/>
              <a:ea typeface="+mn-ea"/>
              <a:cs typeface="+mn-cs"/>
            </a:rPr>
            <a:t>PLUS</a:t>
          </a:r>
        </a:p>
      </dsp:txBody>
      <dsp:txXfrm>
        <a:off x="4311595" y="504502"/>
        <a:ext cx="1970076" cy="935637"/>
      </dsp:txXfrm>
    </dsp:sp>
    <dsp:sp modelId="{6396051D-84CC-46E7-AB1A-AF68BDCE0181}">
      <dsp:nvSpPr>
        <dsp:cNvPr id="0" name=""/>
        <dsp:cNvSpPr/>
      </dsp:nvSpPr>
      <dsp:spPr>
        <a:xfrm>
          <a:off x="7191071" y="332091"/>
          <a:ext cx="3841338" cy="1547710"/>
        </a:xfrm>
        <a:prstGeom prst="roundRect">
          <a:avLst>
            <a:gd name="adj" fmla="val 10000"/>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cs-CZ" sz="3600" kern="1200" dirty="0">
              <a:solidFill>
                <a:prstClr val="white"/>
              </a:solidFill>
              <a:latin typeface="Calibri" panose="020F0502020204030204"/>
              <a:ea typeface="+mn-ea"/>
              <a:cs typeface="+mn-cs"/>
            </a:rPr>
            <a:t>Chemoterapie </a:t>
          </a:r>
        </a:p>
      </dsp:txBody>
      <dsp:txXfrm>
        <a:off x="7236402" y="377422"/>
        <a:ext cx="3750676" cy="1457048"/>
      </dsp:txXfrm>
    </dsp:sp>
    <dsp:sp modelId="{F9980CD4-5E0F-499A-AFD0-AE33D43E8C70}">
      <dsp:nvSpPr>
        <dsp:cNvPr id="0" name=""/>
        <dsp:cNvSpPr/>
      </dsp:nvSpPr>
      <dsp:spPr>
        <a:xfrm>
          <a:off x="7452253" y="1879802"/>
          <a:ext cx="91440" cy="929737"/>
        </a:xfrm>
        <a:custGeom>
          <a:avLst/>
          <a:gdLst/>
          <a:ahLst/>
          <a:cxnLst/>
          <a:rect l="0" t="0" r="0" b="0"/>
          <a:pathLst>
            <a:path>
              <a:moveTo>
                <a:pt x="122952" y="0"/>
              </a:moveTo>
              <a:lnTo>
                <a:pt x="45720" y="9297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0FDA9F-B16D-4B49-BA3C-FE64F08AE208}">
      <dsp:nvSpPr>
        <dsp:cNvPr id="0" name=""/>
        <dsp:cNvSpPr/>
      </dsp:nvSpPr>
      <dsp:spPr>
        <a:xfrm>
          <a:off x="7497973" y="2132251"/>
          <a:ext cx="3565904" cy="13545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cs-CZ" sz="2400" kern="1200" dirty="0"/>
            <a:t>Téměř vždy (není třeba jen u ranných stádií)</a:t>
          </a:r>
        </a:p>
      </dsp:txBody>
      <dsp:txXfrm>
        <a:off x="7537647" y="2171925"/>
        <a:ext cx="3486556" cy="1275229"/>
      </dsp:txXfrm>
    </dsp:sp>
    <dsp:sp modelId="{08A6CF1B-EBA7-423B-AD28-C6DB818312FF}">
      <dsp:nvSpPr>
        <dsp:cNvPr id="0" name=""/>
        <dsp:cNvSpPr/>
      </dsp:nvSpPr>
      <dsp:spPr>
        <a:xfrm>
          <a:off x="5705697" y="1879802"/>
          <a:ext cx="1869507" cy="2278243"/>
        </a:xfrm>
        <a:custGeom>
          <a:avLst/>
          <a:gdLst/>
          <a:ahLst/>
          <a:cxnLst/>
          <a:rect l="0" t="0" r="0" b="0"/>
          <a:pathLst>
            <a:path>
              <a:moveTo>
                <a:pt x="1869507" y="0"/>
              </a:moveTo>
              <a:lnTo>
                <a:pt x="0" y="22782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C50F82-CCE9-45A8-819C-7312BDA4E971}">
      <dsp:nvSpPr>
        <dsp:cNvPr id="0" name=""/>
        <dsp:cNvSpPr/>
      </dsp:nvSpPr>
      <dsp:spPr>
        <a:xfrm>
          <a:off x="5705697" y="3648835"/>
          <a:ext cx="3811019" cy="10184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cs-CZ" sz="2400" kern="1200" dirty="0"/>
            <a:t>Před operací (</a:t>
          </a:r>
          <a:r>
            <a:rPr lang="cs-CZ" sz="2400" kern="1200" dirty="0" err="1"/>
            <a:t>neoadjuvantní</a:t>
          </a:r>
          <a:r>
            <a:rPr lang="cs-CZ" sz="2400" kern="1200" dirty="0"/>
            <a:t>) / po operaci (adjuvantní)</a:t>
          </a:r>
        </a:p>
      </dsp:txBody>
      <dsp:txXfrm>
        <a:off x="5735526" y="3678664"/>
        <a:ext cx="3751361" cy="9587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251E03-35A9-48A6-81B6-5D1C4AB7B3E6}">
      <dsp:nvSpPr>
        <dsp:cNvPr id="0" name=""/>
        <dsp:cNvSpPr/>
      </dsp:nvSpPr>
      <dsp:spPr>
        <a:xfrm>
          <a:off x="1283" y="486074"/>
          <a:ext cx="3003723" cy="15018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cs-CZ" sz="3700" kern="1200" dirty="0"/>
            <a:t>Chirurgie</a:t>
          </a:r>
        </a:p>
      </dsp:txBody>
      <dsp:txXfrm>
        <a:off x="45271" y="530062"/>
        <a:ext cx="2915747" cy="1413885"/>
      </dsp:txXfrm>
    </dsp:sp>
    <dsp:sp modelId="{29FE4C56-E423-403D-8FB7-3DC489629E6E}">
      <dsp:nvSpPr>
        <dsp:cNvPr id="0" name=""/>
        <dsp:cNvSpPr/>
      </dsp:nvSpPr>
      <dsp:spPr>
        <a:xfrm>
          <a:off x="301656" y="1987936"/>
          <a:ext cx="300372" cy="1126396"/>
        </a:xfrm>
        <a:custGeom>
          <a:avLst/>
          <a:gdLst/>
          <a:ahLst/>
          <a:cxnLst/>
          <a:rect l="0" t="0" r="0" b="0"/>
          <a:pathLst>
            <a:path>
              <a:moveTo>
                <a:pt x="0" y="0"/>
              </a:moveTo>
              <a:lnTo>
                <a:pt x="0" y="1126396"/>
              </a:lnTo>
              <a:lnTo>
                <a:pt x="300372" y="11263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223EB3-C59E-4573-B276-B3CDA25EAEBF}">
      <dsp:nvSpPr>
        <dsp:cNvPr id="0" name=""/>
        <dsp:cNvSpPr/>
      </dsp:nvSpPr>
      <dsp:spPr>
        <a:xfrm>
          <a:off x="602028" y="2363401"/>
          <a:ext cx="2402978" cy="15018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cs-CZ" sz="3100" kern="1200" dirty="0" err="1">
              <a:solidFill>
                <a:schemeClr val="tx1"/>
              </a:solidFill>
            </a:rPr>
            <a:t>Ovarektomie</a:t>
          </a:r>
          <a:r>
            <a:rPr lang="cs-CZ" sz="3100" kern="1200" dirty="0">
              <a:solidFill>
                <a:schemeClr val="tx1"/>
              </a:solidFill>
            </a:rPr>
            <a:t> (AE) </a:t>
          </a:r>
          <a:r>
            <a:rPr lang="cs-CZ" sz="3100" kern="1200" dirty="0"/>
            <a:t>/ HYE + AE</a:t>
          </a:r>
        </a:p>
      </dsp:txBody>
      <dsp:txXfrm>
        <a:off x="646016" y="2407389"/>
        <a:ext cx="2315002" cy="1413885"/>
      </dsp:txXfrm>
    </dsp:sp>
    <dsp:sp modelId="{CABA1541-AF2B-4DD7-9924-0A3143960A25}">
      <dsp:nvSpPr>
        <dsp:cNvPr id="0" name=""/>
        <dsp:cNvSpPr/>
      </dsp:nvSpPr>
      <dsp:spPr>
        <a:xfrm>
          <a:off x="3755938" y="486074"/>
          <a:ext cx="3003723" cy="15018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cs-CZ" sz="3700" kern="1200" dirty="0"/>
            <a:t>Chemoterapie</a:t>
          </a:r>
        </a:p>
      </dsp:txBody>
      <dsp:txXfrm>
        <a:off x="3799926" y="530062"/>
        <a:ext cx="2915747" cy="1413885"/>
      </dsp:txXfrm>
    </dsp:sp>
    <dsp:sp modelId="{9A395369-A13C-4B5C-B5CE-2DBFCA6BCC93}">
      <dsp:nvSpPr>
        <dsp:cNvPr id="0" name=""/>
        <dsp:cNvSpPr/>
      </dsp:nvSpPr>
      <dsp:spPr>
        <a:xfrm>
          <a:off x="4056310" y="1987936"/>
          <a:ext cx="300372" cy="1126396"/>
        </a:xfrm>
        <a:custGeom>
          <a:avLst/>
          <a:gdLst/>
          <a:ahLst/>
          <a:cxnLst/>
          <a:rect l="0" t="0" r="0" b="0"/>
          <a:pathLst>
            <a:path>
              <a:moveTo>
                <a:pt x="0" y="0"/>
              </a:moveTo>
              <a:lnTo>
                <a:pt x="0" y="1126396"/>
              </a:lnTo>
              <a:lnTo>
                <a:pt x="300372" y="11263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088D3F-3090-429E-80A4-DF796D1AD6D4}">
      <dsp:nvSpPr>
        <dsp:cNvPr id="0" name=""/>
        <dsp:cNvSpPr/>
      </dsp:nvSpPr>
      <dsp:spPr>
        <a:xfrm>
          <a:off x="4356682" y="2363401"/>
          <a:ext cx="2402978" cy="15018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cs-CZ" sz="3100" kern="1200" dirty="0"/>
            <a:t>DOBŘE REAGUJÍ!</a:t>
          </a:r>
        </a:p>
      </dsp:txBody>
      <dsp:txXfrm>
        <a:off x="4400670" y="2407389"/>
        <a:ext cx="2315002" cy="1413885"/>
      </dsp:txXfrm>
    </dsp:sp>
    <dsp:sp modelId="{75DF1507-B8D1-4F91-A6E1-2622054EDAF3}">
      <dsp:nvSpPr>
        <dsp:cNvPr id="0" name=""/>
        <dsp:cNvSpPr/>
      </dsp:nvSpPr>
      <dsp:spPr>
        <a:xfrm>
          <a:off x="7510592" y="486074"/>
          <a:ext cx="3003723" cy="1501861"/>
        </a:xfrm>
        <a:prstGeom prst="roundRect">
          <a:avLst>
            <a:gd name="adj" fmla="val 10000"/>
          </a:avLst>
        </a:prstGeom>
        <a:solidFill>
          <a:schemeClr val="accent1">
            <a:lumMod val="40000"/>
            <a:lumOff val="6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cs-CZ" sz="3700" kern="1200" dirty="0"/>
            <a:t>Radioterapie</a:t>
          </a:r>
        </a:p>
      </dsp:txBody>
      <dsp:txXfrm>
        <a:off x="7554580" y="530062"/>
        <a:ext cx="2915747" cy="1413885"/>
      </dsp:txXfrm>
    </dsp:sp>
    <dsp:sp modelId="{7D971FE7-A2AE-4B7D-81B9-D6DEB08D7423}">
      <dsp:nvSpPr>
        <dsp:cNvPr id="0" name=""/>
        <dsp:cNvSpPr/>
      </dsp:nvSpPr>
      <dsp:spPr>
        <a:xfrm>
          <a:off x="7810965" y="1987936"/>
          <a:ext cx="300372" cy="1126396"/>
        </a:xfrm>
        <a:custGeom>
          <a:avLst/>
          <a:gdLst/>
          <a:ahLst/>
          <a:cxnLst/>
          <a:rect l="0" t="0" r="0" b="0"/>
          <a:pathLst>
            <a:path>
              <a:moveTo>
                <a:pt x="0" y="0"/>
              </a:moveTo>
              <a:lnTo>
                <a:pt x="0" y="1126396"/>
              </a:lnTo>
              <a:lnTo>
                <a:pt x="300372" y="11263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D47A93-C463-452F-BE6A-46EB7D3E227C}">
      <dsp:nvSpPr>
        <dsp:cNvPr id="0" name=""/>
        <dsp:cNvSpPr/>
      </dsp:nvSpPr>
      <dsp:spPr>
        <a:xfrm>
          <a:off x="8111337" y="2363401"/>
          <a:ext cx="2402978" cy="15018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cs-CZ" sz="3100" kern="1200" dirty="0"/>
            <a:t>Jen </a:t>
          </a:r>
          <a:r>
            <a:rPr lang="cs-CZ" sz="3100" kern="1200" dirty="0" err="1"/>
            <a:t>dysgerminom</a:t>
          </a:r>
          <a:r>
            <a:rPr lang="cs-CZ" sz="3100" kern="1200" dirty="0"/>
            <a:t> reaguje</a:t>
          </a:r>
        </a:p>
      </dsp:txBody>
      <dsp:txXfrm>
        <a:off x="8155325" y="2407389"/>
        <a:ext cx="2315002" cy="141388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F1D31-58FB-40F6-AFA2-1A24709FDF27}" type="datetimeFigureOut">
              <a:rPr lang="cs-CZ" smtClean="0"/>
              <a:t>10.04.2023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A7F24D-7326-4860-88F0-033D9CEC1CC5}" type="slidenum">
              <a:rPr lang="cs-CZ" smtClean="0"/>
              <a:t>‹#›</a:t>
            </a:fld>
            <a:endParaRPr lang="cs-CZ"/>
          </a:p>
        </p:txBody>
      </p:sp>
    </p:spTree>
    <p:extLst>
      <p:ext uri="{BB962C8B-B14F-4D97-AF65-F5344CB8AC3E}">
        <p14:creationId xmlns:p14="http://schemas.microsoft.com/office/powerpoint/2010/main" val="2908008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Grading</a:t>
            </a:r>
            <a:r>
              <a:rPr lang="cs-CZ" dirty="0"/>
              <a:t> – stupeň diferenciace – G1 – nejlépe diferencovaný, čím vyšší číslo, tím menší diferenciace -&gt; závažnější</a:t>
            </a:r>
          </a:p>
        </p:txBody>
      </p:sp>
      <p:sp>
        <p:nvSpPr>
          <p:cNvPr id="4" name="Zástupný symbol pro číslo snímku 3"/>
          <p:cNvSpPr>
            <a:spLocks noGrp="1"/>
          </p:cNvSpPr>
          <p:nvPr>
            <p:ph type="sldNum" sz="quarter" idx="5"/>
          </p:nvPr>
        </p:nvSpPr>
        <p:spPr/>
        <p:txBody>
          <a:bodyPr/>
          <a:lstStyle/>
          <a:p>
            <a:fld id="{55A7F24D-7326-4860-88F0-033D9CEC1CC5}" type="slidenum">
              <a:rPr lang="cs-CZ" smtClean="0"/>
              <a:t>2</a:t>
            </a:fld>
            <a:endParaRPr lang="cs-CZ"/>
          </a:p>
        </p:txBody>
      </p:sp>
    </p:spTree>
    <p:extLst>
      <p:ext uri="{BB962C8B-B14F-4D97-AF65-F5344CB8AC3E}">
        <p14:creationId xmlns:p14="http://schemas.microsoft.com/office/powerpoint/2010/main" val="2179074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b="1" i="0" dirty="0">
                <a:solidFill>
                  <a:srgbClr val="222222"/>
                </a:solidFill>
                <a:effectLst/>
                <a:latin typeface="helvetica neue"/>
              </a:rPr>
              <a:t>Citace:</a:t>
            </a:r>
            <a:br>
              <a:rPr lang="cs-CZ" dirty="0"/>
            </a:br>
            <a:r>
              <a:rPr lang="cs-CZ" b="0" i="0" dirty="0" err="1">
                <a:solidFill>
                  <a:srgbClr val="222222"/>
                </a:solidFill>
                <a:effectLst/>
                <a:latin typeface="helvetica neue"/>
              </a:rPr>
              <a:t>Kasius</a:t>
            </a:r>
            <a:r>
              <a:rPr lang="cs-CZ" b="0" i="0" dirty="0">
                <a:solidFill>
                  <a:srgbClr val="222222"/>
                </a:solidFill>
                <a:effectLst/>
                <a:latin typeface="helvetica neue"/>
              </a:rPr>
              <a:t> JC, </a:t>
            </a:r>
            <a:r>
              <a:rPr lang="cs-CZ" b="0" i="0" dirty="0" err="1">
                <a:solidFill>
                  <a:srgbClr val="222222"/>
                </a:solidFill>
                <a:effectLst/>
                <a:latin typeface="helvetica neue"/>
              </a:rPr>
              <a:t>Pijnenborg</a:t>
            </a:r>
            <a:r>
              <a:rPr lang="cs-CZ" b="0" i="0" dirty="0">
                <a:solidFill>
                  <a:srgbClr val="222222"/>
                </a:solidFill>
                <a:effectLst/>
                <a:latin typeface="helvetica neue"/>
              </a:rPr>
              <a:t> JMA, </a:t>
            </a:r>
            <a:r>
              <a:rPr lang="cs-CZ" b="0" i="0" dirty="0" err="1">
                <a:solidFill>
                  <a:srgbClr val="222222"/>
                </a:solidFill>
                <a:effectLst/>
                <a:latin typeface="helvetica neue"/>
              </a:rPr>
              <a:t>Lindemann</a:t>
            </a:r>
            <a:r>
              <a:rPr lang="cs-CZ" b="0" i="0" dirty="0">
                <a:solidFill>
                  <a:srgbClr val="222222"/>
                </a:solidFill>
                <a:effectLst/>
                <a:latin typeface="helvetica neue"/>
              </a:rPr>
              <a:t> K, </a:t>
            </a:r>
            <a:r>
              <a:rPr lang="cs-CZ" b="0" i="0" dirty="0" err="1">
                <a:solidFill>
                  <a:srgbClr val="222222"/>
                </a:solidFill>
                <a:effectLst/>
                <a:latin typeface="helvetica neue"/>
              </a:rPr>
              <a:t>Forsse</a:t>
            </a:r>
            <a:r>
              <a:rPr lang="cs-CZ" b="0" i="0" dirty="0">
                <a:solidFill>
                  <a:srgbClr val="222222"/>
                </a:solidFill>
                <a:effectLst/>
                <a:latin typeface="helvetica neue"/>
              </a:rPr>
              <a:t> D, van </a:t>
            </a:r>
            <a:r>
              <a:rPr lang="cs-CZ" b="0" i="0" dirty="0" err="1">
                <a:solidFill>
                  <a:srgbClr val="222222"/>
                </a:solidFill>
                <a:effectLst/>
                <a:latin typeface="helvetica neue"/>
              </a:rPr>
              <a:t>Zwol</a:t>
            </a:r>
            <a:r>
              <a:rPr lang="cs-CZ" b="0" i="0" dirty="0">
                <a:solidFill>
                  <a:srgbClr val="222222"/>
                </a:solidFill>
                <a:effectLst/>
                <a:latin typeface="helvetica neue"/>
              </a:rPr>
              <a:t> J, </a:t>
            </a:r>
            <a:r>
              <a:rPr lang="cs-CZ" b="0" i="0" dirty="0" err="1">
                <a:solidFill>
                  <a:srgbClr val="222222"/>
                </a:solidFill>
                <a:effectLst/>
                <a:latin typeface="helvetica neue"/>
              </a:rPr>
              <a:t>Kristensen</a:t>
            </a:r>
            <a:r>
              <a:rPr lang="cs-CZ" b="0" i="0" dirty="0">
                <a:solidFill>
                  <a:srgbClr val="222222"/>
                </a:solidFill>
                <a:effectLst/>
                <a:latin typeface="helvetica neue"/>
              </a:rPr>
              <a:t> GB, </a:t>
            </a:r>
            <a:r>
              <a:rPr lang="cs-CZ" b="0" i="0" dirty="0" err="1">
                <a:solidFill>
                  <a:srgbClr val="222222"/>
                </a:solidFill>
                <a:effectLst/>
                <a:latin typeface="helvetica neue"/>
              </a:rPr>
              <a:t>Krakstad</a:t>
            </a:r>
            <a:r>
              <a:rPr lang="cs-CZ" b="0" i="0" dirty="0">
                <a:solidFill>
                  <a:srgbClr val="222222"/>
                </a:solidFill>
                <a:effectLst/>
                <a:latin typeface="helvetica neue"/>
              </a:rPr>
              <a:t> C, Werner HMJ, Amant F. Risk </a:t>
            </a:r>
            <a:r>
              <a:rPr lang="cs-CZ" b="0" i="0" dirty="0" err="1">
                <a:solidFill>
                  <a:srgbClr val="222222"/>
                </a:solidFill>
                <a:effectLst/>
                <a:latin typeface="helvetica neue"/>
              </a:rPr>
              <a:t>Stratification</a:t>
            </a:r>
            <a:r>
              <a:rPr lang="cs-CZ" b="0" i="0" dirty="0">
                <a:solidFill>
                  <a:srgbClr val="222222"/>
                </a:solidFill>
                <a:effectLst/>
                <a:latin typeface="helvetica neue"/>
              </a:rPr>
              <a:t> </a:t>
            </a:r>
            <a:r>
              <a:rPr lang="cs-CZ" b="0" i="0" dirty="0" err="1">
                <a:solidFill>
                  <a:srgbClr val="222222"/>
                </a:solidFill>
                <a:effectLst/>
                <a:latin typeface="helvetica neue"/>
              </a:rPr>
              <a:t>of</a:t>
            </a:r>
            <a:r>
              <a:rPr lang="cs-CZ" b="0" i="0" dirty="0">
                <a:solidFill>
                  <a:srgbClr val="222222"/>
                </a:solidFill>
                <a:effectLst/>
                <a:latin typeface="helvetica neue"/>
              </a:rPr>
              <a:t> </a:t>
            </a:r>
            <a:r>
              <a:rPr lang="cs-CZ" b="0" i="0" dirty="0" err="1">
                <a:solidFill>
                  <a:srgbClr val="222222"/>
                </a:solidFill>
                <a:effectLst/>
                <a:latin typeface="helvetica neue"/>
              </a:rPr>
              <a:t>Endometrial</a:t>
            </a:r>
            <a:r>
              <a:rPr lang="cs-CZ" b="0" i="0" dirty="0">
                <a:solidFill>
                  <a:srgbClr val="222222"/>
                </a:solidFill>
                <a:effectLst/>
                <a:latin typeface="helvetica neue"/>
              </a:rPr>
              <a:t> </a:t>
            </a:r>
            <a:r>
              <a:rPr lang="cs-CZ" b="0" i="0" dirty="0" err="1">
                <a:solidFill>
                  <a:srgbClr val="222222"/>
                </a:solidFill>
                <a:effectLst/>
                <a:latin typeface="helvetica neue"/>
              </a:rPr>
              <a:t>Cancer</a:t>
            </a:r>
            <a:r>
              <a:rPr lang="cs-CZ" b="0" i="0" dirty="0">
                <a:solidFill>
                  <a:srgbClr val="222222"/>
                </a:solidFill>
                <a:effectLst/>
                <a:latin typeface="helvetica neue"/>
              </a:rPr>
              <a:t> </a:t>
            </a:r>
            <a:r>
              <a:rPr lang="cs-CZ" b="0" i="0" dirty="0" err="1">
                <a:solidFill>
                  <a:srgbClr val="222222"/>
                </a:solidFill>
                <a:effectLst/>
                <a:latin typeface="helvetica neue"/>
              </a:rPr>
              <a:t>Patients</a:t>
            </a:r>
            <a:r>
              <a:rPr lang="cs-CZ" b="0" i="0" dirty="0">
                <a:solidFill>
                  <a:srgbClr val="222222"/>
                </a:solidFill>
                <a:effectLst/>
                <a:latin typeface="helvetica neue"/>
              </a:rPr>
              <a:t>: FIGO </a:t>
            </a:r>
            <a:r>
              <a:rPr lang="cs-CZ" b="0" i="0" dirty="0" err="1">
                <a:solidFill>
                  <a:srgbClr val="222222"/>
                </a:solidFill>
                <a:effectLst/>
                <a:latin typeface="helvetica neue"/>
              </a:rPr>
              <a:t>Stage</a:t>
            </a:r>
            <a:r>
              <a:rPr lang="cs-CZ" b="0" i="0" dirty="0">
                <a:solidFill>
                  <a:srgbClr val="222222"/>
                </a:solidFill>
                <a:effectLst/>
                <a:latin typeface="helvetica neue"/>
              </a:rPr>
              <a:t>, </a:t>
            </a:r>
            <a:r>
              <a:rPr lang="cs-CZ" b="0" i="0" dirty="0" err="1">
                <a:solidFill>
                  <a:srgbClr val="222222"/>
                </a:solidFill>
                <a:effectLst/>
                <a:latin typeface="helvetica neue"/>
              </a:rPr>
              <a:t>Biomarkers</a:t>
            </a:r>
            <a:r>
              <a:rPr lang="cs-CZ" b="0" i="0" dirty="0">
                <a:solidFill>
                  <a:srgbClr val="222222"/>
                </a:solidFill>
                <a:effectLst/>
                <a:latin typeface="helvetica neue"/>
              </a:rPr>
              <a:t> and </a:t>
            </a:r>
            <a:r>
              <a:rPr lang="cs-CZ" b="0" i="0" dirty="0" err="1">
                <a:solidFill>
                  <a:srgbClr val="222222"/>
                </a:solidFill>
                <a:effectLst/>
                <a:latin typeface="helvetica neue"/>
              </a:rPr>
              <a:t>Molecular</a:t>
            </a:r>
            <a:r>
              <a:rPr lang="cs-CZ" b="0" i="0" dirty="0">
                <a:solidFill>
                  <a:srgbClr val="222222"/>
                </a:solidFill>
                <a:effectLst/>
                <a:latin typeface="helvetica neue"/>
              </a:rPr>
              <a:t> </a:t>
            </a:r>
            <a:r>
              <a:rPr lang="cs-CZ" b="0" i="0" dirty="0" err="1">
                <a:solidFill>
                  <a:srgbClr val="222222"/>
                </a:solidFill>
                <a:effectLst/>
                <a:latin typeface="helvetica neue"/>
              </a:rPr>
              <a:t>Classification</a:t>
            </a:r>
            <a:r>
              <a:rPr lang="cs-CZ" b="0" i="0" dirty="0">
                <a:solidFill>
                  <a:srgbClr val="222222"/>
                </a:solidFill>
                <a:effectLst/>
                <a:latin typeface="helvetica neue"/>
              </a:rPr>
              <a:t>. </a:t>
            </a:r>
            <a:r>
              <a:rPr lang="cs-CZ" b="0" i="1" dirty="0" err="1">
                <a:solidFill>
                  <a:srgbClr val="222222"/>
                </a:solidFill>
                <a:effectLst/>
                <a:latin typeface="helvetica neue"/>
              </a:rPr>
              <a:t>Cancers</a:t>
            </a:r>
            <a:r>
              <a:rPr lang="cs-CZ" b="0" i="0" dirty="0">
                <a:solidFill>
                  <a:srgbClr val="222222"/>
                </a:solidFill>
                <a:effectLst/>
                <a:latin typeface="helvetica neue"/>
              </a:rPr>
              <a:t>. 2021; 13(22):5848. https://doi.org/10.3390/cancers13225848</a:t>
            </a:r>
          </a:p>
          <a:p>
            <a:endParaRPr lang="cs-CZ" dirty="0"/>
          </a:p>
        </p:txBody>
      </p:sp>
      <p:sp>
        <p:nvSpPr>
          <p:cNvPr id="4" name="Zástupný symbol pro číslo snímku 3"/>
          <p:cNvSpPr>
            <a:spLocks noGrp="1"/>
          </p:cNvSpPr>
          <p:nvPr>
            <p:ph type="sldNum" sz="quarter" idx="5"/>
          </p:nvPr>
        </p:nvSpPr>
        <p:spPr/>
        <p:txBody>
          <a:bodyPr/>
          <a:lstStyle/>
          <a:p>
            <a:fld id="{55A7F24D-7326-4860-88F0-033D9CEC1CC5}" type="slidenum">
              <a:rPr lang="cs-CZ" smtClean="0"/>
              <a:t>39</a:t>
            </a:fld>
            <a:endParaRPr lang="cs-CZ"/>
          </a:p>
        </p:txBody>
      </p:sp>
    </p:spTree>
    <p:extLst>
      <p:ext uri="{BB962C8B-B14F-4D97-AF65-F5344CB8AC3E}">
        <p14:creationId xmlns:p14="http://schemas.microsoft.com/office/powerpoint/2010/main" val="595772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CHT = chemoterapie, </a:t>
            </a:r>
            <a:r>
              <a:rPr lang="cs-CZ" dirty="0" err="1"/>
              <a:t>konkomitantní</a:t>
            </a:r>
            <a:r>
              <a:rPr lang="cs-CZ" dirty="0"/>
              <a:t> = souběžná</a:t>
            </a:r>
          </a:p>
        </p:txBody>
      </p:sp>
      <p:sp>
        <p:nvSpPr>
          <p:cNvPr id="4" name="Zástupný symbol pro číslo snímku 3"/>
          <p:cNvSpPr>
            <a:spLocks noGrp="1"/>
          </p:cNvSpPr>
          <p:nvPr>
            <p:ph type="sldNum" sz="quarter" idx="5"/>
          </p:nvPr>
        </p:nvSpPr>
        <p:spPr/>
        <p:txBody>
          <a:bodyPr/>
          <a:lstStyle/>
          <a:p>
            <a:fld id="{55A7F24D-7326-4860-88F0-033D9CEC1CC5}" type="slidenum">
              <a:rPr lang="cs-CZ" smtClean="0"/>
              <a:t>40</a:t>
            </a:fld>
            <a:endParaRPr lang="cs-CZ"/>
          </a:p>
        </p:txBody>
      </p:sp>
    </p:spTree>
    <p:extLst>
      <p:ext uri="{BB962C8B-B14F-4D97-AF65-F5344CB8AC3E}">
        <p14:creationId xmlns:p14="http://schemas.microsoft.com/office/powerpoint/2010/main" val="926394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CHT = chemoterapie, </a:t>
            </a:r>
            <a:r>
              <a:rPr lang="cs-CZ" dirty="0" err="1"/>
              <a:t>konkomitantní</a:t>
            </a:r>
            <a:r>
              <a:rPr lang="cs-CZ" dirty="0"/>
              <a:t> = souběžná</a:t>
            </a:r>
          </a:p>
        </p:txBody>
      </p:sp>
      <p:sp>
        <p:nvSpPr>
          <p:cNvPr id="4" name="Zástupný symbol pro číslo snímku 3"/>
          <p:cNvSpPr>
            <a:spLocks noGrp="1"/>
          </p:cNvSpPr>
          <p:nvPr>
            <p:ph type="sldNum" sz="quarter" idx="5"/>
          </p:nvPr>
        </p:nvSpPr>
        <p:spPr/>
        <p:txBody>
          <a:bodyPr/>
          <a:lstStyle/>
          <a:p>
            <a:fld id="{55A7F24D-7326-4860-88F0-033D9CEC1CC5}" type="slidenum">
              <a:rPr lang="cs-CZ" smtClean="0"/>
              <a:t>41</a:t>
            </a:fld>
            <a:endParaRPr lang="cs-CZ"/>
          </a:p>
        </p:txBody>
      </p:sp>
    </p:spTree>
    <p:extLst>
      <p:ext uri="{BB962C8B-B14F-4D97-AF65-F5344CB8AC3E}">
        <p14:creationId xmlns:p14="http://schemas.microsoft.com/office/powerpoint/2010/main" val="2910811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NPB = náhlá příhoda břišní</a:t>
            </a:r>
          </a:p>
        </p:txBody>
      </p:sp>
      <p:sp>
        <p:nvSpPr>
          <p:cNvPr id="4" name="Zástupný symbol pro číslo snímku 3"/>
          <p:cNvSpPr>
            <a:spLocks noGrp="1"/>
          </p:cNvSpPr>
          <p:nvPr>
            <p:ph type="sldNum" sz="quarter" idx="5"/>
          </p:nvPr>
        </p:nvSpPr>
        <p:spPr/>
        <p:txBody>
          <a:bodyPr/>
          <a:lstStyle/>
          <a:p>
            <a:fld id="{55A7F24D-7326-4860-88F0-033D9CEC1CC5}" type="slidenum">
              <a:rPr lang="cs-CZ" smtClean="0"/>
              <a:t>44</a:t>
            </a:fld>
            <a:endParaRPr lang="cs-CZ"/>
          </a:p>
        </p:txBody>
      </p:sp>
    </p:spTree>
    <p:extLst>
      <p:ext uri="{BB962C8B-B14F-4D97-AF65-F5344CB8AC3E}">
        <p14:creationId xmlns:p14="http://schemas.microsoft.com/office/powerpoint/2010/main" val="2476245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5A7F24D-7326-4860-88F0-033D9CEC1CC5}" type="slidenum">
              <a:rPr lang="cs-CZ" smtClean="0"/>
              <a:t>46</a:t>
            </a:fld>
            <a:endParaRPr lang="cs-CZ"/>
          </a:p>
        </p:txBody>
      </p:sp>
    </p:spTree>
    <p:extLst>
      <p:ext uri="{BB962C8B-B14F-4D97-AF65-F5344CB8AC3E}">
        <p14:creationId xmlns:p14="http://schemas.microsoft.com/office/powerpoint/2010/main" val="1678423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t>
            </a:r>
            <a:r>
              <a:rPr lang="cs-CZ" dirty="0" err="1"/>
              <a:t>frozen</a:t>
            </a:r>
            <a:r>
              <a:rPr lang="cs-CZ" dirty="0"/>
              <a:t> </a:t>
            </a:r>
            <a:r>
              <a:rPr lang="cs-CZ" dirty="0" err="1"/>
              <a:t>section</a:t>
            </a:r>
            <a:r>
              <a:rPr lang="cs-CZ" dirty="0"/>
              <a:t>“ – odebere se biopsie během operace, ihned se odešle výsledek, patolog zhodnotí vzorek a volá zpět na operační sál – tedy výsledek operatér ví ještě během operace – dle toho poté volí radikalitu operace!</a:t>
            </a:r>
          </a:p>
        </p:txBody>
      </p:sp>
      <p:sp>
        <p:nvSpPr>
          <p:cNvPr id="4" name="Zástupný symbol pro číslo snímku 3"/>
          <p:cNvSpPr>
            <a:spLocks noGrp="1"/>
          </p:cNvSpPr>
          <p:nvPr>
            <p:ph type="sldNum" sz="quarter" idx="5"/>
          </p:nvPr>
        </p:nvSpPr>
        <p:spPr/>
        <p:txBody>
          <a:bodyPr/>
          <a:lstStyle/>
          <a:p>
            <a:fld id="{55A7F24D-7326-4860-88F0-033D9CEC1CC5}" type="slidenum">
              <a:rPr lang="cs-CZ" smtClean="0"/>
              <a:t>48</a:t>
            </a:fld>
            <a:endParaRPr lang="cs-CZ"/>
          </a:p>
        </p:txBody>
      </p:sp>
    </p:spTree>
    <p:extLst>
      <p:ext uri="{BB962C8B-B14F-4D97-AF65-F5344CB8AC3E}">
        <p14:creationId xmlns:p14="http://schemas.microsoft.com/office/powerpoint/2010/main" val="3254266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Ascites = tekutina v břišní dutině, laváž = výplach</a:t>
            </a:r>
          </a:p>
        </p:txBody>
      </p:sp>
      <p:sp>
        <p:nvSpPr>
          <p:cNvPr id="4" name="Zástupný symbol pro číslo snímku 3"/>
          <p:cNvSpPr>
            <a:spLocks noGrp="1"/>
          </p:cNvSpPr>
          <p:nvPr>
            <p:ph type="sldNum" sz="quarter" idx="5"/>
          </p:nvPr>
        </p:nvSpPr>
        <p:spPr/>
        <p:txBody>
          <a:bodyPr/>
          <a:lstStyle/>
          <a:p>
            <a:fld id="{55A7F24D-7326-4860-88F0-033D9CEC1CC5}" type="slidenum">
              <a:rPr lang="cs-CZ" smtClean="0"/>
              <a:t>52</a:t>
            </a:fld>
            <a:endParaRPr lang="cs-CZ"/>
          </a:p>
        </p:txBody>
      </p:sp>
    </p:spTree>
    <p:extLst>
      <p:ext uri="{BB962C8B-B14F-4D97-AF65-F5344CB8AC3E}">
        <p14:creationId xmlns:p14="http://schemas.microsoft.com/office/powerpoint/2010/main" val="2524812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NPB – náhlá příhoda břišní</a:t>
            </a:r>
          </a:p>
        </p:txBody>
      </p:sp>
      <p:sp>
        <p:nvSpPr>
          <p:cNvPr id="4" name="Zástupný symbol pro číslo snímku 3"/>
          <p:cNvSpPr>
            <a:spLocks noGrp="1"/>
          </p:cNvSpPr>
          <p:nvPr>
            <p:ph type="sldNum" sz="quarter" idx="5"/>
          </p:nvPr>
        </p:nvSpPr>
        <p:spPr/>
        <p:txBody>
          <a:bodyPr/>
          <a:lstStyle/>
          <a:p>
            <a:fld id="{55A7F24D-7326-4860-88F0-033D9CEC1CC5}" type="slidenum">
              <a:rPr lang="cs-CZ" smtClean="0"/>
              <a:t>55</a:t>
            </a:fld>
            <a:endParaRPr lang="cs-CZ"/>
          </a:p>
        </p:txBody>
      </p:sp>
    </p:spTree>
    <p:extLst>
      <p:ext uri="{BB962C8B-B14F-4D97-AF65-F5344CB8AC3E}">
        <p14:creationId xmlns:p14="http://schemas.microsoft.com/office/powerpoint/2010/main" val="46874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U muže se vyskytuje histologicky stejný nádor, který se nazývá </a:t>
            </a:r>
            <a:r>
              <a:rPr lang="cs-CZ" dirty="0" err="1"/>
              <a:t>seminom</a:t>
            </a:r>
            <a:r>
              <a:rPr lang="cs-CZ" dirty="0"/>
              <a:t>. </a:t>
            </a:r>
            <a:r>
              <a:rPr lang="cs-CZ" dirty="0" err="1"/>
              <a:t>Seminom</a:t>
            </a:r>
            <a:r>
              <a:rPr lang="cs-CZ" dirty="0"/>
              <a:t> je u muže jeden z nejčastějších nádorů, zatímco </a:t>
            </a:r>
            <a:r>
              <a:rPr lang="cs-CZ" dirty="0" err="1"/>
              <a:t>dysgerminom</a:t>
            </a:r>
            <a:r>
              <a:rPr lang="cs-CZ" dirty="0"/>
              <a:t> je velmi vzácný.</a:t>
            </a:r>
          </a:p>
        </p:txBody>
      </p:sp>
      <p:sp>
        <p:nvSpPr>
          <p:cNvPr id="4" name="Zástupný symbol pro číslo snímku 3"/>
          <p:cNvSpPr>
            <a:spLocks noGrp="1"/>
          </p:cNvSpPr>
          <p:nvPr>
            <p:ph type="sldNum" sz="quarter" idx="5"/>
          </p:nvPr>
        </p:nvSpPr>
        <p:spPr/>
        <p:txBody>
          <a:bodyPr/>
          <a:lstStyle/>
          <a:p>
            <a:fld id="{55A7F24D-7326-4860-88F0-033D9CEC1CC5}" type="slidenum">
              <a:rPr lang="cs-CZ" smtClean="0"/>
              <a:t>58</a:t>
            </a:fld>
            <a:endParaRPr lang="cs-CZ"/>
          </a:p>
        </p:txBody>
      </p:sp>
    </p:spTree>
    <p:extLst>
      <p:ext uri="{BB962C8B-B14F-4D97-AF65-F5344CB8AC3E}">
        <p14:creationId xmlns:p14="http://schemas.microsoft.com/office/powerpoint/2010/main" val="4179897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https://www.pathologyoutlines.com/topic/ovarytumoryolksac.html?mobile=off </a:t>
            </a:r>
          </a:p>
          <a:p>
            <a:endParaRPr lang="cs-CZ" dirty="0"/>
          </a:p>
        </p:txBody>
      </p:sp>
      <p:sp>
        <p:nvSpPr>
          <p:cNvPr id="4" name="Zástupný symbol pro číslo snímku 3"/>
          <p:cNvSpPr>
            <a:spLocks noGrp="1"/>
          </p:cNvSpPr>
          <p:nvPr>
            <p:ph type="sldNum" sz="quarter" idx="5"/>
          </p:nvPr>
        </p:nvSpPr>
        <p:spPr/>
        <p:txBody>
          <a:bodyPr/>
          <a:lstStyle/>
          <a:p>
            <a:fld id="{55A7F24D-7326-4860-88F0-033D9CEC1CC5}" type="slidenum">
              <a:rPr lang="cs-CZ" smtClean="0"/>
              <a:t>59</a:t>
            </a:fld>
            <a:endParaRPr lang="cs-CZ"/>
          </a:p>
        </p:txBody>
      </p:sp>
    </p:spTree>
    <p:extLst>
      <p:ext uri="{BB962C8B-B14F-4D97-AF65-F5344CB8AC3E}">
        <p14:creationId xmlns:p14="http://schemas.microsoft.com/office/powerpoint/2010/main" val="158113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Obrázek vpravo: https://www.ncbi.nlm.nih.gov/pmc/articles/PMC4171828/</a:t>
            </a:r>
          </a:p>
          <a:p>
            <a:endParaRPr lang="cs-CZ" dirty="0"/>
          </a:p>
        </p:txBody>
      </p:sp>
      <p:sp>
        <p:nvSpPr>
          <p:cNvPr id="4" name="Zástupný symbol pro číslo snímku 3"/>
          <p:cNvSpPr>
            <a:spLocks noGrp="1"/>
          </p:cNvSpPr>
          <p:nvPr>
            <p:ph type="sldNum" sz="quarter" idx="5"/>
          </p:nvPr>
        </p:nvSpPr>
        <p:spPr/>
        <p:txBody>
          <a:bodyPr/>
          <a:lstStyle/>
          <a:p>
            <a:fld id="{55A7F24D-7326-4860-88F0-033D9CEC1CC5}" type="slidenum">
              <a:rPr lang="cs-CZ" smtClean="0"/>
              <a:t>8</a:t>
            </a:fld>
            <a:endParaRPr lang="cs-CZ"/>
          </a:p>
        </p:txBody>
      </p:sp>
    </p:spTree>
    <p:extLst>
      <p:ext uri="{BB962C8B-B14F-4D97-AF65-F5344CB8AC3E}">
        <p14:creationId xmlns:p14="http://schemas.microsoft.com/office/powerpoint/2010/main" val="1592695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UZ – 6 cm smíšeně </a:t>
            </a:r>
            <a:r>
              <a:rPr lang="cs-CZ" dirty="0" err="1"/>
              <a:t>echogenní</a:t>
            </a:r>
            <a:r>
              <a:rPr lang="cs-CZ" dirty="0"/>
              <a:t> masa levého ovaria – </a:t>
            </a:r>
            <a:r>
              <a:rPr lang="cs-CZ" dirty="0" err="1"/>
              <a:t>choriocarcinom</a:t>
            </a:r>
            <a:endParaRPr lang="cs-CZ" dirty="0"/>
          </a:p>
          <a:p>
            <a:r>
              <a:rPr lang="cs-CZ" dirty="0"/>
              <a:t>Obrázek – jsou viditelné </a:t>
            </a:r>
            <a:r>
              <a:rPr lang="cs-CZ" dirty="0" err="1"/>
              <a:t>cavity</a:t>
            </a:r>
            <a:r>
              <a:rPr lang="cs-CZ" dirty="0"/>
              <a:t> (dutiny) s nekrózami a krvácením</a:t>
            </a:r>
          </a:p>
        </p:txBody>
      </p:sp>
      <p:sp>
        <p:nvSpPr>
          <p:cNvPr id="4" name="Zástupný symbol pro číslo snímku 3"/>
          <p:cNvSpPr>
            <a:spLocks noGrp="1"/>
          </p:cNvSpPr>
          <p:nvPr>
            <p:ph type="sldNum" sz="quarter" idx="5"/>
          </p:nvPr>
        </p:nvSpPr>
        <p:spPr/>
        <p:txBody>
          <a:bodyPr/>
          <a:lstStyle/>
          <a:p>
            <a:fld id="{55A7F24D-7326-4860-88F0-033D9CEC1CC5}" type="slidenum">
              <a:rPr lang="cs-CZ" smtClean="0"/>
              <a:t>60</a:t>
            </a:fld>
            <a:endParaRPr lang="cs-CZ"/>
          </a:p>
        </p:txBody>
      </p:sp>
    </p:spTree>
    <p:extLst>
      <p:ext uri="{BB962C8B-B14F-4D97-AF65-F5344CB8AC3E}">
        <p14:creationId xmlns:p14="http://schemas.microsoft.com/office/powerpoint/2010/main" val="2375221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https://www.intechopen.com/chapters/43338</a:t>
            </a:r>
          </a:p>
          <a:p>
            <a:endParaRPr lang="cs-CZ" dirty="0"/>
          </a:p>
        </p:txBody>
      </p:sp>
      <p:sp>
        <p:nvSpPr>
          <p:cNvPr id="4" name="Zástupný symbol pro číslo snímku 3"/>
          <p:cNvSpPr>
            <a:spLocks noGrp="1"/>
          </p:cNvSpPr>
          <p:nvPr>
            <p:ph type="sldNum" sz="quarter" idx="5"/>
          </p:nvPr>
        </p:nvSpPr>
        <p:spPr/>
        <p:txBody>
          <a:bodyPr/>
          <a:lstStyle/>
          <a:p>
            <a:fld id="{55A7F24D-7326-4860-88F0-033D9CEC1CC5}" type="slidenum">
              <a:rPr lang="cs-CZ" smtClean="0"/>
              <a:t>65</a:t>
            </a:fld>
            <a:endParaRPr lang="cs-CZ"/>
          </a:p>
        </p:txBody>
      </p:sp>
    </p:spTree>
    <p:extLst>
      <p:ext uri="{BB962C8B-B14F-4D97-AF65-F5344CB8AC3E}">
        <p14:creationId xmlns:p14="http://schemas.microsoft.com/office/powerpoint/2010/main" val="246637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https://www.actasdermo.org/es-lichen-sclerosus-squamous-cell-carcinoma-articulo-S1578219012000479 </a:t>
            </a:r>
          </a:p>
        </p:txBody>
      </p:sp>
      <p:sp>
        <p:nvSpPr>
          <p:cNvPr id="4" name="Zástupný symbol pro číslo snímku 3"/>
          <p:cNvSpPr>
            <a:spLocks noGrp="1"/>
          </p:cNvSpPr>
          <p:nvPr>
            <p:ph type="sldNum" sz="quarter" idx="5"/>
          </p:nvPr>
        </p:nvSpPr>
        <p:spPr/>
        <p:txBody>
          <a:bodyPr/>
          <a:lstStyle/>
          <a:p>
            <a:fld id="{55A7F24D-7326-4860-88F0-033D9CEC1CC5}" type="slidenum">
              <a:rPr lang="cs-CZ" smtClean="0"/>
              <a:t>9</a:t>
            </a:fld>
            <a:endParaRPr lang="cs-CZ"/>
          </a:p>
        </p:txBody>
      </p:sp>
    </p:spTree>
    <p:extLst>
      <p:ext uri="{BB962C8B-B14F-4D97-AF65-F5344CB8AC3E}">
        <p14:creationId xmlns:p14="http://schemas.microsoft.com/office/powerpoint/2010/main" val="3143644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6,-7, dekáda, velmi </a:t>
            </a:r>
            <a:r>
              <a:rPr lang="cs-CZ" dirty="0" err="1"/>
              <a:t>agresivní,v</a:t>
            </a:r>
            <a:r>
              <a:rPr lang="cs-CZ" dirty="0"/>
              <a:t> </a:t>
            </a:r>
          </a:p>
        </p:txBody>
      </p:sp>
      <p:sp>
        <p:nvSpPr>
          <p:cNvPr id="4" name="Zástupný symbol pro číslo snímku 3"/>
          <p:cNvSpPr>
            <a:spLocks noGrp="1"/>
          </p:cNvSpPr>
          <p:nvPr>
            <p:ph type="sldNum" sz="quarter" idx="5"/>
          </p:nvPr>
        </p:nvSpPr>
        <p:spPr/>
        <p:txBody>
          <a:bodyPr/>
          <a:lstStyle/>
          <a:p>
            <a:fld id="{55A7F24D-7326-4860-88F0-033D9CEC1CC5}" type="slidenum">
              <a:rPr lang="cs-CZ" smtClean="0"/>
              <a:t>10</a:t>
            </a:fld>
            <a:endParaRPr lang="cs-CZ"/>
          </a:p>
        </p:txBody>
      </p:sp>
    </p:spTree>
    <p:extLst>
      <p:ext uri="{BB962C8B-B14F-4D97-AF65-F5344CB8AC3E}">
        <p14:creationId xmlns:p14="http://schemas.microsoft.com/office/powerpoint/2010/main" val="1474627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RTG S+P = rentgen srdce plíce</a:t>
            </a:r>
          </a:p>
        </p:txBody>
      </p:sp>
      <p:sp>
        <p:nvSpPr>
          <p:cNvPr id="4" name="Zástupný symbol pro číslo snímku 3"/>
          <p:cNvSpPr>
            <a:spLocks noGrp="1"/>
          </p:cNvSpPr>
          <p:nvPr>
            <p:ph type="sldNum" sz="quarter" idx="5"/>
          </p:nvPr>
        </p:nvSpPr>
        <p:spPr/>
        <p:txBody>
          <a:bodyPr/>
          <a:lstStyle/>
          <a:p>
            <a:fld id="{55A7F24D-7326-4860-88F0-033D9CEC1CC5}" type="slidenum">
              <a:rPr lang="cs-CZ" smtClean="0"/>
              <a:t>11</a:t>
            </a:fld>
            <a:endParaRPr lang="cs-CZ"/>
          </a:p>
        </p:txBody>
      </p:sp>
    </p:spTree>
    <p:extLst>
      <p:ext uri="{BB962C8B-B14F-4D97-AF65-F5344CB8AC3E}">
        <p14:creationId xmlns:p14="http://schemas.microsoft.com/office/powerpoint/2010/main" val="4062142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Incidence = počet nových případů onemocnění za určité období, nejčastěji za rok</a:t>
            </a:r>
          </a:p>
          <a:p>
            <a:r>
              <a:rPr lang="cs-CZ" dirty="0"/>
              <a:t>Pokročilé stádium – inoperabilní </a:t>
            </a:r>
          </a:p>
          <a:p>
            <a:endParaRPr lang="cs-CZ" dirty="0"/>
          </a:p>
        </p:txBody>
      </p:sp>
      <p:sp>
        <p:nvSpPr>
          <p:cNvPr id="4" name="Zástupný symbol pro číslo snímku 3"/>
          <p:cNvSpPr>
            <a:spLocks noGrp="1"/>
          </p:cNvSpPr>
          <p:nvPr>
            <p:ph type="sldNum" sz="quarter" idx="5"/>
          </p:nvPr>
        </p:nvSpPr>
        <p:spPr/>
        <p:txBody>
          <a:bodyPr/>
          <a:lstStyle/>
          <a:p>
            <a:fld id="{55A7F24D-7326-4860-88F0-033D9CEC1CC5}" type="slidenum">
              <a:rPr lang="cs-CZ" smtClean="0"/>
              <a:t>19</a:t>
            </a:fld>
            <a:endParaRPr lang="cs-CZ"/>
          </a:p>
        </p:txBody>
      </p:sp>
    </p:spTree>
    <p:extLst>
      <p:ext uri="{BB962C8B-B14F-4D97-AF65-F5344CB8AC3E}">
        <p14:creationId xmlns:p14="http://schemas.microsoft.com/office/powerpoint/2010/main" val="3293940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https://www.karlstorz.com/doc/interactivebrochure/3500106/content/c5_p038_adenocarcinoma.html</a:t>
            </a:r>
          </a:p>
        </p:txBody>
      </p:sp>
      <p:sp>
        <p:nvSpPr>
          <p:cNvPr id="4" name="Zástupný symbol pro číslo snímku 3"/>
          <p:cNvSpPr>
            <a:spLocks noGrp="1"/>
          </p:cNvSpPr>
          <p:nvPr>
            <p:ph type="sldNum" sz="quarter" idx="5"/>
          </p:nvPr>
        </p:nvSpPr>
        <p:spPr/>
        <p:txBody>
          <a:bodyPr/>
          <a:lstStyle/>
          <a:p>
            <a:fld id="{55A7F24D-7326-4860-88F0-033D9CEC1CC5}" type="slidenum">
              <a:rPr lang="cs-CZ" smtClean="0"/>
              <a:t>22</a:t>
            </a:fld>
            <a:endParaRPr lang="cs-CZ"/>
          </a:p>
        </p:txBody>
      </p:sp>
    </p:spTree>
    <p:extLst>
      <p:ext uri="{BB962C8B-B14F-4D97-AF65-F5344CB8AC3E}">
        <p14:creationId xmlns:p14="http://schemas.microsoft.com/office/powerpoint/2010/main" val="364651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CHT = chemoterapie, </a:t>
            </a:r>
            <a:r>
              <a:rPr lang="cs-CZ" dirty="0" err="1"/>
              <a:t>konkomitantní</a:t>
            </a:r>
            <a:r>
              <a:rPr lang="cs-CZ" dirty="0"/>
              <a:t> = souběžná</a:t>
            </a:r>
          </a:p>
        </p:txBody>
      </p:sp>
      <p:sp>
        <p:nvSpPr>
          <p:cNvPr id="4" name="Zástupný symbol pro číslo snímku 3"/>
          <p:cNvSpPr>
            <a:spLocks noGrp="1"/>
          </p:cNvSpPr>
          <p:nvPr>
            <p:ph type="sldNum" sz="quarter" idx="5"/>
          </p:nvPr>
        </p:nvSpPr>
        <p:spPr/>
        <p:txBody>
          <a:bodyPr/>
          <a:lstStyle/>
          <a:p>
            <a:fld id="{55A7F24D-7326-4860-88F0-033D9CEC1CC5}" type="slidenum">
              <a:rPr lang="cs-CZ" smtClean="0"/>
              <a:t>27</a:t>
            </a:fld>
            <a:endParaRPr lang="cs-CZ"/>
          </a:p>
        </p:txBody>
      </p:sp>
    </p:spTree>
    <p:extLst>
      <p:ext uri="{BB962C8B-B14F-4D97-AF65-F5344CB8AC3E}">
        <p14:creationId xmlns:p14="http://schemas.microsoft.com/office/powerpoint/2010/main" val="1828679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LU = lymfatické uzliny</a:t>
            </a:r>
          </a:p>
        </p:txBody>
      </p:sp>
      <p:sp>
        <p:nvSpPr>
          <p:cNvPr id="4" name="Zástupný symbol pro číslo snímku 3"/>
          <p:cNvSpPr>
            <a:spLocks noGrp="1"/>
          </p:cNvSpPr>
          <p:nvPr>
            <p:ph type="sldNum" sz="quarter" idx="5"/>
          </p:nvPr>
        </p:nvSpPr>
        <p:spPr/>
        <p:txBody>
          <a:bodyPr/>
          <a:lstStyle/>
          <a:p>
            <a:fld id="{55A7F24D-7326-4860-88F0-033D9CEC1CC5}" type="slidenum">
              <a:rPr lang="cs-CZ" smtClean="0"/>
              <a:t>35</a:t>
            </a:fld>
            <a:endParaRPr lang="cs-CZ"/>
          </a:p>
        </p:txBody>
      </p:sp>
    </p:spTree>
    <p:extLst>
      <p:ext uri="{BB962C8B-B14F-4D97-AF65-F5344CB8AC3E}">
        <p14:creationId xmlns:p14="http://schemas.microsoft.com/office/powerpoint/2010/main" val="936002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BB1ABC-D32B-67F1-B54D-CEFA8BA8626E}"/>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63D6F015-740B-340C-4E88-1896E4A7A9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A6EC83BF-6CC0-0448-A0AA-66CE03C141E1}"/>
              </a:ext>
            </a:extLst>
          </p:cNvPr>
          <p:cNvSpPr>
            <a:spLocks noGrp="1"/>
          </p:cNvSpPr>
          <p:nvPr>
            <p:ph type="dt" sz="half" idx="10"/>
          </p:nvPr>
        </p:nvSpPr>
        <p:spPr/>
        <p:txBody>
          <a:bodyPr/>
          <a:lstStyle/>
          <a:p>
            <a:fld id="{FFECB408-C03E-4C53-A433-EE256049837C}" type="datetimeFigureOut">
              <a:rPr lang="cs-CZ" smtClean="0"/>
              <a:t>10.04.2023</a:t>
            </a:fld>
            <a:endParaRPr lang="cs-CZ"/>
          </a:p>
        </p:txBody>
      </p:sp>
      <p:sp>
        <p:nvSpPr>
          <p:cNvPr id="5" name="Zástupný symbol pro zápatí 4">
            <a:extLst>
              <a:ext uri="{FF2B5EF4-FFF2-40B4-BE49-F238E27FC236}">
                <a16:creationId xmlns:a16="http://schemas.microsoft.com/office/drawing/2014/main" id="{941052F7-45E8-C19D-E44F-C4B6F4EFBDE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76D7C87-CD9C-E88A-DBFA-6D7654B1C3C7}"/>
              </a:ext>
            </a:extLst>
          </p:cNvPr>
          <p:cNvSpPr>
            <a:spLocks noGrp="1"/>
          </p:cNvSpPr>
          <p:nvPr>
            <p:ph type="sldNum" sz="quarter" idx="12"/>
          </p:nvPr>
        </p:nvSpPr>
        <p:spPr/>
        <p:txBody>
          <a:bodyPr/>
          <a:lstStyle/>
          <a:p>
            <a:fld id="{C86A3827-FFA9-425E-9209-CD262C31FA54}" type="slidenum">
              <a:rPr lang="cs-CZ" smtClean="0"/>
              <a:t>‹#›</a:t>
            </a:fld>
            <a:endParaRPr lang="cs-CZ"/>
          </a:p>
        </p:txBody>
      </p:sp>
    </p:spTree>
    <p:extLst>
      <p:ext uri="{BB962C8B-B14F-4D97-AF65-F5344CB8AC3E}">
        <p14:creationId xmlns:p14="http://schemas.microsoft.com/office/powerpoint/2010/main" val="77919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A52BD6-4453-2236-7A06-E56EFC578976}"/>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51D30C1A-D766-79F8-807F-8169BAA057BA}"/>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D8B3A37-9FE5-86A5-3020-B0156D64D9A5}"/>
              </a:ext>
            </a:extLst>
          </p:cNvPr>
          <p:cNvSpPr>
            <a:spLocks noGrp="1"/>
          </p:cNvSpPr>
          <p:nvPr>
            <p:ph type="dt" sz="half" idx="10"/>
          </p:nvPr>
        </p:nvSpPr>
        <p:spPr/>
        <p:txBody>
          <a:bodyPr/>
          <a:lstStyle/>
          <a:p>
            <a:fld id="{FFECB408-C03E-4C53-A433-EE256049837C}" type="datetimeFigureOut">
              <a:rPr lang="cs-CZ" smtClean="0"/>
              <a:t>10.04.2023</a:t>
            </a:fld>
            <a:endParaRPr lang="cs-CZ"/>
          </a:p>
        </p:txBody>
      </p:sp>
      <p:sp>
        <p:nvSpPr>
          <p:cNvPr id="5" name="Zástupný symbol pro zápatí 4">
            <a:extLst>
              <a:ext uri="{FF2B5EF4-FFF2-40B4-BE49-F238E27FC236}">
                <a16:creationId xmlns:a16="http://schemas.microsoft.com/office/drawing/2014/main" id="{BE0BB48F-D6F0-BA25-5974-6B7A2936F67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446B2F7-7423-84A7-13A9-EDA6D66B3253}"/>
              </a:ext>
            </a:extLst>
          </p:cNvPr>
          <p:cNvSpPr>
            <a:spLocks noGrp="1"/>
          </p:cNvSpPr>
          <p:nvPr>
            <p:ph type="sldNum" sz="quarter" idx="12"/>
          </p:nvPr>
        </p:nvSpPr>
        <p:spPr/>
        <p:txBody>
          <a:bodyPr/>
          <a:lstStyle/>
          <a:p>
            <a:fld id="{C86A3827-FFA9-425E-9209-CD262C31FA54}" type="slidenum">
              <a:rPr lang="cs-CZ" smtClean="0"/>
              <a:t>‹#›</a:t>
            </a:fld>
            <a:endParaRPr lang="cs-CZ"/>
          </a:p>
        </p:txBody>
      </p:sp>
    </p:spTree>
    <p:extLst>
      <p:ext uri="{BB962C8B-B14F-4D97-AF65-F5344CB8AC3E}">
        <p14:creationId xmlns:p14="http://schemas.microsoft.com/office/powerpoint/2010/main" val="2311823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8BDFAD82-DA6E-E5B9-AAE3-451909AF6865}"/>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990B9317-B49E-BA65-26E6-6B0830A60A9B}"/>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AA74474-25EA-2348-18D9-53B03F009804}"/>
              </a:ext>
            </a:extLst>
          </p:cNvPr>
          <p:cNvSpPr>
            <a:spLocks noGrp="1"/>
          </p:cNvSpPr>
          <p:nvPr>
            <p:ph type="dt" sz="half" idx="10"/>
          </p:nvPr>
        </p:nvSpPr>
        <p:spPr/>
        <p:txBody>
          <a:bodyPr/>
          <a:lstStyle/>
          <a:p>
            <a:fld id="{FFECB408-C03E-4C53-A433-EE256049837C}" type="datetimeFigureOut">
              <a:rPr lang="cs-CZ" smtClean="0"/>
              <a:t>10.04.2023</a:t>
            </a:fld>
            <a:endParaRPr lang="cs-CZ"/>
          </a:p>
        </p:txBody>
      </p:sp>
      <p:sp>
        <p:nvSpPr>
          <p:cNvPr id="5" name="Zástupný symbol pro zápatí 4">
            <a:extLst>
              <a:ext uri="{FF2B5EF4-FFF2-40B4-BE49-F238E27FC236}">
                <a16:creationId xmlns:a16="http://schemas.microsoft.com/office/drawing/2014/main" id="{F16710DA-6C8C-C48A-AFE1-EAC56AA8CED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5FDAB11-BB14-59D8-72FF-631773D7C2DC}"/>
              </a:ext>
            </a:extLst>
          </p:cNvPr>
          <p:cNvSpPr>
            <a:spLocks noGrp="1"/>
          </p:cNvSpPr>
          <p:nvPr>
            <p:ph type="sldNum" sz="quarter" idx="12"/>
          </p:nvPr>
        </p:nvSpPr>
        <p:spPr/>
        <p:txBody>
          <a:bodyPr/>
          <a:lstStyle/>
          <a:p>
            <a:fld id="{C86A3827-FFA9-425E-9209-CD262C31FA54}" type="slidenum">
              <a:rPr lang="cs-CZ" smtClean="0"/>
              <a:t>‹#›</a:t>
            </a:fld>
            <a:endParaRPr lang="cs-CZ"/>
          </a:p>
        </p:txBody>
      </p:sp>
    </p:spTree>
    <p:extLst>
      <p:ext uri="{BB962C8B-B14F-4D97-AF65-F5344CB8AC3E}">
        <p14:creationId xmlns:p14="http://schemas.microsoft.com/office/powerpoint/2010/main" val="958176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424F7E-74DE-5F51-27B5-F6415FC07327}"/>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A57943A-E96D-81EC-59C0-421B5160E736}"/>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FD23C3A-DD10-6C60-97A8-43D2447916E9}"/>
              </a:ext>
            </a:extLst>
          </p:cNvPr>
          <p:cNvSpPr>
            <a:spLocks noGrp="1"/>
          </p:cNvSpPr>
          <p:nvPr>
            <p:ph type="dt" sz="half" idx="10"/>
          </p:nvPr>
        </p:nvSpPr>
        <p:spPr/>
        <p:txBody>
          <a:bodyPr/>
          <a:lstStyle/>
          <a:p>
            <a:fld id="{FFECB408-C03E-4C53-A433-EE256049837C}" type="datetimeFigureOut">
              <a:rPr lang="cs-CZ" smtClean="0"/>
              <a:t>10.04.2023</a:t>
            </a:fld>
            <a:endParaRPr lang="cs-CZ"/>
          </a:p>
        </p:txBody>
      </p:sp>
      <p:sp>
        <p:nvSpPr>
          <p:cNvPr id="5" name="Zástupný symbol pro zápatí 4">
            <a:extLst>
              <a:ext uri="{FF2B5EF4-FFF2-40B4-BE49-F238E27FC236}">
                <a16:creationId xmlns:a16="http://schemas.microsoft.com/office/drawing/2014/main" id="{24F9AAF9-E17F-5AA7-A8B6-274413D9629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59A87EC-AC87-14C1-0166-E8A2A6DF0EAB}"/>
              </a:ext>
            </a:extLst>
          </p:cNvPr>
          <p:cNvSpPr>
            <a:spLocks noGrp="1"/>
          </p:cNvSpPr>
          <p:nvPr>
            <p:ph type="sldNum" sz="quarter" idx="12"/>
          </p:nvPr>
        </p:nvSpPr>
        <p:spPr/>
        <p:txBody>
          <a:bodyPr/>
          <a:lstStyle/>
          <a:p>
            <a:fld id="{C86A3827-FFA9-425E-9209-CD262C31FA54}" type="slidenum">
              <a:rPr lang="cs-CZ" smtClean="0"/>
              <a:t>‹#›</a:t>
            </a:fld>
            <a:endParaRPr lang="cs-CZ"/>
          </a:p>
        </p:txBody>
      </p:sp>
    </p:spTree>
    <p:extLst>
      <p:ext uri="{BB962C8B-B14F-4D97-AF65-F5344CB8AC3E}">
        <p14:creationId xmlns:p14="http://schemas.microsoft.com/office/powerpoint/2010/main" val="317095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2A955F-ABAD-C7FA-1E7E-603485869F34}"/>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AEAEB3BD-9D78-1B8D-D3D8-D4CBE58C2F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DC43835B-FB1A-3C23-122E-E0DEE717172F}"/>
              </a:ext>
            </a:extLst>
          </p:cNvPr>
          <p:cNvSpPr>
            <a:spLocks noGrp="1"/>
          </p:cNvSpPr>
          <p:nvPr>
            <p:ph type="dt" sz="half" idx="10"/>
          </p:nvPr>
        </p:nvSpPr>
        <p:spPr/>
        <p:txBody>
          <a:bodyPr/>
          <a:lstStyle/>
          <a:p>
            <a:fld id="{FFECB408-C03E-4C53-A433-EE256049837C}" type="datetimeFigureOut">
              <a:rPr lang="cs-CZ" smtClean="0"/>
              <a:t>10.04.2023</a:t>
            </a:fld>
            <a:endParaRPr lang="cs-CZ"/>
          </a:p>
        </p:txBody>
      </p:sp>
      <p:sp>
        <p:nvSpPr>
          <p:cNvPr id="5" name="Zástupný symbol pro zápatí 4">
            <a:extLst>
              <a:ext uri="{FF2B5EF4-FFF2-40B4-BE49-F238E27FC236}">
                <a16:creationId xmlns:a16="http://schemas.microsoft.com/office/drawing/2014/main" id="{F2EDC824-A8A9-9A50-70E9-B496438E56F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75EAC03-3A61-10FD-138C-60D2AAF6B242}"/>
              </a:ext>
            </a:extLst>
          </p:cNvPr>
          <p:cNvSpPr>
            <a:spLocks noGrp="1"/>
          </p:cNvSpPr>
          <p:nvPr>
            <p:ph type="sldNum" sz="quarter" idx="12"/>
          </p:nvPr>
        </p:nvSpPr>
        <p:spPr/>
        <p:txBody>
          <a:bodyPr/>
          <a:lstStyle/>
          <a:p>
            <a:fld id="{C86A3827-FFA9-425E-9209-CD262C31FA54}" type="slidenum">
              <a:rPr lang="cs-CZ" smtClean="0"/>
              <a:t>‹#›</a:t>
            </a:fld>
            <a:endParaRPr lang="cs-CZ"/>
          </a:p>
        </p:txBody>
      </p:sp>
    </p:spTree>
    <p:extLst>
      <p:ext uri="{BB962C8B-B14F-4D97-AF65-F5344CB8AC3E}">
        <p14:creationId xmlns:p14="http://schemas.microsoft.com/office/powerpoint/2010/main" val="73379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581991-0746-C361-D16E-8CB7CCE0845D}"/>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782C0BE2-0716-0ACB-8A9A-26C0ADB1E484}"/>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34604B7A-D0A5-7244-04F1-89CA66BD3F45}"/>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FD78C859-9B31-3A25-3F59-B1AB7CC4484A}"/>
              </a:ext>
            </a:extLst>
          </p:cNvPr>
          <p:cNvSpPr>
            <a:spLocks noGrp="1"/>
          </p:cNvSpPr>
          <p:nvPr>
            <p:ph type="dt" sz="half" idx="10"/>
          </p:nvPr>
        </p:nvSpPr>
        <p:spPr/>
        <p:txBody>
          <a:bodyPr/>
          <a:lstStyle/>
          <a:p>
            <a:fld id="{FFECB408-C03E-4C53-A433-EE256049837C}" type="datetimeFigureOut">
              <a:rPr lang="cs-CZ" smtClean="0"/>
              <a:t>10.04.2023</a:t>
            </a:fld>
            <a:endParaRPr lang="cs-CZ"/>
          </a:p>
        </p:txBody>
      </p:sp>
      <p:sp>
        <p:nvSpPr>
          <p:cNvPr id="6" name="Zástupný symbol pro zápatí 5">
            <a:extLst>
              <a:ext uri="{FF2B5EF4-FFF2-40B4-BE49-F238E27FC236}">
                <a16:creationId xmlns:a16="http://schemas.microsoft.com/office/drawing/2014/main" id="{C5C80AB3-C8D4-50F9-88CE-3131A9F5A8C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D1CE8E0-DA85-3124-B857-F10C513350BF}"/>
              </a:ext>
            </a:extLst>
          </p:cNvPr>
          <p:cNvSpPr>
            <a:spLocks noGrp="1"/>
          </p:cNvSpPr>
          <p:nvPr>
            <p:ph type="sldNum" sz="quarter" idx="12"/>
          </p:nvPr>
        </p:nvSpPr>
        <p:spPr/>
        <p:txBody>
          <a:bodyPr/>
          <a:lstStyle/>
          <a:p>
            <a:fld id="{C86A3827-FFA9-425E-9209-CD262C31FA54}" type="slidenum">
              <a:rPr lang="cs-CZ" smtClean="0"/>
              <a:t>‹#›</a:t>
            </a:fld>
            <a:endParaRPr lang="cs-CZ"/>
          </a:p>
        </p:txBody>
      </p:sp>
    </p:spTree>
    <p:extLst>
      <p:ext uri="{BB962C8B-B14F-4D97-AF65-F5344CB8AC3E}">
        <p14:creationId xmlns:p14="http://schemas.microsoft.com/office/powerpoint/2010/main" val="2740723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7EF8D3-9216-5CFB-591B-56A7E311C16C}"/>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91D0B654-4CAB-EDAF-36E9-7B653C4CA2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46FB9882-C345-3220-EA32-7E88CF04766A}"/>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EA426E8D-F460-E035-08A6-63291EAF9C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C7DB76CE-8D37-F6FA-F8ED-67C3BF943606}"/>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55E02B92-092E-B4FA-6710-B2181990C256}"/>
              </a:ext>
            </a:extLst>
          </p:cNvPr>
          <p:cNvSpPr>
            <a:spLocks noGrp="1"/>
          </p:cNvSpPr>
          <p:nvPr>
            <p:ph type="dt" sz="half" idx="10"/>
          </p:nvPr>
        </p:nvSpPr>
        <p:spPr/>
        <p:txBody>
          <a:bodyPr/>
          <a:lstStyle/>
          <a:p>
            <a:fld id="{FFECB408-C03E-4C53-A433-EE256049837C}" type="datetimeFigureOut">
              <a:rPr lang="cs-CZ" smtClean="0"/>
              <a:t>10.04.2023</a:t>
            </a:fld>
            <a:endParaRPr lang="cs-CZ"/>
          </a:p>
        </p:txBody>
      </p:sp>
      <p:sp>
        <p:nvSpPr>
          <p:cNvPr id="8" name="Zástupný symbol pro zápatí 7">
            <a:extLst>
              <a:ext uri="{FF2B5EF4-FFF2-40B4-BE49-F238E27FC236}">
                <a16:creationId xmlns:a16="http://schemas.microsoft.com/office/drawing/2014/main" id="{61CD7935-07DD-6364-15C8-A3A1B9A2B340}"/>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C6D21A9C-15D8-A7F4-61D2-375FB98D2CAC}"/>
              </a:ext>
            </a:extLst>
          </p:cNvPr>
          <p:cNvSpPr>
            <a:spLocks noGrp="1"/>
          </p:cNvSpPr>
          <p:nvPr>
            <p:ph type="sldNum" sz="quarter" idx="12"/>
          </p:nvPr>
        </p:nvSpPr>
        <p:spPr/>
        <p:txBody>
          <a:bodyPr/>
          <a:lstStyle/>
          <a:p>
            <a:fld id="{C86A3827-FFA9-425E-9209-CD262C31FA54}" type="slidenum">
              <a:rPr lang="cs-CZ" smtClean="0"/>
              <a:t>‹#›</a:t>
            </a:fld>
            <a:endParaRPr lang="cs-CZ"/>
          </a:p>
        </p:txBody>
      </p:sp>
    </p:spTree>
    <p:extLst>
      <p:ext uri="{BB962C8B-B14F-4D97-AF65-F5344CB8AC3E}">
        <p14:creationId xmlns:p14="http://schemas.microsoft.com/office/powerpoint/2010/main" val="3472575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3DD59A-263F-472A-A6BA-6432C32DAABC}"/>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3D8DFC50-6AB5-9AD3-821B-A577D07AF3CA}"/>
              </a:ext>
            </a:extLst>
          </p:cNvPr>
          <p:cNvSpPr>
            <a:spLocks noGrp="1"/>
          </p:cNvSpPr>
          <p:nvPr>
            <p:ph type="dt" sz="half" idx="10"/>
          </p:nvPr>
        </p:nvSpPr>
        <p:spPr/>
        <p:txBody>
          <a:bodyPr/>
          <a:lstStyle/>
          <a:p>
            <a:fld id="{FFECB408-C03E-4C53-A433-EE256049837C}" type="datetimeFigureOut">
              <a:rPr lang="cs-CZ" smtClean="0"/>
              <a:t>10.04.2023</a:t>
            </a:fld>
            <a:endParaRPr lang="cs-CZ"/>
          </a:p>
        </p:txBody>
      </p:sp>
      <p:sp>
        <p:nvSpPr>
          <p:cNvPr id="4" name="Zástupný symbol pro zápatí 3">
            <a:extLst>
              <a:ext uri="{FF2B5EF4-FFF2-40B4-BE49-F238E27FC236}">
                <a16:creationId xmlns:a16="http://schemas.microsoft.com/office/drawing/2014/main" id="{E4E54671-1B67-D9EA-5874-66A9F42B3E78}"/>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7894E1CB-CA25-1E2A-E5AE-5CDCE94568E3}"/>
              </a:ext>
            </a:extLst>
          </p:cNvPr>
          <p:cNvSpPr>
            <a:spLocks noGrp="1"/>
          </p:cNvSpPr>
          <p:nvPr>
            <p:ph type="sldNum" sz="quarter" idx="12"/>
          </p:nvPr>
        </p:nvSpPr>
        <p:spPr/>
        <p:txBody>
          <a:bodyPr/>
          <a:lstStyle/>
          <a:p>
            <a:fld id="{C86A3827-FFA9-425E-9209-CD262C31FA54}" type="slidenum">
              <a:rPr lang="cs-CZ" smtClean="0"/>
              <a:t>‹#›</a:t>
            </a:fld>
            <a:endParaRPr lang="cs-CZ"/>
          </a:p>
        </p:txBody>
      </p:sp>
    </p:spTree>
    <p:extLst>
      <p:ext uri="{BB962C8B-B14F-4D97-AF65-F5344CB8AC3E}">
        <p14:creationId xmlns:p14="http://schemas.microsoft.com/office/powerpoint/2010/main" val="824213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59BF5661-2AC2-7ACE-4A77-E3C7ED863562}"/>
              </a:ext>
            </a:extLst>
          </p:cNvPr>
          <p:cNvSpPr>
            <a:spLocks noGrp="1"/>
          </p:cNvSpPr>
          <p:nvPr>
            <p:ph type="dt" sz="half" idx="10"/>
          </p:nvPr>
        </p:nvSpPr>
        <p:spPr/>
        <p:txBody>
          <a:bodyPr/>
          <a:lstStyle/>
          <a:p>
            <a:fld id="{FFECB408-C03E-4C53-A433-EE256049837C}" type="datetimeFigureOut">
              <a:rPr lang="cs-CZ" smtClean="0"/>
              <a:t>10.04.2023</a:t>
            </a:fld>
            <a:endParaRPr lang="cs-CZ"/>
          </a:p>
        </p:txBody>
      </p:sp>
      <p:sp>
        <p:nvSpPr>
          <p:cNvPr id="3" name="Zástupný symbol pro zápatí 2">
            <a:extLst>
              <a:ext uri="{FF2B5EF4-FFF2-40B4-BE49-F238E27FC236}">
                <a16:creationId xmlns:a16="http://schemas.microsoft.com/office/drawing/2014/main" id="{A8439A08-3A62-7F8C-B50C-432E12B3D50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3DF3FD0E-A674-015A-DAD3-8EC78484998F}"/>
              </a:ext>
            </a:extLst>
          </p:cNvPr>
          <p:cNvSpPr>
            <a:spLocks noGrp="1"/>
          </p:cNvSpPr>
          <p:nvPr>
            <p:ph type="sldNum" sz="quarter" idx="12"/>
          </p:nvPr>
        </p:nvSpPr>
        <p:spPr/>
        <p:txBody>
          <a:bodyPr/>
          <a:lstStyle/>
          <a:p>
            <a:fld id="{C86A3827-FFA9-425E-9209-CD262C31FA54}" type="slidenum">
              <a:rPr lang="cs-CZ" smtClean="0"/>
              <a:t>‹#›</a:t>
            </a:fld>
            <a:endParaRPr lang="cs-CZ"/>
          </a:p>
        </p:txBody>
      </p:sp>
    </p:spTree>
    <p:extLst>
      <p:ext uri="{BB962C8B-B14F-4D97-AF65-F5344CB8AC3E}">
        <p14:creationId xmlns:p14="http://schemas.microsoft.com/office/powerpoint/2010/main" val="51243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D15623-EE8E-A9FD-AD30-36D95283EF5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60C5086B-35AC-3D01-4464-57F5E7FB7E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2A861B6F-BC86-D167-8514-4F5021168A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0CDFDC1-973E-0CCB-0331-C8B030B31170}"/>
              </a:ext>
            </a:extLst>
          </p:cNvPr>
          <p:cNvSpPr>
            <a:spLocks noGrp="1"/>
          </p:cNvSpPr>
          <p:nvPr>
            <p:ph type="dt" sz="half" idx="10"/>
          </p:nvPr>
        </p:nvSpPr>
        <p:spPr/>
        <p:txBody>
          <a:bodyPr/>
          <a:lstStyle/>
          <a:p>
            <a:fld id="{FFECB408-C03E-4C53-A433-EE256049837C}" type="datetimeFigureOut">
              <a:rPr lang="cs-CZ" smtClean="0"/>
              <a:t>10.04.2023</a:t>
            </a:fld>
            <a:endParaRPr lang="cs-CZ"/>
          </a:p>
        </p:txBody>
      </p:sp>
      <p:sp>
        <p:nvSpPr>
          <p:cNvPr id="6" name="Zástupný symbol pro zápatí 5">
            <a:extLst>
              <a:ext uri="{FF2B5EF4-FFF2-40B4-BE49-F238E27FC236}">
                <a16:creationId xmlns:a16="http://schemas.microsoft.com/office/drawing/2014/main" id="{47CDB677-D9F5-6A64-D3A4-8BC8446FD71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52F195C-5E6B-2769-BEDA-39B9D8AD1599}"/>
              </a:ext>
            </a:extLst>
          </p:cNvPr>
          <p:cNvSpPr>
            <a:spLocks noGrp="1"/>
          </p:cNvSpPr>
          <p:nvPr>
            <p:ph type="sldNum" sz="quarter" idx="12"/>
          </p:nvPr>
        </p:nvSpPr>
        <p:spPr/>
        <p:txBody>
          <a:bodyPr/>
          <a:lstStyle/>
          <a:p>
            <a:fld id="{C86A3827-FFA9-425E-9209-CD262C31FA54}" type="slidenum">
              <a:rPr lang="cs-CZ" smtClean="0"/>
              <a:t>‹#›</a:t>
            </a:fld>
            <a:endParaRPr lang="cs-CZ"/>
          </a:p>
        </p:txBody>
      </p:sp>
    </p:spTree>
    <p:extLst>
      <p:ext uri="{BB962C8B-B14F-4D97-AF65-F5344CB8AC3E}">
        <p14:creationId xmlns:p14="http://schemas.microsoft.com/office/powerpoint/2010/main" val="4110342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1F39BB-EDB3-57A5-BB83-749731B401B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B9A3E309-164B-65E1-65EE-4499CA7F14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730C5B39-F885-4F5A-2EFD-597395643F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288E1C2-5AE0-2810-29E1-F03274100012}"/>
              </a:ext>
            </a:extLst>
          </p:cNvPr>
          <p:cNvSpPr>
            <a:spLocks noGrp="1"/>
          </p:cNvSpPr>
          <p:nvPr>
            <p:ph type="dt" sz="half" idx="10"/>
          </p:nvPr>
        </p:nvSpPr>
        <p:spPr/>
        <p:txBody>
          <a:bodyPr/>
          <a:lstStyle/>
          <a:p>
            <a:fld id="{FFECB408-C03E-4C53-A433-EE256049837C}" type="datetimeFigureOut">
              <a:rPr lang="cs-CZ" smtClean="0"/>
              <a:t>10.04.2023</a:t>
            </a:fld>
            <a:endParaRPr lang="cs-CZ"/>
          </a:p>
        </p:txBody>
      </p:sp>
      <p:sp>
        <p:nvSpPr>
          <p:cNvPr id="6" name="Zástupný symbol pro zápatí 5">
            <a:extLst>
              <a:ext uri="{FF2B5EF4-FFF2-40B4-BE49-F238E27FC236}">
                <a16:creationId xmlns:a16="http://schemas.microsoft.com/office/drawing/2014/main" id="{01BDBC50-A94A-3BF0-4619-AD49F500010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956F58D-BBEF-FE59-D14F-7C3E91AE761E}"/>
              </a:ext>
            </a:extLst>
          </p:cNvPr>
          <p:cNvSpPr>
            <a:spLocks noGrp="1"/>
          </p:cNvSpPr>
          <p:nvPr>
            <p:ph type="sldNum" sz="quarter" idx="12"/>
          </p:nvPr>
        </p:nvSpPr>
        <p:spPr/>
        <p:txBody>
          <a:bodyPr/>
          <a:lstStyle/>
          <a:p>
            <a:fld id="{C86A3827-FFA9-425E-9209-CD262C31FA54}" type="slidenum">
              <a:rPr lang="cs-CZ" smtClean="0"/>
              <a:t>‹#›</a:t>
            </a:fld>
            <a:endParaRPr lang="cs-CZ"/>
          </a:p>
        </p:txBody>
      </p:sp>
    </p:spTree>
    <p:extLst>
      <p:ext uri="{BB962C8B-B14F-4D97-AF65-F5344CB8AC3E}">
        <p14:creationId xmlns:p14="http://schemas.microsoft.com/office/powerpoint/2010/main" val="3902789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227CA47-7B27-D7D4-4F34-D3AC3C503A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5059571-8F90-8DA9-535E-86E7918D5B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1EECFBA-3CEA-E32F-035D-17B99F758F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CB408-C03E-4C53-A433-EE256049837C}" type="datetimeFigureOut">
              <a:rPr lang="cs-CZ" smtClean="0"/>
              <a:t>10.04.2023</a:t>
            </a:fld>
            <a:endParaRPr lang="cs-CZ"/>
          </a:p>
        </p:txBody>
      </p:sp>
      <p:sp>
        <p:nvSpPr>
          <p:cNvPr id="5" name="Zástupný symbol pro zápatí 4">
            <a:extLst>
              <a:ext uri="{FF2B5EF4-FFF2-40B4-BE49-F238E27FC236}">
                <a16:creationId xmlns:a16="http://schemas.microsoft.com/office/drawing/2014/main" id="{D86D67C1-4B28-4487-841A-E124E9C3E0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F5741D13-469B-B39E-C1EC-B2B12BF85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A3827-FFA9-425E-9209-CD262C31FA54}" type="slidenum">
              <a:rPr lang="cs-CZ" smtClean="0"/>
              <a:t>‹#›</a:t>
            </a:fld>
            <a:endParaRPr lang="cs-CZ"/>
          </a:p>
        </p:txBody>
      </p:sp>
    </p:spTree>
    <p:extLst>
      <p:ext uri="{BB962C8B-B14F-4D97-AF65-F5344CB8AC3E}">
        <p14:creationId xmlns:p14="http://schemas.microsoft.com/office/powerpoint/2010/main" val="4102341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pathologyoutlines.com/topic/ovarytumorserouscarcinomahg.html"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4D8104-E87B-55B2-1018-851EBC3C1CB3}"/>
              </a:ext>
            </a:extLst>
          </p:cNvPr>
          <p:cNvSpPr>
            <a:spLocks noGrp="1"/>
          </p:cNvSpPr>
          <p:nvPr>
            <p:ph type="ctrTitle"/>
          </p:nvPr>
        </p:nvSpPr>
        <p:spPr/>
        <p:txBody>
          <a:bodyPr/>
          <a:lstStyle/>
          <a:p>
            <a:r>
              <a:rPr lang="cs-CZ" dirty="0"/>
              <a:t>Nádory ženských pohlavních orgánů</a:t>
            </a:r>
          </a:p>
        </p:txBody>
      </p:sp>
      <p:sp>
        <p:nvSpPr>
          <p:cNvPr id="3" name="Podnadpis 2">
            <a:extLst>
              <a:ext uri="{FF2B5EF4-FFF2-40B4-BE49-F238E27FC236}">
                <a16:creationId xmlns:a16="http://schemas.microsoft.com/office/drawing/2014/main" id="{53CB79D3-95E8-4591-2144-08ADA61D74A3}"/>
              </a:ext>
            </a:extLst>
          </p:cNvPr>
          <p:cNvSpPr>
            <a:spLocks noGrp="1"/>
          </p:cNvSpPr>
          <p:nvPr>
            <p:ph type="subTitle" idx="1"/>
          </p:nvPr>
        </p:nvSpPr>
        <p:spPr/>
        <p:txBody>
          <a:bodyPr/>
          <a:lstStyle/>
          <a:p>
            <a:pPr algn="r"/>
            <a:r>
              <a:rPr lang="cs-CZ" dirty="0"/>
              <a:t>Jana Vaněčková</a:t>
            </a:r>
          </a:p>
          <a:p>
            <a:pPr algn="r"/>
            <a:r>
              <a:rPr lang="cs-CZ" dirty="0"/>
              <a:t>ÚPMD</a:t>
            </a:r>
          </a:p>
          <a:p>
            <a:pPr algn="r"/>
            <a:r>
              <a:rPr lang="cs-CZ" dirty="0"/>
              <a:t>LS 2023</a:t>
            </a:r>
          </a:p>
        </p:txBody>
      </p:sp>
    </p:spTree>
    <p:extLst>
      <p:ext uri="{BB962C8B-B14F-4D97-AF65-F5344CB8AC3E}">
        <p14:creationId xmlns:p14="http://schemas.microsoft.com/office/powerpoint/2010/main" val="1242410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4A1340-5954-1684-29A0-F0E81BB0EBEE}"/>
              </a:ext>
            </a:extLst>
          </p:cNvPr>
          <p:cNvSpPr>
            <a:spLocks noGrp="1"/>
          </p:cNvSpPr>
          <p:nvPr>
            <p:ph type="title"/>
          </p:nvPr>
        </p:nvSpPr>
        <p:spPr>
          <a:xfrm>
            <a:off x="838200" y="365126"/>
            <a:ext cx="10515600" cy="1082542"/>
          </a:xfrm>
        </p:spPr>
        <p:txBody>
          <a:bodyPr/>
          <a:lstStyle/>
          <a:p>
            <a:r>
              <a:rPr lang="cs-CZ" dirty="0"/>
              <a:t>Histologické typy</a:t>
            </a:r>
          </a:p>
        </p:txBody>
      </p:sp>
      <p:sp>
        <p:nvSpPr>
          <p:cNvPr id="3" name="Zástupný obsah 2">
            <a:extLst>
              <a:ext uri="{FF2B5EF4-FFF2-40B4-BE49-F238E27FC236}">
                <a16:creationId xmlns:a16="http://schemas.microsoft.com/office/drawing/2014/main" id="{DE96CC59-040C-13AB-94CF-5816E80F6113}"/>
              </a:ext>
            </a:extLst>
          </p:cNvPr>
          <p:cNvSpPr>
            <a:spLocks noGrp="1"/>
          </p:cNvSpPr>
          <p:nvPr>
            <p:ph idx="1"/>
          </p:nvPr>
        </p:nvSpPr>
        <p:spPr>
          <a:xfrm>
            <a:off x="191369" y="1519602"/>
            <a:ext cx="10515600" cy="1048204"/>
          </a:xfrm>
        </p:spPr>
        <p:txBody>
          <a:bodyPr/>
          <a:lstStyle/>
          <a:p>
            <a:pPr marL="514350" indent="-514350">
              <a:buClr>
                <a:schemeClr val="tx1"/>
              </a:buClr>
              <a:buFont typeface="+mj-lt"/>
              <a:buAutoNum type="arabicPeriod" startAt="2"/>
            </a:pPr>
            <a:r>
              <a:rPr lang="cs-CZ" dirty="0">
                <a:solidFill>
                  <a:schemeClr val="bg1"/>
                </a:solidFill>
                <a:highlight>
                  <a:srgbClr val="000000"/>
                </a:highlight>
              </a:rPr>
              <a:t>Maligní melanom</a:t>
            </a:r>
          </a:p>
        </p:txBody>
      </p:sp>
      <p:pic>
        <p:nvPicPr>
          <p:cNvPr id="10242" name="Picture 2" descr="figure 1">
            <a:extLst>
              <a:ext uri="{FF2B5EF4-FFF2-40B4-BE49-F238E27FC236}">
                <a16:creationId xmlns:a16="http://schemas.microsoft.com/office/drawing/2014/main" id="{1AC1AB16-D259-4D35-E52F-7BB78CE82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560" y="0"/>
            <a:ext cx="43354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figure 2">
            <a:extLst>
              <a:ext uri="{FF2B5EF4-FFF2-40B4-BE49-F238E27FC236}">
                <a16:creationId xmlns:a16="http://schemas.microsoft.com/office/drawing/2014/main" id="{7BD93832-EE03-9122-1F4B-69C08BEB4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0002" y="2178121"/>
            <a:ext cx="3138335" cy="4679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F73BF356-9BA7-91D5-9C0F-0C3DD7559564}"/>
              </a:ext>
            </a:extLst>
          </p:cNvPr>
          <p:cNvSpPr txBox="1"/>
          <p:nvPr/>
        </p:nvSpPr>
        <p:spPr>
          <a:xfrm>
            <a:off x="4126991" y="1275189"/>
            <a:ext cx="2958957" cy="830997"/>
          </a:xfrm>
          <a:prstGeom prst="rect">
            <a:avLst/>
          </a:prstGeom>
          <a:noFill/>
        </p:spPr>
        <p:txBody>
          <a:bodyPr wrap="square" rtlCol="0">
            <a:spAutoFit/>
          </a:bodyPr>
          <a:lstStyle/>
          <a:p>
            <a:r>
              <a:rPr lang="cs-CZ" sz="1200" b="0" i="0" dirty="0">
                <a:solidFill>
                  <a:srgbClr val="333333"/>
                </a:solidFill>
                <a:effectLst/>
                <a:latin typeface="-apple-system"/>
              </a:rPr>
              <a:t>ul </a:t>
            </a:r>
            <a:r>
              <a:rPr lang="cs-CZ" sz="1200" b="0" i="0" dirty="0" err="1">
                <a:solidFill>
                  <a:srgbClr val="333333"/>
                </a:solidFill>
                <a:effectLst/>
                <a:latin typeface="-apple-system"/>
              </a:rPr>
              <a:t>Ain</a:t>
            </a:r>
            <a:r>
              <a:rPr lang="cs-CZ" sz="1200" b="0" i="0" dirty="0">
                <a:solidFill>
                  <a:srgbClr val="333333"/>
                </a:solidFill>
                <a:effectLst/>
                <a:latin typeface="-apple-system"/>
              </a:rPr>
              <a:t>, Q., </a:t>
            </a:r>
            <a:r>
              <a:rPr lang="cs-CZ" sz="1200" b="0" i="0" dirty="0" err="1">
                <a:solidFill>
                  <a:srgbClr val="333333"/>
                </a:solidFill>
                <a:effectLst/>
                <a:latin typeface="-apple-system"/>
              </a:rPr>
              <a:t>Rao</a:t>
            </a:r>
            <a:r>
              <a:rPr lang="cs-CZ" sz="1200" b="0" i="0" dirty="0">
                <a:solidFill>
                  <a:srgbClr val="333333"/>
                </a:solidFill>
                <a:effectLst/>
                <a:latin typeface="-apple-system"/>
              </a:rPr>
              <a:t>, B. A </a:t>
            </a:r>
            <a:r>
              <a:rPr lang="cs-CZ" sz="1200" b="0" i="0" dirty="0" err="1">
                <a:solidFill>
                  <a:srgbClr val="333333"/>
                </a:solidFill>
                <a:effectLst/>
                <a:latin typeface="-apple-system"/>
              </a:rPr>
              <a:t>Rare</a:t>
            </a:r>
            <a:r>
              <a:rPr lang="cs-CZ" sz="1200" b="0" i="0" dirty="0">
                <a:solidFill>
                  <a:srgbClr val="333333"/>
                </a:solidFill>
                <a:effectLst/>
                <a:latin typeface="-apple-system"/>
              </a:rPr>
              <a:t> Case Report: </a:t>
            </a:r>
            <a:r>
              <a:rPr lang="cs-CZ" sz="1200" b="0" i="0" dirty="0" err="1">
                <a:solidFill>
                  <a:srgbClr val="333333"/>
                </a:solidFill>
                <a:effectLst/>
                <a:latin typeface="-apple-system"/>
              </a:rPr>
              <a:t>Malignant</a:t>
            </a:r>
            <a:r>
              <a:rPr lang="cs-CZ" sz="1200" b="0" i="0" dirty="0">
                <a:solidFill>
                  <a:srgbClr val="333333"/>
                </a:solidFill>
                <a:effectLst/>
                <a:latin typeface="-apple-system"/>
              </a:rPr>
              <a:t> </a:t>
            </a:r>
            <a:r>
              <a:rPr lang="cs-CZ" sz="1200" b="0" i="0" dirty="0" err="1">
                <a:solidFill>
                  <a:srgbClr val="333333"/>
                </a:solidFill>
                <a:effectLst/>
                <a:latin typeface="-apple-system"/>
              </a:rPr>
              <a:t>Vulvar</a:t>
            </a:r>
            <a:r>
              <a:rPr lang="cs-CZ" sz="1200" b="0" i="0" dirty="0">
                <a:solidFill>
                  <a:srgbClr val="333333"/>
                </a:solidFill>
                <a:effectLst/>
                <a:latin typeface="-apple-system"/>
              </a:rPr>
              <a:t> </a:t>
            </a:r>
            <a:r>
              <a:rPr lang="cs-CZ" sz="1200" b="0" i="0" dirty="0" err="1">
                <a:solidFill>
                  <a:srgbClr val="333333"/>
                </a:solidFill>
                <a:effectLst/>
                <a:latin typeface="-apple-system"/>
              </a:rPr>
              <a:t>Melanoma</a:t>
            </a:r>
            <a:r>
              <a:rPr lang="cs-CZ" sz="1200" b="0" i="0" dirty="0">
                <a:solidFill>
                  <a:srgbClr val="333333"/>
                </a:solidFill>
                <a:effectLst/>
                <a:latin typeface="-apple-system"/>
              </a:rPr>
              <a:t>. </a:t>
            </a:r>
            <a:r>
              <a:rPr lang="cs-CZ" sz="1200" b="0" i="1" dirty="0">
                <a:solidFill>
                  <a:srgbClr val="333333"/>
                </a:solidFill>
                <a:effectLst/>
                <a:latin typeface="-apple-system"/>
              </a:rPr>
              <a:t>Indian J </a:t>
            </a:r>
            <a:r>
              <a:rPr lang="cs-CZ" sz="1200" b="0" i="1" dirty="0" err="1">
                <a:solidFill>
                  <a:srgbClr val="333333"/>
                </a:solidFill>
                <a:effectLst/>
                <a:latin typeface="-apple-system"/>
              </a:rPr>
              <a:t>Gynecol</a:t>
            </a:r>
            <a:r>
              <a:rPr lang="cs-CZ" sz="1200" b="0" i="1" dirty="0">
                <a:solidFill>
                  <a:srgbClr val="333333"/>
                </a:solidFill>
                <a:effectLst/>
                <a:latin typeface="-apple-system"/>
              </a:rPr>
              <a:t> </a:t>
            </a:r>
            <a:r>
              <a:rPr lang="cs-CZ" sz="1200" b="0" i="1" dirty="0" err="1">
                <a:solidFill>
                  <a:srgbClr val="333333"/>
                </a:solidFill>
                <a:effectLst/>
                <a:latin typeface="-apple-system"/>
              </a:rPr>
              <a:t>Oncolog</a:t>
            </a:r>
            <a:r>
              <a:rPr lang="cs-CZ" sz="1200" b="0" i="0" dirty="0">
                <a:solidFill>
                  <a:srgbClr val="333333"/>
                </a:solidFill>
                <a:effectLst/>
                <a:latin typeface="-apple-system"/>
              </a:rPr>
              <a:t> </a:t>
            </a:r>
            <a:r>
              <a:rPr lang="cs-CZ" sz="1200" b="1" i="0" dirty="0">
                <a:solidFill>
                  <a:srgbClr val="333333"/>
                </a:solidFill>
                <a:effectLst/>
                <a:latin typeface="-apple-system"/>
              </a:rPr>
              <a:t>18</a:t>
            </a:r>
            <a:r>
              <a:rPr lang="cs-CZ" sz="1200" b="0" i="0" dirty="0">
                <a:solidFill>
                  <a:srgbClr val="333333"/>
                </a:solidFill>
                <a:effectLst/>
                <a:latin typeface="-apple-system"/>
              </a:rPr>
              <a:t>, 23 (2020). https://doi.org/10.1007/s40944-020-0368-0</a:t>
            </a:r>
            <a:endParaRPr lang="cs-CZ" sz="1200" dirty="0"/>
          </a:p>
        </p:txBody>
      </p:sp>
      <p:pic>
        <p:nvPicPr>
          <p:cNvPr id="6" name="Obrázek 5">
            <a:extLst>
              <a:ext uri="{FF2B5EF4-FFF2-40B4-BE49-F238E27FC236}">
                <a16:creationId xmlns:a16="http://schemas.microsoft.com/office/drawing/2014/main" id="{000247A4-6A58-A116-2418-746519DD2E0B}"/>
              </a:ext>
            </a:extLst>
          </p:cNvPr>
          <p:cNvPicPr>
            <a:picLocks noChangeAspect="1"/>
          </p:cNvPicPr>
          <p:nvPr/>
        </p:nvPicPr>
        <p:blipFill>
          <a:blip r:embed="rId5"/>
          <a:stretch>
            <a:fillRect/>
          </a:stretch>
        </p:blipFill>
        <p:spPr>
          <a:xfrm>
            <a:off x="681648" y="2526198"/>
            <a:ext cx="3063131" cy="4229554"/>
          </a:xfrm>
          <a:prstGeom prst="rect">
            <a:avLst/>
          </a:prstGeom>
        </p:spPr>
      </p:pic>
    </p:spTree>
    <p:extLst>
      <p:ext uri="{BB962C8B-B14F-4D97-AF65-F5344CB8AC3E}">
        <p14:creationId xmlns:p14="http://schemas.microsoft.com/office/powerpoint/2010/main" val="3306484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25D116-A59D-13AF-CD30-0652217B3508}"/>
              </a:ext>
            </a:extLst>
          </p:cNvPr>
          <p:cNvSpPr>
            <a:spLocks noGrp="1"/>
          </p:cNvSpPr>
          <p:nvPr>
            <p:ph type="title"/>
          </p:nvPr>
        </p:nvSpPr>
        <p:spPr/>
        <p:txBody>
          <a:bodyPr/>
          <a:lstStyle/>
          <a:p>
            <a:r>
              <a:rPr lang="cs-CZ" dirty="0"/>
              <a:t>Jaké udělat vyšetření?</a:t>
            </a:r>
          </a:p>
        </p:txBody>
      </p:sp>
      <p:sp>
        <p:nvSpPr>
          <p:cNvPr id="3" name="Zástupný obsah 2">
            <a:extLst>
              <a:ext uri="{FF2B5EF4-FFF2-40B4-BE49-F238E27FC236}">
                <a16:creationId xmlns:a16="http://schemas.microsoft.com/office/drawing/2014/main" id="{231004A1-3974-E4EE-8A1A-8D680ADFE1F6}"/>
              </a:ext>
            </a:extLst>
          </p:cNvPr>
          <p:cNvSpPr>
            <a:spLocks noGrp="1"/>
          </p:cNvSpPr>
          <p:nvPr>
            <p:ph idx="1"/>
          </p:nvPr>
        </p:nvSpPr>
        <p:spPr/>
        <p:txBody>
          <a:bodyPr/>
          <a:lstStyle/>
          <a:p>
            <a:r>
              <a:rPr lang="cs-CZ" dirty="0"/>
              <a:t>Anamnéza</a:t>
            </a:r>
          </a:p>
          <a:p>
            <a:r>
              <a:rPr lang="cs-CZ" dirty="0"/>
              <a:t>Gynekologické vyšetření</a:t>
            </a:r>
          </a:p>
          <a:p>
            <a:r>
              <a:rPr lang="cs-CZ" dirty="0"/>
              <a:t>UZ – expertní</a:t>
            </a:r>
          </a:p>
          <a:p>
            <a:r>
              <a:rPr lang="cs-CZ" dirty="0"/>
              <a:t>Histologické vyšetření</a:t>
            </a:r>
          </a:p>
          <a:p>
            <a:r>
              <a:rPr lang="cs-CZ" dirty="0"/>
              <a:t>RTG S+P</a:t>
            </a:r>
          </a:p>
          <a:p>
            <a:r>
              <a:rPr lang="cs-CZ" dirty="0"/>
              <a:t>Laboratorní odběry – SCC (pro </a:t>
            </a:r>
            <a:r>
              <a:rPr lang="cs-CZ" dirty="0" err="1"/>
              <a:t>follow</a:t>
            </a:r>
            <a:r>
              <a:rPr lang="cs-CZ" dirty="0"/>
              <a:t> up)</a:t>
            </a:r>
          </a:p>
        </p:txBody>
      </p:sp>
    </p:spTree>
    <p:extLst>
      <p:ext uri="{BB962C8B-B14F-4D97-AF65-F5344CB8AC3E}">
        <p14:creationId xmlns:p14="http://schemas.microsoft.com/office/powerpoint/2010/main" val="3513802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072578-ED1C-A637-F9B0-0D3F0032BE58}"/>
              </a:ext>
            </a:extLst>
          </p:cNvPr>
          <p:cNvSpPr>
            <a:spLocks noGrp="1"/>
          </p:cNvSpPr>
          <p:nvPr>
            <p:ph type="title"/>
          </p:nvPr>
        </p:nvSpPr>
        <p:spPr/>
        <p:txBody>
          <a:bodyPr/>
          <a:lstStyle/>
          <a:p>
            <a:r>
              <a:rPr lang="cs-CZ" dirty="0"/>
              <a:t>Jak pacientky léčit?</a:t>
            </a:r>
          </a:p>
        </p:txBody>
      </p:sp>
      <p:graphicFrame>
        <p:nvGraphicFramePr>
          <p:cNvPr id="4" name="Zástupný obsah 3">
            <a:extLst>
              <a:ext uri="{FF2B5EF4-FFF2-40B4-BE49-F238E27FC236}">
                <a16:creationId xmlns:a16="http://schemas.microsoft.com/office/drawing/2014/main" id="{70CD7463-15DD-5008-F068-3932154DF075}"/>
              </a:ext>
            </a:extLst>
          </p:cNvPr>
          <p:cNvGraphicFramePr>
            <a:graphicFrameLocks noGrp="1"/>
          </p:cNvGraphicFramePr>
          <p:nvPr>
            <p:ph idx="1"/>
            <p:extLst>
              <p:ext uri="{D42A27DB-BD31-4B8C-83A1-F6EECF244321}">
                <p14:modId xmlns:p14="http://schemas.microsoft.com/office/powerpoint/2010/main" val="3524204009"/>
              </p:ext>
            </p:extLst>
          </p:nvPr>
        </p:nvGraphicFramePr>
        <p:xfrm>
          <a:off x="770562" y="1825625"/>
          <a:ext cx="1058323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8166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B0FB44-B226-6219-5A85-EDA30DBA44BD}"/>
              </a:ext>
            </a:extLst>
          </p:cNvPr>
          <p:cNvSpPr>
            <a:spLocks noGrp="1"/>
          </p:cNvSpPr>
          <p:nvPr>
            <p:ph type="title"/>
          </p:nvPr>
        </p:nvSpPr>
        <p:spPr/>
        <p:txBody>
          <a:bodyPr/>
          <a:lstStyle/>
          <a:p>
            <a:r>
              <a:rPr lang="cs-CZ" dirty="0"/>
              <a:t>Chirurgická terapie - </a:t>
            </a:r>
            <a:r>
              <a:rPr lang="cs-CZ" dirty="0" err="1"/>
              <a:t>vulvektomie</a:t>
            </a:r>
            <a:endParaRPr lang="cs-CZ" dirty="0"/>
          </a:p>
        </p:txBody>
      </p:sp>
      <p:pic>
        <p:nvPicPr>
          <p:cNvPr id="2050" name="Picture 2" descr="images">
            <a:extLst>
              <a:ext uri="{FF2B5EF4-FFF2-40B4-BE49-F238E27FC236}">
                <a16:creationId xmlns:a16="http://schemas.microsoft.com/office/drawing/2014/main" id="{E8FFF0DD-99D7-C730-DEC7-200FD37299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6529" y="1775557"/>
            <a:ext cx="3538946" cy="33068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s">
            <a:extLst>
              <a:ext uri="{FF2B5EF4-FFF2-40B4-BE49-F238E27FC236}">
                <a16:creationId xmlns:a16="http://schemas.microsoft.com/office/drawing/2014/main" id="{F349872D-F4DC-ED9C-3EA2-B52ED6FB0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00212"/>
            <a:ext cx="3724275" cy="345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617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3C371D41-362D-0C12-6FBA-2B84F12ED0F0}"/>
              </a:ext>
            </a:extLst>
          </p:cNvPr>
          <p:cNvSpPr>
            <a:spLocks noGrp="1"/>
          </p:cNvSpPr>
          <p:nvPr>
            <p:ph type="ctrTitle"/>
          </p:nvPr>
        </p:nvSpPr>
        <p:spPr/>
        <p:txBody>
          <a:bodyPr/>
          <a:lstStyle/>
          <a:p>
            <a:r>
              <a:rPr lang="cs-CZ" dirty="0"/>
              <a:t>NÁDORY POCHVY</a:t>
            </a:r>
          </a:p>
        </p:txBody>
      </p:sp>
    </p:spTree>
    <p:extLst>
      <p:ext uri="{BB962C8B-B14F-4D97-AF65-F5344CB8AC3E}">
        <p14:creationId xmlns:p14="http://schemas.microsoft.com/office/powerpoint/2010/main" val="2049910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EDD3B078-C580-15A0-49E4-814D647AE608}"/>
              </a:ext>
            </a:extLst>
          </p:cNvPr>
          <p:cNvSpPr>
            <a:spLocks noGrp="1"/>
          </p:cNvSpPr>
          <p:nvPr>
            <p:ph type="body" idx="1"/>
          </p:nvPr>
        </p:nvSpPr>
        <p:spPr>
          <a:xfrm>
            <a:off x="839788" y="668337"/>
            <a:ext cx="5157787" cy="1012826"/>
          </a:xfrm>
        </p:spPr>
        <p:txBody>
          <a:bodyPr>
            <a:normAutofit/>
          </a:bodyPr>
          <a:lstStyle/>
          <a:p>
            <a:r>
              <a:rPr lang="cs-CZ" sz="3200" dirty="0"/>
              <a:t>S čím žena přichází?</a:t>
            </a:r>
          </a:p>
        </p:txBody>
      </p:sp>
      <p:sp>
        <p:nvSpPr>
          <p:cNvPr id="3" name="Zástupný obsah 2">
            <a:extLst>
              <a:ext uri="{FF2B5EF4-FFF2-40B4-BE49-F238E27FC236}">
                <a16:creationId xmlns:a16="http://schemas.microsoft.com/office/drawing/2014/main" id="{4C625901-3683-9747-652A-711FB0F4FA30}"/>
              </a:ext>
            </a:extLst>
          </p:cNvPr>
          <p:cNvSpPr>
            <a:spLocks noGrp="1"/>
          </p:cNvSpPr>
          <p:nvPr>
            <p:ph sz="half" idx="2"/>
          </p:nvPr>
        </p:nvSpPr>
        <p:spPr/>
        <p:txBody>
          <a:bodyPr/>
          <a:lstStyle/>
          <a:p>
            <a:r>
              <a:rPr lang="cs-CZ" dirty="0"/>
              <a:t>Svědění pochvy</a:t>
            </a:r>
          </a:p>
          <a:p>
            <a:r>
              <a:rPr lang="cs-CZ" dirty="0"/>
              <a:t>Zapáchající výtok</a:t>
            </a:r>
          </a:p>
          <a:p>
            <a:r>
              <a:rPr lang="cs-CZ" dirty="0"/>
              <a:t>Krvácení z pochvy</a:t>
            </a:r>
          </a:p>
          <a:p>
            <a:r>
              <a:rPr lang="cs-CZ" dirty="0"/>
              <a:t>Dyspareunie</a:t>
            </a:r>
          </a:p>
          <a:p>
            <a:r>
              <a:rPr lang="cs-CZ" dirty="0"/>
              <a:t>Pocit nepohody až bolesti v podbřišku</a:t>
            </a:r>
          </a:p>
          <a:p>
            <a:r>
              <a:rPr lang="cs-CZ" dirty="0"/>
              <a:t>..</a:t>
            </a:r>
          </a:p>
        </p:txBody>
      </p:sp>
      <p:sp>
        <p:nvSpPr>
          <p:cNvPr id="6" name="Zástupný text 5">
            <a:extLst>
              <a:ext uri="{FF2B5EF4-FFF2-40B4-BE49-F238E27FC236}">
                <a16:creationId xmlns:a16="http://schemas.microsoft.com/office/drawing/2014/main" id="{4D80E263-2870-9A5A-77BD-6E5085708D64}"/>
              </a:ext>
            </a:extLst>
          </p:cNvPr>
          <p:cNvSpPr>
            <a:spLocks noGrp="1"/>
          </p:cNvSpPr>
          <p:nvPr>
            <p:ph type="body" sz="quarter" idx="3"/>
          </p:nvPr>
        </p:nvSpPr>
        <p:spPr>
          <a:xfrm>
            <a:off x="6194427" y="668337"/>
            <a:ext cx="5183188" cy="1012826"/>
          </a:xfrm>
        </p:spPr>
        <p:txBody>
          <a:bodyPr>
            <a:normAutofit/>
          </a:bodyPr>
          <a:lstStyle/>
          <a:p>
            <a:r>
              <a:rPr lang="cs-CZ" sz="3200" dirty="0"/>
              <a:t>Jak časté nádory jsou?</a:t>
            </a:r>
          </a:p>
        </p:txBody>
      </p:sp>
      <p:sp>
        <p:nvSpPr>
          <p:cNvPr id="7" name="Zástupný obsah 6">
            <a:extLst>
              <a:ext uri="{FF2B5EF4-FFF2-40B4-BE49-F238E27FC236}">
                <a16:creationId xmlns:a16="http://schemas.microsoft.com/office/drawing/2014/main" id="{6552C75E-4405-D317-24DE-14B105A8A369}"/>
              </a:ext>
            </a:extLst>
          </p:cNvPr>
          <p:cNvSpPr>
            <a:spLocks noGrp="1"/>
          </p:cNvSpPr>
          <p:nvPr>
            <p:ph sz="quarter" idx="4"/>
          </p:nvPr>
        </p:nvSpPr>
        <p:spPr/>
        <p:txBody>
          <a:bodyPr/>
          <a:lstStyle/>
          <a:p>
            <a:r>
              <a:rPr lang="cs-CZ" dirty="0"/>
              <a:t>VZÁCNÉ – 0,7/100 000</a:t>
            </a:r>
          </a:p>
          <a:p>
            <a:r>
              <a:rPr lang="cs-CZ" dirty="0"/>
              <a:t>50 – 60 nových případů ročně v ČR</a:t>
            </a:r>
          </a:p>
          <a:p>
            <a:r>
              <a:rPr lang="cs-CZ" dirty="0"/>
              <a:t>Nejvyšší výskyt – 65 – 80 let</a:t>
            </a:r>
          </a:p>
          <a:p>
            <a:r>
              <a:rPr lang="cs-CZ" dirty="0"/>
              <a:t>Sekundární či metastatické nádory jsou častější, než primární</a:t>
            </a:r>
          </a:p>
          <a:p>
            <a:pPr marL="0" indent="0">
              <a:buNone/>
            </a:pPr>
            <a:endParaRPr lang="cs-CZ" dirty="0"/>
          </a:p>
        </p:txBody>
      </p:sp>
    </p:spTree>
    <p:extLst>
      <p:ext uri="{BB962C8B-B14F-4D97-AF65-F5344CB8AC3E}">
        <p14:creationId xmlns:p14="http://schemas.microsoft.com/office/powerpoint/2010/main" val="3943971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99E250-86DC-BCCE-DC6D-54F8189A5E90}"/>
              </a:ext>
            </a:extLst>
          </p:cNvPr>
          <p:cNvSpPr>
            <a:spLocks noGrp="1"/>
          </p:cNvSpPr>
          <p:nvPr>
            <p:ph type="title"/>
          </p:nvPr>
        </p:nvSpPr>
        <p:spPr/>
        <p:txBody>
          <a:bodyPr/>
          <a:lstStyle/>
          <a:p>
            <a:r>
              <a:rPr lang="cs-CZ" dirty="0"/>
              <a:t>Histologické typy</a:t>
            </a:r>
          </a:p>
        </p:txBody>
      </p:sp>
      <p:sp>
        <p:nvSpPr>
          <p:cNvPr id="3" name="Zástupný obsah 2">
            <a:extLst>
              <a:ext uri="{FF2B5EF4-FFF2-40B4-BE49-F238E27FC236}">
                <a16:creationId xmlns:a16="http://schemas.microsoft.com/office/drawing/2014/main" id="{25C12180-A166-C589-9C9C-EE5530843920}"/>
              </a:ext>
            </a:extLst>
          </p:cNvPr>
          <p:cNvSpPr>
            <a:spLocks noGrp="1"/>
          </p:cNvSpPr>
          <p:nvPr>
            <p:ph idx="1"/>
          </p:nvPr>
        </p:nvSpPr>
        <p:spPr>
          <a:xfrm>
            <a:off x="838200" y="1825625"/>
            <a:ext cx="10515600" cy="917575"/>
          </a:xfrm>
        </p:spPr>
        <p:txBody>
          <a:bodyPr/>
          <a:lstStyle/>
          <a:p>
            <a:pPr marL="514350" indent="-514350">
              <a:buFont typeface="+mj-lt"/>
              <a:buAutoNum type="arabicPeriod"/>
            </a:pPr>
            <a:r>
              <a:rPr lang="cs-CZ" dirty="0" err="1"/>
              <a:t>Dlaždicobuněčný</a:t>
            </a:r>
            <a:r>
              <a:rPr lang="cs-CZ" dirty="0"/>
              <a:t> karcinom = </a:t>
            </a:r>
            <a:r>
              <a:rPr lang="cs-CZ" b="1" dirty="0">
                <a:solidFill>
                  <a:srgbClr val="FF0000"/>
                </a:solidFill>
              </a:rPr>
              <a:t>HPV INFEKCE!</a:t>
            </a:r>
          </a:p>
        </p:txBody>
      </p:sp>
      <p:pic>
        <p:nvPicPr>
          <p:cNvPr id="5122" name="Picture 2" descr="Vaginal Cancer - Causes, Signs, Symptoms, Diagnosis, Treatment">
            <a:extLst>
              <a:ext uri="{FF2B5EF4-FFF2-40B4-BE49-F238E27FC236}">
                <a16:creationId xmlns:a16="http://schemas.microsoft.com/office/drawing/2014/main" id="{B3649778-C142-056F-CAA5-BC41D180A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100" y="2553057"/>
            <a:ext cx="7962900" cy="430494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3D illustration of the Human Papilloma Virus">
            <a:extLst>
              <a:ext uri="{FF2B5EF4-FFF2-40B4-BE49-F238E27FC236}">
                <a16:creationId xmlns:a16="http://schemas.microsoft.com/office/drawing/2014/main" id="{8BD1CA6D-6C7A-D9B3-76AB-F8AFA3C8D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14801"/>
            <a:ext cx="2902857" cy="1632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935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319983-97DF-F52B-03CB-85EE041A79CD}"/>
              </a:ext>
            </a:extLst>
          </p:cNvPr>
          <p:cNvSpPr>
            <a:spLocks noGrp="1"/>
          </p:cNvSpPr>
          <p:nvPr>
            <p:ph type="title"/>
          </p:nvPr>
        </p:nvSpPr>
        <p:spPr/>
        <p:txBody>
          <a:bodyPr/>
          <a:lstStyle/>
          <a:p>
            <a:r>
              <a:rPr lang="cs-CZ" dirty="0"/>
              <a:t>Terapie</a:t>
            </a:r>
          </a:p>
        </p:txBody>
      </p:sp>
      <p:sp>
        <p:nvSpPr>
          <p:cNvPr id="3" name="Zástupný obsah 2">
            <a:extLst>
              <a:ext uri="{FF2B5EF4-FFF2-40B4-BE49-F238E27FC236}">
                <a16:creationId xmlns:a16="http://schemas.microsoft.com/office/drawing/2014/main" id="{046AD5D6-E2EF-3B00-2CA7-2200F552EA45}"/>
              </a:ext>
            </a:extLst>
          </p:cNvPr>
          <p:cNvSpPr>
            <a:spLocks noGrp="1"/>
          </p:cNvSpPr>
          <p:nvPr>
            <p:ph idx="1"/>
          </p:nvPr>
        </p:nvSpPr>
        <p:spPr/>
        <p:txBody>
          <a:bodyPr/>
          <a:lstStyle/>
          <a:p>
            <a:r>
              <a:rPr lang="cs-CZ" dirty="0"/>
              <a:t>Chirurgie – </a:t>
            </a:r>
            <a:r>
              <a:rPr lang="cs-CZ" sz="3200" dirty="0" err="1"/>
              <a:t>kolpektomie</a:t>
            </a:r>
            <a:r>
              <a:rPr lang="cs-CZ" dirty="0"/>
              <a:t> (odstranění pochvy) – částečná / úplná</a:t>
            </a:r>
          </a:p>
          <a:p>
            <a:r>
              <a:rPr lang="cs-CZ" dirty="0" err="1"/>
              <a:t>Radioteapie</a:t>
            </a:r>
            <a:r>
              <a:rPr lang="cs-CZ" dirty="0"/>
              <a:t> – pokročilejší nálezy</a:t>
            </a:r>
          </a:p>
          <a:p>
            <a:endParaRPr lang="cs-CZ" dirty="0"/>
          </a:p>
        </p:txBody>
      </p:sp>
    </p:spTree>
    <p:extLst>
      <p:ext uri="{BB962C8B-B14F-4D97-AF65-F5344CB8AC3E}">
        <p14:creationId xmlns:p14="http://schemas.microsoft.com/office/powerpoint/2010/main" val="3576306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059672B-E5C3-7A1C-988F-1C85866B704A}"/>
              </a:ext>
            </a:extLst>
          </p:cNvPr>
          <p:cNvSpPr>
            <a:spLocks noGrp="1"/>
          </p:cNvSpPr>
          <p:nvPr>
            <p:ph type="ctrTitle"/>
          </p:nvPr>
        </p:nvSpPr>
        <p:spPr/>
        <p:txBody>
          <a:bodyPr/>
          <a:lstStyle/>
          <a:p>
            <a:r>
              <a:rPr lang="cs-CZ" dirty="0"/>
              <a:t>NÁDORY DĚLOŽNÍHO HRDLA</a:t>
            </a:r>
          </a:p>
        </p:txBody>
      </p:sp>
    </p:spTree>
    <p:extLst>
      <p:ext uri="{BB962C8B-B14F-4D97-AF65-F5344CB8AC3E}">
        <p14:creationId xmlns:p14="http://schemas.microsoft.com/office/powerpoint/2010/main" val="3451233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EDD3B078-C580-15A0-49E4-814D647AE608}"/>
              </a:ext>
            </a:extLst>
          </p:cNvPr>
          <p:cNvSpPr>
            <a:spLocks noGrp="1"/>
          </p:cNvSpPr>
          <p:nvPr>
            <p:ph type="body" idx="1"/>
          </p:nvPr>
        </p:nvSpPr>
        <p:spPr>
          <a:xfrm>
            <a:off x="839788" y="668337"/>
            <a:ext cx="5157787" cy="1012826"/>
          </a:xfrm>
        </p:spPr>
        <p:txBody>
          <a:bodyPr>
            <a:normAutofit/>
          </a:bodyPr>
          <a:lstStyle/>
          <a:p>
            <a:r>
              <a:rPr lang="cs-CZ" sz="3200" dirty="0"/>
              <a:t>S čím žena přichází?</a:t>
            </a:r>
          </a:p>
        </p:txBody>
      </p:sp>
      <p:sp>
        <p:nvSpPr>
          <p:cNvPr id="3" name="Zástupný obsah 2">
            <a:extLst>
              <a:ext uri="{FF2B5EF4-FFF2-40B4-BE49-F238E27FC236}">
                <a16:creationId xmlns:a16="http://schemas.microsoft.com/office/drawing/2014/main" id="{4C625901-3683-9747-652A-711FB0F4FA30}"/>
              </a:ext>
            </a:extLst>
          </p:cNvPr>
          <p:cNvSpPr>
            <a:spLocks noGrp="1"/>
          </p:cNvSpPr>
          <p:nvPr>
            <p:ph sz="half" idx="2"/>
          </p:nvPr>
        </p:nvSpPr>
        <p:spPr/>
        <p:txBody>
          <a:bodyPr/>
          <a:lstStyle/>
          <a:p>
            <a:r>
              <a:rPr lang="cs-CZ" dirty="0"/>
              <a:t>Zcela náhodně zjištěno – asymptomatický </a:t>
            </a:r>
          </a:p>
          <a:p>
            <a:r>
              <a:rPr lang="cs-CZ" dirty="0"/>
              <a:t>Krvácení po pohlavním styku</a:t>
            </a:r>
          </a:p>
          <a:p>
            <a:r>
              <a:rPr lang="cs-CZ" dirty="0"/>
              <a:t>Vodnatý/krvavý výtok</a:t>
            </a:r>
          </a:p>
          <a:p>
            <a:r>
              <a:rPr lang="cs-CZ" dirty="0"/>
              <a:t>Bolest v podbřišku</a:t>
            </a:r>
          </a:p>
          <a:p>
            <a:pPr marL="0" indent="0">
              <a:buNone/>
            </a:pPr>
            <a:endParaRPr lang="cs-CZ" dirty="0"/>
          </a:p>
        </p:txBody>
      </p:sp>
      <p:sp>
        <p:nvSpPr>
          <p:cNvPr id="6" name="Zástupný text 5">
            <a:extLst>
              <a:ext uri="{FF2B5EF4-FFF2-40B4-BE49-F238E27FC236}">
                <a16:creationId xmlns:a16="http://schemas.microsoft.com/office/drawing/2014/main" id="{4D80E263-2870-9A5A-77BD-6E5085708D64}"/>
              </a:ext>
            </a:extLst>
          </p:cNvPr>
          <p:cNvSpPr>
            <a:spLocks noGrp="1"/>
          </p:cNvSpPr>
          <p:nvPr>
            <p:ph type="body" sz="quarter" idx="3"/>
          </p:nvPr>
        </p:nvSpPr>
        <p:spPr>
          <a:xfrm>
            <a:off x="6194427" y="668337"/>
            <a:ext cx="5183188" cy="1012826"/>
          </a:xfrm>
        </p:spPr>
        <p:txBody>
          <a:bodyPr>
            <a:normAutofit/>
          </a:bodyPr>
          <a:lstStyle/>
          <a:p>
            <a:r>
              <a:rPr lang="cs-CZ" sz="3200" dirty="0"/>
              <a:t>Jak časté nádory jsou?</a:t>
            </a:r>
          </a:p>
        </p:txBody>
      </p:sp>
      <p:sp>
        <p:nvSpPr>
          <p:cNvPr id="7" name="Zástupný obsah 6">
            <a:extLst>
              <a:ext uri="{FF2B5EF4-FFF2-40B4-BE49-F238E27FC236}">
                <a16:creationId xmlns:a16="http://schemas.microsoft.com/office/drawing/2014/main" id="{6552C75E-4405-D317-24DE-14B105A8A369}"/>
              </a:ext>
            </a:extLst>
          </p:cNvPr>
          <p:cNvSpPr>
            <a:spLocks noGrp="1"/>
          </p:cNvSpPr>
          <p:nvPr>
            <p:ph sz="quarter" idx="4"/>
          </p:nvPr>
        </p:nvSpPr>
        <p:spPr/>
        <p:txBody>
          <a:bodyPr/>
          <a:lstStyle/>
          <a:p>
            <a:r>
              <a:rPr lang="cs-CZ" dirty="0"/>
              <a:t>14/100 000 = cca 1400 nových pacientek ročně</a:t>
            </a:r>
          </a:p>
          <a:p>
            <a:r>
              <a:rPr lang="cs-CZ" dirty="0"/>
              <a:t>40% pokročilé stádium</a:t>
            </a:r>
          </a:p>
        </p:txBody>
      </p:sp>
    </p:spTree>
    <p:extLst>
      <p:ext uri="{BB962C8B-B14F-4D97-AF65-F5344CB8AC3E}">
        <p14:creationId xmlns:p14="http://schemas.microsoft.com/office/powerpoint/2010/main" val="2874211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390C77-0F3E-12CE-3737-CF8655399C8D}"/>
              </a:ext>
            </a:extLst>
          </p:cNvPr>
          <p:cNvSpPr>
            <a:spLocks noGrp="1"/>
          </p:cNvSpPr>
          <p:nvPr>
            <p:ph type="title"/>
          </p:nvPr>
        </p:nvSpPr>
        <p:spPr/>
        <p:txBody>
          <a:bodyPr/>
          <a:lstStyle/>
          <a:p>
            <a:r>
              <a:rPr lang="cs-CZ" dirty="0"/>
              <a:t>Popis nádoru, TNM klasifikace</a:t>
            </a:r>
          </a:p>
        </p:txBody>
      </p:sp>
      <p:sp>
        <p:nvSpPr>
          <p:cNvPr id="3" name="Zástupný obsah 2">
            <a:extLst>
              <a:ext uri="{FF2B5EF4-FFF2-40B4-BE49-F238E27FC236}">
                <a16:creationId xmlns:a16="http://schemas.microsoft.com/office/drawing/2014/main" id="{930DF537-2834-F59B-A4BB-30994A8549AC}"/>
              </a:ext>
            </a:extLst>
          </p:cNvPr>
          <p:cNvSpPr>
            <a:spLocks noGrp="1"/>
          </p:cNvSpPr>
          <p:nvPr>
            <p:ph idx="1"/>
          </p:nvPr>
        </p:nvSpPr>
        <p:spPr>
          <a:xfrm>
            <a:off x="838200" y="1825625"/>
            <a:ext cx="10515600" cy="4346575"/>
          </a:xfrm>
        </p:spPr>
        <p:txBody>
          <a:bodyPr>
            <a:normAutofit/>
          </a:bodyPr>
          <a:lstStyle/>
          <a:p>
            <a:r>
              <a:rPr lang="cs-CZ" dirty="0"/>
              <a:t>Nádor</a:t>
            </a:r>
          </a:p>
          <a:p>
            <a:pPr lvl="1"/>
            <a:r>
              <a:rPr lang="cs-CZ" dirty="0"/>
              <a:t>Mikroskopicky -&gt; buňky samostatně + rychle rostoucí, atypické buňky (vypadají jinak, než zdravé), šíří se do okolí, nekrózy,…</a:t>
            </a:r>
          </a:p>
          <a:p>
            <a:pPr lvl="1"/>
            <a:r>
              <a:rPr lang="cs-CZ" dirty="0"/>
              <a:t>Makroskopicky -&gt; neostře ohraničené od okolí, mohou být nekrózy či krvácení, karcinomy = tuhé, šedobílé</a:t>
            </a:r>
          </a:p>
          <a:p>
            <a:r>
              <a:rPr lang="cs-CZ" dirty="0" err="1"/>
              <a:t>Grading</a:t>
            </a:r>
            <a:r>
              <a:rPr lang="cs-CZ" dirty="0"/>
              <a:t> </a:t>
            </a:r>
          </a:p>
          <a:p>
            <a:r>
              <a:rPr lang="cs-CZ" dirty="0" err="1"/>
              <a:t>Staging</a:t>
            </a:r>
            <a:r>
              <a:rPr lang="cs-CZ" dirty="0"/>
              <a:t> </a:t>
            </a:r>
          </a:p>
          <a:p>
            <a:pPr lvl="1"/>
            <a:r>
              <a:rPr lang="cs-CZ" dirty="0"/>
              <a:t>TNM klasifikace:</a:t>
            </a:r>
          </a:p>
          <a:p>
            <a:pPr marL="457200" lvl="1" indent="0">
              <a:buNone/>
            </a:pPr>
            <a:endParaRPr lang="cs-CZ" dirty="0"/>
          </a:p>
        </p:txBody>
      </p:sp>
      <p:pic>
        <p:nvPicPr>
          <p:cNvPr id="5" name="Obrázek 4">
            <a:extLst>
              <a:ext uri="{FF2B5EF4-FFF2-40B4-BE49-F238E27FC236}">
                <a16:creationId xmlns:a16="http://schemas.microsoft.com/office/drawing/2014/main" id="{5528F320-FBE5-D095-0352-EAB9D2D1FF06}"/>
              </a:ext>
            </a:extLst>
          </p:cNvPr>
          <p:cNvPicPr>
            <a:picLocks noChangeAspect="1"/>
          </p:cNvPicPr>
          <p:nvPr/>
        </p:nvPicPr>
        <p:blipFill>
          <a:blip r:embed="rId3"/>
          <a:stretch>
            <a:fillRect/>
          </a:stretch>
        </p:blipFill>
        <p:spPr>
          <a:xfrm>
            <a:off x="4111964" y="4660870"/>
            <a:ext cx="7865301" cy="2027948"/>
          </a:xfrm>
          <a:prstGeom prst="rect">
            <a:avLst/>
          </a:prstGeom>
        </p:spPr>
      </p:pic>
    </p:spTree>
    <p:extLst>
      <p:ext uri="{BB962C8B-B14F-4D97-AF65-F5344CB8AC3E}">
        <p14:creationId xmlns:p14="http://schemas.microsoft.com/office/powerpoint/2010/main" val="155471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F67DE8-7036-55AD-DBAD-8FC558BC83AD}"/>
              </a:ext>
            </a:extLst>
          </p:cNvPr>
          <p:cNvSpPr>
            <a:spLocks noGrp="1"/>
          </p:cNvSpPr>
          <p:nvPr>
            <p:ph type="title"/>
          </p:nvPr>
        </p:nvSpPr>
        <p:spPr/>
        <p:txBody>
          <a:bodyPr/>
          <a:lstStyle/>
          <a:p>
            <a:r>
              <a:rPr lang="cs-CZ" dirty="0"/>
              <a:t>Co může přispět ke vzniku nádoru?</a:t>
            </a:r>
          </a:p>
        </p:txBody>
      </p:sp>
      <p:sp>
        <p:nvSpPr>
          <p:cNvPr id="3" name="Zástupný obsah 2">
            <a:extLst>
              <a:ext uri="{FF2B5EF4-FFF2-40B4-BE49-F238E27FC236}">
                <a16:creationId xmlns:a16="http://schemas.microsoft.com/office/drawing/2014/main" id="{41EDBBE8-256A-DD0F-0D58-301FAC41B8D8}"/>
              </a:ext>
            </a:extLst>
          </p:cNvPr>
          <p:cNvSpPr>
            <a:spLocks noGrp="1"/>
          </p:cNvSpPr>
          <p:nvPr>
            <p:ph idx="1"/>
          </p:nvPr>
        </p:nvSpPr>
        <p:spPr>
          <a:xfrm>
            <a:off x="838199" y="1825625"/>
            <a:ext cx="10216243" cy="3366861"/>
          </a:xfrm>
        </p:spPr>
        <p:txBody>
          <a:bodyPr>
            <a:normAutofit/>
          </a:bodyPr>
          <a:lstStyle/>
          <a:p>
            <a:r>
              <a:rPr lang="cs-CZ" sz="4000" b="1" dirty="0">
                <a:solidFill>
                  <a:srgbClr val="FF0000"/>
                </a:solidFill>
              </a:rPr>
              <a:t>HPV!! – 16,18</a:t>
            </a:r>
            <a:endParaRPr lang="cs-CZ" dirty="0"/>
          </a:p>
          <a:p>
            <a:r>
              <a:rPr lang="cs-CZ" dirty="0"/>
              <a:t>Faktory podporující vznik:</a:t>
            </a:r>
          </a:p>
          <a:p>
            <a:pPr lvl="1"/>
            <a:r>
              <a:rPr lang="cs-CZ" dirty="0"/>
              <a:t>Neošetřené porodní poranění čípku!</a:t>
            </a:r>
          </a:p>
          <a:p>
            <a:pPr lvl="1"/>
            <a:r>
              <a:rPr lang="cs-CZ" dirty="0"/>
              <a:t>STD – nemoci přenášené pohlavním stykem</a:t>
            </a:r>
          </a:p>
          <a:p>
            <a:pPr lvl="1"/>
            <a:r>
              <a:rPr lang="cs-CZ" dirty="0"/>
              <a:t>Pohlavní promiskuita</a:t>
            </a:r>
          </a:p>
          <a:p>
            <a:pPr lvl="1"/>
            <a:r>
              <a:rPr lang="cs-CZ" dirty="0"/>
              <a:t>Kouření, porucha imunity</a:t>
            </a:r>
          </a:p>
          <a:p>
            <a:pPr lvl="1"/>
            <a:endParaRPr lang="cs-CZ" dirty="0"/>
          </a:p>
        </p:txBody>
      </p:sp>
      <p:sp>
        <p:nvSpPr>
          <p:cNvPr id="4" name="Obdélník: se zakulacenými rohy 3">
            <a:extLst>
              <a:ext uri="{FF2B5EF4-FFF2-40B4-BE49-F238E27FC236}">
                <a16:creationId xmlns:a16="http://schemas.microsoft.com/office/drawing/2014/main" id="{7061E83D-08C6-EFA4-15B0-D4CF67F235E0}"/>
              </a:ext>
            </a:extLst>
          </p:cNvPr>
          <p:cNvSpPr/>
          <p:nvPr/>
        </p:nvSpPr>
        <p:spPr>
          <a:xfrm>
            <a:off x="5078185" y="4672011"/>
            <a:ext cx="2737757" cy="16358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600" dirty="0"/>
              <a:t>PREVENCE?</a:t>
            </a:r>
          </a:p>
        </p:txBody>
      </p:sp>
      <p:sp>
        <p:nvSpPr>
          <p:cNvPr id="5" name="Obdélník: se zakulacenými rohy 4">
            <a:extLst>
              <a:ext uri="{FF2B5EF4-FFF2-40B4-BE49-F238E27FC236}">
                <a16:creationId xmlns:a16="http://schemas.microsoft.com/office/drawing/2014/main" id="{048A1B1E-4D1F-5334-6940-E028DFB0E735}"/>
              </a:ext>
            </a:extLst>
          </p:cNvPr>
          <p:cNvSpPr/>
          <p:nvPr/>
        </p:nvSpPr>
        <p:spPr>
          <a:xfrm>
            <a:off x="9007927" y="4650694"/>
            <a:ext cx="2737758" cy="16358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600" dirty="0"/>
              <a:t>OČKOVÁNÍ PROTI HPV!</a:t>
            </a:r>
          </a:p>
        </p:txBody>
      </p:sp>
      <p:cxnSp>
        <p:nvCxnSpPr>
          <p:cNvPr id="7" name="Přímá spojnice se šipkou 6">
            <a:extLst>
              <a:ext uri="{FF2B5EF4-FFF2-40B4-BE49-F238E27FC236}">
                <a16:creationId xmlns:a16="http://schemas.microsoft.com/office/drawing/2014/main" id="{0A416C0D-9A4B-AF92-D559-9C1DF45D3B45}"/>
              </a:ext>
            </a:extLst>
          </p:cNvPr>
          <p:cNvCxnSpPr>
            <a:cxnSpLocks/>
            <a:stCxn id="4" idx="3"/>
          </p:cNvCxnSpPr>
          <p:nvPr/>
        </p:nvCxnSpPr>
        <p:spPr>
          <a:xfrm>
            <a:off x="7815942" y="5489914"/>
            <a:ext cx="1458687" cy="0"/>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51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533A32-F55F-28C6-3806-061742BCA98A}"/>
              </a:ext>
            </a:extLst>
          </p:cNvPr>
          <p:cNvSpPr>
            <a:spLocks noGrp="1"/>
          </p:cNvSpPr>
          <p:nvPr>
            <p:ph type="title"/>
          </p:nvPr>
        </p:nvSpPr>
        <p:spPr/>
        <p:txBody>
          <a:bodyPr/>
          <a:lstStyle/>
          <a:p>
            <a:r>
              <a:rPr lang="cs-CZ" dirty="0"/>
              <a:t>Histologické typy</a:t>
            </a:r>
          </a:p>
        </p:txBody>
      </p:sp>
      <p:sp>
        <p:nvSpPr>
          <p:cNvPr id="3" name="Zástupný obsah 2">
            <a:extLst>
              <a:ext uri="{FF2B5EF4-FFF2-40B4-BE49-F238E27FC236}">
                <a16:creationId xmlns:a16="http://schemas.microsoft.com/office/drawing/2014/main" id="{BC7AAD30-C88C-4D12-9594-F9E765A5CA65}"/>
              </a:ext>
            </a:extLst>
          </p:cNvPr>
          <p:cNvSpPr>
            <a:spLocks noGrp="1"/>
          </p:cNvSpPr>
          <p:nvPr>
            <p:ph idx="1"/>
          </p:nvPr>
        </p:nvSpPr>
        <p:spPr/>
        <p:txBody>
          <a:bodyPr/>
          <a:lstStyle/>
          <a:p>
            <a:pPr marL="514350" indent="-514350">
              <a:buFont typeface="+mj-lt"/>
              <a:buAutoNum type="arabicPeriod"/>
            </a:pPr>
            <a:r>
              <a:rPr lang="cs-CZ" sz="3200" b="1" dirty="0" err="1">
                <a:solidFill>
                  <a:srgbClr val="FF0000"/>
                </a:solidFill>
              </a:rPr>
              <a:t>Spinocelulární</a:t>
            </a:r>
            <a:r>
              <a:rPr lang="cs-CZ" sz="3200" b="1" dirty="0">
                <a:solidFill>
                  <a:srgbClr val="FF0000"/>
                </a:solidFill>
              </a:rPr>
              <a:t> karcinom</a:t>
            </a:r>
          </a:p>
          <a:p>
            <a:pPr lvl="1"/>
            <a:r>
              <a:rPr lang="cs-CZ" dirty="0"/>
              <a:t>80 – 90 % nádorů!</a:t>
            </a:r>
          </a:p>
          <a:p>
            <a:pPr lvl="1"/>
            <a:r>
              <a:rPr lang="cs-CZ" dirty="0"/>
              <a:t>Dlouhý vývoj z prekanceróz – až 10 let!</a:t>
            </a:r>
          </a:p>
        </p:txBody>
      </p:sp>
      <p:pic>
        <p:nvPicPr>
          <p:cNvPr id="11266" name="Picture 2">
            <a:extLst>
              <a:ext uri="{FF2B5EF4-FFF2-40B4-BE49-F238E27FC236}">
                <a16:creationId xmlns:a16="http://schemas.microsoft.com/office/drawing/2014/main" id="{68B51326-745E-C7EA-EC5F-7DFFF46EE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652" y="2100744"/>
            <a:ext cx="5641348" cy="475725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B50CCC38-9363-BDA0-60A9-C6DC7DB627EF}"/>
              </a:ext>
            </a:extLst>
          </p:cNvPr>
          <p:cNvSpPr txBox="1"/>
          <p:nvPr/>
        </p:nvSpPr>
        <p:spPr>
          <a:xfrm>
            <a:off x="7102531" y="1456293"/>
            <a:ext cx="4537589" cy="369332"/>
          </a:xfrm>
          <a:prstGeom prst="rect">
            <a:avLst/>
          </a:prstGeom>
          <a:noFill/>
        </p:spPr>
        <p:txBody>
          <a:bodyPr wrap="none" rtlCol="0">
            <a:spAutoFit/>
          </a:bodyPr>
          <a:lstStyle/>
          <a:p>
            <a:r>
              <a:rPr lang="cs-CZ"/>
              <a:t>https://www.eurocytology.eu/en/course/1022</a:t>
            </a:r>
          </a:p>
        </p:txBody>
      </p:sp>
      <p:pic>
        <p:nvPicPr>
          <p:cNvPr id="11268" name="Picture 4">
            <a:extLst>
              <a:ext uri="{FF2B5EF4-FFF2-40B4-BE49-F238E27FC236}">
                <a16:creationId xmlns:a16="http://schemas.microsoft.com/office/drawing/2014/main" id="{115C92C5-FA55-46E6-3EC8-CCCAABB33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6420" y="3321050"/>
            <a:ext cx="4381500" cy="2990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756F2290-DB94-8592-CA9B-D93507DE0485}"/>
              </a:ext>
            </a:extLst>
          </p:cNvPr>
          <p:cNvSpPr txBox="1"/>
          <p:nvPr/>
        </p:nvSpPr>
        <p:spPr>
          <a:xfrm>
            <a:off x="256854" y="6334780"/>
            <a:ext cx="6024082" cy="523220"/>
          </a:xfrm>
          <a:prstGeom prst="rect">
            <a:avLst/>
          </a:prstGeom>
          <a:noFill/>
        </p:spPr>
        <p:txBody>
          <a:bodyPr wrap="square" rtlCol="0">
            <a:spAutoFit/>
          </a:bodyPr>
          <a:lstStyle/>
          <a:p>
            <a:r>
              <a:rPr lang="cs-CZ" sz="1400" dirty="0"/>
              <a:t>https://sunnybrook.ca/content/?page=dept-labs-apath-gynpath-imgat-cvx-mal-iccnos</a:t>
            </a:r>
          </a:p>
        </p:txBody>
      </p:sp>
    </p:spTree>
    <p:extLst>
      <p:ext uri="{BB962C8B-B14F-4D97-AF65-F5344CB8AC3E}">
        <p14:creationId xmlns:p14="http://schemas.microsoft.com/office/powerpoint/2010/main" val="158328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D01A82-1845-A86C-DF3E-D81CC057CC1B}"/>
              </a:ext>
            </a:extLst>
          </p:cNvPr>
          <p:cNvSpPr>
            <a:spLocks noGrp="1"/>
          </p:cNvSpPr>
          <p:nvPr>
            <p:ph type="title"/>
          </p:nvPr>
        </p:nvSpPr>
        <p:spPr/>
        <p:txBody>
          <a:bodyPr/>
          <a:lstStyle/>
          <a:p>
            <a:r>
              <a:rPr lang="cs-CZ" dirty="0"/>
              <a:t>Histologické typy</a:t>
            </a:r>
          </a:p>
        </p:txBody>
      </p:sp>
      <p:sp>
        <p:nvSpPr>
          <p:cNvPr id="3" name="Zástupný obsah 2">
            <a:extLst>
              <a:ext uri="{FF2B5EF4-FFF2-40B4-BE49-F238E27FC236}">
                <a16:creationId xmlns:a16="http://schemas.microsoft.com/office/drawing/2014/main" id="{6C7166F2-6C6F-A4F6-8912-B0779971508B}"/>
              </a:ext>
            </a:extLst>
          </p:cNvPr>
          <p:cNvSpPr>
            <a:spLocks noGrp="1"/>
          </p:cNvSpPr>
          <p:nvPr>
            <p:ph idx="1"/>
          </p:nvPr>
        </p:nvSpPr>
        <p:spPr>
          <a:xfrm>
            <a:off x="838200" y="1825625"/>
            <a:ext cx="3196183" cy="4236128"/>
          </a:xfrm>
        </p:spPr>
        <p:txBody>
          <a:bodyPr/>
          <a:lstStyle/>
          <a:p>
            <a:pPr marL="514350" indent="-514350">
              <a:buFont typeface="+mj-lt"/>
              <a:buAutoNum type="arabicPeriod" startAt="2"/>
            </a:pPr>
            <a:r>
              <a:rPr lang="cs-CZ" dirty="0"/>
              <a:t>Adenokarcinom</a:t>
            </a:r>
          </a:p>
          <a:p>
            <a:pPr lvl="1"/>
            <a:r>
              <a:rPr lang="cs-CZ" dirty="0"/>
              <a:t>10 – 15%, mladší ženy, horší prognóza, kratší vývoj</a:t>
            </a:r>
          </a:p>
        </p:txBody>
      </p:sp>
      <p:pic>
        <p:nvPicPr>
          <p:cNvPr id="1026" name="Picture 2">
            <a:extLst>
              <a:ext uri="{FF2B5EF4-FFF2-40B4-BE49-F238E27FC236}">
                <a16:creationId xmlns:a16="http://schemas.microsoft.com/office/drawing/2014/main" id="{10E0D9CC-8156-12E8-D108-AB36C798E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441" y="1649592"/>
            <a:ext cx="7929559" cy="5208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861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494327-6FAE-94DC-9D97-10C613641332}"/>
              </a:ext>
            </a:extLst>
          </p:cNvPr>
          <p:cNvSpPr>
            <a:spLocks noGrp="1"/>
          </p:cNvSpPr>
          <p:nvPr>
            <p:ph type="title"/>
          </p:nvPr>
        </p:nvSpPr>
        <p:spPr/>
        <p:txBody>
          <a:bodyPr/>
          <a:lstStyle/>
          <a:p>
            <a:r>
              <a:rPr lang="cs-CZ" dirty="0"/>
              <a:t>Jaké udělat vyšetření?</a:t>
            </a:r>
          </a:p>
        </p:txBody>
      </p:sp>
      <p:sp>
        <p:nvSpPr>
          <p:cNvPr id="3" name="Zástupný obsah 2">
            <a:extLst>
              <a:ext uri="{FF2B5EF4-FFF2-40B4-BE49-F238E27FC236}">
                <a16:creationId xmlns:a16="http://schemas.microsoft.com/office/drawing/2014/main" id="{2E4FE21D-5699-6DEF-E622-DDD2ADF808D8}"/>
              </a:ext>
            </a:extLst>
          </p:cNvPr>
          <p:cNvSpPr>
            <a:spLocks noGrp="1"/>
          </p:cNvSpPr>
          <p:nvPr>
            <p:ph idx="1"/>
          </p:nvPr>
        </p:nvSpPr>
        <p:spPr/>
        <p:txBody>
          <a:bodyPr/>
          <a:lstStyle/>
          <a:p>
            <a:r>
              <a:rPr lang="cs-CZ" dirty="0"/>
              <a:t>Anamnéza</a:t>
            </a:r>
          </a:p>
          <a:p>
            <a:r>
              <a:rPr lang="cs-CZ" dirty="0"/>
              <a:t>Gynekologické vyšetření + per </a:t>
            </a:r>
            <a:r>
              <a:rPr lang="cs-CZ" dirty="0" err="1"/>
              <a:t>rectum</a:t>
            </a:r>
            <a:endParaRPr lang="cs-CZ" dirty="0"/>
          </a:p>
          <a:p>
            <a:r>
              <a:rPr lang="cs-CZ" dirty="0"/>
              <a:t>Cytologie </a:t>
            </a:r>
          </a:p>
          <a:p>
            <a:r>
              <a:rPr lang="cs-CZ" dirty="0"/>
              <a:t>Kolposkopie </a:t>
            </a:r>
          </a:p>
          <a:p>
            <a:pPr lvl="1"/>
            <a:r>
              <a:rPr lang="cs-CZ" dirty="0"/>
              <a:t>Povrch nepravidelný („údolí a hory“)</a:t>
            </a:r>
          </a:p>
        </p:txBody>
      </p:sp>
    </p:spTree>
    <p:extLst>
      <p:ext uri="{BB962C8B-B14F-4D97-AF65-F5344CB8AC3E}">
        <p14:creationId xmlns:p14="http://schemas.microsoft.com/office/powerpoint/2010/main" val="1385697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F9AD43C-63DD-4342-DED2-26675398E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185862"/>
            <a:ext cx="5981700" cy="44862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B1DCDFC-64E5-E6E6-1A0B-CBF748745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85862"/>
            <a:ext cx="5981700" cy="448627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8A6FF3AF-CCCA-AC41-D941-1C66C935A96B}"/>
              </a:ext>
            </a:extLst>
          </p:cNvPr>
          <p:cNvSpPr txBox="1"/>
          <p:nvPr/>
        </p:nvSpPr>
        <p:spPr>
          <a:xfrm>
            <a:off x="6842357" y="5927272"/>
            <a:ext cx="4488986" cy="461665"/>
          </a:xfrm>
          <a:prstGeom prst="rect">
            <a:avLst/>
          </a:prstGeom>
          <a:noFill/>
        </p:spPr>
        <p:txBody>
          <a:bodyPr wrap="none" rtlCol="0">
            <a:spAutoFit/>
          </a:bodyPr>
          <a:lstStyle/>
          <a:p>
            <a:r>
              <a:rPr lang="cs-CZ" sz="2400" dirty="0"/>
              <a:t>+ kyselina octová -&gt; zbělání ložisek</a:t>
            </a:r>
          </a:p>
        </p:txBody>
      </p:sp>
    </p:spTree>
    <p:extLst>
      <p:ext uri="{BB962C8B-B14F-4D97-AF65-F5344CB8AC3E}">
        <p14:creationId xmlns:p14="http://schemas.microsoft.com/office/powerpoint/2010/main" val="3612045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460F58-F3E6-8640-C74C-B6E4570AEAC0}"/>
              </a:ext>
            </a:extLst>
          </p:cNvPr>
          <p:cNvSpPr>
            <a:spLocks noGrp="1"/>
          </p:cNvSpPr>
          <p:nvPr>
            <p:ph type="title"/>
          </p:nvPr>
        </p:nvSpPr>
        <p:spPr/>
        <p:txBody>
          <a:bodyPr/>
          <a:lstStyle/>
          <a:p>
            <a:r>
              <a:rPr lang="cs-CZ" dirty="0"/>
              <a:t>Jaké udělat vyšetření?</a:t>
            </a:r>
          </a:p>
        </p:txBody>
      </p:sp>
      <p:sp>
        <p:nvSpPr>
          <p:cNvPr id="3" name="Zástupný obsah 2">
            <a:extLst>
              <a:ext uri="{FF2B5EF4-FFF2-40B4-BE49-F238E27FC236}">
                <a16:creationId xmlns:a16="http://schemas.microsoft.com/office/drawing/2014/main" id="{A70E9FA1-A190-C1DC-9922-956003CE6F78}"/>
              </a:ext>
            </a:extLst>
          </p:cNvPr>
          <p:cNvSpPr>
            <a:spLocks noGrp="1"/>
          </p:cNvSpPr>
          <p:nvPr>
            <p:ph idx="1"/>
          </p:nvPr>
        </p:nvSpPr>
        <p:spPr/>
        <p:txBody>
          <a:bodyPr/>
          <a:lstStyle/>
          <a:p>
            <a:r>
              <a:rPr lang="cs-CZ" dirty="0"/>
              <a:t>UZ</a:t>
            </a:r>
          </a:p>
          <a:p>
            <a:r>
              <a:rPr lang="cs-CZ" dirty="0"/>
              <a:t>MRI </a:t>
            </a:r>
          </a:p>
          <a:p>
            <a:r>
              <a:rPr lang="cs-CZ" dirty="0"/>
              <a:t>Nádorové markery – SCC (</a:t>
            </a:r>
            <a:r>
              <a:rPr lang="cs-CZ" dirty="0" err="1"/>
              <a:t>spinocelulární</a:t>
            </a:r>
            <a:r>
              <a:rPr lang="cs-CZ" dirty="0"/>
              <a:t> </a:t>
            </a:r>
            <a:r>
              <a:rPr lang="cs-CZ" dirty="0" err="1"/>
              <a:t>carcinom</a:t>
            </a:r>
            <a:r>
              <a:rPr lang="cs-CZ" dirty="0"/>
              <a:t>)</a:t>
            </a:r>
          </a:p>
          <a:p>
            <a:r>
              <a:rPr lang="cs-CZ" dirty="0"/>
              <a:t>RTG S+P</a:t>
            </a:r>
          </a:p>
          <a:p>
            <a:endParaRPr lang="cs-CZ" dirty="0"/>
          </a:p>
        </p:txBody>
      </p:sp>
    </p:spTree>
    <p:extLst>
      <p:ext uri="{BB962C8B-B14F-4D97-AF65-F5344CB8AC3E}">
        <p14:creationId xmlns:p14="http://schemas.microsoft.com/office/powerpoint/2010/main" val="3207294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BE88BA-C353-ECA5-0E66-66D91455FC38}"/>
              </a:ext>
            </a:extLst>
          </p:cNvPr>
          <p:cNvSpPr>
            <a:spLocks noGrp="1"/>
          </p:cNvSpPr>
          <p:nvPr>
            <p:ph type="title"/>
          </p:nvPr>
        </p:nvSpPr>
        <p:spPr>
          <a:xfrm>
            <a:off x="299357" y="187960"/>
            <a:ext cx="10515600" cy="1325563"/>
          </a:xfrm>
        </p:spPr>
        <p:txBody>
          <a:bodyPr/>
          <a:lstStyle/>
          <a:p>
            <a:r>
              <a:rPr lang="cs-CZ" dirty="0"/>
              <a:t>FIGO klasifikace – 2018 </a:t>
            </a:r>
          </a:p>
        </p:txBody>
      </p:sp>
      <p:pic>
        <p:nvPicPr>
          <p:cNvPr id="1026" name="Picture 2">
            <a:extLst>
              <a:ext uri="{FF2B5EF4-FFF2-40B4-BE49-F238E27FC236}">
                <a16:creationId xmlns:a16="http://schemas.microsoft.com/office/drawing/2014/main" id="{36BCCFF2-EE4D-303F-2F72-E7E391557B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0" y="187960"/>
            <a:ext cx="6096000" cy="648208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40A9B608-83B7-EEFD-D23A-F705D2DED750}"/>
              </a:ext>
            </a:extLst>
          </p:cNvPr>
          <p:cNvSpPr txBox="1"/>
          <p:nvPr/>
        </p:nvSpPr>
        <p:spPr>
          <a:xfrm>
            <a:off x="881744" y="5780313"/>
            <a:ext cx="4572000" cy="646331"/>
          </a:xfrm>
          <a:prstGeom prst="rect">
            <a:avLst/>
          </a:prstGeom>
          <a:noFill/>
        </p:spPr>
        <p:txBody>
          <a:bodyPr wrap="square" rtlCol="0">
            <a:spAutoFit/>
          </a:bodyPr>
          <a:lstStyle/>
          <a:p>
            <a:r>
              <a:rPr lang="cs-CZ" dirty="0"/>
              <a:t>Na obrázku nejsou uvedeny všechny kategorie dle FIGO 2018</a:t>
            </a:r>
          </a:p>
        </p:txBody>
      </p:sp>
      <p:sp>
        <p:nvSpPr>
          <p:cNvPr id="5" name="TextovéPole 4">
            <a:extLst>
              <a:ext uri="{FF2B5EF4-FFF2-40B4-BE49-F238E27FC236}">
                <a16:creationId xmlns:a16="http://schemas.microsoft.com/office/drawing/2014/main" id="{5AE9EDB9-3BDC-AE5A-9B68-EC7BFE2CF981}"/>
              </a:ext>
            </a:extLst>
          </p:cNvPr>
          <p:cNvSpPr txBox="1"/>
          <p:nvPr/>
        </p:nvSpPr>
        <p:spPr>
          <a:xfrm>
            <a:off x="299357" y="1905409"/>
            <a:ext cx="5334000" cy="3416320"/>
          </a:xfrm>
          <a:prstGeom prst="rect">
            <a:avLst/>
          </a:prstGeom>
          <a:noFill/>
        </p:spPr>
        <p:txBody>
          <a:bodyPr wrap="square" rtlCol="0">
            <a:spAutoFit/>
          </a:bodyPr>
          <a:lstStyle/>
          <a:p>
            <a:pPr marL="400050" indent="-400050">
              <a:buFont typeface="+mj-lt"/>
              <a:buAutoNum type="romanUcPeriod"/>
            </a:pPr>
            <a:r>
              <a:rPr lang="cs-CZ" sz="2400" dirty="0"/>
              <a:t>Nádor omezený na </a:t>
            </a:r>
            <a:r>
              <a:rPr lang="cs-CZ" sz="2800" dirty="0">
                <a:solidFill>
                  <a:schemeClr val="accent1"/>
                </a:solidFill>
              </a:rPr>
              <a:t>děložní hrdlo</a:t>
            </a:r>
          </a:p>
          <a:p>
            <a:pPr marL="400050" indent="-400050">
              <a:buFont typeface="+mj-lt"/>
              <a:buAutoNum type="romanUcPeriod"/>
            </a:pPr>
            <a:r>
              <a:rPr lang="cs-CZ" sz="2400" dirty="0"/>
              <a:t>Šíření </a:t>
            </a:r>
            <a:r>
              <a:rPr lang="cs-CZ" sz="2800" dirty="0">
                <a:solidFill>
                  <a:schemeClr val="accent1"/>
                </a:solidFill>
              </a:rPr>
              <a:t>mimo dělohu, ne </a:t>
            </a:r>
            <a:r>
              <a:rPr lang="cs-CZ" sz="2400" dirty="0"/>
              <a:t>na distální 1/3 pochvy, ne k pánevní stěně</a:t>
            </a:r>
          </a:p>
          <a:p>
            <a:pPr marL="400050" indent="-400050">
              <a:buFont typeface="+mj-lt"/>
              <a:buAutoNum type="romanUcPeriod"/>
            </a:pPr>
            <a:r>
              <a:rPr lang="cs-CZ" sz="2400" dirty="0"/>
              <a:t>Šíření na </a:t>
            </a:r>
            <a:r>
              <a:rPr lang="cs-CZ" sz="2800" dirty="0">
                <a:solidFill>
                  <a:schemeClr val="accent1"/>
                </a:solidFill>
              </a:rPr>
              <a:t>distální 1/3 pochvy</a:t>
            </a:r>
            <a:r>
              <a:rPr lang="cs-CZ" sz="2400" dirty="0"/>
              <a:t>, k pánevní stěně</a:t>
            </a:r>
          </a:p>
          <a:p>
            <a:pPr marL="400050" indent="-400050">
              <a:buFont typeface="+mj-lt"/>
              <a:buAutoNum type="romanUcPeriod"/>
            </a:pPr>
            <a:r>
              <a:rPr lang="cs-CZ" sz="2400" dirty="0"/>
              <a:t>Šíření na </a:t>
            </a:r>
            <a:r>
              <a:rPr lang="cs-CZ" sz="2800" dirty="0">
                <a:solidFill>
                  <a:schemeClr val="accent1"/>
                </a:solidFill>
              </a:rPr>
              <a:t>sliznici močového měchýře / sliznici rekta / mimo pánev</a:t>
            </a:r>
            <a:endParaRPr lang="cs-CZ" sz="2400" dirty="0">
              <a:solidFill>
                <a:schemeClr val="accent1"/>
              </a:solidFill>
            </a:endParaRPr>
          </a:p>
        </p:txBody>
      </p:sp>
    </p:spTree>
    <p:extLst>
      <p:ext uri="{BB962C8B-B14F-4D97-AF65-F5344CB8AC3E}">
        <p14:creationId xmlns:p14="http://schemas.microsoft.com/office/powerpoint/2010/main" val="2073205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072578-ED1C-A637-F9B0-0D3F0032BE58}"/>
              </a:ext>
            </a:extLst>
          </p:cNvPr>
          <p:cNvSpPr>
            <a:spLocks noGrp="1"/>
          </p:cNvSpPr>
          <p:nvPr>
            <p:ph type="title"/>
          </p:nvPr>
        </p:nvSpPr>
        <p:spPr/>
        <p:txBody>
          <a:bodyPr/>
          <a:lstStyle/>
          <a:p>
            <a:r>
              <a:rPr lang="cs-CZ" dirty="0"/>
              <a:t>Jak pacientky léčit?</a:t>
            </a:r>
          </a:p>
        </p:txBody>
      </p:sp>
      <p:graphicFrame>
        <p:nvGraphicFramePr>
          <p:cNvPr id="4" name="Zástupný obsah 3">
            <a:extLst>
              <a:ext uri="{FF2B5EF4-FFF2-40B4-BE49-F238E27FC236}">
                <a16:creationId xmlns:a16="http://schemas.microsoft.com/office/drawing/2014/main" id="{70CD7463-15DD-5008-F068-3932154DF075}"/>
              </a:ext>
            </a:extLst>
          </p:cNvPr>
          <p:cNvGraphicFramePr>
            <a:graphicFrameLocks noGrp="1"/>
          </p:cNvGraphicFramePr>
          <p:nvPr>
            <p:ph idx="1"/>
            <p:extLst>
              <p:ext uri="{D42A27DB-BD31-4B8C-83A1-F6EECF244321}">
                <p14:modId xmlns:p14="http://schemas.microsoft.com/office/powerpoint/2010/main" val="4139391615"/>
              </p:ext>
            </p:extLst>
          </p:nvPr>
        </p:nvGraphicFramePr>
        <p:xfrm>
          <a:off x="770562" y="1825625"/>
          <a:ext cx="1058323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ovéPole 2">
            <a:extLst>
              <a:ext uri="{FF2B5EF4-FFF2-40B4-BE49-F238E27FC236}">
                <a16:creationId xmlns:a16="http://schemas.microsoft.com/office/drawing/2014/main" id="{A0471177-39B1-6367-A512-4363838B77CD}"/>
              </a:ext>
            </a:extLst>
          </p:cNvPr>
          <p:cNvSpPr txBox="1"/>
          <p:nvPr/>
        </p:nvSpPr>
        <p:spPr>
          <a:xfrm>
            <a:off x="3779468" y="5846544"/>
            <a:ext cx="4633063" cy="646331"/>
          </a:xfrm>
          <a:prstGeom prst="rect">
            <a:avLst/>
          </a:prstGeom>
          <a:noFill/>
        </p:spPr>
        <p:txBody>
          <a:bodyPr wrap="none" rtlCol="0">
            <a:spAutoFit/>
          </a:bodyPr>
          <a:lstStyle/>
          <a:p>
            <a:r>
              <a:rPr lang="cs-CZ" sz="3600" dirty="0">
                <a:solidFill>
                  <a:schemeClr val="accent5">
                    <a:lumMod val="75000"/>
                  </a:schemeClr>
                </a:solidFill>
              </a:rPr>
              <a:t>ROVNOCENNÉ METODY</a:t>
            </a:r>
          </a:p>
        </p:txBody>
      </p:sp>
      <p:sp>
        <p:nvSpPr>
          <p:cNvPr id="5" name="TextovéPole 4">
            <a:extLst>
              <a:ext uri="{FF2B5EF4-FFF2-40B4-BE49-F238E27FC236}">
                <a16:creationId xmlns:a16="http://schemas.microsoft.com/office/drawing/2014/main" id="{9423A1E8-6392-679B-6FE1-30402676C757}"/>
              </a:ext>
            </a:extLst>
          </p:cNvPr>
          <p:cNvSpPr txBox="1"/>
          <p:nvPr/>
        </p:nvSpPr>
        <p:spPr>
          <a:xfrm>
            <a:off x="8137133" y="441789"/>
            <a:ext cx="3606229" cy="923330"/>
          </a:xfrm>
          <a:prstGeom prst="rect">
            <a:avLst/>
          </a:prstGeom>
          <a:noFill/>
        </p:spPr>
        <p:txBody>
          <a:bodyPr wrap="square" rtlCol="0">
            <a:spAutoFit/>
          </a:bodyPr>
          <a:lstStyle/>
          <a:p>
            <a:r>
              <a:rPr lang="cs-CZ" dirty="0"/>
              <a:t>Snaha nekombinovat chirurgii a radioterapii – stoupá morbidita, přežití není lepší!</a:t>
            </a:r>
          </a:p>
        </p:txBody>
      </p:sp>
    </p:spTree>
    <p:extLst>
      <p:ext uri="{BB962C8B-B14F-4D97-AF65-F5344CB8AC3E}">
        <p14:creationId xmlns:p14="http://schemas.microsoft.com/office/powerpoint/2010/main" val="555634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image shows the pelvic area and the position of the vagina, cervix and womb. A narrow opening is shown between the legs. This leads into a narrow space shown inside the pelvis. This space is called the vagina. Above the vagina the space narrows until both sides almost touch. Then it opens again to form a hollow, pear-shaped organ called the womb. At the narrowest area between the vagina and the womb, the lower end of the womb bulges into the top of the vaginal space. The surfaces of the two sides of the bulge are highlighted. This is the cervix. Three long, thin tubes are shown entering the vagina. The central tube enters the vagina, goes through the cervix and into the womb. The end of this tube sits against the top inner wall of the womb. The two other tubes enter the vagina, one on either side. The ends of these tubes sit between the vaginal wall and the outer edge of the cervix at each side.">
            <a:extLst>
              <a:ext uri="{FF2B5EF4-FFF2-40B4-BE49-F238E27FC236}">
                <a16:creationId xmlns:a16="http://schemas.microsoft.com/office/drawing/2014/main" id="{47454005-655B-C4B9-1A92-33FAD693ED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138" y="0"/>
            <a:ext cx="6942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264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3DA902-08CF-F543-8596-5D55631836D8}"/>
              </a:ext>
            </a:extLst>
          </p:cNvPr>
          <p:cNvSpPr>
            <a:spLocks noGrp="1"/>
          </p:cNvSpPr>
          <p:nvPr>
            <p:ph type="title"/>
          </p:nvPr>
        </p:nvSpPr>
        <p:spPr/>
        <p:txBody>
          <a:bodyPr/>
          <a:lstStyle/>
          <a:p>
            <a:r>
              <a:rPr lang="cs-CZ" dirty="0"/>
              <a:t>Jak pacientky léčit?</a:t>
            </a:r>
          </a:p>
        </p:txBody>
      </p:sp>
      <p:graphicFrame>
        <p:nvGraphicFramePr>
          <p:cNvPr id="4" name="Zástupný obsah 3">
            <a:extLst>
              <a:ext uri="{FF2B5EF4-FFF2-40B4-BE49-F238E27FC236}">
                <a16:creationId xmlns:a16="http://schemas.microsoft.com/office/drawing/2014/main" id="{87B33A31-5040-99A7-878B-8446311CCD69}"/>
              </a:ext>
            </a:extLst>
          </p:cNvPr>
          <p:cNvGraphicFramePr>
            <a:graphicFrameLocks noGrp="1"/>
          </p:cNvGraphicFramePr>
          <p:nvPr>
            <p:ph idx="1"/>
            <p:extLst>
              <p:ext uri="{D42A27DB-BD31-4B8C-83A1-F6EECF244321}">
                <p14:modId xmlns:p14="http://schemas.microsoft.com/office/powerpoint/2010/main" val="233838831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5564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58F130-2EC5-04DA-4CCC-85155AB8B04A}"/>
              </a:ext>
            </a:extLst>
          </p:cNvPr>
          <p:cNvSpPr>
            <a:spLocks noGrp="1"/>
          </p:cNvSpPr>
          <p:nvPr>
            <p:ph type="title"/>
          </p:nvPr>
        </p:nvSpPr>
        <p:spPr/>
        <p:txBody>
          <a:bodyPr/>
          <a:lstStyle/>
          <a:p>
            <a:r>
              <a:rPr lang="cs-CZ" dirty="0"/>
              <a:t>Radioterapie</a:t>
            </a:r>
          </a:p>
        </p:txBody>
      </p:sp>
      <p:sp>
        <p:nvSpPr>
          <p:cNvPr id="3" name="Zástupný obsah 2">
            <a:extLst>
              <a:ext uri="{FF2B5EF4-FFF2-40B4-BE49-F238E27FC236}">
                <a16:creationId xmlns:a16="http://schemas.microsoft.com/office/drawing/2014/main" id="{51AE2490-6215-A708-FC9C-488836EAFA31}"/>
              </a:ext>
            </a:extLst>
          </p:cNvPr>
          <p:cNvSpPr>
            <a:spLocks noGrp="1"/>
          </p:cNvSpPr>
          <p:nvPr>
            <p:ph idx="1"/>
          </p:nvPr>
        </p:nvSpPr>
        <p:spPr/>
        <p:txBody>
          <a:bodyPr/>
          <a:lstStyle/>
          <a:p>
            <a:r>
              <a:rPr lang="cs-CZ" dirty="0"/>
              <a:t>RADIOTERAPIE</a:t>
            </a:r>
          </a:p>
          <a:p>
            <a:pPr lvl="1"/>
            <a:r>
              <a:rPr lang="cs-CZ" dirty="0"/>
              <a:t>Ionizující záření, které ničí buňky</a:t>
            </a:r>
          </a:p>
          <a:p>
            <a:pPr lvl="1"/>
            <a:r>
              <a:rPr lang="cs-CZ" dirty="0"/>
              <a:t>Základní typy:</a:t>
            </a:r>
          </a:p>
        </p:txBody>
      </p:sp>
      <p:graphicFrame>
        <p:nvGraphicFramePr>
          <p:cNvPr id="4" name="Tabulka 4">
            <a:extLst>
              <a:ext uri="{FF2B5EF4-FFF2-40B4-BE49-F238E27FC236}">
                <a16:creationId xmlns:a16="http://schemas.microsoft.com/office/drawing/2014/main" id="{336D1934-F05E-FE6A-4AF9-3FD812B7ED22}"/>
              </a:ext>
            </a:extLst>
          </p:cNvPr>
          <p:cNvGraphicFramePr>
            <a:graphicFrameLocks noGrp="1"/>
          </p:cNvGraphicFramePr>
          <p:nvPr>
            <p:extLst>
              <p:ext uri="{D42A27DB-BD31-4B8C-83A1-F6EECF244321}">
                <p14:modId xmlns:p14="http://schemas.microsoft.com/office/powerpoint/2010/main" val="1979630556"/>
              </p:ext>
            </p:extLst>
          </p:nvPr>
        </p:nvGraphicFramePr>
        <p:xfrm>
          <a:off x="1362528" y="3136484"/>
          <a:ext cx="7063014" cy="1729620"/>
        </p:xfrm>
        <a:graphic>
          <a:graphicData uri="http://schemas.openxmlformats.org/drawingml/2006/table">
            <a:tbl>
              <a:tblPr firstRow="1" bandRow="1">
                <a:tableStyleId>{8A107856-5554-42FB-B03E-39F5DBC370BA}</a:tableStyleId>
              </a:tblPr>
              <a:tblGrid>
                <a:gridCol w="3531507">
                  <a:extLst>
                    <a:ext uri="{9D8B030D-6E8A-4147-A177-3AD203B41FA5}">
                      <a16:colId xmlns:a16="http://schemas.microsoft.com/office/drawing/2014/main" val="3770542198"/>
                    </a:ext>
                  </a:extLst>
                </a:gridCol>
                <a:gridCol w="3531507">
                  <a:extLst>
                    <a:ext uri="{9D8B030D-6E8A-4147-A177-3AD203B41FA5}">
                      <a16:colId xmlns:a16="http://schemas.microsoft.com/office/drawing/2014/main" val="3048499973"/>
                    </a:ext>
                  </a:extLst>
                </a:gridCol>
              </a:tblGrid>
              <a:tr h="864810">
                <a:tc>
                  <a:txBody>
                    <a:bodyPr/>
                    <a:lstStyle/>
                    <a:p>
                      <a:pPr algn="ctr"/>
                      <a:r>
                        <a:rPr lang="cs-CZ" sz="2400" dirty="0"/>
                        <a:t>ZEVNÍ RADIOTERAPIE</a:t>
                      </a:r>
                    </a:p>
                  </a:txBody>
                  <a:tcPr/>
                </a:tc>
                <a:tc>
                  <a:txBody>
                    <a:bodyPr/>
                    <a:lstStyle/>
                    <a:p>
                      <a:pPr algn="ctr"/>
                      <a:r>
                        <a:rPr lang="cs-CZ" sz="2400" dirty="0"/>
                        <a:t>Zdroj záření je mimo tělo</a:t>
                      </a:r>
                    </a:p>
                  </a:txBody>
                  <a:tcPr/>
                </a:tc>
                <a:extLst>
                  <a:ext uri="{0D108BD9-81ED-4DB2-BD59-A6C34878D82A}">
                    <a16:rowId xmlns:a16="http://schemas.microsoft.com/office/drawing/2014/main" val="784967232"/>
                  </a:ext>
                </a:extLst>
              </a:tr>
              <a:tr h="864810">
                <a:tc>
                  <a:txBody>
                    <a:bodyPr/>
                    <a:lstStyle/>
                    <a:p>
                      <a:pPr algn="ctr"/>
                      <a:r>
                        <a:rPr lang="cs-CZ" sz="2400" dirty="0"/>
                        <a:t>BRACHYTERAPIE</a:t>
                      </a:r>
                    </a:p>
                  </a:txBody>
                  <a:tcPr/>
                </a:tc>
                <a:tc>
                  <a:txBody>
                    <a:bodyPr/>
                    <a:lstStyle/>
                    <a:p>
                      <a:pPr algn="ctr"/>
                      <a:r>
                        <a:rPr lang="cs-CZ" sz="2400" dirty="0"/>
                        <a:t>Zdroj záření je umístěn do blízkosti ložiska</a:t>
                      </a:r>
                    </a:p>
                  </a:txBody>
                  <a:tcPr/>
                </a:tc>
                <a:extLst>
                  <a:ext uri="{0D108BD9-81ED-4DB2-BD59-A6C34878D82A}">
                    <a16:rowId xmlns:a16="http://schemas.microsoft.com/office/drawing/2014/main" val="2670477763"/>
                  </a:ext>
                </a:extLst>
              </a:tr>
            </a:tbl>
          </a:graphicData>
        </a:graphic>
      </p:graphicFrame>
    </p:spTree>
    <p:extLst>
      <p:ext uri="{BB962C8B-B14F-4D97-AF65-F5344CB8AC3E}">
        <p14:creationId xmlns:p14="http://schemas.microsoft.com/office/powerpoint/2010/main" val="1155124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7409C6-81FA-3BB1-FACB-8C3A7BCBF62B}"/>
              </a:ext>
            </a:extLst>
          </p:cNvPr>
          <p:cNvSpPr>
            <a:spLocks noGrp="1"/>
          </p:cNvSpPr>
          <p:nvPr>
            <p:ph type="title"/>
          </p:nvPr>
        </p:nvSpPr>
        <p:spPr/>
        <p:txBody>
          <a:bodyPr/>
          <a:lstStyle/>
          <a:p>
            <a:r>
              <a:rPr lang="cs-CZ" dirty="0"/>
              <a:t>Chirurgická terapie</a:t>
            </a:r>
          </a:p>
        </p:txBody>
      </p:sp>
      <p:sp>
        <p:nvSpPr>
          <p:cNvPr id="3" name="Zástupný obsah 2">
            <a:extLst>
              <a:ext uri="{FF2B5EF4-FFF2-40B4-BE49-F238E27FC236}">
                <a16:creationId xmlns:a16="http://schemas.microsoft.com/office/drawing/2014/main" id="{1BBE5AE8-E1A5-8638-C2B6-1D111849C26D}"/>
              </a:ext>
            </a:extLst>
          </p:cNvPr>
          <p:cNvSpPr>
            <a:spLocks noGrp="1"/>
          </p:cNvSpPr>
          <p:nvPr>
            <p:ph idx="1"/>
          </p:nvPr>
        </p:nvSpPr>
        <p:spPr>
          <a:xfrm>
            <a:off x="838200" y="1825625"/>
            <a:ext cx="4607103" cy="4351338"/>
          </a:xfrm>
        </p:spPr>
        <p:txBody>
          <a:bodyPr/>
          <a:lstStyle/>
          <a:p>
            <a:r>
              <a:rPr lang="cs-CZ" dirty="0" err="1"/>
              <a:t>Konizace</a:t>
            </a:r>
            <a:r>
              <a:rPr lang="cs-CZ" dirty="0"/>
              <a:t> / PROSTÁ HYSTEREKTOMIE</a:t>
            </a:r>
          </a:p>
          <a:p>
            <a:r>
              <a:rPr lang="cs-CZ" dirty="0"/>
              <a:t>HYSTEREKTOMIE (odstranění dělohy) – do IA2</a:t>
            </a:r>
          </a:p>
          <a:p>
            <a:pPr marL="0" indent="0">
              <a:buNone/>
            </a:pPr>
            <a:r>
              <a:rPr lang="cs-CZ" dirty="0"/>
              <a:t>+</a:t>
            </a:r>
          </a:p>
          <a:p>
            <a:r>
              <a:rPr lang="cs-CZ" dirty="0"/>
              <a:t> PÁNEVNÍ LYMFADENEKTOMIE / PARAAORTÁLNÍ LYMFADENEKTOMIE</a:t>
            </a:r>
          </a:p>
        </p:txBody>
      </p:sp>
      <p:pic>
        <p:nvPicPr>
          <p:cNvPr id="3074" name="Picture 2" descr="How We Treat Cervical Cancer - Dana-Farber Cancer Institute | Boston, MA">
            <a:extLst>
              <a:ext uri="{FF2B5EF4-FFF2-40B4-BE49-F238E27FC236}">
                <a16:creationId xmlns:a16="http://schemas.microsoft.com/office/drawing/2014/main" id="{4BCCAE25-7B31-07B5-72E0-033520DB5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6698" y="-61645"/>
            <a:ext cx="5445301" cy="503921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30CEEBAA-36C8-4B6A-6615-EAA8DD3F9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435" y="3996647"/>
            <a:ext cx="3270023" cy="286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883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ervical Cone Biopsy, Conization (PAP, HPV) · NYC Pelvic Specialist">
            <a:extLst>
              <a:ext uri="{FF2B5EF4-FFF2-40B4-BE49-F238E27FC236}">
                <a16:creationId xmlns:a16="http://schemas.microsoft.com/office/drawing/2014/main" id="{534F4FD4-7354-9BED-7BD4-8E880256DD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9178" y="153998"/>
            <a:ext cx="4653643" cy="655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074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55B1EB5E-A181-AF31-FC45-C5069F1F1DB2}"/>
              </a:ext>
            </a:extLst>
          </p:cNvPr>
          <p:cNvSpPr>
            <a:spLocks noGrp="1"/>
          </p:cNvSpPr>
          <p:nvPr>
            <p:ph type="ctrTitle"/>
          </p:nvPr>
        </p:nvSpPr>
        <p:spPr>
          <a:xfrm>
            <a:off x="1524000" y="2235200"/>
            <a:ext cx="9144000" cy="2387600"/>
          </a:xfrm>
        </p:spPr>
        <p:txBody>
          <a:bodyPr/>
          <a:lstStyle/>
          <a:p>
            <a:r>
              <a:rPr lang="cs-CZ" dirty="0"/>
              <a:t>NÁDORY DĚLOŽNÍHO TĚLA</a:t>
            </a:r>
            <a:br>
              <a:rPr lang="cs-CZ" dirty="0"/>
            </a:br>
            <a:r>
              <a:rPr lang="cs-CZ" dirty="0"/>
              <a:t>Nádory endometria – 98%</a:t>
            </a:r>
          </a:p>
        </p:txBody>
      </p:sp>
    </p:spTree>
    <p:extLst>
      <p:ext uri="{BB962C8B-B14F-4D97-AF65-F5344CB8AC3E}">
        <p14:creationId xmlns:p14="http://schemas.microsoft.com/office/powerpoint/2010/main" val="728920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EDD3B078-C580-15A0-49E4-814D647AE608}"/>
              </a:ext>
            </a:extLst>
          </p:cNvPr>
          <p:cNvSpPr>
            <a:spLocks noGrp="1"/>
          </p:cNvSpPr>
          <p:nvPr>
            <p:ph type="body" idx="1"/>
          </p:nvPr>
        </p:nvSpPr>
        <p:spPr>
          <a:xfrm>
            <a:off x="839788" y="668337"/>
            <a:ext cx="5157787" cy="1012826"/>
          </a:xfrm>
        </p:spPr>
        <p:txBody>
          <a:bodyPr>
            <a:normAutofit/>
          </a:bodyPr>
          <a:lstStyle/>
          <a:p>
            <a:r>
              <a:rPr lang="cs-CZ" sz="3200" dirty="0"/>
              <a:t>S čím žena přichází?</a:t>
            </a:r>
          </a:p>
        </p:txBody>
      </p:sp>
      <p:sp>
        <p:nvSpPr>
          <p:cNvPr id="3" name="Zástupný obsah 2">
            <a:extLst>
              <a:ext uri="{FF2B5EF4-FFF2-40B4-BE49-F238E27FC236}">
                <a16:creationId xmlns:a16="http://schemas.microsoft.com/office/drawing/2014/main" id="{4C625901-3683-9747-652A-711FB0F4FA30}"/>
              </a:ext>
            </a:extLst>
          </p:cNvPr>
          <p:cNvSpPr>
            <a:spLocks noGrp="1"/>
          </p:cNvSpPr>
          <p:nvPr>
            <p:ph sz="half" idx="2"/>
          </p:nvPr>
        </p:nvSpPr>
        <p:spPr/>
        <p:txBody>
          <a:bodyPr/>
          <a:lstStyle/>
          <a:p>
            <a:r>
              <a:rPr lang="cs-CZ" dirty="0"/>
              <a:t>Krvácení a špinění v </a:t>
            </a:r>
            <a:r>
              <a:rPr lang="cs-CZ" dirty="0" err="1"/>
              <a:t>postmenopauze</a:t>
            </a:r>
            <a:endParaRPr lang="cs-CZ" dirty="0"/>
          </a:p>
        </p:txBody>
      </p:sp>
      <p:sp>
        <p:nvSpPr>
          <p:cNvPr id="6" name="Zástupný text 5">
            <a:extLst>
              <a:ext uri="{FF2B5EF4-FFF2-40B4-BE49-F238E27FC236}">
                <a16:creationId xmlns:a16="http://schemas.microsoft.com/office/drawing/2014/main" id="{4D80E263-2870-9A5A-77BD-6E5085708D64}"/>
              </a:ext>
            </a:extLst>
          </p:cNvPr>
          <p:cNvSpPr>
            <a:spLocks noGrp="1"/>
          </p:cNvSpPr>
          <p:nvPr>
            <p:ph type="body" sz="quarter" idx="3"/>
          </p:nvPr>
        </p:nvSpPr>
        <p:spPr>
          <a:xfrm>
            <a:off x="6194427" y="668337"/>
            <a:ext cx="5183188" cy="1012826"/>
          </a:xfrm>
        </p:spPr>
        <p:txBody>
          <a:bodyPr>
            <a:normAutofit/>
          </a:bodyPr>
          <a:lstStyle/>
          <a:p>
            <a:r>
              <a:rPr lang="cs-CZ" sz="3200" dirty="0"/>
              <a:t>Jak časté nádory jsou?</a:t>
            </a:r>
          </a:p>
        </p:txBody>
      </p:sp>
      <p:sp>
        <p:nvSpPr>
          <p:cNvPr id="7" name="Zástupný obsah 6">
            <a:extLst>
              <a:ext uri="{FF2B5EF4-FFF2-40B4-BE49-F238E27FC236}">
                <a16:creationId xmlns:a16="http://schemas.microsoft.com/office/drawing/2014/main" id="{6552C75E-4405-D317-24DE-14B105A8A369}"/>
              </a:ext>
            </a:extLst>
          </p:cNvPr>
          <p:cNvSpPr>
            <a:spLocks noGrp="1"/>
          </p:cNvSpPr>
          <p:nvPr>
            <p:ph sz="quarter" idx="4"/>
          </p:nvPr>
        </p:nvSpPr>
        <p:spPr/>
        <p:txBody>
          <a:bodyPr/>
          <a:lstStyle/>
          <a:p>
            <a:r>
              <a:rPr lang="cs-CZ" dirty="0"/>
              <a:t>35/100 000 žen</a:t>
            </a:r>
          </a:p>
          <a:p>
            <a:r>
              <a:rPr lang="cs-CZ" dirty="0"/>
              <a:t>Průměrný věk žen s nádorem – 66 let</a:t>
            </a:r>
          </a:p>
          <a:p>
            <a:r>
              <a:rPr lang="cs-CZ" dirty="0"/>
              <a:t>Rostoucí trend!</a:t>
            </a:r>
          </a:p>
          <a:p>
            <a:pPr lvl="1"/>
            <a:r>
              <a:rPr lang="cs-CZ" dirty="0"/>
              <a:t>Prodlužující se věk populace</a:t>
            </a:r>
          </a:p>
          <a:p>
            <a:pPr lvl="1"/>
            <a:r>
              <a:rPr lang="cs-CZ" dirty="0"/>
              <a:t>Obezita </a:t>
            </a:r>
          </a:p>
        </p:txBody>
      </p:sp>
    </p:spTree>
    <p:extLst>
      <p:ext uri="{BB962C8B-B14F-4D97-AF65-F5344CB8AC3E}">
        <p14:creationId xmlns:p14="http://schemas.microsoft.com/office/powerpoint/2010/main" val="53746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a:extLst>
              <a:ext uri="{FF2B5EF4-FFF2-40B4-BE49-F238E27FC236}">
                <a16:creationId xmlns:a16="http://schemas.microsoft.com/office/drawing/2014/main" id="{01CA8B22-666D-CBFA-2086-E3AE2E523DAA}"/>
              </a:ext>
            </a:extLst>
          </p:cNvPr>
          <p:cNvSpPr>
            <a:spLocks noGrp="1"/>
          </p:cNvSpPr>
          <p:nvPr>
            <p:ph type="title"/>
          </p:nvPr>
        </p:nvSpPr>
        <p:spPr/>
        <p:txBody>
          <a:bodyPr/>
          <a:lstStyle/>
          <a:p>
            <a:r>
              <a:rPr lang="cs-CZ" dirty="0"/>
              <a:t>Jaké udělat vyšetření?</a:t>
            </a:r>
          </a:p>
        </p:txBody>
      </p:sp>
      <p:sp>
        <p:nvSpPr>
          <p:cNvPr id="10" name="Zástupný obsah 9">
            <a:extLst>
              <a:ext uri="{FF2B5EF4-FFF2-40B4-BE49-F238E27FC236}">
                <a16:creationId xmlns:a16="http://schemas.microsoft.com/office/drawing/2014/main" id="{A2DC917E-3D1C-A70D-0C01-6E0933F13142}"/>
              </a:ext>
            </a:extLst>
          </p:cNvPr>
          <p:cNvSpPr>
            <a:spLocks noGrp="1"/>
          </p:cNvSpPr>
          <p:nvPr>
            <p:ph idx="1"/>
          </p:nvPr>
        </p:nvSpPr>
        <p:spPr/>
        <p:txBody>
          <a:bodyPr/>
          <a:lstStyle/>
          <a:p>
            <a:r>
              <a:rPr lang="cs-CZ" dirty="0"/>
              <a:t>Anamnéza</a:t>
            </a:r>
          </a:p>
          <a:p>
            <a:r>
              <a:rPr lang="cs-CZ" dirty="0"/>
              <a:t>Gynekologické vyšetření</a:t>
            </a:r>
          </a:p>
          <a:p>
            <a:r>
              <a:rPr lang="cs-CZ" dirty="0"/>
              <a:t>UZ - expertní</a:t>
            </a:r>
          </a:p>
          <a:p>
            <a:pPr lvl="1"/>
            <a:r>
              <a:rPr lang="cs-CZ" dirty="0"/>
              <a:t>Šíře endometria, homogenita, ohraničení</a:t>
            </a:r>
          </a:p>
          <a:p>
            <a:r>
              <a:rPr lang="cs-CZ" dirty="0" err="1"/>
              <a:t>Bioposie</a:t>
            </a:r>
            <a:r>
              <a:rPr lang="cs-CZ" dirty="0"/>
              <a:t> – HSK, </a:t>
            </a:r>
            <a:r>
              <a:rPr lang="cs-CZ" dirty="0" err="1"/>
              <a:t>frakciovaná</a:t>
            </a:r>
            <a:r>
              <a:rPr lang="cs-CZ" dirty="0"/>
              <a:t> CP</a:t>
            </a:r>
          </a:p>
          <a:p>
            <a:pPr lvl="1"/>
            <a:r>
              <a:rPr lang="cs-CZ" dirty="0"/>
              <a:t>BEZ HISTOLOGIE NELZE LÉČIT!</a:t>
            </a:r>
          </a:p>
        </p:txBody>
      </p:sp>
    </p:spTree>
    <p:extLst>
      <p:ext uri="{BB962C8B-B14F-4D97-AF65-F5344CB8AC3E}">
        <p14:creationId xmlns:p14="http://schemas.microsoft.com/office/powerpoint/2010/main" val="3659468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F72AFA-54D9-D206-6329-B20CBDEB0129}"/>
              </a:ext>
            </a:extLst>
          </p:cNvPr>
          <p:cNvSpPr>
            <a:spLocks noGrp="1"/>
          </p:cNvSpPr>
          <p:nvPr>
            <p:ph type="title"/>
          </p:nvPr>
        </p:nvSpPr>
        <p:spPr/>
        <p:txBody>
          <a:bodyPr/>
          <a:lstStyle/>
          <a:p>
            <a:r>
              <a:rPr lang="cs-CZ" dirty="0"/>
              <a:t>Jaké udělat vyšetření?</a:t>
            </a:r>
          </a:p>
        </p:txBody>
      </p:sp>
      <p:sp>
        <p:nvSpPr>
          <p:cNvPr id="3" name="Zástupný obsah 2">
            <a:extLst>
              <a:ext uri="{FF2B5EF4-FFF2-40B4-BE49-F238E27FC236}">
                <a16:creationId xmlns:a16="http://schemas.microsoft.com/office/drawing/2014/main" id="{C09679FA-DB8B-81C2-F82A-412ECB065795}"/>
              </a:ext>
            </a:extLst>
          </p:cNvPr>
          <p:cNvSpPr>
            <a:spLocks noGrp="1"/>
          </p:cNvSpPr>
          <p:nvPr>
            <p:ph idx="1"/>
          </p:nvPr>
        </p:nvSpPr>
        <p:spPr/>
        <p:txBody>
          <a:bodyPr/>
          <a:lstStyle/>
          <a:p>
            <a:r>
              <a:rPr lang="cs-CZ" dirty="0"/>
              <a:t>RTG S+P</a:t>
            </a:r>
          </a:p>
          <a:p>
            <a:r>
              <a:rPr lang="cs-CZ" dirty="0"/>
              <a:t>CT břicha + pánve – na LU</a:t>
            </a:r>
          </a:p>
          <a:p>
            <a:r>
              <a:rPr lang="cs-CZ" dirty="0"/>
              <a:t>Laboratorní vyšetření</a:t>
            </a:r>
          </a:p>
          <a:p>
            <a:pPr lvl="1"/>
            <a:r>
              <a:rPr lang="cs-CZ" dirty="0" err="1"/>
              <a:t>Onkomarker</a:t>
            </a:r>
            <a:r>
              <a:rPr lang="cs-CZ" dirty="0"/>
              <a:t> (CA 125 – jen pokročilé)</a:t>
            </a:r>
          </a:p>
          <a:p>
            <a:endParaRPr lang="cs-CZ" dirty="0"/>
          </a:p>
        </p:txBody>
      </p:sp>
    </p:spTree>
    <p:extLst>
      <p:ext uri="{BB962C8B-B14F-4D97-AF65-F5344CB8AC3E}">
        <p14:creationId xmlns:p14="http://schemas.microsoft.com/office/powerpoint/2010/main" val="1700667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7AB52D-5357-07FC-8D1C-4CDA982638F0}"/>
              </a:ext>
            </a:extLst>
          </p:cNvPr>
          <p:cNvSpPr>
            <a:spLocks noGrp="1"/>
          </p:cNvSpPr>
          <p:nvPr>
            <p:ph type="title"/>
          </p:nvPr>
        </p:nvSpPr>
        <p:spPr>
          <a:xfrm>
            <a:off x="838200" y="344577"/>
            <a:ext cx="10515600" cy="1325563"/>
          </a:xfrm>
        </p:spPr>
        <p:txBody>
          <a:bodyPr/>
          <a:lstStyle/>
          <a:p>
            <a:r>
              <a:rPr lang="cs-CZ" dirty="0"/>
              <a:t>TYPY</a:t>
            </a:r>
          </a:p>
        </p:txBody>
      </p:sp>
      <p:sp>
        <p:nvSpPr>
          <p:cNvPr id="3" name="Zástupný obsah 2">
            <a:extLst>
              <a:ext uri="{FF2B5EF4-FFF2-40B4-BE49-F238E27FC236}">
                <a16:creationId xmlns:a16="http://schemas.microsoft.com/office/drawing/2014/main" id="{DFF1A4CA-A808-0D4F-D8AA-F36261F3337A}"/>
              </a:ext>
            </a:extLst>
          </p:cNvPr>
          <p:cNvSpPr>
            <a:spLocks noGrp="1"/>
          </p:cNvSpPr>
          <p:nvPr>
            <p:ph idx="1"/>
          </p:nvPr>
        </p:nvSpPr>
        <p:spPr/>
        <p:txBody>
          <a:bodyPr/>
          <a:lstStyle/>
          <a:p>
            <a:pPr marL="514350" indent="-514350">
              <a:buFont typeface="+mj-lt"/>
              <a:buAutoNum type="arabicPeriod"/>
            </a:pPr>
            <a:r>
              <a:rPr lang="cs-CZ" dirty="0"/>
              <a:t>TYP = HORMONÁLNĚ DEPENDENTNÍ NÁDORY</a:t>
            </a:r>
          </a:p>
          <a:p>
            <a:pPr lvl="1"/>
            <a:r>
              <a:rPr lang="cs-CZ" dirty="0"/>
              <a:t>„HODNÉ“ – </a:t>
            </a:r>
            <a:r>
              <a:rPr lang="cs-CZ" sz="2800" dirty="0">
                <a:solidFill>
                  <a:srgbClr val="FF0000"/>
                </a:solidFill>
              </a:rPr>
              <a:t>nadbytek E</a:t>
            </a:r>
          </a:p>
          <a:p>
            <a:pPr lvl="1"/>
            <a:r>
              <a:rPr lang="cs-CZ" dirty="0"/>
              <a:t>80 – 85% všech karcinomů endometria</a:t>
            </a:r>
          </a:p>
          <a:p>
            <a:pPr lvl="1"/>
            <a:r>
              <a:rPr lang="cs-CZ" dirty="0"/>
              <a:t>V </a:t>
            </a:r>
            <a:r>
              <a:rPr lang="cs-CZ" dirty="0" err="1"/>
              <a:t>perimenopauze</a:t>
            </a:r>
            <a:r>
              <a:rPr lang="cs-CZ" dirty="0"/>
              <a:t>, </a:t>
            </a:r>
            <a:r>
              <a:rPr lang="cs-CZ" dirty="0" err="1"/>
              <a:t>postmenopauze</a:t>
            </a:r>
            <a:endParaRPr lang="cs-CZ" dirty="0"/>
          </a:p>
        </p:txBody>
      </p:sp>
      <p:pic>
        <p:nvPicPr>
          <p:cNvPr id="4" name="Obrázek 3">
            <a:extLst>
              <a:ext uri="{FF2B5EF4-FFF2-40B4-BE49-F238E27FC236}">
                <a16:creationId xmlns:a16="http://schemas.microsoft.com/office/drawing/2014/main" id="{615B3F1A-6B19-9398-2588-1FD3EA244B1B}"/>
              </a:ext>
            </a:extLst>
          </p:cNvPr>
          <p:cNvPicPr>
            <a:picLocks noChangeAspect="1"/>
          </p:cNvPicPr>
          <p:nvPr/>
        </p:nvPicPr>
        <p:blipFill>
          <a:blip r:embed="rId2"/>
          <a:stretch>
            <a:fillRect/>
          </a:stretch>
        </p:blipFill>
        <p:spPr>
          <a:xfrm>
            <a:off x="6807224" y="2331175"/>
            <a:ext cx="5384776" cy="4526825"/>
          </a:xfrm>
          <a:prstGeom prst="rect">
            <a:avLst/>
          </a:prstGeom>
        </p:spPr>
      </p:pic>
      <p:sp>
        <p:nvSpPr>
          <p:cNvPr id="5" name="TextovéPole 4">
            <a:extLst>
              <a:ext uri="{FF2B5EF4-FFF2-40B4-BE49-F238E27FC236}">
                <a16:creationId xmlns:a16="http://schemas.microsoft.com/office/drawing/2014/main" id="{64790E5C-ED30-8EF5-E682-E74CBD43BBCD}"/>
              </a:ext>
            </a:extLst>
          </p:cNvPr>
          <p:cNvSpPr txBox="1"/>
          <p:nvPr/>
        </p:nvSpPr>
        <p:spPr>
          <a:xfrm>
            <a:off x="8311793" y="1874187"/>
            <a:ext cx="3736792" cy="369332"/>
          </a:xfrm>
          <a:prstGeom prst="rect">
            <a:avLst/>
          </a:prstGeom>
          <a:noFill/>
        </p:spPr>
        <p:txBody>
          <a:bodyPr wrap="none" rtlCol="0">
            <a:spAutoFit/>
          </a:bodyPr>
          <a:lstStyle/>
          <a:p>
            <a:r>
              <a:rPr lang="cs-CZ" dirty="0"/>
              <a:t>https://www.eurorad.org/case/17812</a:t>
            </a:r>
          </a:p>
        </p:txBody>
      </p:sp>
      <p:pic>
        <p:nvPicPr>
          <p:cNvPr id="7" name="Obrázek 6">
            <a:extLst>
              <a:ext uri="{FF2B5EF4-FFF2-40B4-BE49-F238E27FC236}">
                <a16:creationId xmlns:a16="http://schemas.microsoft.com/office/drawing/2014/main" id="{860D95C4-D201-5135-B922-68901008915B}"/>
              </a:ext>
            </a:extLst>
          </p:cNvPr>
          <p:cNvPicPr>
            <a:picLocks noChangeAspect="1"/>
          </p:cNvPicPr>
          <p:nvPr/>
        </p:nvPicPr>
        <p:blipFill>
          <a:blip r:embed="rId3"/>
          <a:stretch>
            <a:fillRect/>
          </a:stretch>
        </p:blipFill>
        <p:spPr>
          <a:xfrm>
            <a:off x="1306055" y="3554859"/>
            <a:ext cx="5033314" cy="3159303"/>
          </a:xfrm>
          <a:prstGeom prst="rect">
            <a:avLst/>
          </a:prstGeom>
        </p:spPr>
      </p:pic>
    </p:spTree>
    <p:extLst>
      <p:ext uri="{BB962C8B-B14F-4D97-AF65-F5344CB8AC3E}">
        <p14:creationId xmlns:p14="http://schemas.microsoft.com/office/powerpoint/2010/main" val="1537383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13F2B2-0F38-B1D5-E70E-6CB86A3E8416}"/>
              </a:ext>
            </a:extLst>
          </p:cNvPr>
          <p:cNvSpPr>
            <a:spLocks noGrp="1"/>
          </p:cNvSpPr>
          <p:nvPr>
            <p:ph type="title"/>
          </p:nvPr>
        </p:nvSpPr>
        <p:spPr/>
        <p:txBody>
          <a:bodyPr/>
          <a:lstStyle/>
          <a:p>
            <a:r>
              <a:rPr lang="cs-CZ" dirty="0"/>
              <a:t>TYPY</a:t>
            </a:r>
          </a:p>
        </p:txBody>
      </p:sp>
      <p:sp>
        <p:nvSpPr>
          <p:cNvPr id="3" name="Zástupný obsah 2">
            <a:extLst>
              <a:ext uri="{FF2B5EF4-FFF2-40B4-BE49-F238E27FC236}">
                <a16:creationId xmlns:a16="http://schemas.microsoft.com/office/drawing/2014/main" id="{05AC77A7-AF10-F2E2-C273-9D24262ABB30}"/>
              </a:ext>
            </a:extLst>
          </p:cNvPr>
          <p:cNvSpPr>
            <a:spLocks noGrp="1"/>
          </p:cNvSpPr>
          <p:nvPr>
            <p:ph idx="1"/>
          </p:nvPr>
        </p:nvSpPr>
        <p:spPr>
          <a:xfrm>
            <a:off x="838200" y="1690688"/>
            <a:ext cx="10515600" cy="1980343"/>
          </a:xfrm>
        </p:spPr>
        <p:txBody>
          <a:bodyPr>
            <a:normAutofit/>
          </a:bodyPr>
          <a:lstStyle/>
          <a:p>
            <a:pPr marL="514350" indent="-514350">
              <a:buFont typeface="+mj-lt"/>
              <a:buAutoNum type="arabicPeriod" startAt="2"/>
            </a:pPr>
            <a:r>
              <a:rPr lang="cs-CZ" dirty="0"/>
              <a:t>TYP = VZNIKAJÍ BEZ PŮSOBENÍ ESTROGENŮ, V ATROFICKÉM ENDOMETRIU</a:t>
            </a:r>
          </a:p>
          <a:p>
            <a:pPr lvl="1"/>
            <a:r>
              <a:rPr lang="cs-CZ" dirty="0"/>
              <a:t>„špatné“ – více agresivní</a:t>
            </a:r>
          </a:p>
          <a:p>
            <a:pPr lvl="1"/>
            <a:r>
              <a:rPr lang="cs-CZ" dirty="0"/>
              <a:t>15 – 20%</a:t>
            </a:r>
          </a:p>
        </p:txBody>
      </p:sp>
    </p:spTree>
    <p:extLst>
      <p:ext uri="{BB962C8B-B14F-4D97-AF65-F5344CB8AC3E}">
        <p14:creationId xmlns:p14="http://schemas.microsoft.com/office/powerpoint/2010/main" val="1657200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DC677CF1-6C16-4EFD-216E-060C614352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3263024" y="-1744038"/>
            <a:ext cx="5665952" cy="10346075"/>
          </a:xfrm>
        </p:spPr>
      </p:pic>
      <p:sp>
        <p:nvSpPr>
          <p:cNvPr id="6" name="TextovéPole 5">
            <a:extLst>
              <a:ext uri="{FF2B5EF4-FFF2-40B4-BE49-F238E27FC236}">
                <a16:creationId xmlns:a16="http://schemas.microsoft.com/office/drawing/2014/main" id="{6DA6D17F-B89D-3C1A-EF0D-A838E20E196C}"/>
              </a:ext>
            </a:extLst>
          </p:cNvPr>
          <p:cNvSpPr txBox="1"/>
          <p:nvPr/>
        </p:nvSpPr>
        <p:spPr>
          <a:xfrm>
            <a:off x="922962" y="6334780"/>
            <a:ext cx="9367881" cy="523220"/>
          </a:xfrm>
          <a:prstGeom prst="rect">
            <a:avLst/>
          </a:prstGeom>
          <a:noFill/>
        </p:spPr>
        <p:txBody>
          <a:bodyPr wrap="square" rtlCol="0">
            <a:spAutoFit/>
          </a:bodyPr>
          <a:lstStyle/>
          <a:p>
            <a:r>
              <a:rPr lang="cs-CZ" sz="1400" b="0" i="0" dirty="0">
                <a:solidFill>
                  <a:srgbClr val="212529"/>
                </a:solidFill>
                <a:effectLst/>
                <a:latin typeface="Open Sans" panose="020B0606030504020204" pitchFamily="34" charset="0"/>
              </a:rPr>
              <a:t>ROB, Lukáš, Alois MARTAN a Pavel VENTRUBA. </a:t>
            </a:r>
            <a:r>
              <a:rPr lang="cs-CZ" sz="1400" b="0" i="1" dirty="0">
                <a:solidFill>
                  <a:srgbClr val="212529"/>
                </a:solidFill>
                <a:effectLst/>
                <a:latin typeface="Open Sans" panose="020B0606030504020204" pitchFamily="34" charset="0"/>
              </a:rPr>
              <a:t>Gynekologie</a:t>
            </a:r>
            <a:r>
              <a:rPr lang="cs-CZ" sz="1400" b="0" i="0" dirty="0">
                <a:solidFill>
                  <a:srgbClr val="212529"/>
                </a:solidFill>
                <a:effectLst/>
                <a:latin typeface="Open Sans" panose="020B0606030504020204" pitchFamily="34" charset="0"/>
              </a:rPr>
              <a:t>. Třetí, doplněné a přepracované vydání. Praha: </a:t>
            </a:r>
            <a:r>
              <a:rPr lang="cs-CZ" sz="1400" b="0" i="0" dirty="0" err="1">
                <a:solidFill>
                  <a:srgbClr val="212529"/>
                </a:solidFill>
                <a:effectLst/>
                <a:latin typeface="Open Sans" panose="020B0606030504020204" pitchFamily="34" charset="0"/>
              </a:rPr>
              <a:t>Galén</a:t>
            </a:r>
            <a:r>
              <a:rPr lang="cs-CZ" sz="1400" b="0" i="0" dirty="0">
                <a:solidFill>
                  <a:srgbClr val="212529"/>
                </a:solidFill>
                <a:effectLst/>
                <a:latin typeface="Open Sans" panose="020B0606030504020204" pitchFamily="34" charset="0"/>
              </a:rPr>
              <a:t>, [2019]. ISBN 978-80-7492-426-2.</a:t>
            </a:r>
            <a:endParaRPr lang="cs-CZ" sz="1400" dirty="0"/>
          </a:p>
        </p:txBody>
      </p:sp>
    </p:spTree>
    <p:extLst>
      <p:ext uri="{BB962C8B-B14F-4D97-AF65-F5344CB8AC3E}">
        <p14:creationId xmlns:p14="http://schemas.microsoft.com/office/powerpoint/2010/main" val="653527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9FBBAE-D6E9-AD9A-791E-73D6068EA0F4}"/>
              </a:ext>
            </a:extLst>
          </p:cNvPr>
          <p:cNvSpPr>
            <a:spLocks noGrp="1"/>
          </p:cNvSpPr>
          <p:nvPr>
            <p:ph type="title"/>
          </p:nvPr>
        </p:nvSpPr>
        <p:spPr>
          <a:xfrm>
            <a:off x="370568" y="250031"/>
            <a:ext cx="2509157" cy="1325563"/>
          </a:xfrm>
        </p:spPr>
        <p:txBody>
          <a:bodyPr/>
          <a:lstStyle/>
          <a:p>
            <a:r>
              <a:rPr lang="cs-CZ" dirty="0"/>
              <a:t>FIGO klasifikace</a:t>
            </a:r>
          </a:p>
        </p:txBody>
      </p:sp>
      <p:sp>
        <p:nvSpPr>
          <p:cNvPr id="3" name="Zástupný obsah 2">
            <a:extLst>
              <a:ext uri="{FF2B5EF4-FFF2-40B4-BE49-F238E27FC236}">
                <a16:creationId xmlns:a16="http://schemas.microsoft.com/office/drawing/2014/main" id="{7215D838-C2AE-CC43-C29B-4BC5175DE21D}"/>
              </a:ext>
            </a:extLst>
          </p:cNvPr>
          <p:cNvSpPr>
            <a:spLocks noGrp="1"/>
          </p:cNvSpPr>
          <p:nvPr>
            <p:ph idx="1"/>
          </p:nvPr>
        </p:nvSpPr>
        <p:spPr>
          <a:xfrm>
            <a:off x="136072" y="1700609"/>
            <a:ext cx="3475332" cy="4308305"/>
          </a:xfrm>
        </p:spPr>
        <p:txBody>
          <a:bodyPr/>
          <a:lstStyle/>
          <a:p>
            <a:pPr marL="571500" indent="-571500">
              <a:buFont typeface="+mj-lt"/>
              <a:buAutoNum type="romanUcPeriod"/>
            </a:pPr>
            <a:r>
              <a:rPr lang="cs-CZ" dirty="0"/>
              <a:t>Pouze děloha</a:t>
            </a:r>
          </a:p>
          <a:p>
            <a:pPr marL="571500" indent="-571500">
              <a:buFont typeface="+mj-lt"/>
              <a:buAutoNum type="romanUcPeriod"/>
            </a:pPr>
            <a:r>
              <a:rPr lang="cs-CZ" dirty="0"/>
              <a:t>Pouze děloha + hrdlo</a:t>
            </a:r>
          </a:p>
          <a:p>
            <a:pPr marL="571500" indent="-571500">
              <a:buFont typeface="+mj-lt"/>
              <a:buAutoNum type="romanUcPeriod"/>
            </a:pPr>
            <a:r>
              <a:rPr lang="cs-CZ" dirty="0"/>
              <a:t>Šíření lokálně mimo dělohu</a:t>
            </a:r>
          </a:p>
          <a:p>
            <a:pPr marL="571500" indent="-571500">
              <a:buFont typeface="+mj-lt"/>
              <a:buAutoNum type="romanUcPeriod"/>
            </a:pPr>
            <a:r>
              <a:rPr lang="cs-CZ" dirty="0"/>
              <a:t>Metastázy (okolí orgány / vzdálené)</a:t>
            </a:r>
          </a:p>
        </p:txBody>
      </p:sp>
      <p:pic>
        <p:nvPicPr>
          <p:cNvPr id="1026" name="Picture 2" descr="Cancers 13 05848 g001">
            <a:extLst>
              <a:ext uri="{FF2B5EF4-FFF2-40B4-BE49-F238E27FC236}">
                <a16:creationId xmlns:a16="http://schemas.microsoft.com/office/drawing/2014/main" id="{DC8E272A-5885-5883-D60C-094B26129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7733" y="538843"/>
            <a:ext cx="8580596" cy="631915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4B3C3153-7FB6-6D11-6892-947C00E3CCC9}"/>
              </a:ext>
            </a:extLst>
          </p:cNvPr>
          <p:cNvSpPr txBox="1"/>
          <p:nvPr/>
        </p:nvSpPr>
        <p:spPr>
          <a:xfrm>
            <a:off x="2790" y="6176963"/>
            <a:ext cx="3608614" cy="648040"/>
          </a:xfrm>
          <a:prstGeom prst="rect">
            <a:avLst/>
          </a:prstGeom>
          <a:noFill/>
        </p:spPr>
        <p:txBody>
          <a:bodyPr wrap="square" rtlCol="0">
            <a:spAutoFit/>
          </a:bodyPr>
          <a:lstStyle/>
          <a:p>
            <a:r>
              <a:rPr lang="cs-CZ" dirty="0"/>
              <a:t>Zdroj: https://www.mdpi.com/2072-6694/13/22/5848</a:t>
            </a:r>
          </a:p>
        </p:txBody>
      </p:sp>
    </p:spTree>
    <p:extLst>
      <p:ext uri="{BB962C8B-B14F-4D97-AF65-F5344CB8AC3E}">
        <p14:creationId xmlns:p14="http://schemas.microsoft.com/office/powerpoint/2010/main" val="1042374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image shows the pelvic area and the position of the vagina, cervix and womb. A narrow opening is shown between the legs. This leads into a narrow space shown inside the pelvis. This space is called the vagina. Above the vagina the space narrows until both sides almost touch. Then it opens again to form a hollow, pear-shaped organ called the womb. At the narrowest area between the vagina and the womb, the lower end of the womb bulges into the top of the vaginal space. The surfaces of the two sides of the bulge are highlighted. This is the cervix. Three long, thin tubes are shown entering the vagina. The central tube enters the vagina, goes through the cervix and into the womb. The end of this tube sits against the top inner wall of the womb. The two other tubes enter the vagina, one on either side. The ends of these tubes sit between the vaginal wall and the outer edge of the cervix at each side.">
            <a:extLst>
              <a:ext uri="{FF2B5EF4-FFF2-40B4-BE49-F238E27FC236}">
                <a16:creationId xmlns:a16="http://schemas.microsoft.com/office/drawing/2014/main" id="{57AEFB76-E952-75E7-7260-0E0AD670F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138" y="0"/>
            <a:ext cx="6942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705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072578-ED1C-A637-F9B0-0D3F0032BE58}"/>
              </a:ext>
            </a:extLst>
          </p:cNvPr>
          <p:cNvSpPr>
            <a:spLocks noGrp="1"/>
          </p:cNvSpPr>
          <p:nvPr>
            <p:ph type="title"/>
          </p:nvPr>
        </p:nvSpPr>
        <p:spPr/>
        <p:txBody>
          <a:bodyPr/>
          <a:lstStyle/>
          <a:p>
            <a:r>
              <a:rPr lang="cs-CZ" dirty="0"/>
              <a:t>Jak pacientky léčit?</a:t>
            </a:r>
          </a:p>
        </p:txBody>
      </p:sp>
      <p:graphicFrame>
        <p:nvGraphicFramePr>
          <p:cNvPr id="4" name="Zástupný obsah 3">
            <a:extLst>
              <a:ext uri="{FF2B5EF4-FFF2-40B4-BE49-F238E27FC236}">
                <a16:creationId xmlns:a16="http://schemas.microsoft.com/office/drawing/2014/main" id="{70CD7463-15DD-5008-F068-3932154DF075}"/>
              </a:ext>
            </a:extLst>
          </p:cNvPr>
          <p:cNvGraphicFramePr>
            <a:graphicFrameLocks noGrp="1"/>
          </p:cNvGraphicFramePr>
          <p:nvPr>
            <p:ph idx="1"/>
            <p:extLst>
              <p:ext uri="{D42A27DB-BD31-4B8C-83A1-F6EECF244321}">
                <p14:modId xmlns:p14="http://schemas.microsoft.com/office/powerpoint/2010/main" val="1529799853"/>
              </p:ext>
            </p:extLst>
          </p:nvPr>
        </p:nvGraphicFramePr>
        <p:xfrm>
          <a:off x="372836" y="1690688"/>
          <a:ext cx="7889421" cy="5104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ovéPole 5">
            <a:extLst>
              <a:ext uri="{FF2B5EF4-FFF2-40B4-BE49-F238E27FC236}">
                <a16:creationId xmlns:a16="http://schemas.microsoft.com/office/drawing/2014/main" id="{52C07722-1134-6DE7-AC22-D4CE0C93F4B3}"/>
              </a:ext>
            </a:extLst>
          </p:cNvPr>
          <p:cNvSpPr txBox="1"/>
          <p:nvPr/>
        </p:nvSpPr>
        <p:spPr>
          <a:xfrm>
            <a:off x="8556172" y="3119776"/>
            <a:ext cx="3494314" cy="2246769"/>
          </a:xfrm>
          <a:prstGeom prst="rect">
            <a:avLst/>
          </a:prstGeom>
          <a:noFill/>
        </p:spPr>
        <p:txBody>
          <a:bodyPr wrap="square" rtlCol="0">
            <a:spAutoFit/>
          </a:bodyPr>
          <a:lstStyle/>
          <a:p>
            <a:r>
              <a:rPr lang="cs-CZ" sz="2800" dirty="0"/>
              <a:t>NEJEDNÁ SE O ROVNOCENNÉ METODY – CHIRURGICKÁ LÉČBA MÁ VĚTŠÍ ÚČINEK!</a:t>
            </a:r>
          </a:p>
        </p:txBody>
      </p:sp>
    </p:spTree>
    <p:extLst>
      <p:ext uri="{BB962C8B-B14F-4D97-AF65-F5344CB8AC3E}">
        <p14:creationId xmlns:p14="http://schemas.microsoft.com/office/powerpoint/2010/main" val="1777666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072578-ED1C-A637-F9B0-0D3F0032BE58}"/>
              </a:ext>
            </a:extLst>
          </p:cNvPr>
          <p:cNvSpPr>
            <a:spLocks noGrp="1"/>
          </p:cNvSpPr>
          <p:nvPr>
            <p:ph type="title"/>
          </p:nvPr>
        </p:nvSpPr>
        <p:spPr/>
        <p:txBody>
          <a:bodyPr/>
          <a:lstStyle/>
          <a:p>
            <a:r>
              <a:rPr lang="cs-CZ" dirty="0"/>
              <a:t>Jak pacientky léčit? - další možnosti</a:t>
            </a:r>
          </a:p>
        </p:txBody>
      </p:sp>
      <p:graphicFrame>
        <p:nvGraphicFramePr>
          <p:cNvPr id="4" name="Zástupný obsah 3">
            <a:extLst>
              <a:ext uri="{FF2B5EF4-FFF2-40B4-BE49-F238E27FC236}">
                <a16:creationId xmlns:a16="http://schemas.microsoft.com/office/drawing/2014/main" id="{70CD7463-15DD-5008-F068-3932154DF075}"/>
              </a:ext>
            </a:extLst>
          </p:cNvPr>
          <p:cNvGraphicFramePr>
            <a:graphicFrameLocks noGrp="1"/>
          </p:cNvGraphicFramePr>
          <p:nvPr>
            <p:ph idx="1"/>
            <p:extLst>
              <p:ext uri="{D42A27DB-BD31-4B8C-83A1-F6EECF244321}">
                <p14:modId xmlns:p14="http://schemas.microsoft.com/office/powerpoint/2010/main" val="1427965071"/>
              </p:ext>
            </p:extLst>
          </p:nvPr>
        </p:nvGraphicFramePr>
        <p:xfrm>
          <a:off x="372838" y="1502230"/>
          <a:ext cx="11628662" cy="5293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2909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A68F149E-9BEA-E8CA-0270-3288E6F7B115}"/>
              </a:ext>
            </a:extLst>
          </p:cNvPr>
          <p:cNvSpPr>
            <a:spLocks noGrp="1"/>
          </p:cNvSpPr>
          <p:nvPr>
            <p:ph type="ctrTitle"/>
          </p:nvPr>
        </p:nvSpPr>
        <p:spPr>
          <a:xfrm>
            <a:off x="1524000" y="1057049"/>
            <a:ext cx="9144000" cy="2387600"/>
          </a:xfrm>
        </p:spPr>
        <p:txBody>
          <a:bodyPr/>
          <a:lstStyle/>
          <a:p>
            <a:r>
              <a:rPr lang="cs-CZ" dirty="0"/>
              <a:t>Nádory </a:t>
            </a:r>
            <a:r>
              <a:rPr lang="cs-CZ" dirty="0" err="1"/>
              <a:t>ovárií</a:t>
            </a:r>
            <a:r>
              <a:rPr lang="cs-CZ" dirty="0"/>
              <a:t> / vejcovodů</a:t>
            </a:r>
            <a:br>
              <a:rPr lang="cs-CZ" dirty="0"/>
            </a:br>
            <a:endParaRPr lang="cs-CZ" dirty="0"/>
          </a:p>
        </p:txBody>
      </p:sp>
      <p:sp>
        <p:nvSpPr>
          <p:cNvPr id="2" name="Podnadpis 1">
            <a:extLst>
              <a:ext uri="{FF2B5EF4-FFF2-40B4-BE49-F238E27FC236}">
                <a16:creationId xmlns:a16="http://schemas.microsoft.com/office/drawing/2014/main" id="{C561FD42-34EF-D244-4FE4-69289AA71252}"/>
              </a:ext>
            </a:extLst>
          </p:cNvPr>
          <p:cNvSpPr>
            <a:spLocks noGrp="1"/>
          </p:cNvSpPr>
          <p:nvPr>
            <p:ph type="subTitle" idx="1"/>
          </p:nvPr>
        </p:nvSpPr>
        <p:spPr>
          <a:xfrm>
            <a:off x="1523999" y="3602036"/>
            <a:ext cx="10281558" cy="2733449"/>
          </a:xfrm>
        </p:spPr>
        <p:txBody>
          <a:bodyPr>
            <a:normAutofit/>
          </a:bodyPr>
          <a:lstStyle/>
          <a:p>
            <a:pPr marL="457200" indent="-457200" algn="l">
              <a:buFont typeface="+mj-lt"/>
              <a:buAutoNum type="arabicPeriod"/>
            </a:pPr>
            <a:r>
              <a:rPr lang="cs-CZ" sz="5400" dirty="0">
                <a:solidFill>
                  <a:schemeClr val="accent2">
                    <a:lumMod val="50000"/>
                  </a:schemeClr>
                </a:solidFill>
              </a:rPr>
              <a:t>EPITELIÁLNÍ – 95% všech ZN ovarií</a:t>
            </a:r>
          </a:p>
          <a:p>
            <a:pPr marL="457200" indent="-457200" algn="l">
              <a:buFont typeface="+mj-lt"/>
              <a:buAutoNum type="arabicPeriod"/>
            </a:pPr>
            <a:r>
              <a:rPr lang="cs-CZ" sz="3600" dirty="0">
                <a:solidFill>
                  <a:schemeClr val="accent2">
                    <a:lumMod val="75000"/>
                  </a:schemeClr>
                </a:solidFill>
              </a:rPr>
              <a:t>NEEPITELIÁLNÍ</a:t>
            </a:r>
          </a:p>
        </p:txBody>
      </p:sp>
    </p:spTree>
    <p:extLst>
      <p:ext uri="{BB962C8B-B14F-4D97-AF65-F5344CB8AC3E}">
        <p14:creationId xmlns:p14="http://schemas.microsoft.com/office/powerpoint/2010/main" val="21268193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70188801-C7F1-C28A-C991-E091E5A0DAF5}"/>
              </a:ext>
            </a:extLst>
          </p:cNvPr>
          <p:cNvSpPr>
            <a:spLocks noGrp="1"/>
          </p:cNvSpPr>
          <p:nvPr>
            <p:ph type="ctrTitle"/>
          </p:nvPr>
        </p:nvSpPr>
        <p:spPr/>
        <p:txBody>
          <a:bodyPr/>
          <a:lstStyle/>
          <a:p>
            <a:r>
              <a:rPr lang="cs-CZ" dirty="0"/>
              <a:t>Epiteliální nádory vejcovodů/ovarií</a:t>
            </a:r>
          </a:p>
        </p:txBody>
      </p:sp>
    </p:spTree>
    <p:extLst>
      <p:ext uri="{BB962C8B-B14F-4D97-AF65-F5344CB8AC3E}">
        <p14:creationId xmlns:p14="http://schemas.microsoft.com/office/powerpoint/2010/main" val="2269542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EDD3B078-C580-15A0-49E4-814D647AE608}"/>
              </a:ext>
            </a:extLst>
          </p:cNvPr>
          <p:cNvSpPr>
            <a:spLocks noGrp="1"/>
          </p:cNvSpPr>
          <p:nvPr>
            <p:ph type="body" idx="1"/>
          </p:nvPr>
        </p:nvSpPr>
        <p:spPr>
          <a:xfrm>
            <a:off x="839788" y="668337"/>
            <a:ext cx="5157787" cy="1012826"/>
          </a:xfrm>
        </p:spPr>
        <p:txBody>
          <a:bodyPr>
            <a:normAutofit/>
          </a:bodyPr>
          <a:lstStyle/>
          <a:p>
            <a:r>
              <a:rPr lang="cs-CZ" sz="3200" dirty="0"/>
              <a:t>S čím žena přichází?</a:t>
            </a:r>
          </a:p>
        </p:txBody>
      </p:sp>
      <p:sp>
        <p:nvSpPr>
          <p:cNvPr id="3" name="Zástupný obsah 2">
            <a:extLst>
              <a:ext uri="{FF2B5EF4-FFF2-40B4-BE49-F238E27FC236}">
                <a16:creationId xmlns:a16="http://schemas.microsoft.com/office/drawing/2014/main" id="{4C625901-3683-9747-652A-711FB0F4FA30}"/>
              </a:ext>
            </a:extLst>
          </p:cNvPr>
          <p:cNvSpPr>
            <a:spLocks noGrp="1"/>
          </p:cNvSpPr>
          <p:nvPr>
            <p:ph sz="half" idx="2"/>
          </p:nvPr>
        </p:nvSpPr>
        <p:spPr/>
        <p:txBody>
          <a:bodyPr/>
          <a:lstStyle/>
          <a:p>
            <a:r>
              <a:rPr lang="cs-CZ" dirty="0"/>
              <a:t>Dlouho asymptomatické – nemají žádné problémy…</a:t>
            </a:r>
          </a:p>
          <a:p>
            <a:r>
              <a:rPr lang="cs-CZ" dirty="0"/>
              <a:t>Pozdní manifestace</a:t>
            </a:r>
          </a:p>
          <a:p>
            <a:pPr lvl="1"/>
            <a:r>
              <a:rPr lang="cs-CZ" dirty="0"/>
              <a:t>Poruchy trávení – nadýmání, zvětšování objemu břicha, pocit tlaku v břiše, tíhy</a:t>
            </a:r>
          </a:p>
          <a:p>
            <a:pPr lvl="1"/>
            <a:r>
              <a:rPr lang="cs-CZ" dirty="0"/>
              <a:t>Někdy NPB</a:t>
            </a:r>
          </a:p>
          <a:p>
            <a:pPr marL="0" indent="0">
              <a:buNone/>
            </a:pPr>
            <a:endParaRPr lang="cs-CZ" dirty="0"/>
          </a:p>
        </p:txBody>
      </p:sp>
      <p:sp>
        <p:nvSpPr>
          <p:cNvPr id="6" name="Zástupný text 5">
            <a:extLst>
              <a:ext uri="{FF2B5EF4-FFF2-40B4-BE49-F238E27FC236}">
                <a16:creationId xmlns:a16="http://schemas.microsoft.com/office/drawing/2014/main" id="{4D80E263-2870-9A5A-77BD-6E5085708D64}"/>
              </a:ext>
            </a:extLst>
          </p:cNvPr>
          <p:cNvSpPr>
            <a:spLocks noGrp="1"/>
          </p:cNvSpPr>
          <p:nvPr>
            <p:ph type="body" sz="quarter" idx="3"/>
          </p:nvPr>
        </p:nvSpPr>
        <p:spPr>
          <a:xfrm>
            <a:off x="6194427" y="668337"/>
            <a:ext cx="5183188" cy="1012826"/>
          </a:xfrm>
        </p:spPr>
        <p:txBody>
          <a:bodyPr>
            <a:normAutofit/>
          </a:bodyPr>
          <a:lstStyle/>
          <a:p>
            <a:r>
              <a:rPr lang="cs-CZ" sz="3200" dirty="0"/>
              <a:t>Jak časté nádory jsou?</a:t>
            </a:r>
          </a:p>
        </p:txBody>
      </p:sp>
      <p:sp>
        <p:nvSpPr>
          <p:cNvPr id="7" name="Zástupný obsah 6">
            <a:extLst>
              <a:ext uri="{FF2B5EF4-FFF2-40B4-BE49-F238E27FC236}">
                <a16:creationId xmlns:a16="http://schemas.microsoft.com/office/drawing/2014/main" id="{6552C75E-4405-D317-24DE-14B105A8A369}"/>
              </a:ext>
            </a:extLst>
          </p:cNvPr>
          <p:cNvSpPr>
            <a:spLocks noGrp="1"/>
          </p:cNvSpPr>
          <p:nvPr>
            <p:ph sz="quarter" idx="4"/>
          </p:nvPr>
        </p:nvSpPr>
        <p:spPr/>
        <p:txBody>
          <a:bodyPr/>
          <a:lstStyle/>
          <a:p>
            <a:r>
              <a:rPr lang="cs-CZ" dirty="0"/>
              <a:t>19/100 000 (v roce 2015)</a:t>
            </a:r>
          </a:p>
          <a:p>
            <a:r>
              <a:rPr lang="cs-CZ" dirty="0"/>
              <a:t>1000 – 1200 nových případů za rok</a:t>
            </a:r>
          </a:p>
          <a:p>
            <a:r>
              <a:rPr lang="cs-CZ" dirty="0"/>
              <a:t>Nejčastější věk diagnózy = 57 let</a:t>
            </a:r>
          </a:p>
        </p:txBody>
      </p:sp>
      <p:sp>
        <p:nvSpPr>
          <p:cNvPr id="2" name="TextovéPole 1">
            <a:extLst>
              <a:ext uri="{FF2B5EF4-FFF2-40B4-BE49-F238E27FC236}">
                <a16:creationId xmlns:a16="http://schemas.microsoft.com/office/drawing/2014/main" id="{97690EBA-DB74-A676-72DC-9CF56F934ED0}"/>
              </a:ext>
            </a:extLst>
          </p:cNvPr>
          <p:cNvSpPr txBox="1"/>
          <p:nvPr/>
        </p:nvSpPr>
        <p:spPr>
          <a:xfrm>
            <a:off x="836612" y="5666443"/>
            <a:ext cx="4360040" cy="646331"/>
          </a:xfrm>
          <a:prstGeom prst="rect">
            <a:avLst/>
          </a:prstGeom>
          <a:noFill/>
        </p:spPr>
        <p:txBody>
          <a:bodyPr wrap="none" rtlCol="0">
            <a:spAutoFit/>
          </a:bodyPr>
          <a:lstStyle/>
          <a:p>
            <a:r>
              <a:rPr lang="cs-CZ" sz="3600" dirty="0">
                <a:solidFill>
                  <a:srgbClr val="C00000"/>
                </a:solidFill>
              </a:rPr>
              <a:t>Nespecifické příznaky!</a:t>
            </a:r>
          </a:p>
        </p:txBody>
      </p:sp>
    </p:spTree>
    <p:extLst>
      <p:ext uri="{BB962C8B-B14F-4D97-AF65-F5344CB8AC3E}">
        <p14:creationId xmlns:p14="http://schemas.microsoft.com/office/powerpoint/2010/main" val="9579510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18F8FE93-3F70-CEDA-A959-80ED48967401}"/>
              </a:ext>
            </a:extLst>
          </p:cNvPr>
          <p:cNvSpPr>
            <a:spLocks noGrp="1"/>
          </p:cNvSpPr>
          <p:nvPr>
            <p:ph type="ctrTitle"/>
          </p:nvPr>
        </p:nvSpPr>
        <p:spPr>
          <a:xfrm>
            <a:off x="1524000" y="2065763"/>
            <a:ext cx="9144000" cy="2726473"/>
          </a:xfrm>
        </p:spPr>
        <p:txBody>
          <a:bodyPr>
            <a:normAutofit/>
          </a:bodyPr>
          <a:lstStyle/>
          <a:p>
            <a:r>
              <a:rPr lang="cs-CZ" dirty="0"/>
              <a:t>Až 75% všech karcinomů je zachyceno v pozdních stádiích! (III, IV)</a:t>
            </a:r>
          </a:p>
        </p:txBody>
      </p:sp>
    </p:spTree>
    <p:extLst>
      <p:ext uri="{BB962C8B-B14F-4D97-AF65-F5344CB8AC3E}">
        <p14:creationId xmlns:p14="http://schemas.microsoft.com/office/powerpoint/2010/main" val="3452203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F2F318-9C90-349A-CEBC-D2C50A879570}"/>
              </a:ext>
            </a:extLst>
          </p:cNvPr>
          <p:cNvSpPr>
            <a:spLocks noGrp="1"/>
          </p:cNvSpPr>
          <p:nvPr>
            <p:ph type="title"/>
          </p:nvPr>
        </p:nvSpPr>
        <p:spPr/>
        <p:txBody>
          <a:bodyPr/>
          <a:lstStyle/>
          <a:p>
            <a:r>
              <a:rPr lang="cs-CZ" dirty="0"/>
              <a:t>Rizikové faktory</a:t>
            </a:r>
          </a:p>
        </p:txBody>
      </p:sp>
      <p:sp>
        <p:nvSpPr>
          <p:cNvPr id="4" name="Zástupný obsah 3">
            <a:extLst>
              <a:ext uri="{FF2B5EF4-FFF2-40B4-BE49-F238E27FC236}">
                <a16:creationId xmlns:a16="http://schemas.microsoft.com/office/drawing/2014/main" id="{1F81E060-0128-6F73-00CA-1B4EDC914563}"/>
              </a:ext>
            </a:extLst>
          </p:cNvPr>
          <p:cNvSpPr>
            <a:spLocks noGrp="1"/>
          </p:cNvSpPr>
          <p:nvPr>
            <p:ph sz="half" idx="2"/>
          </p:nvPr>
        </p:nvSpPr>
        <p:spPr>
          <a:xfrm>
            <a:off x="635620" y="1690688"/>
            <a:ext cx="5361955" cy="4944287"/>
          </a:xfrm>
        </p:spPr>
        <p:txBody>
          <a:bodyPr>
            <a:normAutofit/>
          </a:bodyPr>
          <a:lstStyle/>
          <a:p>
            <a:r>
              <a:rPr lang="cs-CZ" dirty="0">
                <a:solidFill>
                  <a:schemeClr val="accent2"/>
                </a:solidFill>
                <a:highlight>
                  <a:srgbClr val="FFFF00"/>
                </a:highlight>
              </a:rPr>
              <a:t>MUTACE GENŮ BRCA 1,2</a:t>
            </a:r>
          </a:p>
          <a:p>
            <a:pPr lvl="1"/>
            <a:r>
              <a:rPr lang="cs-CZ" dirty="0"/>
              <a:t>U 14 – 18% všech karcinomů ovarií</a:t>
            </a:r>
          </a:p>
          <a:p>
            <a:pPr lvl="1"/>
            <a:r>
              <a:rPr lang="cs-CZ" dirty="0"/>
              <a:t>BRCA 1</a:t>
            </a:r>
          </a:p>
          <a:p>
            <a:pPr lvl="2"/>
            <a:r>
              <a:rPr lang="cs-CZ" sz="2800" dirty="0">
                <a:solidFill>
                  <a:schemeClr val="accent2">
                    <a:lumMod val="50000"/>
                  </a:schemeClr>
                </a:solidFill>
              </a:rPr>
              <a:t>Riziko ca ovaria = 40-60% </a:t>
            </a:r>
            <a:r>
              <a:rPr lang="cs-CZ" dirty="0"/>
              <a:t>(vs. &lt;2% běžná populace = 30x vyšší riziko!!!!)</a:t>
            </a:r>
          </a:p>
          <a:p>
            <a:pPr lvl="2"/>
            <a:r>
              <a:rPr lang="cs-CZ" dirty="0"/>
              <a:t>Riziko ca prsu = 87% (vs. 9-12% v běžné populaci)</a:t>
            </a:r>
          </a:p>
          <a:p>
            <a:pPr lvl="1"/>
            <a:r>
              <a:rPr lang="cs-CZ" dirty="0"/>
              <a:t>BRCA 2	</a:t>
            </a:r>
          </a:p>
          <a:p>
            <a:pPr lvl="2"/>
            <a:r>
              <a:rPr lang="cs-CZ" sz="2400" dirty="0">
                <a:solidFill>
                  <a:schemeClr val="accent2">
                    <a:lumMod val="50000"/>
                  </a:schemeClr>
                </a:solidFill>
              </a:rPr>
              <a:t>Riziko ca ovarii = 15-30%</a:t>
            </a:r>
          </a:p>
          <a:p>
            <a:pPr lvl="2"/>
            <a:r>
              <a:rPr lang="cs-CZ" dirty="0"/>
              <a:t>Riziko ca prsu = 87% - jako u BRCA1</a:t>
            </a:r>
          </a:p>
          <a:p>
            <a:pPr lvl="2"/>
            <a:endParaRPr lang="cs-CZ" dirty="0"/>
          </a:p>
        </p:txBody>
      </p:sp>
      <p:sp>
        <p:nvSpPr>
          <p:cNvPr id="6" name="Zástupný obsah 5">
            <a:extLst>
              <a:ext uri="{FF2B5EF4-FFF2-40B4-BE49-F238E27FC236}">
                <a16:creationId xmlns:a16="http://schemas.microsoft.com/office/drawing/2014/main" id="{D059F022-31A2-545C-667C-6440F962527E}"/>
              </a:ext>
            </a:extLst>
          </p:cNvPr>
          <p:cNvSpPr>
            <a:spLocks noGrp="1"/>
          </p:cNvSpPr>
          <p:nvPr>
            <p:ph sz="quarter" idx="4"/>
          </p:nvPr>
        </p:nvSpPr>
        <p:spPr>
          <a:xfrm>
            <a:off x="6194426" y="1690688"/>
            <a:ext cx="5160961" cy="4498975"/>
          </a:xfrm>
        </p:spPr>
        <p:txBody>
          <a:bodyPr>
            <a:normAutofit/>
          </a:bodyPr>
          <a:lstStyle/>
          <a:p>
            <a:r>
              <a:rPr lang="cs-CZ" dirty="0" err="1"/>
              <a:t>Nulliparita</a:t>
            </a:r>
            <a:endParaRPr lang="cs-CZ" dirty="0"/>
          </a:p>
          <a:p>
            <a:r>
              <a:rPr lang="cs-CZ" dirty="0"/>
              <a:t>Pozdní věk 1. porodu</a:t>
            </a:r>
          </a:p>
          <a:p>
            <a:r>
              <a:rPr lang="cs-CZ" dirty="0"/>
              <a:t>Endometrióza</a:t>
            </a:r>
          </a:p>
          <a:p>
            <a:r>
              <a:rPr lang="cs-CZ" dirty="0"/>
              <a:t>Vyšší socioekonomický status </a:t>
            </a:r>
          </a:p>
        </p:txBody>
      </p:sp>
    </p:spTree>
    <p:extLst>
      <p:ext uri="{BB962C8B-B14F-4D97-AF65-F5344CB8AC3E}">
        <p14:creationId xmlns:p14="http://schemas.microsoft.com/office/powerpoint/2010/main" val="794565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5BA4C285-2DCB-98B2-E1C3-21DEA1E3235F}"/>
              </a:ext>
            </a:extLst>
          </p:cNvPr>
          <p:cNvSpPr>
            <a:spLocks noGrp="1"/>
          </p:cNvSpPr>
          <p:nvPr>
            <p:ph type="title"/>
          </p:nvPr>
        </p:nvSpPr>
        <p:spPr/>
        <p:txBody>
          <a:bodyPr/>
          <a:lstStyle/>
          <a:p>
            <a:r>
              <a:rPr lang="cs-CZ" dirty="0"/>
              <a:t>Protektivní faktory</a:t>
            </a:r>
          </a:p>
        </p:txBody>
      </p:sp>
      <p:sp>
        <p:nvSpPr>
          <p:cNvPr id="8" name="Zástupný obsah 7">
            <a:extLst>
              <a:ext uri="{FF2B5EF4-FFF2-40B4-BE49-F238E27FC236}">
                <a16:creationId xmlns:a16="http://schemas.microsoft.com/office/drawing/2014/main" id="{9EF93B63-72D5-354E-4E94-B581318CB78F}"/>
              </a:ext>
            </a:extLst>
          </p:cNvPr>
          <p:cNvSpPr>
            <a:spLocks noGrp="1"/>
          </p:cNvSpPr>
          <p:nvPr>
            <p:ph idx="1"/>
          </p:nvPr>
        </p:nvSpPr>
        <p:spPr>
          <a:xfrm>
            <a:off x="838200" y="1825625"/>
            <a:ext cx="10515600" cy="2166512"/>
          </a:xfrm>
        </p:spPr>
        <p:txBody>
          <a:bodyPr/>
          <a:lstStyle/>
          <a:p>
            <a:r>
              <a:rPr lang="cs-CZ" dirty="0"/>
              <a:t>COC </a:t>
            </a:r>
          </a:p>
          <a:p>
            <a:r>
              <a:rPr lang="cs-CZ" dirty="0" err="1"/>
              <a:t>Multiparita</a:t>
            </a:r>
            <a:endParaRPr lang="cs-CZ" dirty="0"/>
          </a:p>
          <a:p>
            <a:r>
              <a:rPr lang="cs-CZ" dirty="0"/>
              <a:t>Kojení</a:t>
            </a:r>
          </a:p>
          <a:p>
            <a:pPr marL="0" indent="0">
              <a:buNone/>
            </a:pPr>
            <a:endParaRPr lang="cs-CZ" dirty="0"/>
          </a:p>
        </p:txBody>
      </p:sp>
    </p:spTree>
    <p:extLst>
      <p:ext uri="{BB962C8B-B14F-4D97-AF65-F5344CB8AC3E}">
        <p14:creationId xmlns:p14="http://schemas.microsoft.com/office/powerpoint/2010/main" val="8962202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a:extLst>
              <a:ext uri="{FF2B5EF4-FFF2-40B4-BE49-F238E27FC236}">
                <a16:creationId xmlns:a16="http://schemas.microsoft.com/office/drawing/2014/main" id="{01CA8B22-666D-CBFA-2086-E3AE2E523DAA}"/>
              </a:ext>
            </a:extLst>
          </p:cNvPr>
          <p:cNvSpPr>
            <a:spLocks noGrp="1"/>
          </p:cNvSpPr>
          <p:nvPr>
            <p:ph type="title"/>
          </p:nvPr>
        </p:nvSpPr>
        <p:spPr/>
        <p:txBody>
          <a:bodyPr/>
          <a:lstStyle/>
          <a:p>
            <a:r>
              <a:rPr lang="cs-CZ" dirty="0"/>
              <a:t>Jaké udělat vyšetření?</a:t>
            </a:r>
          </a:p>
        </p:txBody>
      </p:sp>
      <p:sp>
        <p:nvSpPr>
          <p:cNvPr id="10" name="Zástupný obsah 9">
            <a:extLst>
              <a:ext uri="{FF2B5EF4-FFF2-40B4-BE49-F238E27FC236}">
                <a16:creationId xmlns:a16="http://schemas.microsoft.com/office/drawing/2014/main" id="{A2DC917E-3D1C-A70D-0C01-6E0933F13142}"/>
              </a:ext>
            </a:extLst>
          </p:cNvPr>
          <p:cNvSpPr>
            <a:spLocks noGrp="1"/>
          </p:cNvSpPr>
          <p:nvPr>
            <p:ph idx="1"/>
          </p:nvPr>
        </p:nvSpPr>
        <p:spPr/>
        <p:txBody>
          <a:bodyPr/>
          <a:lstStyle/>
          <a:p>
            <a:r>
              <a:rPr lang="cs-CZ" dirty="0"/>
              <a:t>Anamnéza</a:t>
            </a:r>
          </a:p>
          <a:p>
            <a:r>
              <a:rPr lang="cs-CZ" dirty="0"/>
              <a:t>Gynekologické vyšetření + per </a:t>
            </a:r>
            <a:r>
              <a:rPr lang="cs-CZ" dirty="0" err="1"/>
              <a:t>rectum</a:t>
            </a:r>
            <a:r>
              <a:rPr lang="cs-CZ" dirty="0"/>
              <a:t>, fyzikální vyšetření</a:t>
            </a:r>
          </a:p>
          <a:p>
            <a:r>
              <a:rPr lang="cs-CZ" dirty="0"/>
              <a:t>UZ</a:t>
            </a:r>
          </a:p>
          <a:p>
            <a:r>
              <a:rPr lang="cs-CZ" dirty="0"/>
              <a:t>CT</a:t>
            </a:r>
          </a:p>
          <a:p>
            <a:r>
              <a:rPr lang="cs-CZ" dirty="0"/>
              <a:t>Laboratorní vyšetření</a:t>
            </a:r>
          </a:p>
          <a:p>
            <a:pPr lvl="1"/>
            <a:r>
              <a:rPr lang="cs-CZ" dirty="0" err="1"/>
              <a:t>Onkomarkery</a:t>
            </a:r>
            <a:r>
              <a:rPr lang="cs-CZ" dirty="0"/>
              <a:t> = CA 125 – nelze jako screeningová metoda</a:t>
            </a:r>
          </a:p>
          <a:p>
            <a:pPr lvl="1"/>
            <a:r>
              <a:rPr lang="cs-CZ" i="1" dirty="0"/>
              <a:t>ROMA skóre = kalkulace pravděpodobnosti ovariálního karcinomu</a:t>
            </a:r>
          </a:p>
          <a:p>
            <a:r>
              <a:rPr lang="cs-CZ" dirty="0"/>
              <a:t>Během operace – „</a:t>
            </a:r>
            <a:r>
              <a:rPr lang="cs-CZ" dirty="0" err="1"/>
              <a:t>frozen</a:t>
            </a:r>
            <a:r>
              <a:rPr lang="cs-CZ" dirty="0"/>
              <a:t> </a:t>
            </a:r>
            <a:r>
              <a:rPr lang="cs-CZ" dirty="0" err="1"/>
              <a:t>section</a:t>
            </a:r>
            <a:r>
              <a:rPr lang="cs-CZ" dirty="0"/>
              <a:t>“ </a:t>
            </a:r>
          </a:p>
        </p:txBody>
      </p:sp>
    </p:spTree>
    <p:extLst>
      <p:ext uri="{BB962C8B-B14F-4D97-AF65-F5344CB8AC3E}">
        <p14:creationId xmlns:p14="http://schemas.microsoft.com/office/powerpoint/2010/main" val="13583200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5D71D2-05FD-5474-ADCD-114EAE7D286A}"/>
              </a:ext>
            </a:extLst>
          </p:cNvPr>
          <p:cNvSpPr>
            <a:spLocks noGrp="1"/>
          </p:cNvSpPr>
          <p:nvPr>
            <p:ph type="title"/>
          </p:nvPr>
        </p:nvSpPr>
        <p:spPr/>
        <p:txBody>
          <a:bodyPr/>
          <a:lstStyle/>
          <a:p>
            <a:r>
              <a:rPr lang="cs-CZ" dirty="0"/>
              <a:t>Histologické typy</a:t>
            </a:r>
          </a:p>
        </p:txBody>
      </p:sp>
      <p:sp>
        <p:nvSpPr>
          <p:cNvPr id="3" name="Zástupný obsah 2">
            <a:extLst>
              <a:ext uri="{FF2B5EF4-FFF2-40B4-BE49-F238E27FC236}">
                <a16:creationId xmlns:a16="http://schemas.microsoft.com/office/drawing/2014/main" id="{945F7A3A-A8DC-CD0B-5246-91A9D0C178C5}"/>
              </a:ext>
            </a:extLst>
          </p:cNvPr>
          <p:cNvSpPr>
            <a:spLocks noGrp="1"/>
          </p:cNvSpPr>
          <p:nvPr>
            <p:ph idx="1"/>
          </p:nvPr>
        </p:nvSpPr>
        <p:spPr>
          <a:xfrm>
            <a:off x="838200" y="1825625"/>
            <a:ext cx="4109357" cy="4351338"/>
          </a:xfrm>
        </p:spPr>
        <p:txBody>
          <a:bodyPr/>
          <a:lstStyle/>
          <a:p>
            <a:pPr marL="514350" indent="-514350">
              <a:buFont typeface="+mj-lt"/>
              <a:buAutoNum type="arabicPeriod"/>
            </a:pPr>
            <a:r>
              <a:rPr lang="cs-CZ" dirty="0"/>
              <a:t>HIGH – grade serózní karcinom – 75%</a:t>
            </a:r>
          </a:p>
          <a:p>
            <a:pPr marL="514350" indent="-514350">
              <a:buFont typeface="+mj-lt"/>
              <a:buAutoNum type="arabicPeriod"/>
            </a:pPr>
            <a:r>
              <a:rPr lang="cs-CZ" dirty="0" err="1"/>
              <a:t>Endometroidní</a:t>
            </a:r>
            <a:r>
              <a:rPr lang="cs-CZ" dirty="0"/>
              <a:t> – z </a:t>
            </a:r>
            <a:r>
              <a:rPr lang="cs-CZ" dirty="0" err="1"/>
              <a:t>endometroidní</a:t>
            </a:r>
            <a:r>
              <a:rPr lang="cs-CZ" dirty="0"/>
              <a:t> cysty</a:t>
            </a:r>
          </a:p>
          <a:p>
            <a:pPr marL="514350" indent="-514350">
              <a:buFont typeface="+mj-lt"/>
              <a:buAutoNum type="arabicPeriod"/>
            </a:pPr>
            <a:r>
              <a:rPr lang="cs-CZ" dirty="0"/>
              <a:t>…</a:t>
            </a:r>
          </a:p>
        </p:txBody>
      </p:sp>
      <p:pic>
        <p:nvPicPr>
          <p:cNvPr id="5" name="Obrázek 4">
            <a:extLst>
              <a:ext uri="{FF2B5EF4-FFF2-40B4-BE49-F238E27FC236}">
                <a16:creationId xmlns:a16="http://schemas.microsoft.com/office/drawing/2014/main" id="{6910EEF5-923A-1696-04BE-A0850E6AA46C}"/>
              </a:ext>
            </a:extLst>
          </p:cNvPr>
          <p:cNvPicPr>
            <a:picLocks noChangeAspect="1"/>
          </p:cNvPicPr>
          <p:nvPr/>
        </p:nvPicPr>
        <p:blipFill>
          <a:blip r:embed="rId2"/>
          <a:stretch>
            <a:fillRect/>
          </a:stretch>
        </p:blipFill>
        <p:spPr>
          <a:xfrm>
            <a:off x="5682343" y="1825625"/>
            <a:ext cx="6291943" cy="4825974"/>
          </a:xfrm>
          <a:prstGeom prst="rect">
            <a:avLst/>
          </a:prstGeom>
        </p:spPr>
      </p:pic>
      <p:sp>
        <p:nvSpPr>
          <p:cNvPr id="6" name="TextovéPole 5">
            <a:extLst>
              <a:ext uri="{FF2B5EF4-FFF2-40B4-BE49-F238E27FC236}">
                <a16:creationId xmlns:a16="http://schemas.microsoft.com/office/drawing/2014/main" id="{1C00430F-AA18-46F2-38E8-CB99F6F327FC}"/>
              </a:ext>
            </a:extLst>
          </p:cNvPr>
          <p:cNvSpPr txBox="1"/>
          <p:nvPr/>
        </p:nvSpPr>
        <p:spPr>
          <a:xfrm>
            <a:off x="522515" y="5538768"/>
            <a:ext cx="4337957" cy="954107"/>
          </a:xfrm>
          <a:prstGeom prst="rect">
            <a:avLst/>
          </a:prstGeom>
          <a:noFill/>
        </p:spPr>
        <p:txBody>
          <a:bodyPr wrap="square" rtlCol="0">
            <a:spAutoFit/>
          </a:bodyPr>
          <a:lstStyle/>
          <a:p>
            <a:r>
              <a:rPr lang="en-US" sz="1400" dirty="0">
                <a:solidFill>
                  <a:srgbClr val="000000"/>
                </a:solidFill>
                <a:effectLst/>
                <a:latin typeface="Arial" panose="020B0604020202020204" pitchFamily="34" charset="0"/>
                <a:hlinkClick r:id="rId3"/>
              </a:rPr>
              <a:t>https://www.pathologyoutlines.com/topic/ovarytumorserouscarcinomahg.html</a:t>
            </a:r>
            <a:endParaRPr lang="cs-CZ" sz="1400" dirty="0">
              <a:solidFill>
                <a:srgbClr val="000000"/>
              </a:solidFill>
              <a:effectLst/>
              <a:latin typeface="Arial" panose="020B0604020202020204" pitchFamily="34" charset="0"/>
            </a:endParaRPr>
          </a:p>
          <a:p>
            <a:r>
              <a:rPr lang="en-US" sz="1400" dirty="0">
                <a:solidFill>
                  <a:srgbClr val="000000"/>
                </a:solidFill>
                <a:effectLst/>
                <a:latin typeface="Arial" panose="020B0604020202020204" pitchFamily="34" charset="0"/>
              </a:rPr>
              <a:t>Contributed by Erna </a:t>
            </a:r>
            <a:r>
              <a:rPr lang="en-US" sz="1400" dirty="0" err="1">
                <a:solidFill>
                  <a:srgbClr val="000000"/>
                </a:solidFill>
                <a:effectLst/>
                <a:latin typeface="Arial" panose="020B0604020202020204" pitchFamily="34" charset="0"/>
              </a:rPr>
              <a:t>Forgó</a:t>
            </a:r>
            <a:r>
              <a:rPr lang="en-US" sz="1400" dirty="0">
                <a:solidFill>
                  <a:srgbClr val="000000"/>
                </a:solidFill>
                <a:effectLst/>
                <a:latin typeface="Arial" panose="020B0604020202020204" pitchFamily="34" charset="0"/>
              </a:rPr>
              <a:t>, M.D. and Teri A. Longacre, M.D.</a:t>
            </a:r>
            <a:endParaRPr lang="cs-CZ" sz="1400" dirty="0"/>
          </a:p>
        </p:txBody>
      </p:sp>
    </p:spTree>
    <p:extLst>
      <p:ext uri="{BB962C8B-B14F-4D97-AF65-F5344CB8AC3E}">
        <p14:creationId xmlns:p14="http://schemas.microsoft.com/office/powerpoint/2010/main" val="873860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939A56-5187-868A-B4C6-CC2D7239AF7D}"/>
              </a:ext>
            </a:extLst>
          </p:cNvPr>
          <p:cNvSpPr>
            <a:spLocks noGrp="1"/>
          </p:cNvSpPr>
          <p:nvPr>
            <p:ph type="title"/>
          </p:nvPr>
        </p:nvSpPr>
        <p:spPr/>
        <p:txBody>
          <a:bodyPr/>
          <a:lstStyle/>
          <a:p>
            <a:r>
              <a:rPr lang="cs-CZ" dirty="0"/>
              <a:t>Chemoterapie </a:t>
            </a:r>
          </a:p>
        </p:txBody>
      </p:sp>
      <p:sp>
        <p:nvSpPr>
          <p:cNvPr id="3" name="Zástupný obsah 2">
            <a:extLst>
              <a:ext uri="{FF2B5EF4-FFF2-40B4-BE49-F238E27FC236}">
                <a16:creationId xmlns:a16="http://schemas.microsoft.com/office/drawing/2014/main" id="{A10585BF-0DBD-9C22-A9F8-12A11BA1725D}"/>
              </a:ext>
            </a:extLst>
          </p:cNvPr>
          <p:cNvSpPr>
            <a:spLocks noGrp="1"/>
          </p:cNvSpPr>
          <p:nvPr>
            <p:ph idx="1"/>
          </p:nvPr>
        </p:nvSpPr>
        <p:spPr/>
        <p:txBody>
          <a:bodyPr/>
          <a:lstStyle/>
          <a:p>
            <a:r>
              <a:rPr lang="cs-CZ" dirty="0"/>
              <a:t>Léky = cytostatika</a:t>
            </a:r>
          </a:p>
          <a:p>
            <a:r>
              <a:rPr lang="cs-CZ" dirty="0"/>
              <a:t>Cytotoxický efekt = ovlivňují růst, dělení nádorových buněk,..</a:t>
            </a:r>
          </a:p>
          <a:p>
            <a:r>
              <a:rPr lang="cs-CZ" dirty="0"/>
              <a:t>Systémová léčba – </a:t>
            </a:r>
            <a:r>
              <a:rPr lang="cs-CZ" dirty="0" err="1"/>
              <a:t>i.v</a:t>
            </a:r>
            <a:r>
              <a:rPr lang="cs-CZ" dirty="0"/>
              <a:t>.</a:t>
            </a:r>
          </a:p>
          <a:p>
            <a:r>
              <a:rPr lang="cs-CZ" dirty="0"/>
              <a:t>Ovlivňují buňky nádorové i zdravé (rychle se dělící)</a:t>
            </a:r>
          </a:p>
        </p:txBody>
      </p:sp>
    </p:spTree>
    <p:extLst>
      <p:ext uri="{BB962C8B-B14F-4D97-AF65-F5344CB8AC3E}">
        <p14:creationId xmlns:p14="http://schemas.microsoft.com/office/powerpoint/2010/main" val="11088816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9FBBAE-D6E9-AD9A-791E-73D6068EA0F4}"/>
              </a:ext>
            </a:extLst>
          </p:cNvPr>
          <p:cNvSpPr>
            <a:spLocks noGrp="1"/>
          </p:cNvSpPr>
          <p:nvPr>
            <p:ph type="title"/>
          </p:nvPr>
        </p:nvSpPr>
        <p:spPr>
          <a:xfrm>
            <a:off x="0" y="0"/>
            <a:ext cx="10515600" cy="1325563"/>
          </a:xfrm>
        </p:spPr>
        <p:txBody>
          <a:bodyPr/>
          <a:lstStyle/>
          <a:p>
            <a:r>
              <a:rPr lang="cs-CZ" dirty="0"/>
              <a:t>FIGO klasifikace</a:t>
            </a:r>
          </a:p>
        </p:txBody>
      </p:sp>
      <p:pic>
        <p:nvPicPr>
          <p:cNvPr id="2050" name="Picture 2" descr="Illustration explaining the staging of ovarian cancer">
            <a:extLst>
              <a:ext uri="{FF2B5EF4-FFF2-40B4-BE49-F238E27FC236}">
                <a16:creationId xmlns:a16="http://schemas.microsoft.com/office/drawing/2014/main" id="{3FBC85F4-5C93-7B5E-4EAE-D31C5B39E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7" y="0"/>
            <a:ext cx="116554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5712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DBF828-F709-0079-D3A8-DD8B70C613A5}"/>
              </a:ext>
            </a:extLst>
          </p:cNvPr>
          <p:cNvSpPr>
            <a:spLocks noGrp="1"/>
          </p:cNvSpPr>
          <p:nvPr>
            <p:ph type="title"/>
          </p:nvPr>
        </p:nvSpPr>
        <p:spPr/>
        <p:txBody>
          <a:bodyPr/>
          <a:lstStyle/>
          <a:p>
            <a:r>
              <a:rPr lang="cs-CZ" dirty="0"/>
              <a:t>Jak pacientky léčit?</a:t>
            </a:r>
          </a:p>
        </p:txBody>
      </p:sp>
      <p:graphicFrame>
        <p:nvGraphicFramePr>
          <p:cNvPr id="4" name="Zástupný obsah 3">
            <a:extLst>
              <a:ext uri="{FF2B5EF4-FFF2-40B4-BE49-F238E27FC236}">
                <a16:creationId xmlns:a16="http://schemas.microsoft.com/office/drawing/2014/main" id="{84D4AD61-AFF4-A6E6-E278-D407681146EB}"/>
              </a:ext>
            </a:extLst>
          </p:cNvPr>
          <p:cNvGraphicFramePr>
            <a:graphicFrameLocks noGrp="1"/>
          </p:cNvGraphicFramePr>
          <p:nvPr>
            <p:ph idx="1"/>
            <p:extLst>
              <p:ext uri="{D42A27DB-BD31-4B8C-83A1-F6EECF244321}">
                <p14:modId xmlns:p14="http://schemas.microsoft.com/office/powerpoint/2010/main" val="3557564714"/>
              </p:ext>
            </p:extLst>
          </p:nvPr>
        </p:nvGraphicFramePr>
        <p:xfrm>
          <a:off x="289933" y="1825624"/>
          <a:ext cx="11753384" cy="4898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ovéPole 4">
            <a:extLst>
              <a:ext uri="{FF2B5EF4-FFF2-40B4-BE49-F238E27FC236}">
                <a16:creationId xmlns:a16="http://schemas.microsoft.com/office/drawing/2014/main" id="{5A7CA42A-868E-30AD-920F-ADD9616DF9B4}"/>
              </a:ext>
            </a:extLst>
          </p:cNvPr>
          <p:cNvSpPr txBox="1"/>
          <p:nvPr/>
        </p:nvSpPr>
        <p:spPr>
          <a:xfrm>
            <a:off x="7014117" y="699855"/>
            <a:ext cx="4226313" cy="990833"/>
          </a:xfrm>
          <a:prstGeom prst="rect">
            <a:avLst/>
          </a:prstGeom>
          <a:noFill/>
        </p:spPr>
        <p:txBody>
          <a:bodyPr wrap="square" rtlCol="0">
            <a:spAutoFit/>
          </a:bodyPr>
          <a:lstStyle/>
          <a:p>
            <a:pPr algn="ctr"/>
            <a:r>
              <a:rPr lang="cs-CZ" sz="2800" dirty="0">
                <a:solidFill>
                  <a:schemeClr val="accent5">
                    <a:lumMod val="50000"/>
                  </a:schemeClr>
                </a:solidFill>
              </a:rPr>
              <a:t>Samotná chemoterapie nestačí!!</a:t>
            </a:r>
          </a:p>
        </p:txBody>
      </p:sp>
    </p:spTree>
    <p:extLst>
      <p:ext uri="{BB962C8B-B14F-4D97-AF65-F5344CB8AC3E}">
        <p14:creationId xmlns:p14="http://schemas.microsoft.com/office/powerpoint/2010/main" val="4039983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8DEACE-39EF-A33E-0A97-4B114EF88B25}"/>
              </a:ext>
            </a:extLst>
          </p:cNvPr>
          <p:cNvSpPr>
            <a:spLocks noGrp="1"/>
          </p:cNvSpPr>
          <p:nvPr>
            <p:ph type="title"/>
          </p:nvPr>
        </p:nvSpPr>
        <p:spPr/>
        <p:txBody>
          <a:bodyPr/>
          <a:lstStyle/>
          <a:p>
            <a:r>
              <a:rPr lang="cs-CZ" dirty="0"/>
              <a:t>Chirurgická terapie (</a:t>
            </a:r>
            <a:r>
              <a:rPr lang="cs-CZ" dirty="0" err="1"/>
              <a:t>Debulking</a:t>
            </a:r>
            <a:r>
              <a:rPr lang="cs-CZ" dirty="0"/>
              <a:t>)</a:t>
            </a:r>
          </a:p>
        </p:txBody>
      </p:sp>
      <p:sp>
        <p:nvSpPr>
          <p:cNvPr id="3" name="Zástupný obsah 2">
            <a:extLst>
              <a:ext uri="{FF2B5EF4-FFF2-40B4-BE49-F238E27FC236}">
                <a16:creationId xmlns:a16="http://schemas.microsoft.com/office/drawing/2014/main" id="{AD920E43-580D-0440-3FBF-58FE1E462BB8}"/>
              </a:ext>
            </a:extLst>
          </p:cNvPr>
          <p:cNvSpPr>
            <a:spLocks noGrp="1"/>
          </p:cNvSpPr>
          <p:nvPr>
            <p:ph idx="1"/>
          </p:nvPr>
        </p:nvSpPr>
        <p:spPr/>
        <p:txBody>
          <a:bodyPr/>
          <a:lstStyle/>
          <a:p>
            <a:r>
              <a:rPr lang="cs-CZ" dirty="0"/>
              <a:t>Hysterektomie (HYE) + </a:t>
            </a:r>
            <a:r>
              <a:rPr lang="cs-CZ" dirty="0" err="1"/>
              <a:t>adnexektomie</a:t>
            </a:r>
            <a:r>
              <a:rPr lang="cs-CZ" dirty="0"/>
              <a:t> </a:t>
            </a:r>
            <a:r>
              <a:rPr lang="cs-CZ" dirty="0" err="1"/>
              <a:t>bilater</a:t>
            </a:r>
            <a:r>
              <a:rPr lang="cs-CZ" dirty="0"/>
              <a:t>. (AE)</a:t>
            </a:r>
          </a:p>
          <a:p>
            <a:r>
              <a:rPr lang="cs-CZ" dirty="0" err="1"/>
              <a:t>Omentektomie</a:t>
            </a:r>
            <a:r>
              <a:rPr lang="cs-CZ" dirty="0"/>
              <a:t> (omentum)</a:t>
            </a:r>
          </a:p>
          <a:p>
            <a:r>
              <a:rPr lang="cs-CZ" dirty="0"/>
              <a:t>Appendektomie (APPE)</a:t>
            </a:r>
          </a:p>
          <a:p>
            <a:r>
              <a:rPr lang="cs-CZ" dirty="0"/>
              <a:t>Lymfatické uzliny – PLN (pánevní), PALN  (</a:t>
            </a:r>
            <a:r>
              <a:rPr lang="cs-CZ" dirty="0" err="1"/>
              <a:t>paraaortální</a:t>
            </a:r>
            <a:r>
              <a:rPr lang="cs-CZ" dirty="0"/>
              <a:t>)</a:t>
            </a:r>
          </a:p>
          <a:p>
            <a:r>
              <a:rPr lang="cs-CZ" dirty="0"/>
              <a:t>Odběr ascitu / laváž </a:t>
            </a:r>
          </a:p>
          <a:p>
            <a:r>
              <a:rPr lang="cs-CZ" dirty="0"/>
              <a:t>Odběr všech viditelných ložisek – střevo, peritoneum, bránice, játra, pankreas,….</a:t>
            </a:r>
          </a:p>
        </p:txBody>
      </p:sp>
    </p:spTree>
    <p:extLst>
      <p:ext uri="{BB962C8B-B14F-4D97-AF65-F5344CB8AC3E}">
        <p14:creationId xmlns:p14="http://schemas.microsoft.com/office/powerpoint/2010/main" val="24168122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CF3A3E9-2391-544E-5F3B-0E9A7B2A9CC5}"/>
              </a:ext>
            </a:extLst>
          </p:cNvPr>
          <p:cNvPicPr>
            <a:picLocks noChangeAspect="1"/>
          </p:cNvPicPr>
          <p:nvPr/>
        </p:nvPicPr>
        <p:blipFill>
          <a:blip r:embed="rId2"/>
          <a:stretch>
            <a:fillRect/>
          </a:stretch>
        </p:blipFill>
        <p:spPr>
          <a:xfrm>
            <a:off x="5318878" y="187692"/>
            <a:ext cx="6873122" cy="6670308"/>
          </a:xfrm>
          <a:prstGeom prst="rect">
            <a:avLst/>
          </a:prstGeom>
        </p:spPr>
      </p:pic>
      <p:pic>
        <p:nvPicPr>
          <p:cNvPr id="7" name="Obrázek 6">
            <a:extLst>
              <a:ext uri="{FF2B5EF4-FFF2-40B4-BE49-F238E27FC236}">
                <a16:creationId xmlns:a16="http://schemas.microsoft.com/office/drawing/2014/main" id="{37B5411B-6C82-A948-BD85-43B450D59A48}"/>
              </a:ext>
            </a:extLst>
          </p:cNvPr>
          <p:cNvPicPr>
            <a:picLocks noChangeAspect="1"/>
          </p:cNvPicPr>
          <p:nvPr/>
        </p:nvPicPr>
        <p:blipFill>
          <a:blip r:embed="rId3"/>
          <a:stretch>
            <a:fillRect/>
          </a:stretch>
        </p:blipFill>
        <p:spPr>
          <a:xfrm>
            <a:off x="580262" y="1527105"/>
            <a:ext cx="4105184" cy="3803790"/>
          </a:xfrm>
          <a:prstGeom prst="rect">
            <a:avLst/>
          </a:prstGeom>
        </p:spPr>
      </p:pic>
    </p:spTree>
    <p:extLst>
      <p:ext uri="{BB962C8B-B14F-4D97-AF65-F5344CB8AC3E}">
        <p14:creationId xmlns:p14="http://schemas.microsoft.com/office/powerpoint/2010/main" val="18080043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D8757A-AA98-C5AE-DD57-2A331937EB7A}"/>
              </a:ext>
            </a:extLst>
          </p:cNvPr>
          <p:cNvSpPr>
            <a:spLocks noGrp="1"/>
          </p:cNvSpPr>
          <p:nvPr>
            <p:ph type="ctrTitle"/>
          </p:nvPr>
        </p:nvSpPr>
        <p:spPr/>
        <p:txBody>
          <a:bodyPr/>
          <a:lstStyle/>
          <a:p>
            <a:r>
              <a:rPr lang="cs-CZ" dirty="0"/>
              <a:t>Neepiteliální nádory </a:t>
            </a:r>
            <a:r>
              <a:rPr lang="cs-CZ" dirty="0" err="1"/>
              <a:t>ovárií</a:t>
            </a:r>
            <a:endParaRPr lang="cs-CZ" dirty="0"/>
          </a:p>
        </p:txBody>
      </p:sp>
    </p:spTree>
    <p:extLst>
      <p:ext uri="{BB962C8B-B14F-4D97-AF65-F5344CB8AC3E}">
        <p14:creationId xmlns:p14="http://schemas.microsoft.com/office/powerpoint/2010/main" val="19957542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EDD3B078-C580-15A0-49E4-814D647AE608}"/>
              </a:ext>
            </a:extLst>
          </p:cNvPr>
          <p:cNvSpPr>
            <a:spLocks noGrp="1"/>
          </p:cNvSpPr>
          <p:nvPr>
            <p:ph type="body" idx="1"/>
          </p:nvPr>
        </p:nvSpPr>
        <p:spPr>
          <a:xfrm>
            <a:off x="839788" y="668337"/>
            <a:ext cx="5157787" cy="1012826"/>
          </a:xfrm>
        </p:spPr>
        <p:txBody>
          <a:bodyPr>
            <a:normAutofit/>
          </a:bodyPr>
          <a:lstStyle/>
          <a:p>
            <a:r>
              <a:rPr lang="cs-CZ" sz="3200" dirty="0"/>
              <a:t>S čím žena přichází?</a:t>
            </a:r>
          </a:p>
        </p:txBody>
      </p:sp>
      <p:sp>
        <p:nvSpPr>
          <p:cNvPr id="3" name="Zástupný obsah 2">
            <a:extLst>
              <a:ext uri="{FF2B5EF4-FFF2-40B4-BE49-F238E27FC236}">
                <a16:creationId xmlns:a16="http://schemas.microsoft.com/office/drawing/2014/main" id="{4C625901-3683-9747-652A-711FB0F4FA30}"/>
              </a:ext>
            </a:extLst>
          </p:cNvPr>
          <p:cNvSpPr>
            <a:spLocks noGrp="1"/>
          </p:cNvSpPr>
          <p:nvPr>
            <p:ph sz="half" idx="2"/>
          </p:nvPr>
        </p:nvSpPr>
        <p:spPr/>
        <p:txBody>
          <a:bodyPr>
            <a:normAutofit lnSpcReduction="10000"/>
          </a:bodyPr>
          <a:lstStyle/>
          <a:p>
            <a:r>
              <a:rPr lang="cs-CZ" dirty="0"/>
              <a:t>Asymptomatický ale i symptomatický</a:t>
            </a:r>
          </a:p>
          <a:p>
            <a:r>
              <a:rPr lang="cs-CZ" dirty="0"/>
              <a:t>Symptomy:</a:t>
            </a:r>
          </a:p>
          <a:p>
            <a:pPr lvl="1"/>
            <a:r>
              <a:rPr lang="cs-CZ" dirty="0"/>
              <a:t>Tlak v podbřišku, bolest</a:t>
            </a:r>
          </a:p>
          <a:p>
            <a:pPr lvl="1"/>
            <a:r>
              <a:rPr lang="cs-CZ" dirty="0"/>
              <a:t>Zvětšování břicha</a:t>
            </a:r>
          </a:p>
          <a:p>
            <a:pPr lvl="1"/>
            <a:r>
              <a:rPr lang="cs-CZ" dirty="0"/>
              <a:t>Dyspeptické obtíže </a:t>
            </a:r>
          </a:p>
          <a:p>
            <a:pPr lvl="1"/>
            <a:r>
              <a:rPr lang="cs-CZ" dirty="0"/>
              <a:t>NPB</a:t>
            </a:r>
          </a:p>
          <a:p>
            <a:r>
              <a:rPr lang="cs-CZ" dirty="0" err="1"/>
              <a:t>Paraneoplasie</a:t>
            </a:r>
            <a:r>
              <a:rPr lang="cs-CZ" dirty="0"/>
              <a:t> - ↑Ca, hypoglykemie…</a:t>
            </a:r>
          </a:p>
        </p:txBody>
      </p:sp>
      <p:sp>
        <p:nvSpPr>
          <p:cNvPr id="6" name="Zástupný text 5">
            <a:extLst>
              <a:ext uri="{FF2B5EF4-FFF2-40B4-BE49-F238E27FC236}">
                <a16:creationId xmlns:a16="http://schemas.microsoft.com/office/drawing/2014/main" id="{4D80E263-2870-9A5A-77BD-6E5085708D64}"/>
              </a:ext>
            </a:extLst>
          </p:cNvPr>
          <p:cNvSpPr>
            <a:spLocks noGrp="1"/>
          </p:cNvSpPr>
          <p:nvPr>
            <p:ph type="body" sz="quarter" idx="3"/>
          </p:nvPr>
        </p:nvSpPr>
        <p:spPr>
          <a:xfrm>
            <a:off x="6194427" y="668337"/>
            <a:ext cx="5183188" cy="1012826"/>
          </a:xfrm>
        </p:spPr>
        <p:txBody>
          <a:bodyPr>
            <a:normAutofit/>
          </a:bodyPr>
          <a:lstStyle/>
          <a:p>
            <a:r>
              <a:rPr lang="cs-CZ" sz="3200" dirty="0"/>
              <a:t>Jak časté nádory jsou?</a:t>
            </a:r>
          </a:p>
        </p:txBody>
      </p:sp>
      <p:sp>
        <p:nvSpPr>
          <p:cNvPr id="7" name="Zástupný obsah 6">
            <a:extLst>
              <a:ext uri="{FF2B5EF4-FFF2-40B4-BE49-F238E27FC236}">
                <a16:creationId xmlns:a16="http://schemas.microsoft.com/office/drawing/2014/main" id="{6552C75E-4405-D317-24DE-14B105A8A369}"/>
              </a:ext>
            </a:extLst>
          </p:cNvPr>
          <p:cNvSpPr>
            <a:spLocks noGrp="1"/>
          </p:cNvSpPr>
          <p:nvPr>
            <p:ph sz="quarter" idx="4"/>
          </p:nvPr>
        </p:nvSpPr>
        <p:spPr/>
        <p:txBody>
          <a:bodyPr>
            <a:normAutofit lnSpcReduction="10000"/>
          </a:bodyPr>
          <a:lstStyle/>
          <a:p>
            <a:r>
              <a:rPr lang="cs-CZ" dirty="0"/>
              <a:t>19/100 000 – za rok 2015</a:t>
            </a:r>
          </a:p>
          <a:p>
            <a:r>
              <a:rPr lang="cs-CZ" dirty="0"/>
              <a:t>Z nádorů </a:t>
            </a:r>
            <a:r>
              <a:rPr lang="cs-CZ" dirty="0" err="1"/>
              <a:t>ovárií</a:t>
            </a:r>
            <a:r>
              <a:rPr lang="cs-CZ" dirty="0"/>
              <a:t> jen 5%</a:t>
            </a:r>
          </a:p>
          <a:p>
            <a:endParaRPr lang="cs-CZ" dirty="0"/>
          </a:p>
        </p:txBody>
      </p:sp>
      <p:sp>
        <p:nvSpPr>
          <p:cNvPr id="4" name="TextovéPole 3">
            <a:extLst>
              <a:ext uri="{FF2B5EF4-FFF2-40B4-BE49-F238E27FC236}">
                <a16:creationId xmlns:a16="http://schemas.microsoft.com/office/drawing/2014/main" id="{DA74B81F-3E94-40CE-8827-5867E4324ED6}"/>
              </a:ext>
            </a:extLst>
          </p:cNvPr>
          <p:cNvSpPr txBox="1"/>
          <p:nvPr/>
        </p:nvSpPr>
        <p:spPr>
          <a:xfrm>
            <a:off x="3125130" y="6060753"/>
            <a:ext cx="6094140" cy="707886"/>
          </a:xfrm>
          <a:prstGeom prst="rect">
            <a:avLst/>
          </a:prstGeom>
          <a:noFill/>
        </p:spPr>
        <p:txBody>
          <a:bodyPr wrap="square">
            <a:spAutoFit/>
          </a:bodyPr>
          <a:lstStyle/>
          <a:p>
            <a:pPr algn="ctr"/>
            <a:r>
              <a:rPr lang="cs-CZ" sz="4000" dirty="0">
                <a:solidFill>
                  <a:srgbClr val="C00000"/>
                </a:solidFill>
              </a:rPr>
              <a:t>Nespecifické příznaky!</a:t>
            </a:r>
          </a:p>
        </p:txBody>
      </p:sp>
    </p:spTree>
    <p:extLst>
      <p:ext uri="{BB962C8B-B14F-4D97-AF65-F5344CB8AC3E}">
        <p14:creationId xmlns:p14="http://schemas.microsoft.com/office/powerpoint/2010/main" val="10919667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1DE0E2BF-74D6-F52B-4E11-C81C97CDB6FD}"/>
              </a:ext>
            </a:extLst>
          </p:cNvPr>
          <p:cNvSpPr>
            <a:spLocks noGrp="1"/>
          </p:cNvSpPr>
          <p:nvPr>
            <p:ph type="title"/>
          </p:nvPr>
        </p:nvSpPr>
        <p:spPr/>
        <p:txBody>
          <a:bodyPr/>
          <a:lstStyle/>
          <a:p>
            <a:r>
              <a:rPr lang="cs-CZ" dirty="0"/>
              <a:t>Jaké udělat vyšetření?</a:t>
            </a:r>
          </a:p>
        </p:txBody>
      </p:sp>
      <p:sp>
        <p:nvSpPr>
          <p:cNvPr id="8" name="Zástupný obsah 7">
            <a:extLst>
              <a:ext uri="{FF2B5EF4-FFF2-40B4-BE49-F238E27FC236}">
                <a16:creationId xmlns:a16="http://schemas.microsoft.com/office/drawing/2014/main" id="{17FBA6C1-CA70-C170-B111-020F6F3E4168}"/>
              </a:ext>
            </a:extLst>
          </p:cNvPr>
          <p:cNvSpPr>
            <a:spLocks noGrp="1"/>
          </p:cNvSpPr>
          <p:nvPr>
            <p:ph idx="1"/>
          </p:nvPr>
        </p:nvSpPr>
        <p:spPr>
          <a:xfrm>
            <a:off x="838200" y="1825625"/>
            <a:ext cx="6898240" cy="4351338"/>
          </a:xfrm>
        </p:spPr>
        <p:txBody>
          <a:bodyPr/>
          <a:lstStyle/>
          <a:p>
            <a:r>
              <a:rPr lang="cs-CZ" dirty="0"/>
              <a:t>Anamnéza</a:t>
            </a:r>
          </a:p>
          <a:p>
            <a:r>
              <a:rPr lang="cs-CZ" dirty="0"/>
              <a:t>Gynekologické vyšetření, fyzikální vyšetření</a:t>
            </a:r>
          </a:p>
          <a:p>
            <a:r>
              <a:rPr lang="cs-CZ" dirty="0"/>
              <a:t>UZ</a:t>
            </a:r>
          </a:p>
          <a:p>
            <a:r>
              <a:rPr lang="cs-CZ" dirty="0"/>
              <a:t>Laboratorní vyšetření</a:t>
            </a:r>
          </a:p>
          <a:p>
            <a:pPr lvl="1"/>
            <a:r>
              <a:rPr lang="cs-CZ" dirty="0" err="1"/>
              <a:t>onkomarkery</a:t>
            </a:r>
            <a:endParaRPr lang="cs-CZ" dirty="0"/>
          </a:p>
        </p:txBody>
      </p:sp>
      <p:pic>
        <p:nvPicPr>
          <p:cNvPr id="3074" name="Picture 2" descr="Review of Ovarian Tumors in Children and Adolescents: Radiologic-Pathologic  Correlation | RadioGraphics">
            <a:extLst>
              <a:ext uri="{FF2B5EF4-FFF2-40B4-BE49-F238E27FC236}">
                <a16:creationId xmlns:a16="http://schemas.microsoft.com/office/drawing/2014/main" id="{ABCBE4C1-0EB0-C94A-8953-B31A3AD9D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3268" y="3129138"/>
            <a:ext cx="5578868" cy="363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1304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50DB96E0-8B49-7682-1183-66CDA7787B01}"/>
              </a:ext>
            </a:extLst>
          </p:cNvPr>
          <p:cNvSpPr>
            <a:spLocks noGrp="1"/>
          </p:cNvSpPr>
          <p:nvPr>
            <p:ph type="ctrTitle"/>
          </p:nvPr>
        </p:nvSpPr>
        <p:spPr/>
        <p:txBody>
          <a:bodyPr/>
          <a:lstStyle/>
          <a:p>
            <a:r>
              <a:rPr lang="cs-CZ" dirty="0"/>
              <a:t>Histologické typy</a:t>
            </a:r>
          </a:p>
        </p:txBody>
      </p:sp>
    </p:spTree>
    <p:extLst>
      <p:ext uri="{BB962C8B-B14F-4D97-AF65-F5344CB8AC3E}">
        <p14:creationId xmlns:p14="http://schemas.microsoft.com/office/powerpoint/2010/main" val="20228727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23F457-22ED-FB5D-5D82-BA9960A3106C}"/>
              </a:ext>
            </a:extLst>
          </p:cNvPr>
          <p:cNvSpPr>
            <a:spLocks noGrp="1"/>
          </p:cNvSpPr>
          <p:nvPr>
            <p:ph type="title"/>
          </p:nvPr>
        </p:nvSpPr>
        <p:spPr/>
        <p:txBody>
          <a:bodyPr>
            <a:normAutofit/>
          </a:bodyPr>
          <a:lstStyle/>
          <a:p>
            <a:r>
              <a:rPr lang="cs-CZ" dirty="0"/>
              <a:t>NÁDORY ZE ZÁRODEČNÝCH BUNĚK = GERMINÁLNÍ NÁDORY</a:t>
            </a:r>
          </a:p>
        </p:txBody>
      </p:sp>
      <p:sp>
        <p:nvSpPr>
          <p:cNvPr id="3" name="Zástupný obsah 2">
            <a:extLst>
              <a:ext uri="{FF2B5EF4-FFF2-40B4-BE49-F238E27FC236}">
                <a16:creationId xmlns:a16="http://schemas.microsoft.com/office/drawing/2014/main" id="{8AA34B62-3360-3FDA-DB60-1DCFF20C3012}"/>
              </a:ext>
            </a:extLst>
          </p:cNvPr>
          <p:cNvSpPr>
            <a:spLocks noGrp="1"/>
          </p:cNvSpPr>
          <p:nvPr>
            <p:ph idx="1"/>
          </p:nvPr>
        </p:nvSpPr>
        <p:spPr/>
        <p:txBody>
          <a:bodyPr/>
          <a:lstStyle/>
          <a:p>
            <a:pPr marL="514350" indent="-514350">
              <a:buFont typeface="+mj-lt"/>
              <a:buAutoNum type="arabicPeriod"/>
            </a:pPr>
            <a:r>
              <a:rPr lang="cs-CZ" b="1" dirty="0">
                <a:solidFill>
                  <a:schemeClr val="accent2"/>
                </a:solidFill>
              </a:rPr>
              <a:t>DYSGERMINOM</a:t>
            </a:r>
          </a:p>
          <a:p>
            <a:pPr lvl="1"/>
            <a:r>
              <a:rPr lang="cs-CZ" dirty="0"/>
              <a:t>Vzniká z diferencovaných (finálních) </a:t>
            </a:r>
            <a:r>
              <a:rPr lang="cs-CZ" dirty="0">
                <a:highlight>
                  <a:srgbClr val="C0C0C0"/>
                </a:highlight>
              </a:rPr>
              <a:t>zárodečných buněk</a:t>
            </a:r>
          </a:p>
          <a:p>
            <a:pPr lvl="2"/>
            <a:endParaRPr lang="cs-CZ" dirty="0"/>
          </a:p>
        </p:txBody>
      </p:sp>
      <p:pic>
        <p:nvPicPr>
          <p:cNvPr id="7170" name="Picture 2">
            <a:extLst>
              <a:ext uri="{FF2B5EF4-FFF2-40B4-BE49-F238E27FC236}">
                <a16:creationId xmlns:a16="http://schemas.microsoft.com/office/drawing/2014/main" id="{08285C17-6BCD-B776-8195-5E47A3D6D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421" y="2817627"/>
            <a:ext cx="3661365" cy="390931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CFFF6A4D-29F1-8582-6010-F7210374FAAE}"/>
              </a:ext>
            </a:extLst>
          </p:cNvPr>
          <p:cNvSpPr txBox="1"/>
          <p:nvPr/>
        </p:nvSpPr>
        <p:spPr>
          <a:xfrm>
            <a:off x="10839236" y="2989780"/>
            <a:ext cx="1079862" cy="3139321"/>
          </a:xfrm>
          <a:prstGeom prst="rect">
            <a:avLst/>
          </a:prstGeom>
          <a:noFill/>
        </p:spPr>
        <p:txBody>
          <a:bodyPr wrap="square" rtlCol="0">
            <a:spAutoFit/>
          </a:bodyPr>
          <a:lstStyle/>
          <a:p>
            <a:r>
              <a:rPr lang="en-US" sz="1100" b="0" i="0" dirty="0">
                <a:effectLst/>
                <a:latin typeface="Arial" panose="020B0604020202020204" pitchFamily="34" charset="0"/>
              </a:rPr>
              <a:t>The sectioned surface is solid, fleshy and lobulated. (Fig. 86 from Young RH, Clement PB, Scully RE. Pathology of the ovary. In: Sternberg SS, ed. Diagnostic surgical pathology, Vol 2, 1st, ed. New York: Raven Press, 1989:1704.)</a:t>
            </a:r>
            <a:endParaRPr lang="cs-CZ" sz="1100" dirty="0"/>
          </a:p>
        </p:txBody>
      </p:sp>
      <p:pic>
        <p:nvPicPr>
          <p:cNvPr id="6" name="Obrázek 5">
            <a:extLst>
              <a:ext uri="{FF2B5EF4-FFF2-40B4-BE49-F238E27FC236}">
                <a16:creationId xmlns:a16="http://schemas.microsoft.com/office/drawing/2014/main" id="{A39F2CE4-E678-AD80-5850-BF81743CF131}"/>
              </a:ext>
            </a:extLst>
          </p:cNvPr>
          <p:cNvPicPr>
            <a:picLocks noChangeAspect="1"/>
          </p:cNvPicPr>
          <p:nvPr/>
        </p:nvPicPr>
        <p:blipFill>
          <a:blip r:embed="rId4"/>
          <a:stretch>
            <a:fillRect/>
          </a:stretch>
        </p:blipFill>
        <p:spPr>
          <a:xfrm>
            <a:off x="3094074" y="2721132"/>
            <a:ext cx="3171886" cy="4102306"/>
          </a:xfrm>
          <a:prstGeom prst="rect">
            <a:avLst/>
          </a:prstGeom>
        </p:spPr>
      </p:pic>
      <p:cxnSp>
        <p:nvCxnSpPr>
          <p:cNvPr id="8" name="Přímá spojnice se šipkou 7">
            <a:extLst>
              <a:ext uri="{FF2B5EF4-FFF2-40B4-BE49-F238E27FC236}">
                <a16:creationId xmlns:a16="http://schemas.microsoft.com/office/drawing/2014/main" id="{CDE88299-FD4E-34E9-8D16-179F45365BEB}"/>
              </a:ext>
            </a:extLst>
          </p:cNvPr>
          <p:cNvCxnSpPr/>
          <p:nvPr/>
        </p:nvCxnSpPr>
        <p:spPr>
          <a:xfrm>
            <a:off x="1562986" y="4559440"/>
            <a:ext cx="2286000" cy="212845"/>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27665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991D42-5C52-C3BE-A6D3-10EAC1864B4B}"/>
              </a:ext>
            </a:extLst>
          </p:cNvPr>
          <p:cNvSpPr>
            <a:spLocks noGrp="1"/>
          </p:cNvSpPr>
          <p:nvPr>
            <p:ph type="title"/>
          </p:nvPr>
        </p:nvSpPr>
        <p:spPr/>
        <p:txBody>
          <a:bodyPr/>
          <a:lstStyle/>
          <a:p>
            <a:r>
              <a:rPr lang="cs-CZ" dirty="0"/>
              <a:t>NÁDORY ZE ZÁRODEČNÝCH BUNĚK = GERMINÁLNÍ NÁDORY</a:t>
            </a:r>
          </a:p>
        </p:txBody>
      </p:sp>
      <p:sp>
        <p:nvSpPr>
          <p:cNvPr id="3" name="Zástupný obsah 2">
            <a:extLst>
              <a:ext uri="{FF2B5EF4-FFF2-40B4-BE49-F238E27FC236}">
                <a16:creationId xmlns:a16="http://schemas.microsoft.com/office/drawing/2014/main" id="{AD89B58D-2D61-3078-2777-CE6845DFBFE2}"/>
              </a:ext>
            </a:extLst>
          </p:cNvPr>
          <p:cNvSpPr>
            <a:spLocks noGrp="1"/>
          </p:cNvSpPr>
          <p:nvPr>
            <p:ph idx="1"/>
          </p:nvPr>
        </p:nvSpPr>
        <p:spPr/>
        <p:txBody>
          <a:bodyPr/>
          <a:lstStyle/>
          <a:p>
            <a:pPr marL="514350" indent="-514350">
              <a:buFont typeface="+mj-lt"/>
              <a:buAutoNum type="arabicPeriod" startAt="2"/>
            </a:pPr>
            <a:r>
              <a:rPr lang="cs-CZ" sz="2400" dirty="0"/>
              <a:t>NÁDORY Z </a:t>
            </a:r>
            <a:r>
              <a:rPr lang="cs-CZ" sz="2400" u="sng" dirty="0">
                <a:highlight>
                  <a:srgbClr val="C0C0C0"/>
                </a:highlight>
              </a:rPr>
              <a:t>EXTRAEMBRYONÁLNÍCH</a:t>
            </a:r>
            <a:r>
              <a:rPr lang="cs-CZ" sz="2400" dirty="0"/>
              <a:t> STRUKTUR = žloutkový váček, </a:t>
            </a:r>
            <a:r>
              <a:rPr lang="cs-CZ" sz="2400" dirty="0" err="1"/>
              <a:t>allantois</a:t>
            </a:r>
            <a:r>
              <a:rPr lang="cs-CZ" sz="2400" dirty="0"/>
              <a:t>, amnion, chorion</a:t>
            </a:r>
          </a:p>
          <a:p>
            <a:pPr lvl="2"/>
            <a:r>
              <a:rPr lang="cs-CZ" sz="2400" b="1" dirty="0">
                <a:highlight>
                  <a:srgbClr val="FFFF00"/>
                </a:highlight>
              </a:rPr>
              <a:t>Nádor ze žloutkového váčku </a:t>
            </a:r>
            <a:r>
              <a:rPr lang="cs-CZ" dirty="0"/>
              <a:t>– AGRESIVNÍ VYSOCE!, špatná prognóza</a:t>
            </a:r>
          </a:p>
          <a:p>
            <a:pPr marL="0" indent="0">
              <a:buNone/>
            </a:pPr>
            <a:endParaRPr lang="cs-CZ" dirty="0"/>
          </a:p>
        </p:txBody>
      </p:sp>
      <p:pic>
        <p:nvPicPr>
          <p:cNvPr id="5122" name="Picture 2" descr="Fig. 1">
            <a:extLst>
              <a:ext uri="{FF2B5EF4-FFF2-40B4-BE49-F238E27FC236}">
                <a16:creationId xmlns:a16="http://schemas.microsoft.com/office/drawing/2014/main" id="{831DCEC0-7464-7A97-129B-C8760EC5B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0265" y="3086150"/>
            <a:ext cx="4352283" cy="327029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04A484A4-AA7F-229F-17D9-0589FD82A6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007" y="2990164"/>
            <a:ext cx="4647130" cy="346226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CFBA83BB-FFA0-3408-2B8B-05BE83CFDE4E}"/>
              </a:ext>
            </a:extLst>
          </p:cNvPr>
          <p:cNvSpPr txBox="1"/>
          <p:nvPr/>
        </p:nvSpPr>
        <p:spPr>
          <a:xfrm>
            <a:off x="164387" y="6488668"/>
            <a:ext cx="8040791" cy="369332"/>
          </a:xfrm>
          <a:prstGeom prst="rect">
            <a:avLst/>
          </a:prstGeom>
          <a:noFill/>
        </p:spPr>
        <p:txBody>
          <a:bodyPr wrap="none" rtlCol="0">
            <a:spAutoFit/>
          </a:bodyPr>
          <a:lstStyle/>
          <a:p>
            <a:r>
              <a:rPr lang="cs-CZ" dirty="0"/>
              <a:t>Zdroj obrázku: https://www.ncbi.nlm.nih.gov/pmc/articles/PMC5620860/figure/F1/</a:t>
            </a:r>
          </a:p>
        </p:txBody>
      </p:sp>
    </p:spTree>
    <p:extLst>
      <p:ext uri="{BB962C8B-B14F-4D97-AF65-F5344CB8AC3E}">
        <p14:creationId xmlns:p14="http://schemas.microsoft.com/office/powerpoint/2010/main" val="2127658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2FCC084B-23B0-47C1-9691-D3D5F8BFA0C6}"/>
              </a:ext>
            </a:extLst>
          </p:cNvPr>
          <p:cNvSpPr>
            <a:spLocks noGrp="1"/>
          </p:cNvSpPr>
          <p:nvPr>
            <p:ph type="ctrTitle"/>
          </p:nvPr>
        </p:nvSpPr>
        <p:spPr/>
        <p:txBody>
          <a:bodyPr/>
          <a:lstStyle/>
          <a:p>
            <a:r>
              <a:rPr lang="cs-CZ" dirty="0"/>
              <a:t>NÁDORY VULVY</a:t>
            </a:r>
          </a:p>
        </p:txBody>
      </p:sp>
    </p:spTree>
    <p:extLst>
      <p:ext uri="{BB962C8B-B14F-4D97-AF65-F5344CB8AC3E}">
        <p14:creationId xmlns:p14="http://schemas.microsoft.com/office/powerpoint/2010/main" val="31216205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1CE01A-BF22-52AD-8816-DE783AD754CE}"/>
              </a:ext>
            </a:extLst>
          </p:cNvPr>
          <p:cNvSpPr>
            <a:spLocks noGrp="1"/>
          </p:cNvSpPr>
          <p:nvPr>
            <p:ph type="title"/>
          </p:nvPr>
        </p:nvSpPr>
        <p:spPr/>
        <p:txBody>
          <a:bodyPr/>
          <a:lstStyle/>
          <a:p>
            <a:r>
              <a:rPr lang="cs-CZ" dirty="0"/>
              <a:t>NÁDORY ZE ZÁRODEČNÝCH BUNĚK = GERMINÁLNÍ NÁDORY</a:t>
            </a:r>
          </a:p>
        </p:txBody>
      </p:sp>
      <p:sp>
        <p:nvSpPr>
          <p:cNvPr id="3" name="Zástupný obsah 2">
            <a:extLst>
              <a:ext uri="{FF2B5EF4-FFF2-40B4-BE49-F238E27FC236}">
                <a16:creationId xmlns:a16="http://schemas.microsoft.com/office/drawing/2014/main" id="{50679C6B-60E9-4916-A0FA-21E13AFFD983}"/>
              </a:ext>
            </a:extLst>
          </p:cNvPr>
          <p:cNvSpPr>
            <a:spLocks noGrp="1"/>
          </p:cNvSpPr>
          <p:nvPr>
            <p:ph idx="1"/>
          </p:nvPr>
        </p:nvSpPr>
        <p:spPr/>
        <p:txBody>
          <a:bodyPr/>
          <a:lstStyle/>
          <a:p>
            <a:pPr marL="514350" indent="-514350">
              <a:buFont typeface="+mj-lt"/>
              <a:buAutoNum type="arabicPeriod" startAt="2"/>
            </a:pPr>
            <a:r>
              <a:rPr lang="cs-CZ" dirty="0"/>
              <a:t>NÁDORY Z </a:t>
            </a:r>
            <a:r>
              <a:rPr lang="cs-CZ" u="sng" dirty="0">
                <a:highlight>
                  <a:srgbClr val="C0C0C0"/>
                </a:highlight>
              </a:rPr>
              <a:t>EXTRAEMBRYONÁLNÍCH</a:t>
            </a:r>
            <a:r>
              <a:rPr lang="cs-CZ" dirty="0"/>
              <a:t> STRUKTUR = žloutkový váček, </a:t>
            </a:r>
            <a:r>
              <a:rPr lang="cs-CZ" dirty="0" err="1"/>
              <a:t>allantois</a:t>
            </a:r>
            <a:r>
              <a:rPr lang="cs-CZ" dirty="0"/>
              <a:t>, amnion, chorion</a:t>
            </a:r>
          </a:p>
          <a:p>
            <a:pPr lvl="1"/>
            <a:r>
              <a:rPr lang="cs-CZ" b="1" dirty="0" err="1">
                <a:highlight>
                  <a:srgbClr val="00FFFF"/>
                </a:highlight>
              </a:rPr>
              <a:t>Choriokarcinom</a:t>
            </a:r>
            <a:r>
              <a:rPr lang="cs-CZ" b="1" dirty="0">
                <a:highlight>
                  <a:srgbClr val="00FFFF"/>
                </a:highlight>
              </a:rPr>
              <a:t> (</a:t>
            </a:r>
            <a:r>
              <a:rPr lang="cs-CZ" b="1" dirty="0" err="1">
                <a:highlight>
                  <a:srgbClr val="00FFFF"/>
                </a:highlight>
              </a:rPr>
              <a:t>nongestační</a:t>
            </a:r>
            <a:r>
              <a:rPr lang="cs-CZ" b="1" dirty="0">
                <a:highlight>
                  <a:srgbClr val="00FFFF"/>
                </a:highlight>
              </a:rPr>
              <a:t>) </a:t>
            </a:r>
            <a:r>
              <a:rPr lang="cs-CZ" dirty="0"/>
              <a:t>– nepříznivá prognóza</a:t>
            </a:r>
          </a:p>
          <a:p>
            <a:endParaRPr lang="cs-CZ" dirty="0"/>
          </a:p>
        </p:txBody>
      </p:sp>
      <p:pic>
        <p:nvPicPr>
          <p:cNvPr id="6146" name="Picture 2" descr="figure">
            <a:extLst>
              <a:ext uri="{FF2B5EF4-FFF2-40B4-BE49-F238E27FC236}">
                <a16:creationId xmlns:a16="http://schemas.microsoft.com/office/drawing/2014/main" id="{4A203FAC-200B-4030-2E7C-67CCD9999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148" y="3041151"/>
            <a:ext cx="3995246" cy="37243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igure">
            <a:extLst>
              <a:ext uri="{FF2B5EF4-FFF2-40B4-BE49-F238E27FC236}">
                <a16:creationId xmlns:a16="http://schemas.microsoft.com/office/drawing/2014/main" id="{C99AB084-8B43-D60C-0013-5E206A48C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3352" y="3241229"/>
            <a:ext cx="4762500" cy="332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8911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4CC3A8-5D59-411A-B73A-1705B9299551}"/>
              </a:ext>
            </a:extLst>
          </p:cNvPr>
          <p:cNvSpPr>
            <a:spLocks noGrp="1"/>
          </p:cNvSpPr>
          <p:nvPr>
            <p:ph type="title"/>
          </p:nvPr>
        </p:nvSpPr>
        <p:spPr/>
        <p:txBody>
          <a:bodyPr/>
          <a:lstStyle/>
          <a:p>
            <a:r>
              <a:rPr lang="cs-CZ" dirty="0"/>
              <a:t>NÁDORY ZE ZÁRODEČNÝCH BUNĚK = GERMINÁLNÍ NÁDORY</a:t>
            </a:r>
          </a:p>
        </p:txBody>
      </p:sp>
      <p:sp>
        <p:nvSpPr>
          <p:cNvPr id="3" name="Zástupný obsah 2">
            <a:extLst>
              <a:ext uri="{FF2B5EF4-FFF2-40B4-BE49-F238E27FC236}">
                <a16:creationId xmlns:a16="http://schemas.microsoft.com/office/drawing/2014/main" id="{DB1351D6-53B0-7B64-F849-484699F91BB5}"/>
              </a:ext>
            </a:extLst>
          </p:cNvPr>
          <p:cNvSpPr>
            <a:spLocks noGrp="1"/>
          </p:cNvSpPr>
          <p:nvPr>
            <p:ph idx="1"/>
          </p:nvPr>
        </p:nvSpPr>
        <p:spPr>
          <a:xfrm>
            <a:off x="838200" y="1825625"/>
            <a:ext cx="10515600" cy="1325563"/>
          </a:xfrm>
        </p:spPr>
        <p:txBody>
          <a:bodyPr/>
          <a:lstStyle/>
          <a:p>
            <a:pPr marL="514350" indent="-514350">
              <a:buFont typeface="+mj-lt"/>
              <a:buAutoNum type="arabicPeriod" startAt="3"/>
            </a:pPr>
            <a:r>
              <a:rPr lang="cs-CZ" dirty="0"/>
              <a:t>NÁDORY Z </a:t>
            </a:r>
            <a:r>
              <a:rPr lang="cs-CZ" dirty="0">
                <a:highlight>
                  <a:srgbClr val="C0C0C0"/>
                </a:highlight>
              </a:rPr>
              <a:t>EMBRYONÁLNÍCH</a:t>
            </a:r>
            <a:r>
              <a:rPr lang="cs-CZ" dirty="0"/>
              <a:t> STRUKTUR </a:t>
            </a:r>
          </a:p>
          <a:p>
            <a:pPr lvl="2"/>
            <a:r>
              <a:rPr lang="cs-CZ" sz="2400" dirty="0">
                <a:highlight>
                  <a:srgbClr val="FF00FF"/>
                </a:highlight>
              </a:rPr>
              <a:t>Teratom (obrázky)</a:t>
            </a:r>
            <a:r>
              <a:rPr lang="cs-CZ" sz="2400" dirty="0"/>
              <a:t>  – často jako ovariální cysta</a:t>
            </a:r>
          </a:p>
          <a:p>
            <a:pPr lvl="2"/>
            <a:r>
              <a:rPr lang="cs-CZ" dirty="0"/>
              <a:t>Embryonální karcinom</a:t>
            </a:r>
          </a:p>
          <a:p>
            <a:endParaRPr lang="cs-CZ" dirty="0"/>
          </a:p>
        </p:txBody>
      </p:sp>
      <p:pic>
        <p:nvPicPr>
          <p:cNvPr id="4098" name="Picture 2">
            <a:extLst>
              <a:ext uri="{FF2B5EF4-FFF2-40B4-BE49-F238E27FC236}">
                <a16:creationId xmlns:a16="http://schemas.microsoft.com/office/drawing/2014/main" id="{D87EC0F5-F935-9FB4-4F4F-901D32824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6296" y="2766215"/>
            <a:ext cx="4596278" cy="39611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hoto detail image">
            <a:extLst>
              <a:ext uri="{FF2B5EF4-FFF2-40B4-BE49-F238E27FC236}">
                <a16:creationId xmlns:a16="http://schemas.microsoft.com/office/drawing/2014/main" id="{6E220D5C-27C5-DD5A-9AA1-9E797A292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344" y="3151188"/>
            <a:ext cx="5240797" cy="3487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4526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8A0096-FEDE-CF3E-F701-B0B8E195D65A}"/>
              </a:ext>
            </a:extLst>
          </p:cNvPr>
          <p:cNvSpPr>
            <a:spLocks noGrp="1"/>
          </p:cNvSpPr>
          <p:nvPr>
            <p:ph type="title"/>
          </p:nvPr>
        </p:nvSpPr>
        <p:spPr/>
        <p:txBody>
          <a:bodyPr/>
          <a:lstStyle/>
          <a:p>
            <a:r>
              <a:rPr lang="cs-CZ" dirty="0"/>
              <a:t>NÁDORY ZE ZÁRODEČNÝCH PRUHŮ</a:t>
            </a:r>
          </a:p>
        </p:txBody>
      </p:sp>
      <p:sp>
        <p:nvSpPr>
          <p:cNvPr id="3" name="Zástupný obsah 2">
            <a:extLst>
              <a:ext uri="{FF2B5EF4-FFF2-40B4-BE49-F238E27FC236}">
                <a16:creationId xmlns:a16="http://schemas.microsoft.com/office/drawing/2014/main" id="{3EAB9C21-FC44-8362-6EB7-6F30E380B6C8}"/>
              </a:ext>
            </a:extLst>
          </p:cNvPr>
          <p:cNvSpPr>
            <a:spLocks noGrp="1"/>
          </p:cNvSpPr>
          <p:nvPr>
            <p:ph idx="1"/>
          </p:nvPr>
        </p:nvSpPr>
        <p:spPr/>
        <p:txBody>
          <a:bodyPr/>
          <a:lstStyle/>
          <a:p>
            <a:pPr marL="514350" indent="-514350">
              <a:buFont typeface="+mj-lt"/>
              <a:buAutoNum type="arabicPeriod"/>
            </a:pPr>
            <a:r>
              <a:rPr lang="cs-CZ" dirty="0"/>
              <a:t>NÁDOR Z BUNĚK GRANULÓZY</a:t>
            </a:r>
          </a:p>
          <a:p>
            <a:pPr marL="457200" lvl="1" indent="0">
              <a:buNone/>
            </a:pPr>
            <a:endParaRPr lang="cs-CZ" dirty="0"/>
          </a:p>
        </p:txBody>
      </p:sp>
      <p:pic>
        <p:nvPicPr>
          <p:cNvPr id="5" name="Obrázek 4">
            <a:extLst>
              <a:ext uri="{FF2B5EF4-FFF2-40B4-BE49-F238E27FC236}">
                <a16:creationId xmlns:a16="http://schemas.microsoft.com/office/drawing/2014/main" id="{DC9537EA-A117-A2C6-B4BC-4D56CACC063B}"/>
              </a:ext>
            </a:extLst>
          </p:cNvPr>
          <p:cNvPicPr>
            <a:picLocks noChangeAspect="1"/>
          </p:cNvPicPr>
          <p:nvPr/>
        </p:nvPicPr>
        <p:blipFill>
          <a:blip r:embed="rId2"/>
          <a:stretch>
            <a:fillRect/>
          </a:stretch>
        </p:blipFill>
        <p:spPr>
          <a:xfrm>
            <a:off x="7802443" y="1360474"/>
            <a:ext cx="3712617" cy="5281640"/>
          </a:xfrm>
          <a:prstGeom prst="rect">
            <a:avLst/>
          </a:prstGeom>
        </p:spPr>
      </p:pic>
      <p:pic>
        <p:nvPicPr>
          <p:cNvPr id="7" name="Obrázek 6">
            <a:extLst>
              <a:ext uri="{FF2B5EF4-FFF2-40B4-BE49-F238E27FC236}">
                <a16:creationId xmlns:a16="http://schemas.microsoft.com/office/drawing/2014/main" id="{FF173648-410C-9E9B-E486-355F2861B6D5}"/>
              </a:ext>
            </a:extLst>
          </p:cNvPr>
          <p:cNvPicPr>
            <a:picLocks noChangeAspect="1"/>
          </p:cNvPicPr>
          <p:nvPr/>
        </p:nvPicPr>
        <p:blipFill>
          <a:blip r:embed="rId3"/>
          <a:stretch>
            <a:fillRect/>
          </a:stretch>
        </p:blipFill>
        <p:spPr>
          <a:xfrm>
            <a:off x="2848962" y="2281619"/>
            <a:ext cx="4686541" cy="4540483"/>
          </a:xfrm>
          <a:prstGeom prst="rect">
            <a:avLst/>
          </a:prstGeom>
        </p:spPr>
      </p:pic>
    </p:spTree>
    <p:extLst>
      <p:ext uri="{BB962C8B-B14F-4D97-AF65-F5344CB8AC3E}">
        <p14:creationId xmlns:p14="http://schemas.microsoft.com/office/powerpoint/2010/main" val="224744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DDD878-31BB-DB39-27C4-0A9F3D6AB8E9}"/>
              </a:ext>
            </a:extLst>
          </p:cNvPr>
          <p:cNvSpPr>
            <a:spLocks noGrp="1"/>
          </p:cNvSpPr>
          <p:nvPr>
            <p:ph type="title"/>
          </p:nvPr>
        </p:nvSpPr>
        <p:spPr/>
        <p:txBody>
          <a:bodyPr/>
          <a:lstStyle/>
          <a:p>
            <a:r>
              <a:rPr lang="cs-CZ" dirty="0"/>
              <a:t>Jak pacientky léčit?</a:t>
            </a:r>
          </a:p>
        </p:txBody>
      </p:sp>
      <p:graphicFrame>
        <p:nvGraphicFramePr>
          <p:cNvPr id="4" name="Zástupný obsah 3">
            <a:extLst>
              <a:ext uri="{FF2B5EF4-FFF2-40B4-BE49-F238E27FC236}">
                <a16:creationId xmlns:a16="http://schemas.microsoft.com/office/drawing/2014/main" id="{12C4327E-3C93-6700-9902-063F9FC439DE}"/>
              </a:ext>
            </a:extLst>
          </p:cNvPr>
          <p:cNvGraphicFramePr>
            <a:graphicFrameLocks noGrp="1"/>
          </p:cNvGraphicFramePr>
          <p:nvPr>
            <p:ph idx="1"/>
            <p:extLst>
              <p:ext uri="{D42A27DB-BD31-4B8C-83A1-F6EECF244321}">
                <p14:modId xmlns:p14="http://schemas.microsoft.com/office/powerpoint/2010/main" val="32678635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35203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A5931C-1AE9-C894-6B5C-228D97B9DD8B}"/>
              </a:ext>
            </a:extLst>
          </p:cNvPr>
          <p:cNvSpPr>
            <a:spLocks noGrp="1"/>
          </p:cNvSpPr>
          <p:nvPr>
            <p:ph type="title"/>
          </p:nvPr>
        </p:nvSpPr>
        <p:spPr/>
        <p:txBody>
          <a:bodyPr/>
          <a:lstStyle/>
          <a:p>
            <a:r>
              <a:rPr lang="cs-CZ" dirty="0" err="1"/>
              <a:t>Borderline</a:t>
            </a:r>
            <a:r>
              <a:rPr lang="cs-CZ" dirty="0"/>
              <a:t> tumory ovarií</a:t>
            </a:r>
          </a:p>
        </p:txBody>
      </p:sp>
      <p:sp>
        <p:nvSpPr>
          <p:cNvPr id="3" name="Zástupný obsah 2">
            <a:extLst>
              <a:ext uri="{FF2B5EF4-FFF2-40B4-BE49-F238E27FC236}">
                <a16:creationId xmlns:a16="http://schemas.microsoft.com/office/drawing/2014/main" id="{74EFA88D-2808-074A-CEE9-BE96DBD957C3}"/>
              </a:ext>
            </a:extLst>
          </p:cNvPr>
          <p:cNvSpPr>
            <a:spLocks noGrp="1"/>
          </p:cNvSpPr>
          <p:nvPr>
            <p:ph idx="1"/>
          </p:nvPr>
        </p:nvSpPr>
        <p:spPr/>
        <p:txBody>
          <a:bodyPr/>
          <a:lstStyle/>
          <a:p>
            <a:r>
              <a:rPr lang="cs-CZ" dirty="0"/>
              <a:t>= BOT</a:t>
            </a:r>
          </a:p>
          <a:p>
            <a:r>
              <a:rPr lang="cs-CZ" dirty="0"/>
              <a:t>Spektrum nádorů s různým biologickým potenciálem</a:t>
            </a:r>
          </a:p>
          <a:p>
            <a:r>
              <a:rPr lang="cs-CZ" dirty="0"/>
              <a:t>Zvýšená proliferace, ale absence invazivního růstu – biologická povaha je nejistá</a:t>
            </a:r>
          </a:p>
          <a:p>
            <a:r>
              <a:rPr lang="cs-CZ" dirty="0"/>
              <a:t>Mohou metastazovat implantačně např. na peritoneum dutiny břišní</a:t>
            </a:r>
          </a:p>
          <a:p>
            <a:endParaRPr lang="cs-CZ" dirty="0"/>
          </a:p>
          <a:p>
            <a:r>
              <a:rPr lang="cs-CZ" dirty="0"/>
              <a:t>Ženy 20 – 40 let</a:t>
            </a:r>
          </a:p>
        </p:txBody>
      </p:sp>
    </p:spTree>
    <p:extLst>
      <p:ext uri="{BB962C8B-B14F-4D97-AF65-F5344CB8AC3E}">
        <p14:creationId xmlns:p14="http://schemas.microsoft.com/office/powerpoint/2010/main" val="40641048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995DFA2-813D-6AEE-D300-8C7FA3197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232" y="275454"/>
            <a:ext cx="10429535" cy="6307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7416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00A51ED0-7588-32B8-3540-381BF00ACB8A}"/>
              </a:ext>
            </a:extLst>
          </p:cNvPr>
          <p:cNvSpPr>
            <a:spLocks noGrp="1"/>
          </p:cNvSpPr>
          <p:nvPr>
            <p:ph type="ctrTitle"/>
          </p:nvPr>
        </p:nvSpPr>
        <p:spPr/>
        <p:txBody>
          <a:bodyPr/>
          <a:lstStyle/>
          <a:p>
            <a:r>
              <a:rPr lang="cs-CZ" dirty="0"/>
              <a:t>Děkuji za pozornost!</a:t>
            </a:r>
          </a:p>
        </p:txBody>
      </p:sp>
    </p:spTree>
    <p:extLst>
      <p:ext uri="{BB962C8B-B14F-4D97-AF65-F5344CB8AC3E}">
        <p14:creationId xmlns:p14="http://schemas.microsoft.com/office/powerpoint/2010/main" val="1971285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EDD3B078-C580-15A0-49E4-814D647AE608}"/>
              </a:ext>
            </a:extLst>
          </p:cNvPr>
          <p:cNvSpPr>
            <a:spLocks noGrp="1"/>
          </p:cNvSpPr>
          <p:nvPr>
            <p:ph type="body" idx="1"/>
          </p:nvPr>
        </p:nvSpPr>
        <p:spPr>
          <a:xfrm>
            <a:off x="839788" y="668337"/>
            <a:ext cx="5157787" cy="1012826"/>
          </a:xfrm>
        </p:spPr>
        <p:txBody>
          <a:bodyPr>
            <a:normAutofit/>
          </a:bodyPr>
          <a:lstStyle/>
          <a:p>
            <a:r>
              <a:rPr lang="cs-CZ" sz="3200" dirty="0"/>
              <a:t>S čím žena přichází?</a:t>
            </a:r>
          </a:p>
        </p:txBody>
      </p:sp>
      <p:sp>
        <p:nvSpPr>
          <p:cNvPr id="3" name="Zástupný obsah 2">
            <a:extLst>
              <a:ext uri="{FF2B5EF4-FFF2-40B4-BE49-F238E27FC236}">
                <a16:creationId xmlns:a16="http://schemas.microsoft.com/office/drawing/2014/main" id="{4C625901-3683-9747-652A-711FB0F4FA30}"/>
              </a:ext>
            </a:extLst>
          </p:cNvPr>
          <p:cNvSpPr>
            <a:spLocks noGrp="1"/>
          </p:cNvSpPr>
          <p:nvPr>
            <p:ph sz="half" idx="2"/>
          </p:nvPr>
        </p:nvSpPr>
        <p:spPr/>
        <p:txBody>
          <a:bodyPr/>
          <a:lstStyle/>
          <a:p>
            <a:r>
              <a:rPr lang="cs-CZ" dirty="0"/>
              <a:t>Pruritus = svědění</a:t>
            </a:r>
          </a:p>
          <a:p>
            <a:r>
              <a:rPr lang="cs-CZ" dirty="0"/>
              <a:t>Hmatné ložisko – tumor</a:t>
            </a:r>
          </a:p>
          <a:p>
            <a:r>
              <a:rPr lang="cs-CZ" dirty="0"/>
              <a:t>Krvácení, bolest, výtok</a:t>
            </a:r>
          </a:p>
        </p:txBody>
      </p:sp>
      <p:sp>
        <p:nvSpPr>
          <p:cNvPr id="6" name="Zástupný text 5">
            <a:extLst>
              <a:ext uri="{FF2B5EF4-FFF2-40B4-BE49-F238E27FC236}">
                <a16:creationId xmlns:a16="http://schemas.microsoft.com/office/drawing/2014/main" id="{4D80E263-2870-9A5A-77BD-6E5085708D64}"/>
              </a:ext>
            </a:extLst>
          </p:cNvPr>
          <p:cNvSpPr>
            <a:spLocks noGrp="1"/>
          </p:cNvSpPr>
          <p:nvPr>
            <p:ph type="body" sz="quarter" idx="3"/>
          </p:nvPr>
        </p:nvSpPr>
        <p:spPr>
          <a:xfrm>
            <a:off x="6194427" y="668337"/>
            <a:ext cx="5183188" cy="1012826"/>
          </a:xfrm>
        </p:spPr>
        <p:txBody>
          <a:bodyPr>
            <a:normAutofit/>
          </a:bodyPr>
          <a:lstStyle/>
          <a:p>
            <a:r>
              <a:rPr lang="cs-CZ" sz="3200" dirty="0"/>
              <a:t>Jak časté nádory jsou?</a:t>
            </a:r>
          </a:p>
        </p:txBody>
      </p:sp>
      <p:sp>
        <p:nvSpPr>
          <p:cNvPr id="7" name="Zástupný obsah 6">
            <a:extLst>
              <a:ext uri="{FF2B5EF4-FFF2-40B4-BE49-F238E27FC236}">
                <a16:creationId xmlns:a16="http://schemas.microsoft.com/office/drawing/2014/main" id="{6552C75E-4405-D317-24DE-14B105A8A369}"/>
              </a:ext>
            </a:extLst>
          </p:cNvPr>
          <p:cNvSpPr>
            <a:spLocks noGrp="1"/>
          </p:cNvSpPr>
          <p:nvPr>
            <p:ph sz="quarter" idx="4"/>
          </p:nvPr>
        </p:nvSpPr>
        <p:spPr/>
        <p:txBody>
          <a:bodyPr/>
          <a:lstStyle/>
          <a:p>
            <a:r>
              <a:rPr lang="cs-CZ" dirty="0"/>
              <a:t>Relativně vzácné</a:t>
            </a:r>
          </a:p>
          <a:p>
            <a:r>
              <a:rPr lang="cs-CZ" dirty="0"/>
              <a:t>Incidence v EU 2,5 – 4/100 000</a:t>
            </a:r>
          </a:p>
          <a:p>
            <a:r>
              <a:rPr lang="cs-CZ" dirty="0"/>
              <a:t>Většinou ženy po 50. roce – max. mezi 65. – 69. rokem</a:t>
            </a:r>
          </a:p>
          <a:p>
            <a:r>
              <a:rPr lang="cs-CZ" dirty="0"/>
              <a:t>V posledních 30 letech stoupající trend!!!</a:t>
            </a:r>
          </a:p>
        </p:txBody>
      </p:sp>
    </p:spTree>
    <p:extLst>
      <p:ext uri="{BB962C8B-B14F-4D97-AF65-F5344CB8AC3E}">
        <p14:creationId xmlns:p14="http://schemas.microsoft.com/office/powerpoint/2010/main" val="247290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9C4956-686C-B069-110D-649C350A4AB5}"/>
              </a:ext>
            </a:extLst>
          </p:cNvPr>
          <p:cNvSpPr>
            <a:spLocks noGrp="1"/>
          </p:cNvSpPr>
          <p:nvPr>
            <p:ph type="title"/>
          </p:nvPr>
        </p:nvSpPr>
        <p:spPr/>
        <p:txBody>
          <a:bodyPr/>
          <a:lstStyle/>
          <a:p>
            <a:r>
              <a:rPr lang="cs-CZ" dirty="0"/>
              <a:t>Histologické typy</a:t>
            </a:r>
          </a:p>
        </p:txBody>
      </p:sp>
      <p:sp>
        <p:nvSpPr>
          <p:cNvPr id="3" name="Zástupný obsah 2">
            <a:extLst>
              <a:ext uri="{FF2B5EF4-FFF2-40B4-BE49-F238E27FC236}">
                <a16:creationId xmlns:a16="http://schemas.microsoft.com/office/drawing/2014/main" id="{22057499-926F-7E7F-DB34-E1A288DA8B96}"/>
              </a:ext>
            </a:extLst>
          </p:cNvPr>
          <p:cNvSpPr>
            <a:spLocks noGrp="1"/>
          </p:cNvSpPr>
          <p:nvPr>
            <p:ph idx="1"/>
          </p:nvPr>
        </p:nvSpPr>
        <p:spPr>
          <a:xfrm>
            <a:off x="838200" y="1825625"/>
            <a:ext cx="3843671" cy="3448504"/>
          </a:xfrm>
        </p:spPr>
        <p:txBody>
          <a:bodyPr>
            <a:normAutofit/>
          </a:bodyPr>
          <a:lstStyle/>
          <a:p>
            <a:pPr marL="514350" indent="-514350">
              <a:buFont typeface="+mj-lt"/>
              <a:buAutoNum type="arabicPeriod"/>
            </a:pPr>
            <a:r>
              <a:rPr lang="cs-CZ" dirty="0" err="1"/>
              <a:t>Dlaždicobuněčný</a:t>
            </a:r>
            <a:r>
              <a:rPr lang="cs-CZ" dirty="0"/>
              <a:t> karcinom – 90%</a:t>
            </a:r>
          </a:p>
          <a:p>
            <a:pPr lvl="1"/>
            <a:r>
              <a:rPr lang="cs-CZ" dirty="0"/>
              <a:t>Vzniká z prekanceróz</a:t>
            </a:r>
          </a:p>
          <a:p>
            <a:pPr lvl="2"/>
            <a:r>
              <a:rPr lang="cs-CZ" dirty="0" err="1"/>
              <a:t>dVIN</a:t>
            </a:r>
            <a:r>
              <a:rPr lang="cs-CZ" dirty="0"/>
              <a:t> (HSIL) – HPV -   </a:t>
            </a:r>
            <a:r>
              <a:rPr lang="cs-CZ" b="1" dirty="0"/>
              <a:t>↑</a:t>
            </a:r>
          </a:p>
          <a:p>
            <a:pPr lvl="2"/>
            <a:r>
              <a:rPr lang="cs-CZ" dirty="0" err="1"/>
              <a:t>uVIN</a:t>
            </a:r>
            <a:r>
              <a:rPr lang="cs-CZ" dirty="0"/>
              <a:t> – </a:t>
            </a:r>
            <a:r>
              <a:rPr lang="cs-CZ" sz="2800" dirty="0">
                <a:solidFill>
                  <a:srgbClr val="FF0000"/>
                </a:solidFill>
              </a:rPr>
              <a:t>HPV +</a:t>
            </a:r>
            <a:endParaRPr lang="cs-CZ" dirty="0">
              <a:solidFill>
                <a:srgbClr val="FF0000"/>
              </a:solidFill>
            </a:endParaRPr>
          </a:p>
        </p:txBody>
      </p:sp>
      <p:pic>
        <p:nvPicPr>
          <p:cNvPr id="8194" name="Picture 2">
            <a:extLst>
              <a:ext uri="{FF2B5EF4-FFF2-40B4-BE49-F238E27FC236}">
                <a16:creationId xmlns:a16="http://schemas.microsoft.com/office/drawing/2014/main" id="{364FC61D-502A-B216-1FA8-BE1270774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7814" y="2415041"/>
            <a:ext cx="2757932" cy="43056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97F4E7A-746D-8DA8-1306-F21702615CA5}"/>
              </a:ext>
            </a:extLst>
          </p:cNvPr>
          <p:cNvSpPr txBox="1"/>
          <p:nvPr/>
        </p:nvSpPr>
        <p:spPr>
          <a:xfrm>
            <a:off x="354419" y="5661878"/>
            <a:ext cx="4327452" cy="830997"/>
          </a:xfrm>
          <a:prstGeom prst="rect">
            <a:avLst/>
          </a:prstGeom>
          <a:noFill/>
        </p:spPr>
        <p:txBody>
          <a:bodyPr wrap="square" rtlCol="0">
            <a:spAutoFit/>
          </a:bodyPr>
          <a:lstStyle/>
          <a:p>
            <a:r>
              <a:rPr lang="cs-CZ" sz="1200" b="0" i="0" dirty="0" err="1">
                <a:solidFill>
                  <a:srgbClr val="212121"/>
                </a:solidFill>
                <a:effectLst/>
                <a:latin typeface="Roboto" panose="02000000000000000000" pitchFamily="2" charset="0"/>
              </a:rPr>
              <a:t>Hasanzadeh</a:t>
            </a:r>
            <a:r>
              <a:rPr lang="cs-CZ" sz="1200" b="0" i="0" dirty="0">
                <a:solidFill>
                  <a:srgbClr val="212121"/>
                </a:solidFill>
                <a:effectLst/>
                <a:latin typeface="Roboto" panose="02000000000000000000" pitchFamily="2" charset="0"/>
              </a:rPr>
              <a:t> M, </a:t>
            </a:r>
            <a:r>
              <a:rPr lang="cs-CZ" sz="1200" b="0" i="0" dirty="0" err="1">
                <a:solidFill>
                  <a:srgbClr val="212121"/>
                </a:solidFill>
                <a:effectLst/>
                <a:latin typeface="Roboto" panose="02000000000000000000" pitchFamily="2" charset="0"/>
              </a:rPr>
              <a:t>Zamiri-Akhlaghi</a:t>
            </a:r>
            <a:r>
              <a:rPr lang="cs-CZ" sz="1200" b="0" i="0" dirty="0">
                <a:solidFill>
                  <a:srgbClr val="212121"/>
                </a:solidFill>
                <a:effectLst/>
                <a:latin typeface="Roboto" panose="02000000000000000000" pitchFamily="2" charset="0"/>
              </a:rPr>
              <a:t> A, </a:t>
            </a:r>
            <a:r>
              <a:rPr lang="cs-CZ" sz="1200" b="0" i="0" dirty="0" err="1">
                <a:solidFill>
                  <a:srgbClr val="212121"/>
                </a:solidFill>
                <a:effectLst/>
                <a:latin typeface="Roboto" panose="02000000000000000000" pitchFamily="2" charset="0"/>
              </a:rPr>
              <a:t>Hassanpoor-Moghaddam</a:t>
            </a:r>
            <a:r>
              <a:rPr lang="cs-CZ" sz="1200" b="0" i="0" dirty="0">
                <a:solidFill>
                  <a:srgbClr val="212121"/>
                </a:solidFill>
                <a:effectLst/>
                <a:latin typeface="Roboto" panose="02000000000000000000" pitchFamily="2" charset="0"/>
              </a:rPr>
              <a:t> M, </a:t>
            </a:r>
            <a:r>
              <a:rPr lang="cs-CZ" sz="1200" b="0" i="0" dirty="0" err="1">
                <a:solidFill>
                  <a:srgbClr val="212121"/>
                </a:solidFill>
                <a:effectLst/>
                <a:latin typeface="Roboto" panose="02000000000000000000" pitchFamily="2" charset="0"/>
              </a:rPr>
              <a:t>Shahidsales</a:t>
            </a:r>
            <a:r>
              <a:rPr lang="cs-CZ" sz="1200" b="0" i="0" dirty="0">
                <a:solidFill>
                  <a:srgbClr val="212121"/>
                </a:solidFill>
                <a:effectLst/>
                <a:latin typeface="Roboto" panose="02000000000000000000" pitchFamily="2" charset="0"/>
              </a:rPr>
              <a:t> S. </a:t>
            </a:r>
            <a:r>
              <a:rPr lang="cs-CZ" sz="1200" b="0" i="0" dirty="0" err="1">
                <a:solidFill>
                  <a:srgbClr val="212121"/>
                </a:solidFill>
                <a:effectLst/>
                <a:latin typeface="Roboto" panose="02000000000000000000" pitchFamily="2" charset="0"/>
              </a:rPr>
              <a:t>Vulvar</a:t>
            </a:r>
            <a:r>
              <a:rPr lang="cs-CZ" sz="1200" b="0" i="0" dirty="0">
                <a:solidFill>
                  <a:srgbClr val="212121"/>
                </a:solidFill>
                <a:effectLst/>
                <a:latin typeface="Roboto" panose="02000000000000000000" pitchFamily="2" charset="0"/>
              </a:rPr>
              <a:t> </a:t>
            </a:r>
            <a:r>
              <a:rPr lang="cs-CZ" sz="1200" b="0" i="0" dirty="0" err="1">
                <a:solidFill>
                  <a:srgbClr val="212121"/>
                </a:solidFill>
                <a:effectLst/>
                <a:latin typeface="Roboto" panose="02000000000000000000" pitchFamily="2" charset="0"/>
              </a:rPr>
              <a:t>carcinoma</a:t>
            </a:r>
            <a:r>
              <a:rPr lang="cs-CZ" sz="1200" b="0" i="0" dirty="0">
                <a:solidFill>
                  <a:srgbClr val="212121"/>
                </a:solidFill>
                <a:effectLst/>
                <a:latin typeface="Roboto" panose="02000000000000000000" pitchFamily="2" charset="0"/>
              </a:rPr>
              <a:t> in </a:t>
            </a:r>
            <a:r>
              <a:rPr lang="cs-CZ" sz="1200" b="0" i="0" dirty="0" err="1">
                <a:solidFill>
                  <a:srgbClr val="212121"/>
                </a:solidFill>
                <a:effectLst/>
                <a:latin typeface="Roboto" panose="02000000000000000000" pitchFamily="2" charset="0"/>
              </a:rPr>
              <a:t>pregnant</a:t>
            </a:r>
            <a:r>
              <a:rPr lang="cs-CZ" sz="1200" b="0" i="0" dirty="0">
                <a:solidFill>
                  <a:srgbClr val="212121"/>
                </a:solidFill>
                <a:effectLst/>
                <a:latin typeface="Roboto" panose="02000000000000000000" pitchFamily="2" charset="0"/>
              </a:rPr>
              <a:t> </a:t>
            </a:r>
            <a:r>
              <a:rPr lang="cs-CZ" sz="1200" b="0" i="0" dirty="0" err="1">
                <a:solidFill>
                  <a:srgbClr val="212121"/>
                </a:solidFill>
                <a:effectLst/>
                <a:latin typeface="Roboto" panose="02000000000000000000" pitchFamily="2" charset="0"/>
              </a:rPr>
              <a:t>women</a:t>
            </a:r>
            <a:r>
              <a:rPr lang="cs-CZ" sz="1200" b="0" i="0" dirty="0">
                <a:solidFill>
                  <a:srgbClr val="212121"/>
                </a:solidFill>
                <a:effectLst/>
                <a:latin typeface="Roboto" panose="02000000000000000000" pitchFamily="2" charset="0"/>
              </a:rPr>
              <a:t> </a:t>
            </a:r>
            <a:r>
              <a:rPr lang="cs-CZ" sz="1200" b="0" i="0" dirty="0" err="1">
                <a:solidFill>
                  <a:srgbClr val="212121"/>
                </a:solidFill>
                <a:effectLst/>
                <a:latin typeface="Roboto" panose="02000000000000000000" pitchFamily="2" charset="0"/>
              </a:rPr>
              <a:t>aged</a:t>
            </a:r>
            <a:r>
              <a:rPr lang="cs-CZ" sz="1200" b="0" i="0" dirty="0">
                <a:solidFill>
                  <a:srgbClr val="212121"/>
                </a:solidFill>
                <a:effectLst/>
                <a:latin typeface="Roboto" panose="02000000000000000000" pitchFamily="2" charset="0"/>
              </a:rPr>
              <a:t> </a:t>
            </a:r>
            <a:r>
              <a:rPr lang="cs-CZ" sz="1200" b="0" i="0" dirty="0" err="1">
                <a:solidFill>
                  <a:srgbClr val="212121"/>
                </a:solidFill>
                <a:effectLst/>
                <a:latin typeface="Roboto" panose="02000000000000000000" pitchFamily="2" charset="0"/>
              </a:rPr>
              <a:t>less</a:t>
            </a:r>
            <a:r>
              <a:rPr lang="cs-CZ" sz="1200" b="0" i="0" dirty="0">
                <a:solidFill>
                  <a:srgbClr val="212121"/>
                </a:solidFill>
                <a:effectLst/>
                <a:latin typeface="Roboto" panose="02000000000000000000" pitchFamily="2" charset="0"/>
              </a:rPr>
              <a:t> </a:t>
            </a:r>
            <a:r>
              <a:rPr lang="cs-CZ" sz="1200" b="0" i="0" dirty="0" err="1">
                <a:solidFill>
                  <a:srgbClr val="212121"/>
                </a:solidFill>
                <a:effectLst/>
                <a:latin typeface="Roboto" panose="02000000000000000000" pitchFamily="2" charset="0"/>
              </a:rPr>
              <a:t>than</a:t>
            </a:r>
            <a:r>
              <a:rPr lang="cs-CZ" sz="1200" b="0" i="0" dirty="0">
                <a:solidFill>
                  <a:srgbClr val="212121"/>
                </a:solidFill>
                <a:effectLst/>
                <a:latin typeface="Roboto" panose="02000000000000000000" pitchFamily="2" charset="0"/>
              </a:rPr>
              <a:t> 40 </a:t>
            </a:r>
            <a:r>
              <a:rPr lang="cs-CZ" sz="1200" b="0" i="0" dirty="0" err="1">
                <a:solidFill>
                  <a:srgbClr val="212121"/>
                </a:solidFill>
                <a:effectLst/>
                <a:latin typeface="Roboto" panose="02000000000000000000" pitchFamily="2" charset="0"/>
              </a:rPr>
              <a:t>years</a:t>
            </a:r>
            <a:r>
              <a:rPr lang="cs-CZ" sz="1200" b="0" i="0" dirty="0">
                <a:solidFill>
                  <a:srgbClr val="212121"/>
                </a:solidFill>
                <a:effectLst/>
                <a:latin typeface="Roboto" panose="02000000000000000000" pitchFamily="2" charset="0"/>
              </a:rPr>
              <a:t>: case report. </a:t>
            </a:r>
            <a:r>
              <a:rPr lang="cs-CZ" sz="1200" b="0" i="0" dirty="0" err="1">
                <a:solidFill>
                  <a:srgbClr val="212121"/>
                </a:solidFill>
                <a:effectLst/>
                <a:latin typeface="Roboto" panose="02000000000000000000" pitchFamily="2" charset="0"/>
              </a:rPr>
              <a:t>Iran</a:t>
            </a:r>
            <a:r>
              <a:rPr lang="cs-CZ" sz="1200" b="0" i="0" dirty="0">
                <a:solidFill>
                  <a:srgbClr val="212121"/>
                </a:solidFill>
                <a:effectLst/>
                <a:latin typeface="Roboto" panose="02000000000000000000" pitchFamily="2" charset="0"/>
              </a:rPr>
              <a:t> J </a:t>
            </a:r>
            <a:r>
              <a:rPr lang="cs-CZ" sz="1200" b="0" i="0" dirty="0" err="1">
                <a:solidFill>
                  <a:srgbClr val="212121"/>
                </a:solidFill>
                <a:effectLst/>
                <a:latin typeface="Roboto" panose="02000000000000000000" pitchFamily="2" charset="0"/>
              </a:rPr>
              <a:t>Cancer</a:t>
            </a:r>
            <a:r>
              <a:rPr lang="cs-CZ" sz="1200" b="0" i="0" dirty="0">
                <a:solidFill>
                  <a:srgbClr val="212121"/>
                </a:solidFill>
                <a:effectLst/>
                <a:latin typeface="Roboto" panose="02000000000000000000" pitchFamily="2" charset="0"/>
              </a:rPr>
              <a:t> </a:t>
            </a:r>
            <a:r>
              <a:rPr lang="cs-CZ" sz="1200" b="0" i="0" dirty="0" err="1">
                <a:solidFill>
                  <a:srgbClr val="212121"/>
                </a:solidFill>
                <a:effectLst/>
                <a:latin typeface="Roboto" panose="02000000000000000000" pitchFamily="2" charset="0"/>
              </a:rPr>
              <a:t>Prev</a:t>
            </a:r>
            <a:r>
              <a:rPr lang="cs-CZ" sz="1200" b="0" i="0" dirty="0">
                <a:solidFill>
                  <a:srgbClr val="212121"/>
                </a:solidFill>
                <a:effectLst/>
                <a:latin typeface="Roboto" panose="02000000000000000000" pitchFamily="2" charset="0"/>
              </a:rPr>
              <a:t>. 2014 Summer;7(3):175-8. PMID: 25250170; PMCID: PMC4171828.</a:t>
            </a:r>
            <a:endParaRPr lang="cs-CZ" sz="1200" dirty="0"/>
          </a:p>
        </p:txBody>
      </p:sp>
      <p:pic>
        <p:nvPicPr>
          <p:cNvPr id="8196" name="Picture 4" descr="Squamous cell carcinoma of the vulva. a HPV-associated type of younger smoking female. b Non-HPV-associated tumor in a 71-year-old female. c Advanced squamous cell carcinoma of the vulva with complete destruction of perineum and infiltration of rectal ampulla. d Squamous cell carcinoma of the vulva, keratinizing type with dyskeratosis and multiple, and atypical mitoses (hematoxylin-eosin; × 4) ">
            <a:extLst>
              <a:ext uri="{FF2B5EF4-FFF2-40B4-BE49-F238E27FC236}">
                <a16:creationId xmlns:a16="http://schemas.microsoft.com/office/drawing/2014/main" id="{E4000C11-AFA9-FF74-E0F6-AD715A6648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7632" y="728550"/>
            <a:ext cx="3919870" cy="599215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4E55C246-53F3-C2CD-5C50-66BF548BD34A}"/>
              </a:ext>
            </a:extLst>
          </p:cNvPr>
          <p:cNvSpPr txBox="1"/>
          <p:nvPr/>
        </p:nvSpPr>
        <p:spPr>
          <a:xfrm>
            <a:off x="7907632" y="0"/>
            <a:ext cx="4004930" cy="769441"/>
          </a:xfrm>
          <a:prstGeom prst="rect">
            <a:avLst/>
          </a:prstGeom>
          <a:noFill/>
        </p:spPr>
        <p:txBody>
          <a:bodyPr wrap="square" rtlCol="0">
            <a:spAutoFit/>
          </a:bodyPr>
          <a:lstStyle/>
          <a:p>
            <a:r>
              <a:rPr lang="cs-CZ" sz="1100" dirty="0" err="1"/>
              <a:t>Chokoeva</a:t>
            </a:r>
            <a:r>
              <a:rPr lang="cs-CZ" sz="1100" dirty="0"/>
              <a:t>, </a:t>
            </a:r>
            <a:r>
              <a:rPr lang="cs-CZ" sz="1100" dirty="0" err="1"/>
              <a:t>Anastasiya</a:t>
            </a:r>
            <a:r>
              <a:rPr lang="cs-CZ" sz="1100" dirty="0"/>
              <a:t> &amp; </a:t>
            </a:r>
            <a:r>
              <a:rPr lang="cs-CZ" sz="1100" dirty="0" err="1"/>
              <a:t>Tchernev</a:t>
            </a:r>
            <a:r>
              <a:rPr lang="cs-CZ" sz="1100" dirty="0"/>
              <a:t>, Georgi &amp; </a:t>
            </a:r>
            <a:r>
              <a:rPr lang="cs-CZ" sz="1100" dirty="0" err="1"/>
              <a:t>Castelli</a:t>
            </a:r>
            <a:r>
              <a:rPr lang="cs-CZ" sz="1100" dirty="0"/>
              <a:t>, Elena &amp; Orlando, Elisabetta &amp; </a:t>
            </a:r>
            <a:r>
              <a:rPr lang="cs-CZ" sz="1100" dirty="0" err="1"/>
              <a:t>Verma</a:t>
            </a:r>
            <a:r>
              <a:rPr lang="cs-CZ" sz="1100" dirty="0"/>
              <a:t>, </a:t>
            </a:r>
            <a:r>
              <a:rPr lang="cs-CZ" sz="1100" dirty="0" err="1"/>
              <a:t>Shyam</a:t>
            </a:r>
            <a:r>
              <a:rPr lang="cs-CZ" sz="1100" dirty="0"/>
              <a:t> &amp; </a:t>
            </a:r>
            <a:r>
              <a:rPr lang="cs-CZ" sz="1100" dirty="0" err="1"/>
              <a:t>Grebe</a:t>
            </a:r>
            <a:r>
              <a:rPr lang="cs-CZ" sz="1100" dirty="0"/>
              <a:t>, Markus &amp; </a:t>
            </a:r>
            <a:r>
              <a:rPr lang="cs-CZ" sz="1100" dirty="0" err="1"/>
              <a:t>Wollina</a:t>
            </a:r>
            <a:r>
              <a:rPr lang="cs-CZ" sz="1100" dirty="0"/>
              <a:t>, Uwe. (2015). </a:t>
            </a:r>
            <a:r>
              <a:rPr lang="cs-CZ" sz="1100" dirty="0" err="1"/>
              <a:t>Vulvar</a:t>
            </a:r>
            <a:r>
              <a:rPr lang="cs-CZ" sz="1100" dirty="0"/>
              <a:t> </a:t>
            </a:r>
            <a:r>
              <a:rPr lang="cs-CZ" sz="1100" dirty="0" err="1"/>
              <a:t>cancer</a:t>
            </a:r>
            <a:r>
              <a:rPr lang="cs-CZ" sz="1100" dirty="0"/>
              <a:t>: a </a:t>
            </a:r>
            <a:r>
              <a:rPr lang="cs-CZ" sz="1100" dirty="0" err="1"/>
              <a:t>review</a:t>
            </a:r>
            <a:r>
              <a:rPr lang="cs-CZ" sz="1100" dirty="0"/>
              <a:t> </a:t>
            </a:r>
            <a:r>
              <a:rPr lang="cs-CZ" sz="1100" dirty="0" err="1"/>
              <a:t>for</a:t>
            </a:r>
            <a:r>
              <a:rPr lang="cs-CZ" sz="1100" dirty="0"/>
              <a:t> </a:t>
            </a:r>
            <a:r>
              <a:rPr lang="cs-CZ" sz="1100" dirty="0" err="1"/>
              <a:t>dermatologists</a:t>
            </a:r>
            <a:r>
              <a:rPr lang="cs-CZ" sz="1100" dirty="0"/>
              <a:t>. </a:t>
            </a:r>
            <a:r>
              <a:rPr lang="cs-CZ" sz="1100" dirty="0" err="1"/>
              <a:t>Wiener</a:t>
            </a:r>
            <a:r>
              <a:rPr lang="cs-CZ" sz="1100" dirty="0"/>
              <a:t> </a:t>
            </a:r>
            <a:r>
              <a:rPr lang="cs-CZ" sz="1100" dirty="0" err="1"/>
              <a:t>Medizinische</a:t>
            </a:r>
            <a:r>
              <a:rPr lang="cs-CZ" sz="1100" dirty="0"/>
              <a:t> </a:t>
            </a:r>
            <a:r>
              <a:rPr lang="cs-CZ" sz="1100" dirty="0" err="1"/>
              <a:t>Wochenschrift</a:t>
            </a:r>
            <a:r>
              <a:rPr lang="cs-CZ" sz="1100" dirty="0"/>
              <a:t>. 165. 10.1007/s10354-015-0354-9. </a:t>
            </a:r>
          </a:p>
        </p:txBody>
      </p:sp>
      <p:sp>
        <p:nvSpPr>
          <p:cNvPr id="6" name="TextovéPole 5">
            <a:extLst>
              <a:ext uri="{FF2B5EF4-FFF2-40B4-BE49-F238E27FC236}">
                <a16:creationId xmlns:a16="http://schemas.microsoft.com/office/drawing/2014/main" id="{05E15797-6882-94AE-0301-CE90A3C2FC10}"/>
              </a:ext>
            </a:extLst>
          </p:cNvPr>
          <p:cNvSpPr txBox="1"/>
          <p:nvPr/>
        </p:nvSpPr>
        <p:spPr>
          <a:xfrm>
            <a:off x="5506146" y="484453"/>
            <a:ext cx="1927784" cy="1569660"/>
          </a:xfrm>
          <a:prstGeom prst="rect">
            <a:avLst/>
          </a:prstGeom>
          <a:noFill/>
        </p:spPr>
        <p:txBody>
          <a:bodyPr wrap="square" rtlCol="0">
            <a:spAutoFit/>
          </a:bodyPr>
          <a:lstStyle/>
          <a:p>
            <a:r>
              <a:rPr lang="cs-CZ" sz="2400" dirty="0"/>
              <a:t>HPV + ca mají mnohdy v anamnéze CIN či </a:t>
            </a:r>
            <a:r>
              <a:rPr lang="cs-CZ" sz="2400" dirty="0" err="1"/>
              <a:t>VaIN</a:t>
            </a:r>
            <a:endParaRPr lang="cs-CZ" sz="2400" dirty="0"/>
          </a:p>
        </p:txBody>
      </p:sp>
    </p:spTree>
    <p:extLst>
      <p:ext uri="{BB962C8B-B14F-4D97-AF65-F5344CB8AC3E}">
        <p14:creationId xmlns:p14="http://schemas.microsoft.com/office/powerpoint/2010/main" val="341877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quamous cell carcinoma on a perianal plaque of lichen sclerosus.">
            <a:extLst>
              <a:ext uri="{FF2B5EF4-FFF2-40B4-BE49-F238E27FC236}">
                <a16:creationId xmlns:a16="http://schemas.microsoft.com/office/drawing/2014/main" id="{7B6068FA-D7C7-E302-BE06-9905F87D0ED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41209" y="405829"/>
            <a:ext cx="4837074" cy="604634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C9386D71-A95D-A827-D253-FB4C1A7F085D}"/>
              </a:ext>
            </a:extLst>
          </p:cNvPr>
          <p:cNvSpPr txBox="1"/>
          <p:nvPr/>
        </p:nvSpPr>
        <p:spPr>
          <a:xfrm>
            <a:off x="1537287" y="934948"/>
            <a:ext cx="3733356" cy="830997"/>
          </a:xfrm>
          <a:prstGeom prst="rect">
            <a:avLst/>
          </a:prstGeom>
          <a:noFill/>
        </p:spPr>
        <p:txBody>
          <a:bodyPr wrap="square" rtlCol="0">
            <a:spAutoFit/>
          </a:bodyPr>
          <a:lstStyle/>
          <a:p>
            <a:r>
              <a:rPr lang="cs-CZ" sz="2400" dirty="0" err="1"/>
              <a:t>Dlaždicobuněčný</a:t>
            </a:r>
            <a:r>
              <a:rPr lang="cs-CZ" sz="2400" dirty="0"/>
              <a:t> karcinom v terénu </a:t>
            </a:r>
            <a:r>
              <a:rPr lang="cs-CZ" sz="2400" dirty="0" err="1"/>
              <a:t>Lichen</a:t>
            </a:r>
            <a:r>
              <a:rPr lang="cs-CZ" sz="2400" dirty="0"/>
              <a:t> </a:t>
            </a:r>
            <a:r>
              <a:rPr lang="cs-CZ" sz="2400" dirty="0" err="1"/>
              <a:t>sclerosus</a:t>
            </a:r>
            <a:endParaRPr lang="cs-CZ" sz="2400" dirty="0"/>
          </a:p>
        </p:txBody>
      </p:sp>
    </p:spTree>
    <p:extLst>
      <p:ext uri="{BB962C8B-B14F-4D97-AF65-F5344CB8AC3E}">
        <p14:creationId xmlns:p14="http://schemas.microsoft.com/office/powerpoint/2010/main" val="3832736650"/>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5613</TotalTime>
  <Words>2089</Words>
  <Application>Microsoft Office PowerPoint</Application>
  <PresentationFormat>Širokoúhlá obrazovka</PresentationFormat>
  <Paragraphs>356</Paragraphs>
  <Slides>66</Slides>
  <Notes>21</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66</vt:i4>
      </vt:variant>
    </vt:vector>
  </HeadingPairs>
  <TitlesOfParts>
    <vt:vector size="74" baseType="lpstr">
      <vt:lpstr>-apple-system</vt:lpstr>
      <vt:lpstr>Arial</vt:lpstr>
      <vt:lpstr>Calibri</vt:lpstr>
      <vt:lpstr>Calibri Light</vt:lpstr>
      <vt:lpstr>helvetica neue</vt:lpstr>
      <vt:lpstr>Open Sans</vt:lpstr>
      <vt:lpstr>Roboto</vt:lpstr>
      <vt:lpstr>Motiv Office</vt:lpstr>
      <vt:lpstr>Nádory ženských pohlavních orgánů</vt:lpstr>
      <vt:lpstr>Popis nádoru, TNM klasifikace</vt:lpstr>
      <vt:lpstr>Radioterapie</vt:lpstr>
      <vt:lpstr>Prezentace aplikace PowerPoint</vt:lpstr>
      <vt:lpstr>Chemoterapie </vt:lpstr>
      <vt:lpstr>NÁDORY VULVY</vt:lpstr>
      <vt:lpstr>Prezentace aplikace PowerPoint</vt:lpstr>
      <vt:lpstr>Histologické typy</vt:lpstr>
      <vt:lpstr>Prezentace aplikace PowerPoint</vt:lpstr>
      <vt:lpstr>Histologické typy</vt:lpstr>
      <vt:lpstr>Jaké udělat vyšetření?</vt:lpstr>
      <vt:lpstr>Jak pacientky léčit?</vt:lpstr>
      <vt:lpstr>Chirurgická terapie - vulvektomie</vt:lpstr>
      <vt:lpstr>NÁDORY POCHVY</vt:lpstr>
      <vt:lpstr>Prezentace aplikace PowerPoint</vt:lpstr>
      <vt:lpstr>Histologické typy</vt:lpstr>
      <vt:lpstr>Terapie</vt:lpstr>
      <vt:lpstr>NÁDORY DĚLOŽNÍHO HRDLA</vt:lpstr>
      <vt:lpstr>Prezentace aplikace PowerPoint</vt:lpstr>
      <vt:lpstr>Co může přispět ke vzniku nádoru?</vt:lpstr>
      <vt:lpstr>Histologické typy</vt:lpstr>
      <vt:lpstr>Histologické typy</vt:lpstr>
      <vt:lpstr>Jaké udělat vyšetření?</vt:lpstr>
      <vt:lpstr>Prezentace aplikace PowerPoint</vt:lpstr>
      <vt:lpstr>Jaké udělat vyšetření?</vt:lpstr>
      <vt:lpstr>FIGO klasifikace – 2018 </vt:lpstr>
      <vt:lpstr>Jak pacientky léčit?</vt:lpstr>
      <vt:lpstr>Prezentace aplikace PowerPoint</vt:lpstr>
      <vt:lpstr>Jak pacientky léčit?</vt:lpstr>
      <vt:lpstr>Chirurgická terapie</vt:lpstr>
      <vt:lpstr>Prezentace aplikace PowerPoint</vt:lpstr>
      <vt:lpstr>NÁDORY DĚLOŽNÍHO TĚLA Nádory endometria – 98%</vt:lpstr>
      <vt:lpstr>Prezentace aplikace PowerPoint</vt:lpstr>
      <vt:lpstr>Jaké udělat vyšetření?</vt:lpstr>
      <vt:lpstr>Jaké udělat vyšetření?</vt:lpstr>
      <vt:lpstr>TYPY</vt:lpstr>
      <vt:lpstr>TYPY</vt:lpstr>
      <vt:lpstr>Prezentace aplikace PowerPoint</vt:lpstr>
      <vt:lpstr>FIGO klasifikace</vt:lpstr>
      <vt:lpstr>Jak pacientky léčit?</vt:lpstr>
      <vt:lpstr>Jak pacientky léčit? - další možnosti</vt:lpstr>
      <vt:lpstr>Nádory ovárií / vejcovodů </vt:lpstr>
      <vt:lpstr>Epiteliální nádory vejcovodů/ovarií</vt:lpstr>
      <vt:lpstr>Prezentace aplikace PowerPoint</vt:lpstr>
      <vt:lpstr>Až 75% všech karcinomů je zachyceno v pozdních stádiích! (III, IV)</vt:lpstr>
      <vt:lpstr>Rizikové faktory</vt:lpstr>
      <vt:lpstr>Protektivní faktory</vt:lpstr>
      <vt:lpstr>Jaké udělat vyšetření?</vt:lpstr>
      <vt:lpstr>Histologické typy</vt:lpstr>
      <vt:lpstr>FIGO klasifikace</vt:lpstr>
      <vt:lpstr>Jak pacientky léčit?</vt:lpstr>
      <vt:lpstr>Chirurgická terapie (Debulking)</vt:lpstr>
      <vt:lpstr>Prezentace aplikace PowerPoint</vt:lpstr>
      <vt:lpstr>Neepiteliální nádory ovárií</vt:lpstr>
      <vt:lpstr>Prezentace aplikace PowerPoint</vt:lpstr>
      <vt:lpstr>Jaké udělat vyšetření?</vt:lpstr>
      <vt:lpstr>Histologické typy</vt:lpstr>
      <vt:lpstr>NÁDORY ZE ZÁRODEČNÝCH BUNĚK = GERMINÁLNÍ NÁDORY</vt:lpstr>
      <vt:lpstr>NÁDORY ZE ZÁRODEČNÝCH BUNĚK = GERMINÁLNÍ NÁDORY</vt:lpstr>
      <vt:lpstr>NÁDORY ZE ZÁRODEČNÝCH BUNĚK = GERMINÁLNÍ NÁDORY</vt:lpstr>
      <vt:lpstr>NÁDORY ZE ZÁRODEČNÝCH BUNĚK = GERMINÁLNÍ NÁDORY</vt:lpstr>
      <vt:lpstr>NÁDORY ZE ZÁRODEČNÝCH PRUHŮ</vt:lpstr>
      <vt:lpstr>Jak pacientky léčit?</vt:lpstr>
      <vt:lpstr>Borderline tumory ovarií</vt:lpstr>
      <vt:lpstr>Prezentace aplikace PowerPoint</vt:lpstr>
      <vt:lpstr>Děkuji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Nádory ženských pohlavních orgánů</dc:title>
  <dc:creator>Jana Vaněčková</dc:creator>
  <cp:lastModifiedBy>Jana Vaněčková</cp:lastModifiedBy>
  <cp:revision>54</cp:revision>
  <dcterms:created xsi:type="dcterms:W3CDTF">2023-04-03T17:32:25Z</dcterms:created>
  <dcterms:modified xsi:type="dcterms:W3CDTF">2023-04-10T16:29:09Z</dcterms:modified>
</cp:coreProperties>
</file>