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7" r:id="rId4"/>
    <p:sldId id="286" r:id="rId5"/>
    <p:sldId id="258" r:id="rId6"/>
    <p:sldId id="259" r:id="rId7"/>
    <p:sldId id="278" r:id="rId8"/>
    <p:sldId id="268" r:id="rId9"/>
    <p:sldId id="279" r:id="rId10"/>
    <p:sldId id="260" r:id="rId11"/>
    <p:sldId id="280" r:id="rId12"/>
    <p:sldId id="269" r:id="rId13"/>
    <p:sldId id="281" r:id="rId14"/>
    <p:sldId id="261" r:id="rId15"/>
    <p:sldId id="262" r:id="rId16"/>
    <p:sldId id="276" r:id="rId17"/>
    <p:sldId id="282" r:id="rId18"/>
    <p:sldId id="287" r:id="rId19"/>
    <p:sldId id="289" r:id="rId20"/>
    <p:sldId id="275" r:id="rId21"/>
    <p:sldId id="290" r:id="rId22"/>
    <p:sldId id="263" r:id="rId23"/>
    <p:sldId id="288" r:id="rId24"/>
    <p:sldId id="283" r:id="rId25"/>
    <p:sldId id="264" r:id="rId26"/>
    <p:sldId id="270" r:id="rId27"/>
    <p:sldId id="284" r:id="rId28"/>
    <p:sldId id="265" r:id="rId29"/>
    <p:sldId id="285" r:id="rId30"/>
    <p:sldId id="266" r:id="rId31"/>
    <p:sldId id="271" r:id="rId32"/>
    <p:sldId id="272" r:id="rId33"/>
    <p:sldId id="273" r:id="rId34"/>
    <p:sldId id="274" r:id="rId35"/>
    <p:sldId id="277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823" autoAdjust="0"/>
  </p:normalViewPr>
  <p:slideViewPr>
    <p:cSldViewPr snapToGrid="0">
      <p:cViewPr>
        <p:scale>
          <a:sx n="51" d="100"/>
          <a:sy n="51" d="100"/>
        </p:scale>
        <p:origin x="12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1163A-86AC-4850-B3DA-7816B03879BE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9E80A-B3E1-4311-8776-F5C2C6E66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22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Periodická abstinence – NECHRÁNÍ PROTI STD!</a:t>
            </a:r>
          </a:p>
          <a:p>
            <a:r>
              <a:rPr lang="cs-CZ" dirty="0"/>
              <a:t>Kalendářní metoda – je nutné zaznamenávat nejdříve menstruaci po dobu 6 měsíců, první den plodného období získám tak, že odečtu 18 dní od nejkratšího cyklu, od nejdelšího cyklu se pak odečte 11 dnů a výsledkem je poslední den plodného období </a:t>
            </a:r>
          </a:p>
          <a:p>
            <a:endParaRPr lang="cs-CZ" dirty="0"/>
          </a:p>
          <a:p>
            <a:r>
              <a:rPr lang="cs-CZ" dirty="0"/>
              <a:t>Tedy např. nejkratší cyklus = 28 dní (28 – 18 = 10), nejdelší cyklus = 28 dní (28 – 11 = 17) = tedy první den plodného období je den 10., poslední den plodného období je den 17. – tedy 8 dní plodních dní celkem u ženy, která má menstruační cyklus přesný vždy na den (minimálně po dobu 6 měsíců)</a:t>
            </a:r>
          </a:p>
          <a:p>
            <a:r>
              <a:rPr lang="cs-CZ" dirty="0"/>
              <a:t>¨</a:t>
            </a:r>
          </a:p>
          <a:p>
            <a:r>
              <a:rPr lang="cs-CZ" dirty="0"/>
              <a:t>Metoda cervikálního hlenu – Před ovulací hlen </a:t>
            </a:r>
            <a:r>
              <a:rPr lang="cs-CZ" dirty="0" err="1"/>
              <a:t>tažnější</a:t>
            </a:r>
            <a:r>
              <a:rPr lang="cs-CZ" dirty="0"/>
              <a:t> + elastičtější + je ho více, Po ovulaci hlen méně tažný + je ho méně – 4 dny po dosažení maxima (tedy nejméně tažný) = relativně bezpečný pohlavní styk</a:t>
            </a:r>
          </a:p>
          <a:p>
            <a:endParaRPr lang="cs-CZ" dirty="0"/>
          </a:p>
          <a:p>
            <a:r>
              <a:rPr lang="cs-CZ" dirty="0"/>
              <a:t>Měření bazální teploty = lze pomocí toho zjistit poslední den plodného období, k vypočtení prvního dne potřebujeme kalendářní metodu nebo hlenovou metodu. Metoda je založená na tom, že během </a:t>
            </a:r>
            <a:r>
              <a:rPr lang="cs-CZ" dirty="0" err="1"/>
              <a:t>luteální</a:t>
            </a:r>
            <a:r>
              <a:rPr lang="cs-CZ" dirty="0"/>
              <a:t> fáze vlivem progesteronu dochází k vzestupu bazální teploty – mezi 0,2 – 0,5 °C, dochází k němu 1-2 dny po ovulaci. K pohlavnímu styku může dojít 3 dny po vzestupu bazální teploty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80A-B3E1-4311-8776-F5C2C6E6680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798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CA = celková anestezie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dirty="0" err="1"/>
              <a:t>Essure</a:t>
            </a:r>
            <a:r>
              <a:rPr lang="cs-CZ" i="1" dirty="0"/>
              <a:t> – bez CA, lokální anestezie, pomocí </a:t>
            </a:r>
            <a:r>
              <a:rPr lang="cs-CZ" i="1" dirty="0" err="1"/>
              <a:t>hysteroskopie</a:t>
            </a:r>
            <a:r>
              <a:rPr lang="cs-CZ" i="1" dirty="0"/>
              <a:t> zavedeno </a:t>
            </a:r>
            <a:r>
              <a:rPr lang="cs-CZ" i="1" dirty="0" err="1"/>
              <a:t>mikroinzerční</a:t>
            </a:r>
            <a:r>
              <a:rPr lang="cs-CZ" i="1" dirty="0"/>
              <a:t> tělísko přímo do vejcovodu – po pár měsících vytvoří tělísko + tkáň bariéru pro spermie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80A-B3E1-4311-8776-F5C2C6E6680E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640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praxi nejčastěji pro selhání prezervativu, pro prevenci otěhotnění po znásilnění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80A-B3E1-4311-8776-F5C2C6E6680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312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Poranění hrdla – jen u větších dilatací, častěji u </a:t>
            </a:r>
            <a:r>
              <a:rPr lang="cs-CZ" dirty="0" err="1"/>
              <a:t>primigravid</a:t>
            </a:r>
            <a:r>
              <a:rPr lang="cs-CZ" dirty="0"/>
              <a:t>, velmi málo časté obecně, ale pokud se hrdlo poškodí – zejména hrozí v oblasti vnitřní branky – může způsobit inkompetenci děložního hrdla během gravidity </a:t>
            </a:r>
          </a:p>
          <a:p>
            <a:r>
              <a:rPr lang="cs-CZ" dirty="0"/>
              <a:t>Časné komplikace – rezidua – projeví se krvácením, bolestmi v podbřišku, případně teplotou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80A-B3E1-4311-8776-F5C2C6E6680E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056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Sectio</a:t>
            </a:r>
            <a:r>
              <a:rPr lang="cs-CZ" dirty="0"/>
              <a:t> minor – hysterotomie – tedy </a:t>
            </a:r>
            <a:r>
              <a:rPr lang="cs-CZ" dirty="0" err="1"/>
              <a:t>operančně</a:t>
            </a:r>
            <a:r>
              <a:rPr lang="cs-CZ" dirty="0"/>
              <a:t> vyjmutí jako u císařského řezu, ale indikací je málo – placenta </a:t>
            </a:r>
            <a:r>
              <a:rPr lang="cs-CZ" dirty="0" err="1"/>
              <a:t>praevia</a:t>
            </a:r>
            <a:r>
              <a:rPr lang="cs-CZ" dirty="0"/>
              <a:t>, akutní krvácení,..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80A-B3E1-4311-8776-F5C2C6E6680E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25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dirty="0"/>
              <a:t>Laktační amenorea - </a:t>
            </a:r>
            <a:r>
              <a:rPr lang="cs-CZ" dirty="0">
                <a:solidFill>
                  <a:schemeClr val="accent2"/>
                </a:solidFill>
              </a:rPr>
              <a:t>Zvýšená hodnota PRL </a:t>
            </a:r>
            <a:r>
              <a:rPr lang="cs-CZ" dirty="0"/>
              <a:t>-&gt; blokuje sekreci </a:t>
            </a:r>
            <a:r>
              <a:rPr lang="cs-CZ" dirty="0" err="1"/>
              <a:t>GnRH</a:t>
            </a:r>
            <a:r>
              <a:rPr lang="cs-CZ" dirty="0"/>
              <a:t> -&gt; snížená produkce FSH a LH -&gt; nedozrávají folikuly + anovulace </a:t>
            </a:r>
          </a:p>
          <a:p>
            <a:pPr lvl="1"/>
            <a:r>
              <a:rPr lang="cs-CZ" dirty="0"/>
              <a:t>Pro kojící matky – 10 týdnů od porodu je výskyt ovulace velmi nepravděpodobný</a:t>
            </a:r>
          </a:p>
          <a:p>
            <a:pPr lvl="1"/>
            <a:r>
              <a:rPr lang="cs-CZ" i="1" dirty="0"/>
              <a:t>Jakmile se objeví menstruace – je třeba začít používat i jiné metody antikoncepce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U přerušované souloži – teoreticky snížené riziko přenosu STD</a:t>
            </a:r>
          </a:p>
          <a:p>
            <a:endParaRPr lang="cs-CZ" dirty="0"/>
          </a:p>
          <a:p>
            <a:r>
              <a:rPr lang="cs-CZ" dirty="0"/>
              <a:t>V období kojení je doporučovanou metodou antikoncepce užívání samotných gestagenů, kombinovaná hormonální antikoncepce snižuje míru a délku období produkce mléka, dále lze doporučit IUD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80A-B3E1-4311-8776-F5C2C6E6680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31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Kondom = nejúčinnější metoda ochrany před STD ze všech bariérových metod</a:t>
            </a:r>
          </a:p>
          <a:p>
            <a:r>
              <a:rPr lang="cs-CZ" dirty="0"/>
              <a:t>	Rozdíl mezi ideální a typickými uživateli – odráží fakt, že je vysoké procento chybného využití kondomu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80A-B3E1-4311-8776-F5C2C6E6680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87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Tvar cervixu ovlivňuje parita ženy – u </a:t>
            </a:r>
            <a:r>
              <a:rPr lang="cs-CZ" dirty="0" err="1"/>
              <a:t>nulipar</a:t>
            </a:r>
            <a:r>
              <a:rPr lang="cs-CZ" dirty="0"/>
              <a:t>  je míra selhání 9% ve srovnání s </a:t>
            </a:r>
            <a:r>
              <a:rPr lang="cs-CZ" dirty="0" err="1"/>
              <a:t>multiparou</a:t>
            </a:r>
            <a:r>
              <a:rPr lang="cs-CZ" dirty="0"/>
              <a:t> – 20% - při dokonalém užívání, při typickém užívání – 20% </a:t>
            </a:r>
            <a:r>
              <a:rPr lang="cs-CZ" dirty="0" err="1"/>
              <a:t>nulipary</a:t>
            </a:r>
            <a:r>
              <a:rPr lang="cs-CZ" dirty="0"/>
              <a:t>, 40% </a:t>
            </a:r>
            <a:r>
              <a:rPr lang="cs-CZ" dirty="0" err="1"/>
              <a:t>multipary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80A-B3E1-4311-8776-F5C2C6E6680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916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Spermicidy snižují riziko nákazy STD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80A-B3E1-4311-8776-F5C2C6E6680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346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CVD = </a:t>
            </a:r>
            <a:r>
              <a:rPr lang="cs-CZ" dirty="0" err="1"/>
              <a:t>cardio-vascular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= kardiovaskulární onemocnění (onemocnění srdce a cév)</a:t>
            </a:r>
          </a:p>
          <a:p>
            <a:r>
              <a:rPr lang="cs-CZ" dirty="0"/>
              <a:t>HŽT = hluboká žilní </a:t>
            </a:r>
            <a:r>
              <a:rPr lang="cs-CZ" dirty="0" err="1"/>
              <a:t>tromboza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80A-B3E1-4311-8776-F5C2C6E6680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374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Ovariální cysty – jsou způsoby nekompletní blokádou ovulace -&gt; tedy v </a:t>
            </a:r>
            <a:r>
              <a:rPr lang="cs-CZ" dirty="0" err="1"/>
              <a:t>ováriích</a:t>
            </a:r>
            <a:r>
              <a:rPr lang="cs-CZ" dirty="0"/>
              <a:t> se nachází nějaké folikuly, z kterých vznikají cysty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80A-B3E1-4311-8776-F5C2C6E6680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255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IUD obecně snižuje pravděpodobnost mimoděložního těhotenství, pokud ale dojde k otěhotnění při zavedeném IUD, je pravděpodobnost mimoděložního těhotenství vůči nitroděložnímu těhotenství vyšší. </a:t>
            </a:r>
          </a:p>
          <a:p>
            <a:r>
              <a:rPr lang="cs-CZ" dirty="0"/>
              <a:t>Zhoršuje migraci spermií tím, že zahušťuje cervikální hlen, ovlivňuje </a:t>
            </a:r>
            <a:r>
              <a:rPr lang="cs-CZ" dirty="0" err="1"/>
              <a:t>uterotubární</a:t>
            </a:r>
            <a:r>
              <a:rPr lang="cs-CZ" dirty="0"/>
              <a:t> sekreci a motilitu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80A-B3E1-4311-8776-F5C2C6E6680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039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PID = </a:t>
            </a:r>
            <a:r>
              <a:rPr lang="cs-CZ" dirty="0" err="1"/>
              <a:t>pelvic</a:t>
            </a:r>
            <a:r>
              <a:rPr lang="cs-CZ" dirty="0"/>
              <a:t> </a:t>
            </a:r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dirty="0" err="1"/>
              <a:t>disease</a:t>
            </a:r>
            <a:endParaRPr lang="cs-CZ" dirty="0"/>
          </a:p>
          <a:p>
            <a:endParaRPr lang="cs-CZ" dirty="0"/>
          </a:p>
          <a:p>
            <a:r>
              <a:rPr lang="cs-CZ" dirty="0"/>
              <a:t>Typy IUD</a:t>
            </a:r>
          </a:p>
          <a:p>
            <a:pPr marL="228600" indent="-228600">
              <a:buAutoNum type="arabicPeriod"/>
            </a:pPr>
            <a:r>
              <a:rPr lang="cs-CZ" dirty="0" err="1"/>
              <a:t>Nemedikované</a:t>
            </a:r>
            <a:endParaRPr lang="cs-CZ" dirty="0"/>
          </a:p>
          <a:p>
            <a:pPr lvl="1"/>
            <a:r>
              <a:rPr lang="cs-CZ" dirty="0"/>
              <a:t>NEMEDIKOVANÉ </a:t>
            </a:r>
            <a:r>
              <a:rPr lang="cs-CZ" i="1" dirty="0"/>
              <a:t>(př. </a:t>
            </a:r>
            <a:r>
              <a:rPr lang="cs-CZ" i="1" dirty="0" err="1"/>
              <a:t>Gynefix</a:t>
            </a:r>
            <a:r>
              <a:rPr lang="cs-CZ" i="1" dirty="0"/>
              <a:t>)</a:t>
            </a:r>
            <a:endParaRPr lang="cs-CZ" dirty="0"/>
          </a:p>
          <a:p>
            <a:pPr lvl="2"/>
            <a:r>
              <a:rPr lang="cs-CZ" dirty="0"/>
              <a:t>Nehormonální tělísko s mědí</a:t>
            </a:r>
          </a:p>
          <a:p>
            <a:pPr lvl="2"/>
            <a:r>
              <a:rPr lang="cs-CZ" b="1" dirty="0">
                <a:solidFill>
                  <a:srgbClr val="C00000"/>
                </a:solidFill>
              </a:rPr>
              <a:t>MECHANISMUS ÚČINKU = přítomnost cizího tělesa -&gt; chronická zánětlivá reakce endometria </a:t>
            </a:r>
            <a:r>
              <a:rPr lang="cs-CZ" dirty="0"/>
              <a:t>-&gt; zhoršuje migraci spermií, způsobuje </a:t>
            </a:r>
            <a:r>
              <a:rPr lang="cs-CZ" dirty="0" err="1"/>
              <a:t>atrofizaci</a:t>
            </a:r>
            <a:r>
              <a:rPr lang="cs-CZ" dirty="0"/>
              <a:t> endometria </a:t>
            </a:r>
          </a:p>
          <a:p>
            <a:pPr marL="685800" lvl="1" indent="-228600">
              <a:buAutoNum type="arabicPeriod"/>
            </a:pPr>
            <a:endParaRPr lang="cs-CZ" dirty="0"/>
          </a:p>
          <a:p>
            <a:pPr marL="228600" indent="-228600">
              <a:buAutoNum type="arabicPeriod"/>
            </a:pPr>
            <a:r>
              <a:rPr lang="cs-CZ" dirty="0" err="1"/>
              <a:t>Medikované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MEDIKOVANÉ </a:t>
            </a:r>
            <a:r>
              <a:rPr lang="cs-CZ" i="1" dirty="0"/>
              <a:t>(př. </a:t>
            </a:r>
            <a:r>
              <a:rPr lang="cs-CZ" i="1" dirty="0" err="1"/>
              <a:t>Mirena</a:t>
            </a:r>
            <a:r>
              <a:rPr lang="cs-CZ" i="1" dirty="0"/>
              <a:t>)</a:t>
            </a:r>
            <a:endParaRPr lang="cs-CZ" dirty="0"/>
          </a:p>
          <a:p>
            <a:pPr lvl="2"/>
            <a:r>
              <a:rPr lang="cs-CZ" dirty="0"/>
              <a:t>Tělísko s gestageny (</a:t>
            </a:r>
            <a:r>
              <a:rPr lang="cs-CZ" dirty="0" err="1"/>
              <a:t>levonorgestrel</a:t>
            </a:r>
            <a:r>
              <a:rPr lang="cs-CZ" dirty="0"/>
              <a:t>)</a:t>
            </a:r>
          </a:p>
          <a:p>
            <a:pPr lvl="2"/>
            <a:r>
              <a:rPr lang="cs-CZ" b="1" dirty="0">
                <a:solidFill>
                  <a:schemeClr val="accent1"/>
                </a:solidFill>
              </a:rPr>
              <a:t>MECHANISMUS ÚČINKU </a:t>
            </a:r>
            <a:r>
              <a:rPr lang="cs-CZ" dirty="0"/>
              <a:t>= kombinace cizího tělesa + lokálně gestagenů -&gt; ovlivnění cervikálního hlenu, inhibice motility spermií, ovlivnění motility vejcovodů, </a:t>
            </a:r>
            <a:r>
              <a:rPr lang="cs-CZ" i="1" dirty="0"/>
              <a:t>snižuje se citlivost endometria vůči cirkulujícímu estrogenu -&gt; tedy výrazné </a:t>
            </a:r>
            <a:r>
              <a:rPr lang="cs-CZ" i="1" dirty="0" err="1"/>
              <a:t>antiproliferativní</a:t>
            </a:r>
            <a:r>
              <a:rPr lang="cs-CZ" i="1" dirty="0"/>
              <a:t> účinky na endometrium (</a:t>
            </a:r>
            <a:r>
              <a:rPr lang="cs-CZ" i="1" dirty="0" err="1"/>
              <a:t>hypomenorea</a:t>
            </a:r>
            <a:r>
              <a:rPr lang="cs-CZ" i="1" dirty="0"/>
              <a:t>, </a:t>
            </a:r>
            <a:r>
              <a:rPr lang="cs-CZ" i="1" dirty="0" err="1"/>
              <a:t>oligomenorea</a:t>
            </a:r>
            <a:r>
              <a:rPr lang="cs-CZ" i="1" dirty="0"/>
              <a:t> až amenorea)</a:t>
            </a:r>
            <a:endParaRPr lang="cs-CZ" dirty="0"/>
          </a:p>
          <a:p>
            <a:pPr lvl="2"/>
            <a:r>
              <a:rPr lang="cs-CZ" dirty="0"/>
              <a:t>Výhody?</a:t>
            </a:r>
          </a:p>
          <a:p>
            <a:pPr lvl="3"/>
            <a:r>
              <a:rPr lang="cs-CZ" dirty="0"/>
              <a:t>Snižuje riziko PID, snižuje riziko GEU, zvyšuje účinnost, omezení růstu myomů</a:t>
            </a:r>
          </a:p>
          <a:p>
            <a:pPr marL="685800" lvl="1" indent="-228600"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80A-B3E1-4311-8776-F5C2C6E6680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82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84523F-87C3-974D-46B0-90994C937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E691CB-1E17-ACF9-2DB8-7FA26F2B8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9B6DFA-3CE9-35AD-3E90-A322F457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1496-99E2-437C-8FCD-7C5B8D3DD8C7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1A55CB-C375-BAC9-7FB3-7714E028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46884D-0E81-97B1-9EFA-F2C6B3EB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69D-19CE-4BEB-B3CE-9E4EAF914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25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C8AAF-0EC7-E5EB-72A2-B38C1CCA9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59A1C9-5B3F-8F88-D571-4A61DE887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90EC47-67DE-BE4A-71BB-3C8862AB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1496-99E2-437C-8FCD-7C5B8D3DD8C7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A5F4B5-87BA-05F0-2C8E-811FC2CBA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872255-EFC6-F809-DCDB-720446AE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69D-19CE-4BEB-B3CE-9E4EAF914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8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91B2C93-250D-B246-7F8D-E85E6338E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185630-A273-A915-FFED-8D87329BB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5D8584-1F6C-9F03-BE8A-4BA0A4D16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1496-99E2-437C-8FCD-7C5B8D3DD8C7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3D502B-DF48-297F-C5D5-9637F2F4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2FD455-2D60-7984-854F-D80F0658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69D-19CE-4BEB-B3CE-9E4EAF914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18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DC8A8-D570-A13F-E193-F4E1821D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9E3953-2AF9-1E04-FAEA-D3BE78E62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C6A507-EE99-1199-E8E4-46651AF70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1496-99E2-437C-8FCD-7C5B8D3DD8C7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A72781-27F0-4E6E-A94F-FC5F63F2B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862C15-8D80-9597-3C5B-EFB61AF0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69D-19CE-4BEB-B3CE-9E4EAF914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68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D5693-0049-8C36-2FA3-197799509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0C989A-C0C0-73E1-E4AB-4819DE020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EC8473-B96F-30B3-8C4E-8C6A7124B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1496-99E2-437C-8FCD-7C5B8D3DD8C7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B22059-FCBD-F3E5-8F55-9A4F9591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8C9524-B259-DEB6-9779-E21ACE618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69D-19CE-4BEB-B3CE-9E4EAF914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97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34C39B-BCB1-667F-D57F-3D2A3A00D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5A88AE-8075-8797-7422-76D873043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525CA44-F2B9-92C3-8760-52D93FC44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2FC9C6-1CD1-5201-BA45-58E6B87C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1496-99E2-437C-8FCD-7C5B8D3DD8C7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1410CF-3151-9F28-21E2-164AD83C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EE607-B028-7565-DE0C-2B253D82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69D-19CE-4BEB-B3CE-9E4EAF914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01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F6B50-DA0F-A341-3894-F89E9707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3D6D60-FEAA-756D-5A05-291BE6C5A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64DD9F9-C054-7212-5FFC-AACD1E92D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BFD65EF-43DC-FD3A-379E-36B6E67BA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81BA632-0637-BE65-0CEA-2843966E3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1911826-3815-E384-9AEB-05B7D4CC8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1496-99E2-437C-8FCD-7C5B8D3DD8C7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8DD0D4F-EE23-1938-D817-2727CF13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7CFCA89-2733-A8A3-DD81-14CD7C04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69D-19CE-4BEB-B3CE-9E4EAF914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66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FFEA0E-8EF2-A77E-35AC-0EC573E3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74FAEB3-0F3F-30C5-1A73-83B5C15F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1496-99E2-437C-8FCD-7C5B8D3DD8C7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ABBCC0-C0DB-51F4-BE12-3215C828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6510804-3F3C-86DC-1964-465AF277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69D-19CE-4BEB-B3CE-9E4EAF914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96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A3411B9-C356-AB95-876E-1F05E298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1496-99E2-437C-8FCD-7C5B8D3DD8C7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4AB8373-ADA7-6998-5AC7-1BC232DB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C68411-A069-9914-20A3-B137DC5B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69D-19CE-4BEB-B3CE-9E4EAF914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54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5E68D-2EE2-0B86-A401-AD39C8F59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B86C66-984B-E8F8-CB87-F51D13E02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77A0A7-E4E4-C084-0165-FE5E5D121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2E8CC5-8D73-7726-5B45-B9844D95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1496-99E2-437C-8FCD-7C5B8D3DD8C7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745FB5-335C-256E-0B11-B9FB583D1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D9FAEC-E133-4393-F32D-13C5B52A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69D-19CE-4BEB-B3CE-9E4EAF914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1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7B598-4802-5665-8747-68D5166F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BB93031-6E20-7DA0-5E4E-70C83408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7319CC-F9AF-B169-7298-96D56DC96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EC2FC0-6F54-E77E-4E8C-11FE05FB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1496-99E2-437C-8FCD-7C5B8D3DD8C7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0A5252-A51A-E085-2056-59623EA2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82EBAE-83A9-5C15-240E-C09E69B0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69D-19CE-4BEB-B3CE-9E4EAF914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21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EAEBEB1-A08F-38AF-B63D-A28F3B6A3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C13D20-0898-5642-C2A3-C2BE67B85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26CADB-BACE-FDAE-06E9-977BA8B5A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31496-99E2-437C-8FCD-7C5B8D3DD8C7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86C20-0DB9-1BC9-C6EB-427BAE874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B280AC-C86B-8129-59A0-3C86DB54D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F269D-19CE-4BEB-B3CE-9E4EAF914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25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1D22E-ACD0-9203-454A-8F3717AF4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Plánované rodičovství a ATK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558A2C-A968-77D5-0CEE-C3A0493D32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Jana Vaněčková</a:t>
            </a:r>
          </a:p>
          <a:p>
            <a:pPr algn="r"/>
            <a:r>
              <a:rPr lang="cs-CZ" dirty="0"/>
              <a:t>LS 2023</a:t>
            </a:r>
          </a:p>
          <a:p>
            <a:pPr algn="r"/>
            <a:r>
              <a:rPr lang="cs-CZ" dirty="0"/>
              <a:t>ÚPMD</a:t>
            </a:r>
          </a:p>
        </p:txBody>
      </p:sp>
    </p:spTree>
    <p:extLst>
      <p:ext uri="{BB962C8B-B14F-4D97-AF65-F5344CB8AC3E}">
        <p14:creationId xmlns:p14="http://schemas.microsoft.com/office/powerpoint/2010/main" val="1581054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65F34-3733-5915-81FB-5E3AE9AA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Mechanické bariéry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91B451-1B59-DDF4-C65B-076A32DC9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Mužský kondom</a:t>
            </a:r>
          </a:p>
          <a:p>
            <a:pPr lvl="1"/>
            <a:r>
              <a:rPr lang="cs-CZ" dirty="0"/>
              <a:t>Vysoké procento jeho chybného využití</a:t>
            </a:r>
          </a:p>
          <a:p>
            <a:pPr lvl="1"/>
            <a:r>
              <a:rPr lang="cs-CZ" dirty="0"/>
              <a:t>+</a:t>
            </a:r>
          </a:p>
          <a:p>
            <a:pPr lvl="2"/>
            <a:r>
              <a:rPr lang="cs-CZ" dirty="0"/>
              <a:t>Snadno dostupné, levné</a:t>
            </a:r>
          </a:p>
          <a:p>
            <a:pPr lvl="1"/>
            <a:r>
              <a:rPr lang="cs-CZ" dirty="0"/>
              <a:t>-</a:t>
            </a:r>
          </a:p>
          <a:p>
            <a:pPr lvl="2"/>
            <a:r>
              <a:rPr lang="cs-CZ" dirty="0"/>
              <a:t>Mohou snižovat prožitek ze sexu, alergie, možné protržení, sesunutí</a:t>
            </a:r>
          </a:p>
          <a:p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Ženský kondom (</a:t>
            </a:r>
            <a:r>
              <a:rPr lang="cs-CZ" b="1" dirty="0" err="1">
                <a:solidFill>
                  <a:schemeClr val="accent2">
                    <a:lumMod val="50000"/>
                  </a:schemeClr>
                </a:solidFill>
              </a:rPr>
              <a:t>femidom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cs-CZ" dirty="0"/>
              <a:t>Vnitřní kroužek + zevní kroužek</a:t>
            </a:r>
          </a:p>
          <a:p>
            <a:pPr lvl="1"/>
            <a:r>
              <a:rPr lang="cs-CZ" dirty="0"/>
              <a:t>Možnost inzerce až 8 hod před stykem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B099A522-D01F-EAAC-3E8E-254FEB0DC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130661"/>
              </p:ext>
            </p:extLst>
          </p:nvPr>
        </p:nvGraphicFramePr>
        <p:xfrm>
          <a:off x="7796463" y="365125"/>
          <a:ext cx="4186990" cy="17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990">
                  <a:extLst>
                    <a:ext uri="{9D8B030D-6E8A-4147-A177-3AD203B41FA5}">
                      <a16:colId xmlns:a16="http://schemas.microsoft.com/office/drawing/2014/main" val="3112028446"/>
                    </a:ext>
                  </a:extLst>
                </a:gridCol>
              </a:tblGrid>
              <a:tr h="1742658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FFFF00"/>
                          </a:solidFill>
                        </a:rPr>
                        <a:t>Chrání metoda proti přenosu </a:t>
                      </a:r>
                    </a:p>
                    <a:p>
                      <a:r>
                        <a:rPr lang="cs-CZ" sz="2400" dirty="0">
                          <a:solidFill>
                            <a:srgbClr val="FFFF00"/>
                          </a:solidFill>
                        </a:rPr>
                        <a:t>STD? </a:t>
                      </a:r>
                    </a:p>
                    <a:p>
                      <a:r>
                        <a:rPr lang="cs-CZ" sz="2400" b="0" dirty="0"/>
                        <a:t>(</a:t>
                      </a:r>
                      <a:r>
                        <a:rPr lang="cs-CZ" sz="2400" b="0" dirty="0" err="1"/>
                        <a:t>sexual</a:t>
                      </a:r>
                      <a:r>
                        <a:rPr lang="cs-CZ" sz="2400" b="0" dirty="0"/>
                        <a:t> </a:t>
                      </a:r>
                      <a:r>
                        <a:rPr lang="cs-CZ" sz="2400" b="0" dirty="0" err="1"/>
                        <a:t>transmitted</a:t>
                      </a:r>
                      <a:r>
                        <a:rPr lang="cs-CZ" sz="2400" b="0" dirty="0"/>
                        <a:t> </a:t>
                      </a:r>
                      <a:r>
                        <a:rPr lang="cs-CZ" sz="2400" b="0" dirty="0" err="1"/>
                        <a:t>diseases</a:t>
                      </a:r>
                      <a:r>
                        <a:rPr lang="cs-CZ" sz="2400" b="0" dirty="0"/>
                        <a:t> = sexuálně přenosné choroby)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833329"/>
                  </a:ext>
                </a:extLst>
              </a:tr>
            </a:tbl>
          </a:graphicData>
        </a:graphic>
      </p:graphicFrame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64519678-36C9-9961-9A0B-25167C122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46581"/>
              </p:ext>
            </p:extLst>
          </p:nvPr>
        </p:nvGraphicFramePr>
        <p:xfrm>
          <a:off x="9688648" y="2935880"/>
          <a:ext cx="1288143" cy="6515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88143">
                  <a:extLst>
                    <a:ext uri="{9D8B030D-6E8A-4147-A177-3AD203B41FA5}">
                      <a16:colId xmlns:a16="http://schemas.microsoft.com/office/drawing/2014/main" val="1004421683"/>
                    </a:ext>
                  </a:extLst>
                </a:gridCol>
              </a:tblGrid>
              <a:tr h="65151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ANO!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754772"/>
                  </a:ext>
                </a:extLst>
              </a:tr>
            </a:tbl>
          </a:graphicData>
        </a:graphic>
      </p:graphicFrame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459056F-9310-60BC-BF6E-CE26EE256ED1}"/>
              </a:ext>
            </a:extLst>
          </p:cNvPr>
          <p:cNvCxnSpPr>
            <a:cxnSpLocks/>
          </p:cNvCxnSpPr>
          <p:nvPr/>
        </p:nvCxnSpPr>
        <p:spPr>
          <a:xfrm>
            <a:off x="10332720" y="2194560"/>
            <a:ext cx="0" cy="6515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5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AD2F93A-B110-3C67-7068-2A7793A6D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504825"/>
              </p:ext>
            </p:extLst>
          </p:nvPr>
        </p:nvGraphicFramePr>
        <p:xfrm>
          <a:off x="1724024" y="1460897"/>
          <a:ext cx="8743951" cy="3936205"/>
        </p:xfrm>
        <a:graphic>
          <a:graphicData uri="http://schemas.openxmlformats.org/drawingml/2006/table">
            <a:tbl>
              <a:tblPr/>
              <a:tblGrid>
                <a:gridCol w="4141871">
                  <a:extLst>
                    <a:ext uri="{9D8B030D-6E8A-4147-A177-3AD203B41FA5}">
                      <a16:colId xmlns:a16="http://schemas.microsoft.com/office/drawing/2014/main" val="3021335101"/>
                    </a:ext>
                  </a:extLst>
                </a:gridCol>
                <a:gridCol w="2301040">
                  <a:extLst>
                    <a:ext uri="{9D8B030D-6E8A-4147-A177-3AD203B41FA5}">
                      <a16:colId xmlns:a16="http://schemas.microsoft.com/office/drawing/2014/main" val="690633836"/>
                    </a:ext>
                  </a:extLst>
                </a:gridCol>
                <a:gridCol w="2301040">
                  <a:extLst>
                    <a:ext uri="{9D8B030D-6E8A-4147-A177-3AD203B41FA5}">
                      <a16:colId xmlns:a16="http://schemas.microsoft.com/office/drawing/2014/main" val="1746589355"/>
                    </a:ext>
                  </a:extLst>
                </a:gridCol>
              </a:tblGrid>
              <a:tr h="7872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Procento otěhotnění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45742"/>
                  </a:ext>
                </a:extLst>
              </a:tr>
              <a:tr h="7872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Ideální uživatelka (%)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Typická uživatelka (%)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038010"/>
                  </a:ext>
                </a:extLst>
              </a:tr>
              <a:tr h="7872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Kondom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378120"/>
                  </a:ext>
                </a:extLst>
              </a:tr>
              <a:tr h="7872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Mužský</a:t>
                      </a:r>
                    </a:p>
                  </a:txBody>
                  <a:tcPr marL="857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730003"/>
                  </a:ext>
                </a:extLst>
              </a:tr>
              <a:tr h="7872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Ženský </a:t>
                      </a:r>
                    </a:p>
                  </a:txBody>
                  <a:tcPr marL="857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014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761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DDA588-FDC9-7F8E-E915-962B5D2A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Mechanické bariéry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7541F4-1D6C-7E9A-73D2-29F06FD23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86701" cy="4667250"/>
          </a:xfrm>
        </p:spPr>
        <p:txBody>
          <a:bodyPr>
            <a:normAutofit fontScale="925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Diafragma (vaginální pesar)</a:t>
            </a:r>
          </a:p>
          <a:p>
            <a:pPr lvl="1"/>
            <a:r>
              <a:rPr lang="cs-CZ" dirty="0"/>
              <a:t>Pružný kovový kroužek vyplněný latexovou folií</a:t>
            </a:r>
          </a:p>
          <a:p>
            <a:pPr lvl="1"/>
            <a:r>
              <a:rPr lang="cs-CZ" dirty="0"/>
              <a:t>Po zavedení + styku zanechat cca 6 hod, doporučuje se užívat se spermicidy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Cervikální klobouček</a:t>
            </a:r>
          </a:p>
          <a:p>
            <a:pPr lvl="1"/>
            <a:r>
              <a:rPr lang="cs-CZ" dirty="0"/>
              <a:t>Tvar jako cervix, vyráběn z latexu</a:t>
            </a:r>
          </a:p>
          <a:p>
            <a:pPr lvl="1"/>
            <a:r>
              <a:rPr lang="cs-CZ" dirty="0"/>
              <a:t>+ spermicidy!</a:t>
            </a:r>
          </a:p>
          <a:p>
            <a:pPr lvl="1"/>
            <a:r>
              <a:rPr lang="cs-CZ" dirty="0"/>
              <a:t>Možnost zavést až 8 hod před stykem + ponechat až 48 h po styku</a:t>
            </a:r>
          </a:p>
          <a:p>
            <a:pPr lvl="1"/>
            <a:r>
              <a:rPr lang="cs-CZ" dirty="0"/>
              <a:t>Účinnost závisí na tvaru cervixu – to ovlivňuje???</a:t>
            </a:r>
          </a:p>
          <a:p>
            <a:r>
              <a:rPr lang="cs-CZ" b="1" dirty="0">
                <a:solidFill>
                  <a:srgbClr val="FF0000"/>
                </a:solidFill>
              </a:rPr>
              <a:t>Kontracepční houba</a:t>
            </a:r>
          </a:p>
          <a:p>
            <a:pPr lvl="1"/>
            <a:r>
              <a:rPr lang="cs-CZ" dirty="0"/>
              <a:t>Po zvlhčení aplikace přímo na cervix, po styku ponechat 6 hod</a:t>
            </a:r>
          </a:p>
          <a:p>
            <a:endParaRPr lang="cs-CZ" dirty="0"/>
          </a:p>
        </p:txBody>
      </p:sp>
      <p:pic>
        <p:nvPicPr>
          <p:cNvPr id="1026" name="Picture 2" descr="Caya Diafragma - vaginální pesar pro ženy">
            <a:extLst>
              <a:ext uri="{FF2B5EF4-FFF2-40B4-BE49-F238E27FC236}">
                <a16:creationId xmlns:a16="http://schemas.microsoft.com/office/drawing/2014/main" id="{528E3339-AD73-5C97-7673-C4916D26F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5" y="91168"/>
            <a:ext cx="5002667" cy="214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mCap Pesar - Forlady.cz">
            <a:extLst>
              <a:ext uri="{FF2B5EF4-FFF2-40B4-BE49-F238E27FC236}">
                <a16:creationId xmlns:a16="http://schemas.microsoft.com/office/drawing/2014/main" id="{EB6FE118-5003-9905-DBE8-BDA9F658F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01" y="2505396"/>
            <a:ext cx="2975251" cy="223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Sponge - Teen Health Source">
            <a:extLst>
              <a:ext uri="{FF2B5EF4-FFF2-40B4-BE49-F238E27FC236}">
                <a16:creationId xmlns:a16="http://schemas.microsoft.com/office/drawing/2014/main" id="{79B9F01B-452B-4549-A449-9D6F64D30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818" y="4622346"/>
            <a:ext cx="2429062" cy="214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726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EE7AB15-1C22-8629-CF59-8368F94ED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970477"/>
              </p:ext>
            </p:extLst>
          </p:nvPr>
        </p:nvGraphicFramePr>
        <p:xfrm>
          <a:off x="2339641" y="523310"/>
          <a:ext cx="7512718" cy="5811380"/>
        </p:xfrm>
        <a:graphic>
          <a:graphicData uri="http://schemas.openxmlformats.org/drawingml/2006/table">
            <a:tbl>
              <a:tblPr/>
              <a:tblGrid>
                <a:gridCol w="3558656">
                  <a:extLst>
                    <a:ext uri="{9D8B030D-6E8A-4147-A177-3AD203B41FA5}">
                      <a16:colId xmlns:a16="http://schemas.microsoft.com/office/drawing/2014/main" val="3316381901"/>
                    </a:ext>
                  </a:extLst>
                </a:gridCol>
                <a:gridCol w="1977031">
                  <a:extLst>
                    <a:ext uri="{9D8B030D-6E8A-4147-A177-3AD203B41FA5}">
                      <a16:colId xmlns:a16="http://schemas.microsoft.com/office/drawing/2014/main" val="3082403757"/>
                    </a:ext>
                  </a:extLst>
                </a:gridCol>
                <a:gridCol w="1977031">
                  <a:extLst>
                    <a:ext uri="{9D8B030D-6E8A-4147-A177-3AD203B41FA5}">
                      <a16:colId xmlns:a16="http://schemas.microsoft.com/office/drawing/2014/main" val="1331829780"/>
                    </a:ext>
                  </a:extLst>
                </a:gridCol>
              </a:tblGrid>
              <a:tr h="5811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Procento otěhotnění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570354"/>
                  </a:ext>
                </a:extLst>
              </a:tr>
              <a:tr h="5811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Ideální uživatelka (%)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Typická uživatelka (%)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512137"/>
                  </a:ext>
                </a:extLst>
              </a:tr>
              <a:tr h="581138">
                <a:tc>
                  <a:txBody>
                    <a:bodyPr/>
                    <a:lstStyle/>
                    <a:p>
                      <a:pPr lvl="0" algn="l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Žádná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430126"/>
                  </a:ext>
                </a:extLst>
              </a:tr>
              <a:tr h="5811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Cervikální klobouček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084508"/>
                  </a:ext>
                </a:extLst>
              </a:tr>
              <a:tr h="5811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Multipary</a:t>
                      </a:r>
                    </a:p>
                  </a:txBody>
                  <a:tcPr marL="857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448931"/>
                  </a:ext>
                </a:extLst>
              </a:tr>
              <a:tr h="5811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Nulipary</a:t>
                      </a:r>
                    </a:p>
                  </a:txBody>
                  <a:tcPr marL="857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092865"/>
                  </a:ext>
                </a:extLst>
              </a:tr>
              <a:tr h="5811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Kontracepční houba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498061"/>
                  </a:ext>
                </a:extLst>
              </a:tr>
              <a:tr h="5811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Multipary</a:t>
                      </a:r>
                    </a:p>
                  </a:txBody>
                  <a:tcPr marL="857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50658"/>
                  </a:ext>
                </a:extLst>
              </a:tr>
              <a:tr h="5811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Nulipary</a:t>
                      </a:r>
                    </a:p>
                  </a:txBody>
                  <a:tcPr marL="857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659534"/>
                  </a:ext>
                </a:extLst>
              </a:tr>
              <a:tr h="5811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Diafragma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911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796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8CD5E-5537-FE1D-6360-ABBDF8DD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Spermicidy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C6C6C4-70E3-3AD1-2850-CFDDDEA1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Obsahují </a:t>
            </a:r>
            <a:r>
              <a:rPr lang="cs-CZ" i="1" dirty="0"/>
              <a:t>povrchově aktivní </a:t>
            </a:r>
            <a:r>
              <a:rPr lang="cs-CZ" dirty="0"/>
              <a:t>látky, které rozrušují </a:t>
            </a:r>
            <a:r>
              <a:rPr lang="cs-CZ" i="1" dirty="0"/>
              <a:t>membránu</a:t>
            </a:r>
            <a:r>
              <a:rPr lang="cs-CZ" dirty="0"/>
              <a:t> spermií</a:t>
            </a:r>
          </a:p>
          <a:p>
            <a:r>
              <a:rPr lang="cs-CZ" dirty="0"/>
              <a:t>Formy – pěny, gely, tablety, krémy,..</a:t>
            </a:r>
          </a:p>
          <a:p>
            <a:r>
              <a:rPr lang="cs-CZ" dirty="0"/>
              <a:t>Zavedení – před pohlavním stykem</a:t>
            </a:r>
          </a:p>
          <a:p>
            <a:r>
              <a:rPr lang="cs-CZ" dirty="0"/>
              <a:t>Účinnost – max 1 hod, 6 h po styku se vyhnout sprchování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6B89A16A-E91E-47D5-4E54-EC977511E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216319"/>
              </p:ext>
            </p:extLst>
          </p:nvPr>
        </p:nvGraphicFramePr>
        <p:xfrm>
          <a:off x="7850891" y="156577"/>
          <a:ext cx="4186990" cy="17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990">
                  <a:extLst>
                    <a:ext uri="{9D8B030D-6E8A-4147-A177-3AD203B41FA5}">
                      <a16:colId xmlns:a16="http://schemas.microsoft.com/office/drawing/2014/main" val="3112028446"/>
                    </a:ext>
                  </a:extLst>
                </a:gridCol>
              </a:tblGrid>
              <a:tr h="1742658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FFFF00"/>
                          </a:solidFill>
                        </a:rPr>
                        <a:t>Chrání metoda proti přenosu </a:t>
                      </a:r>
                    </a:p>
                    <a:p>
                      <a:r>
                        <a:rPr lang="cs-CZ" sz="2400" dirty="0">
                          <a:solidFill>
                            <a:srgbClr val="FFFF00"/>
                          </a:solidFill>
                        </a:rPr>
                        <a:t>STD? </a:t>
                      </a:r>
                    </a:p>
                    <a:p>
                      <a:r>
                        <a:rPr lang="cs-CZ" sz="2400" b="0" dirty="0"/>
                        <a:t>(</a:t>
                      </a:r>
                      <a:r>
                        <a:rPr lang="cs-CZ" sz="2400" b="0" dirty="0" err="1"/>
                        <a:t>sexual</a:t>
                      </a:r>
                      <a:r>
                        <a:rPr lang="cs-CZ" sz="2400" b="0" dirty="0"/>
                        <a:t> </a:t>
                      </a:r>
                      <a:r>
                        <a:rPr lang="cs-CZ" sz="2400" b="0" dirty="0" err="1"/>
                        <a:t>transmitted</a:t>
                      </a:r>
                      <a:r>
                        <a:rPr lang="cs-CZ" sz="2400" b="0" dirty="0"/>
                        <a:t> </a:t>
                      </a:r>
                      <a:r>
                        <a:rPr lang="cs-CZ" sz="2400" b="0" dirty="0" err="1"/>
                        <a:t>diseases</a:t>
                      </a:r>
                      <a:r>
                        <a:rPr lang="cs-CZ" sz="2400" b="0" dirty="0"/>
                        <a:t> = sexuálně přenosné choroby)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833329"/>
                  </a:ext>
                </a:extLst>
              </a:tr>
            </a:tbl>
          </a:graphicData>
        </a:graphic>
      </p:graphicFrame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A9925AEB-0937-F25D-9AC5-65AAECDE6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106587"/>
              </p:ext>
            </p:extLst>
          </p:nvPr>
        </p:nvGraphicFramePr>
        <p:xfrm>
          <a:off x="9944386" y="2956560"/>
          <a:ext cx="2107914" cy="94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7914">
                  <a:extLst>
                    <a:ext uri="{9D8B030D-6E8A-4147-A177-3AD203B41FA5}">
                      <a16:colId xmlns:a16="http://schemas.microsoft.com/office/drawing/2014/main" val="1004421683"/>
                    </a:ext>
                  </a:extLst>
                </a:gridCol>
              </a:tblGrid>
              <a:tr h="847877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Částečně ANO!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754772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E2FFDFA9-BA2F-BB92-DC46-9D38361CA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841446"/>
              </p:ext>
            </p:extLst>
          </p:nvPr>
        </p:nvGraphicFramePr>
        <p:xfrm>
          <a:off x="1541330" y="4001294"/>
          <a:ext cx="7518448" cy="2526632"/>
        </p:xfrm>
        <a:graphic>
          <a:graphicData uri="http://schemas.openxmlformats.org/drawingml/2006/table">
            <a:tbl>
              <a:tblPr/>
              <a:tblGrid>
                <a:gridCol w="3561370">
                  <a:extLst>
                    <a:ext uri="{9D8B030D-6E8A-4147-A177-3AD203B41FA5}">
                      <a16:colId xmlns:a16="http://schemas.microsoft.com/office/drawing/2014/main" val="4275278689"/>
                    </a:ext>
                  </a:extLst>
                </a:gridCol>
                <a:gridCol w="1978539">
                  <a:extLst>
                    <a:ext uri="{9D8B030D-6E8A-4147-A177-3AD203B41FA5}">
                      <a16:colId xmlns:a16="http://schemas.microsoft.com/office/drawing/2014/main" val="1244609012"/>
                    </a:ext>
                  </a:extLst>
                </a:gridCol>
                <a:gridCol w="1978539">
                  <a:extLst>
                    <a:ext uri="{9D8B030D-6E8A-4147-A177-3AD203B41FA5}">
                      <a16:colId xmlns:a16="http://schemas.microsoft.com/office/drawing/2014/main" val="4107187493"/>
                    </a:ext>
                  </a:extLst>
                </a:gridCol>
              </a:tblGrid>
              <a:tr h="6316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Procento otěhotnění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529590"/>
                  </a:ext>
                </a:extLst>
              </a:tr>
              <a:tr h="6316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Ideální uživatelka (%)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Typická uživatelka (%)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441193"/>
                  </a:ext>
                </a:extLst>
              </a:tr>
              <a:tr h="6316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Žádná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748064"/>
                  </a:ext>
                </a:extLst>
              </a:tr>
              <a:tr h="6316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Spermicidy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723134"/>
                  </a:ext>
                </a:extLst>
              </a:tr>
            </a:tbl>
          </a:graphicData>
        </a:graphic>
      </p:graphicFrame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D40E38D-45E0-5C96-281D-841022CC0883}"/>
              </a:ext>
            </a:extLst>
          </p:cNvPr>
          <p:cNvCxnSpPr>
            <a:cxnSpLocks/>
          </p:cNvCxnSpPr>
          <p:nvPr/>
        </p:nvCxnSpPr>
        <p:spPr>
          <a:xfrm>
            <a:off x="11578590" y="2057400"/>
            <a:ext cx="0" cy="7429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28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A69BE-A8DB-E7C1-A7C5-06C4A020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Hormonální antikoncepce - </a:t>
            </a:r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KOMBINOVANÁ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E23392-5F5B-1A8F-A1E8-0371103B0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lnSpcReduction="10000"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Kombinovaná hormonální antikoncepce - COC</a:t>
            </a:r>
          </a:p>
          <a:p>
            <a:pPr lvl="1"/>
            <a:r>
              <a:rPr lang="cs-CZ" sz="2800" dirty="0"/>
              <a:t>V klinické praxi od r. 1962 – od té doby výrazné snížení dávek pohlavních hormonů</a:t>
            </a:r>
          </a:p>
          <a:p>
            <a:pPr lvl="1"/>
            <a:r>
              <a:rPr lang="cs-CZ" sz="2800" b="1" dirty="0">
                <a:solidFill>
                  <a:schemeClr val="accent2"/>
                </a:solidFill>
              </a:rPr>
              <a:t>Estrogenní komponenta</a:t>
            </a:r>
          </a:p>
          <a:p>
            <a:pPr lvl="2"/>
            <a:r>
              <a:rPr lang="cs-CZ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vysokodávkové</a:t>
            </a: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(40 – 50 </a:t>
            </a:r>
            <a:r>
              <a:rPr lang="cs-CZ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mcg</a:t>
            </a: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nízkodávkové</a:t>
            </a: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(30 – 37,5 </a:t>
            </a:r>
            <a:r>
              <a:rPr lang="cs-CZ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mcg</a:t>
            </a: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velmi </a:t>
            </a:r>
            <a:r>
              <a:rPr lang="cs-CZ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nízkodávkové</a:t>
            </a: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(15 – 20 </a:t>
            </a:r>
            <a:r>
              <a:rPr lang="cs-CZ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mcg</a:t>
            </a: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400" i="1" dirty="0"/>
          </a:p>
          <a:p>
            <a:pPr lvl="1"/>
            <a:r>
              <a:rPr lang="cs-CZ" sz="2800" b="1" dirty="0" err="1">
                <a:solidFill>
                  <a:schemeClr val="accent2">
                    <a:lumMod val="50000"/>
                  </a:schemeClr>
                </a:solidFill>
              </a:rPr>
              <a:t>Gestagenní</a:t>
            </a: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 komponenta </a:t>
            </a:r>
          </a:p>
          <a:p>
            <a:pPr lvl="1"/>
            <a:r>
              <a:rPr lang="cs-CZ" sz="2800" dirty="0"/>
              <a:t>Přípravky:</a:t>
            </a:r>
          </a:p>
          <a:p>
            <a:pPr lvl="2"/>
            <a:r>
              <a:rPr lang="cs-CZ" sz="2400" b="1" dirty="0">
                <a:solidFill>
                  <a:schemeClr val="accent1"/>
                </a:solidFill>
              </a:rPr>
              <a:t>MONOFÁZICKÉ</a:t>
            </a:r>
          </a:p>
          <a:p>
            <a:pPr lvl="3"/>
            <a:r>
              <a:rPr lang="cs-CZ" sz="2000" dirty="0"/>
              <a:t>Konstantní dávku v každé tabletě</a:t>
            </a:r>
          </a:p>
          <a:p>
            <a:pPr lvl="2"/>
            <a:r>
              <a:rPr lang="cs-CZ" sz="2400" b="1" dirty="0">
                <a:solidFill>
                  <a:schemeClr val="accent6">
                    <a:lumMod val="50000"/>
                  </a:schemeClr>
                </a:solidFill>
              </a:rPr>
              <a:t>FÁZICKÉ </a:t>
            </a:r>
          </a:p>
          <a:p>
            <a:pPr lvl="3"/>
            <a:r>
              <a:rPr lang="cs-CZ" sz="2000" dirty="0"/>
              <a:t>Dávka obou komponent se mění</a:t>
            </a:r>
          </a:p>
          <a:p>
            <a:pPr lvl="1"/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tablet + 7 dní placebo </a:t>
            </a:r>
            <a:endParaRPr lang="cs-CZ" sz="2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46B2661-1B03-0BED-8471-753EFF09DD83}"/>
              </a:ext>
            </a:extLst>
          </p:cNvPr>
          <p:cNvSpPr txBox="1"/>
          <p:nvPr/>
        </p:nvSpPr>
        <p:spPr>
          <a:xfrm>
            <a:off x="7266214" y="4457701"/>
            <a:ext cx="3940015" cy="216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/>
              <a:t>Mechanismus účinku: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</a:rPr>
              <a:t>Zástava ovulace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Změny kvality cervikálního hlenu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Atrofizace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endometria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Narušení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tubárního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transportu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03625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C5138-8D46-8C32-64D8-2DE31311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solidFill>
                  <a:srgbClr val="C00000"/>
                </a:solidFill>
              </a:rPr>
              <a:t>COC – metabolické účinky, bezpečnost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EB51CD-CA77-694D-B18A-86466EBEF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10" y="1401210"/>
            <a:ext cx="7082590" cy="5260847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Interakce s léky</a:t>
            </a:r>
          </a:p>
          <a:p>
            <a:pPr lvl="1"/>
            <a:r>
              <a:rPr lang="cs-CZ" dirty="0"/>
              <a:t>Př. s ATB – často souvislost s gastrointestinálními NÚ (zvracení,..)</a:t>
            </a:r>
          </a:p>
          <a:p>
            <a:r>
              <a:rPr lang="cs-CZ" b="1" dirty="0">
                <a:solidFill>
                  <a:srgbClr val="FF0000"/>
                </a:solidFill>
              </a:rPr>
              <a:t>Venózní trombózy</a:t>
            </a:r>
          </a:p>
          <a:p>
            <a:pPr lvl="1"/>
            <a:r>
              <a:rPr lang="cs-CZ" dirty="0"/>
              <a:t>Estrogenní komponenta</a:t>
            </a:r>
          </a:p>
          <a:p>
            <a:pPr lvl="1"/>
            <a:r>
              <a:rPr lang="cs-CZ" dirty="0"/>
              <a:t>Riziko je 3-4x vyšší, po vysazení ihned mizí</a:t>
            </a:r>
          </a:p>
          <a:p>
            <a:r>
              <a:rPr lang="cs-CZ" b="1" dirty="0">
                <a:solidFill>
                  <a:srgbClr val="FF0000"/>
                </a:solidFill>
              </a:rPr>
              <a:t>CMP </a:t>
            </a:r>
            <a:r>
              <a:rPr lang="cs-CZ" dirty="0"/>
              <a:t>– vyšší riziko u žen s migrénou + aurami</a:t>
            </a:r>
          </a:p>
          <a:p>
            <a:r>
              <a:rPr lang="cs-CZ" b="1" dirty="0">
                <a:solidFill>
                  <a:srgbClr val="FF0000"/>
                </a:solidFill>
              </a:rPr>
              <a:t>Hypertenze </a:t>
            </a:r>
            <a:r>
              <a:rPr lang="cs-CZ" dirty="0"/>
              <a:t>– třeba monitorovat TK</a:t>
            </a:r>
          </a:p>
          <a:p>
            <a:r>
              <a:rPr lang="cs-CZ" b="1" dirty="0">
                <a:solidFill>
                  <a:srgbClr val="FF0000"/>
                </a:solidFill>
              </a:rPr>
              <a:t>Fertilita</a:t>
            </a:r>
            <a:r>
              <a:rPr lang="cs-CZ" dirty="0"/>
              <a:t> – </a:t>
            </a:r>
            <a:r>
              <a:rPr lang="cs-CZ" dirty="0" err="1"/>
              <a:t>amonorea</a:t>
            </a:r>
            <a:r>
              <a:rPr lang="cs-CZ" dirty="0"/>
              <a:t> po vysazení = již dříve existující problém (90% žen do 3 měsíců bude ovulovat)</a:t>
            </a:r>
          </a:p>
          <a:p>
            <a:r>
              <a:rPr lang="cs-CZ" b="1" dirty="0">
                <a:solidFill>
                  <a:srgbClr val="FF0000"/>
                </a:solidFill>
              </a:rPr>
              <a:t>Laktace </a:t>
            </a:r>
          </a:p>
          <a:p>
            <a:pPr lvl="1"/>
            <a:r>
              <a:rPr lang="cs-CZ" dirty="0"/>
              <a:t>Estrogeny – mohou snižovat produkci mléka -&gt; v laktaci jen </a:t>
            </a:r>
            <a:r>
              <a:rPr lang="cs-CZ" dirty="0" err="1"/>
              <a:t>gestagenní</a:t>
            </a:r>
            <a:r>
              <a:rPr lang="cs-CZ" dirty="0"/>
              <a:t> přípravky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280F2B3-4E17-E4F2-364D-7896ABC6F039}"/>
              </a:ext>
            </a:extLst>
          </p:cNvPr>
          <p:cNvSpPr txBox="1"/>
          <p:nvPr/>
        </p:nvSpPr>
        <p:spPr>
          <a:xfrm>
            <a:off x="7543800" y="1401210"/>
            <a:ext cx="4186989" cy="1938992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u="sng" dirty="0">
                <a:solidFill>
                  <a:srgbClr val="C00000"/>
                </a:solidFill>
              </a:rPr>
              <a:t>KI užívání COC: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CVD, HŽT v anamnéze, plicní embolie v anamnéze, neléčená hypertenze, karcinom prsu, estrogen – dependentní </a:t>
            </a:r>
            <a:r>
              <a:rPr lang="cs-CZ" sz="2000" dirty="0" err="1"/>
              <a:t>neoplazie</a:t>
            </a:r>
            <a:r>
              <a:rPr lang="cs-CZ" sz="2000" dirty="0"/>
              <a:t>, kouření…, 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8BA3E95-8A45-324E-2EF1-413E3B5C1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196896"/>
              </p:ext>
            </p:extLst>
          </p:nvPr>
        </p:nvGraphicFramePr>
        <p:xfrm>
          <a:off x="7543800" y="3714132"/>
          <a:ext cx="4186990" cy="17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990">
                  <a:extLst>
                    <a:ext uri="{9D8B030D-6E8A-4147-A177-3AD203B41FA5}">
                      <a16:colId xmlns:a16="http://schemas.microsoft.com/office/drawing/2014/main" val="3112028446"/>
                    </a:ext>
                  </a:extLst>
                </a:gridCol>
              </a:tblGrid>
              <a:tr h="1742658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FFFF00"/>
                          </a:solidFill>
                        </a:rPr>
                        <a:t>Chrání metoda proti přenosu </a:t>
                      </a:r>
                    </a:p>
                    <a:p>
                      <a:r>
                        <a:rPr lang="cs-CZ" sz="2400" dirty="0">
                          <a:solidFill>
                            <a:srgbClr val="FFFF00"/>
                          </a:solidFill>
                        </a:rPr>
                        <a:t>STD? </a:t>
                      </a:r>
                    </a:p>
                    <a:p>
                      <a:r>
                        <a:rPr lang="cs-CZ" sz="2400" b="0" dirty="0"/>
                        <a:t>(</a:t>
                      </a:r>
                      <a:r>
                        <a:rPr lang="cs-CZ" sz="2400" b="0" dirty="0" err="1"/>
                        <a:t>sexual</a:t>
                      </a:r>
                      <a:r>
                        <a:rPr lang="cs-CZ" sz="2400" b="0" dirty="0"/>
                        <a:t> </a:t>
                      </a:r>
                      <a:r>
                        <a:rPr lang="cs-CZ" sz="2400" b="0" dirty="0" err="1"/>
                        <a:t>transmitted</a:t>
                      </a:r>
                      <a:r>
                        <a:rPr lang="cs-CZ" sz="2400" b="0" dirty="0"/>
                        <a:t> </a:t>
                      </a:r>
                      <a:r>
                        <a:rPr lang="cs-CZ" sz="2400" b="0" dirty="0" err="1"/>
                        <a:t>diseases</a:t>
                      </a:r>
                      <a:r>
                        <a:rPr lang="cs-CZ" sz="2400" b="0" dirty="0"/>
                        <a:t> = sexuálně přenosné choroby)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833329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7BE540DB-4FDB-A2D7-331F-527C6C9D8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471695"/>
              </p:ext>
            </p:extLst>
          </p:nvPr>
        </p:nvGraphicFramePr>
        <p:xfrm>
          <a:off x="9195969" y="5852959"/>
          <a:ext cx="882650" cy="80909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82650">
                  <a:extLst>
                    <a:ext uri="{9D8B030D-6E8A-4147-A177-3AD203B41FA5}">
                      <a16:colId xmlns:a16="http://schemas.microsoft.com/office/drawing/2014/main" val="3513213375"/>
                    </a:ext>
                  </a:extLst>
                </a:gridCol>
              </a:tblGrid>
              <a:tr h="809098">
                <a:tc>
                  <a:txBody>
                    <a:bodyPr/>
                    <a:lstStyle/>
                    <a:p>
                      <a:r>
                        <a:rPr lang="cs-CZ" sz="4400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066147"/>
                  </a:ext>
                </a:extLst>
              </a:tr>
            </a:tbl>
          </a:graphicData>
        </a:graphic>
      </p:graphicFrame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B4D71B8-41C6-FAE9-68FE-168D8CAB3C8E}"/>
              </a:ext>
            </a:extLst>
          </p:cNvPr>
          <p:cNvCxnSpPr>
            <a:cxnSpLocks/>
          </p:cNvCxnSpPr>
          <p:nvPr/>
        </p:nvCxnSpPr>
        <p:spPr>
          <a:xfrm>
            <a:off x="8389620" y="5527204"/>
            <a:ext cx="617220" cy="2220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9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69419A0-CEFA-E52A-9370-36A296142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926442"/>
              </p:ext>
            </p:extLst>
          </p:nvPr>
        </p:nvGraphicFramePr>
        <p:xfrm>
          <a:off x="1361574" y="877241"/>
          <a:ext cx="9468852" cy="5103518"/>
        </p:xfrm>
        <a:graphic>
          <a:graphicData uri="http://schemas.openxmlformats.org/drawingml/2006/table">
            <a:tbl>
              <a:tblPr/>
              <a:tblGrid>
                <a:gridCol w="4485246">
                  <a:extLst>
                    <a:ext uri="{9D8B030D-6E8A-4147-A177-3AD203B41FA5}">
                      <a16:colId xmlns:a16="http://schemas.microsoft.com/office/drawing/2014/main" val="2114440924"/>
                    </a:ext>
                  </a:extLst>
                </a:gridCol>
                <a:gridCol w="2491803">
                  <a:extLst>
                    <a:ext uri="{9D8B030D-6E8A-4147-A177-3AD203B41FA5}">
                      <a16:colId xmlns:a16="http://schemas.microsoft.com/office/drawing/2014/main" val="3983093980"/>
                    </a:ext>
                  </a:extLst>
                </a:gridCol>
                <a:gridCol w="2491803">
                  <a:extLst>
                    <a:ext uri="{9D8B030D-6E8A-4147-A177-3AD203B41FA5}">
                      <a16:colId xmlns:a16="http://schemas.microsoft.com/office/drawing/2014/main" val="3971704538"/>
                    </a:ext>
                  </a:extLst>
                </a:gridCol>
              </a:tblGrid>
              <a:tr h="7290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Procento otěhotnění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342"/>
                  </a:ext>
                </a:extLst>
              </a:tr>
              <a:tr h="72907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Ideální uživatelka (%)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Typická uživatelka (%)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765337"/>
                  </a:ext>
                </a:extLst>
              </a:tr>
              <a:tr h="72907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Žádná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789723"/>
                  </a:ext>
                </a:extLst>
              </a:tr>
              <a:tr h="72907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Kombinovaná hormonální antikoncepce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861326"/>
                  </a:ext>
                </a:extLst>
              </a:tr>
              <a:tr h="72907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Perorální gestageny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153738"/>
                  </a:ext>
                </a:extLst>
              </a:tr>
              <a:tr h="72907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Kombinovaná hormonální náplast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668054"/>
                  </a:ext>
                </a:extLst>
              </a:tr>
              <a:tr h="72907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Vaginální kroužek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515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481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A5C156-C32E-FC15-3F1E-B8E293E9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Hormonální antikoncepce – </a:t>
            </a:r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KOMBINOVANÁ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075151-6205-EFB7-01A2-70801B872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Náplast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50D566-A59F-5156-5D92-70A5C5894E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cs-CZ" sz="2600" dirty="0"/>
              <a:t>Pomalé uvolnění do kůže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cs-CZ" sz="2600" dirty="0"/>
              <a:t>Výhody:</a:t>
            </a:r>
          </a:p>
          <a:p>
            <a:pPr marL="685800" lvl="3">
              <a:lnSpc>
                <a:spcPct val="100000"/>
              </a:lnSpc>
              <a:spcBef>
                <a:spcPts val="1000"/>
              </a:spcBef>
            </a:pPr>
            <a:r>
              <a:rPr lang="cs-CZ" sz="2600" dirty="0"/>
              <a:t>Vynechání průchodu játry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cs-CZ" sz="2600" dirty="0"/>
              <a:t>Nevýhody:</a:t>
            </a:r>
          </a:p>
          <a:p>
            <a:pPr marL="685800" lvl="3">
              <a:lnSpc>
                <a:spcPct val="100000"/>
              </a:lnSpc>
              <a:spcBef>
                <a:spcPts val="1000"/>
              </a:spcBef>
            </a:pPr>
            <a:r>
              <a:rPr lang="cs-CZ" sz="2600" dirty="0"/>
              <a:t>Iritace kůže, odpadnutí…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</a:pPr>
            <a:r>
              <a:rPr lang="cs-CZ" sz="2600" dirty="0"/>
              <a:t>U žen nad 90 kg je vyšší riziko selhání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2694A5A-E0C0-D2E9-9BE1-D8F869AC8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1"/>
            <a:endParaRPr lang="cs-CZ" dirty="0"/>
          </a:p>
          <a:p>
            <a:r>
              <a:rPr lang="cs-CZ" dirty="0">
                <a:solidFill>
                  <a:srgbClr val="7030A0"/>
                </a:solidFill>
              </a:rPr>
              <a:t>Vaginální kroužek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C3FDEB-C407-4917-C4D2-9336F602E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87800"/>
          </a:xfrm>
        </p:spPr>
        <p:txBody>
          <a:bodyPr>
            <a:noAutofit/>
          </a:bodyPr>
          <a:lstStyle/>
          <a:p>
            <a:r>
              <a:rPr lang="cs-CZ" sz="2400" dirty="0"/>
              <a:t>Pomalé uvolnění přímo do gynekologických orgánů</a:t>
            </a:r>
          </a:p>
          <a:p>
            <a:r>
              <a:rPr lang="cs-CZ" sz="2400" dirty="0"/>
              <a:t>Zavedení – 3 týdny v pochvě, poté na 1 týden vyjmout</a:t>
            </a:r>
          </a:p>
          <a:p>
            <a:r>
              <a:rPr lang="cs-CZ" sz="2400" dirty="0"/>
              <a:t>Výhody:</a:t>
            </a:r>
          </a:p>
          <a:p>
            <a:pPr lvl="1"/>
            <a:r>
              <a:rPr lang="cs-CZ" dirty="0"/>
              <a:t>Obsahuje nejnižší dávky hormonů</a:t>
            </a:r>
          </a:p>
          <a:p>
            <a:r>
              <a:rPr lang="cs-CZ" sz="2400" dirty="0"/>
              <a:t>Nevýhody:</a:t>
            </a:r>
          </a:p>
          <a:p>
            <a:pPr lvl="1"/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Během styku může vypadnout a může být vnímán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92B818D-6605-9285-5BED-DC69013CE31A}"/>
              </a:ext>
            </a:extLst>
          </p:cNvPr>
          <p:cNvSpPr txBox="1"/>
          <p:nvPr/>
        </p:nvSpPr>
        <p:spPr>
          <a:xfrm>
            <a:off x="2661557" y="6123543"/>
            <a:ext cx="7021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cs-CZ" sz="2400" b="1" dirty="0">
                <a:solidFill>
                  <a:srgbClr val="FF0000"/>
                </a:solidFill>
              </a:rPr>
              <a:t>KONTRAINDIKACE UŽÍVÁNÍ – jako u </a:t>
            </a:r>
            <a:r>
              <a:rPr lang="cs-CZ" sz="2400" b="1" dirty="0" err="1">
                <a:solidFill>
                  <a:srgbClr val="FF0000"/>
                </a:solidFill>
              </a:rPr>
              <a:t>p.o</a:t>
            </a:r>
            <a:r>
              <a:rPr lang="cs-CZ" sz="2400" b="1" dirty="0">
                <a:solidFill>
                  <a:srgbClr val="FF0000"/>
                </a:solidFill>
              </a:rPr>
              <a:t>. preparátů</a:t>
            </a:r>
          </a:p>
        </p:txBody>
      </p:sp>
    </p:spTree>
    <p:extLst>
      <p:ext uri="{BB962C8B-B14F-4D97-AF65-F5344CB8AC3E}">
        <p14:creationId xmlns:p14="http://schemas.microsoft.com/office/powerpoint/2010/main" val="2106360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69419A0-CEFA-E52A-9370-36A296142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58495"/>
              </p:ext>
            </p:extLst>
          </p:nvPr>
        </p:nvGraphicFramePr>
        <p:xfrm>
          <a:off x="1361574" y="877241"/>
          <a:ext cx="9468852" cy="4374444"/>
        </p:xfrm>
        <a:graphic>
          <a:graphicData uri="http://schemas.openxmlformats.org/drawingml/2006/table">
            <a:tbl>
              <a:tblPr/>
              <a:tblGrid>
                <a:gridCol w="4485246">
                  <a:extLst>
                    <a:ext uri="{9D8B030D-6E8A-4147-A177-3AD203B41FA5}">
                      <a16:colId xmlns:a16="http://schemas.microsoft.com/office/drawing/2014/main" val="2114440924"/>
                    </a:ext>
                  </a:extLst>
                </a:gridCol>
                <a:gridCol w="2491803">
                  <a:extLst>
                    <a:ext uri="{9D8B030D-6E8A-4147-A177-3AD203B41FA5}">
                      <a16:colId xmlns:a16="http://schemas.microsoft.com/office/drawing/2014/main" val="3983093980"/>
                    </a:ext>
                  </a:extLst>
                </a:gridCol>
                <a:gridCol w="2491803">
                  <a:extLst>
                    <a:ext uri="{9D8B030D-6E8A-4147-A177-3AD203B41FA5}">
                      <a16:colId xmlns:a16="http://schemas.microsoft.com/office/drawing/2014/main" val="3971704538"/>
                    </a:ext>
                  </a:extLst>
                </a:gridCol>
              </a:tblGrid>
              <a:tr h="7290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Procento otěhotnění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342"/>
                  </a:ext>
                </a:extLst>
              </a:tr>
              <a:tr h="72907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Ideální uživatelka (%)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Typická uživatelka (%)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765337"/>
                  </a:ext>
                </a:extLst>
              </a:tr>
              <a:tr h="72907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Žádná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789723"/>
                  </a:ext>
                </a:extLst>
              </a:tr>
              <a:tr h="72907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Kombinovaná hormonální antikoncepce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861326"/>
                  </a:ext>
                </a:extLst>
              </a:tr>
              <a:tr h="72907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Kombinovaná hormonální náplast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668054"/>
                  </a:ext>
                </a:extLst>
              </a:tr>
              <a:tr h="72907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Vaginální kroužek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515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74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71BA3-0206-D9C1-06FC-678C6416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Antikoncepce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28B2F5-269E-0DE3-B26B-0C5196B59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hraje roli při výběru antikoncepce?</a:t>
            </a:r>
          </a:p>
          <a:p>
            <a:pPr lvl="1"/>
            <a:r>
              <a:rPr lang="cs-CZ" dirty="0"/>
              <a:t>Účinnost, bezpečnost, cena, osobní preference, spolehlivost, nežádoucí účinky, náročnost, obnovení fertility po ukončení užívání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Spolehlivost – hodnotí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Pearlův</a:t>
            </a:r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 index </a:t>
            </a:r>
            <a:r>
              <a:rPr lang="cs-CZ" dirty="0"/>
              <a:t>= těhotenské číslo</a:t>
            </a:r>
          </a:p>
          <a:p>
            <a:pPr lvl="1"/>
            <a:r>
              <a:rPr lang="cs-CZ" dirty="0"/>
              <a:t>Počet otěhotnění u 100 žen za 1 rok používání určité antikoncepce</a:t>
            </a:r>
          </a:p>
          <a:p>
            <a:pPr lvl="1"/>
            <a:r>
              <a:rPr lang="cs-CZ" dirty="0"/>
              <a:t>U zdravé sexuálně aktivní ženy, která nepoužívá žádnou antikoncepci se </a:t>
            </a:r>
            <a:r>
              <a:rPr lang="cs-CZ" dirty="0" err="1"/>
              <a:t>Pearlův</a:t>
            </a:r>
            <a:r>
              <a:rPr lang="cs-CZ" dirty="0"/>
              <a:t> index blíží hodnotě 90</a:t>
            </a:r>
          </a:p>
        </p:txBody>
      </p:sp>
    </p:spTree>
    <p:extLst>
      <p:ext uri="{BB962C8B-B14F-4D97-AF65-F5344CB8AC3E}">
        <p14:creationId xmlns:p14="http://schemas.microsoft.com/office/powerpoint/2010/main" val="188496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8B55C-4D5C-7E6C-2910-678DA5E0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Hormonální antikoncepce - </a:t>
            </a:r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GESTAGENNÍ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E64E45-E858-F461-067B-D60F1AD48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739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b="1" dirty="0"/>
              <a:t>OBSAHUJE JEN GESTAGENY (ne estrogeny)</a:t>
            </a:r>
          </a:p>
          <a:p>
            <a:r>
              <a:rPr lang="cs-CZ" sz="2400" b="1" dirty="0">
                <a:solidFill>
                  <a:schemeClr val="accent1"/>
                </a:solidFill>
              </a:rPr>
              <a:t>Mechanismus účinku </a:t>
            </a:r>
            <a:r>
              <a:rPr lang="cs-CZ" sz="2400" dirty="0"/>
              <a:t>– blokáda ovulace, ale je nekonzistentní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NÚ </a:t>
            </a:r>
            <a:r>
              <a:rPr lang="cs-CZ" sz="2400" dirty="0"/>
              <a:t>– nepravidelné krvácení, ovariální cysty, akné, změny nálady,…</a:t>
            </a:r>
          </a:p>
          <a:p>
            <a:r>
              <a:rPr lang="cs-CZ" sz="2400" b="1" dirty="0">
                <a:solidFill>
                  <a:schemeClr val="accent2"/>
                </a:solidFill>
              </a:rPr>
              <a:t>Protektivní účinek vzniku karcinomu endometria </a:t>
            </a:r>
          </a:p>
          <a:p>
            <a:r>
              <a:rPr lang="cs-CZ" sz="2400" b="1" u="sng" dirty="0"/>
              <a:t>Aplikační formy: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11BB5B0B-7AFD-9971-EAC4-C37DBF0DB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889733"/>
              </p:ext>
            </p:extLst>
          </p:nvPr>
        </p:nvGraphicFramePr>
        <p:xfrm>
          <a:off x="266700" y="3931825"/>
          <a:ext cx="11658600" cy="295213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829300">
                  <a:extLst>
                    <a:ext uri="{9D8B030D-6E8A-4147-A177-3AD203B41FA5}">
                      <a16:colId xmlns:a16="http://schemas.microsoft.com/office/drawing/2014/main" val="3863625116"/>
                    </a:ext>
                  </a:extLst>
                </a:gridCol>
                <a:gridCol w="5829300">
                  <a:extLst>
                    <a:ext uri="{9D8B030D-6E8A-4147-A177-3AD203B41FA5}">
                      <a16:colId xmlns:a16="http://schemas.microsoft.com/office/drawing/2014/main" val="603562066"/>
                    </a:ext>
                  </a:extLst>
                </a:gridCol>
              </a:tblGrid>
              <a:tr h="3918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Perorální gestageny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IUD = nitroděložní tělísko (s </a:t>
                      </a:r>
                      <a:r>
                        <a:rPr lang="cs-CZ" dirty="0" err="1"/>
                        <a:t>levonorgestrelem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25845"/>
                  </a:ext>
                </a:extLst>
              </a:tr>
              <a:tr h="23629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chemeClr val="accent1"/>
                          </a:solidFill>
                        </a:rPr>
                        <a:t>Implantáty</a:t>
                      </a:r>
                    </a:p>
                    <a:p>
                      <a:pPr lvl="1"/>
                      <a:r>
                        <a:rPr lang="cs-CZ" sz="1800" dirty="0"/>
                        <a:t>Tyčinky -&gt; podání subkutánně (do kůže) – </a:t>
                      </a:r>
                      <a:r>
                        <a:rPr lang="cs-CZ" sz="1800" dirty="0" err="1"/>
                        <a:t>nejč</a:t>
                      </a:r>
                      <a:r>
                        <a:rPr lang="cs-CZ" sz="1800" dirty="0"/>
                        <a:t>. rameno</a:t>
                      </a:r>
                    </a:p>
                    <a:p>
                      <a:pPr lvl="1"/>
                      <a:r>
                        <a:rPr lang="cs-CZ" sz="1800" dirty="0"/>
                        <a:t>Účinky -&gt; zástava ovulace, vznik viskózního hlenu</a:t>
                      </a:r>
                    </a:p>
                    <a:p>
                      <a:pPr lvl="1"/>
                      <a:r>
                        <a:rPr lang="cs-CZ" sz="1800" dirty="0"/>
                        <a:t>Nemají estrogeny -&gt; možné využít u kojících žen </a:t>
                      </a:r>
                    </a:p>
                    <a:p>
                      <a:pPr lvl="1"/>
                      <a:r>
                        <a:rPr lang="cs-CZ" sz="1800" dirty="0"/>
                        <a:t>NÚ – nepravidelný mens. cyklus, bolesti hlavy, změny nálad, hirsutismus, obtížné vyjmutí tyčinek</a:t>
                      </a:r>
                    </a:p>
                    <a:p>
                      <a:pPr lvl="1"/>
                      <a:r>
                        <a:rPr lang="cs-CZ" sz="1800" dirty="0"/>
                        <a:t>Ochrana – dle přípravku 3-5 let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>
                        <a:solidFill>
                          <a:schemeClr val="accent1"/>
                        </a:solidFill>
                      </a:endParaRP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Injekční forma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024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866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6A40FF2-DA0B-B856-DAF1-6322E204D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619175"/>
              </p:ext>
            </p:extLst>
          </p:nvPr>
        </p:nvGraphicFramePr>
        <p:xfrm>
          <a:off x="1055370" y="936228"/>
          <a:ext cx="10081259" cy="5214898"/>
        </p:xfrm>
        <a:graphic>
          <a:graphicData uri="http://schemas.openxmlformats.org/drawingml/2006/table">
            <a:tbl>
              <a:tblPr/>
              <a:tblGrid>
                <a:gridCol w="4775333">
                  <a:extLst>
                    <a:ext uri="{9D8B030D-6E8A-4147-A177-3AD203B41FA5}">
                      <a16:colId xmlns:a16="http://schemas.microsoft.com/office/drawing/2014/main" val="2714869114"/>
                    </a:ext>
                  </a:extLst>
                </a:gridCol>
                <a:gridCol w="2652963">
                  <a:extLst>
                    <a:ext uri="{9D8B030D-6E8A-4147-A177-3AD203B41FA5}">
                      <a16:colId xmlns:a16="http://schemas.microsoft.com/office/drawing/2014/main" val="151345442"/>
                    </a:ext>
                  </a:extLst>
                </a:gridCol>
                <a:gridCol w="2652963">
                  <a:extLst>
                    <a:ext uri="{9D8B030D-6E8A-4147-A177-3AD203B41FA5}">
                      <a16:colId xmlns:a16="http://schemas.microsoft.com/office/drawing/2014/main" val="346353971"/>
                    </a:ext>
                  </a:extLst>
                </a:gridCol>
              </a:tblGrid>
              <a:tr h="6231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Procento otěhotnění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578664"/>
                  </a:ext>
                </a:extLst>
              </a:tr>
              <a:tr h="6231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Ideální uživatelka (%)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Typická uživatelka (%)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28278"/>
                  </a:ext>
                </a:extLst>
              </a:tr>
              <a:tr h="6231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Žádná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209445"/>
                  </a:ext>
                </a:extLst>
              </a:tr>
              <a:tr h="6231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Kombinovaná hormonální antikoncepce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054899"/>
                  </a:ext>
                </a:extLst>
              </a:tr>
              <a:tr h="6231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Perorální gestageny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718636"/>
                  </a:ext>
                </a:extLst>
              </a:tr>
              <a:tr h="6231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Nitroděložní tělísko: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866280"/>
                  </a:ext>
                </a:extLst>
              </a:tr>
              <a:tr h="6231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Mirena s levonorgestrelem</a:t>
                      </a:r>
                    </a:p>
                  </a:txBody>
                  <a:tcPr marL="857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186278"/>
                  </a:ext>
                </a:extLst>
              </a:tr>
              <a:tr h="6231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Implantáty (s levonorgestrelem)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84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460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ntrauterine Device (IUD): Birth Control, Use &amp; Side Effects">
            <a:extLst>
              <a:ext uri="{FF2B5EF4-FFF2-40B4-BE49-F238E27FC236}">
                <a16:creationId xmlns:a16="http://schemas.microsoft.com/office/drawing/2014/main" id="{1E7DC213-30BE-82CF-3266-4CA2CBDFC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86" y="82732"/>
            <a:ext cx="4561114" cy="470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7B4AC9A-696E-7C4D-27A9-0A088008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Nitroděložní tělíska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5D07E6-C439-1033-C9A7-548C44AFA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3082"/>
            <a:ext cx="6879771" cy="4203882"/>
          </a:xfrm>
        </p:spPr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Zkratka IUD </a:t>
            </a:r>
            <a:r>
              <a:rPr lang="cs-CZ" dirty="0"/>
              <a:t>= intra-</a:t>
            </a:r>
            <a:r>
              <a:rPr lang="cs-CZ" dirty="0" err="1"/>
              <a:t>uterine</a:t>
            </a:r>
            <a:r>
              <a:rPr lang="cs-CZ" dirty="0"/>
              <a:t> </a:t>
            </a:r>
            <a:r>
              <a:rPr lang="cs-CZ" dirty="0" err="1"/>
              <a:t>device</a:t>
            </a:r>
            <a:endParaRPr lang="cs-CZ" dirty="0"/>
          </a:p>
          <a:p>
            <a:r>
              <a:rPr lang="cs-CZ" dirty="0"/>
              <a:t>Jak dlouho zůstávají intrauterinně?</a:t>
            </a:r>
          </a:p>
          <a:p>
            <a:pPr lvl="1"/>
            <a:r>
              <a:rPr lang="cs-CZ" dirty="0"/>
              <a:t>Záleží na typu IUD – 1 rok / 5 let / 10 let</a:t>
            </a:r>
          </a:p>
          <a:p>
            <a:pPr lvl="1"/>
            <a:r>
              <a:rPr lang="cs-CZ" dirty="0"/>
              <a:t>Nejúčinnější = </a:t>
            </a:r>
            <a:r>
              <a:rPr lang="cs-CZ" dirty="0" err="1"/>
              <a:t>Mirena</a:t>
            </a:r>
            <a:r>
              <a:rPr lang="cs-CZ" dirty="0"/>
              <a:t> – míra selhání = 0,1%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3074" name="Picture 2" descr="Preston Family Medical offers Mirena or copper IUD and implanon">
            <a:extLst>
              <a:ext uri="{FF2B5EF4-FFF2-40B4-BE49-F238E27FC236}">
                <a16:creationId xmlns:a16="http://schemas.microsoft.com/office/drawing/2014/main" id="{00CE7573-64F3-D245-B8D8-FEB660996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955" y="4195649"/>
            <a:ext cx="3422045" cy="26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8BC45DC-0788-3E7A-5EB1-F15A1BDDB1A8}"/>
              </a:ext>
            </a:extLst>
          </p:cNvPr>
          <p:cNvSpPr txBox="1"/>
          <p:nvPr/>
        </p:nvSpPr>
        <p:spPr>
          <a:xfrm>
            <a:off x="1088571" y="4976634"/>
            <a:ext cx="3416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Video: https://www.youtube.com/watch?v=56VO7YKaUNs&amp;ab_channel=LaboratoireCCD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386E3999-0D93-E028-6C1C-768CB466B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73" y="4580621"/>
            <a:ext cx="3659633" cy="231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178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A844EB6-B7B1-D884-5CDB-022CABFDD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53974"/>
            <a:ext cx="4991099" cy="368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4912194-4250-4FD7-1E36-DF4725CC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Nitroděložní tělíska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6918D3-A58D-1D66-6285-D3E8B39B0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848600" cy="4826635"/>
          </a:xfrm>
        </p:spPr>
        <p:txBody>
          <a:bodyPr>
            <a:normAutofit/>
          </a:bodyPr>
          <a:lstStyle/>
          <a:p>
            <a:r>
              <a:rPr lang="cs-CZ" u="sng" dirty="0"/>
              <a:t>Typy IUD dle složení:</a:t>
            </a:r>
          </a:p>
          <a:p>
            <a:pPr lvl="1"/>
            <a:r>
              <a:rPr lang="cs-CZ" dirty="0"/>
              <a:t>NEMEDIKOVANÉ </a:t>
            </a:r>
            <a:r>
              <a:rPr lang="cs-CZ" i="1" dirty="0"/>
              <a:t>(př. </a:t>
            </a:r>
            <a:r>
              <a:rPr lang="cs-CZ" i="1" dirty="0" err="1"/>
              <a:t>Gynefix</a:t>
            </a:r>
            <a:r>
              <a:rPr lang="cs-CZ" i="1" dirty="0"/>
              <a:t>)</a:t>
            </a:r>
            <a:endParaRPr lang="cs-CZ" dirty="0"/>
          </a:p>
          <a:p>
            <a:pPr lvl="2"/>
            <a:r>
              <a:rPr lang="cs-CZ" dirty="0"/>
              <a:t>Nehormonální tělísko s mědí</a:t>
            </a:r>
          </a:p>
          <a:p>
            <a:pPr lvl="2"/>
            <a:r>
              <a:rPr lang="cs-CZ" b="1" dirty="0">
                <a:solidFill>
                  <a:srgbClr val="C00000"/>
                </a:solidFill>
              </a:rPr>
              <a:t>MECHANISMUS ÚČINKU = přítomnost cizího tělesa -&gt; chronická zánětlivá reakce endometria</a:t>
            </a:r>
            <a:endParaRPr lang="cs-CZ" dirty="0"/>
          </a:p>
          <a:p>
            <a:pPr lvl="2"/>
            <a:endParaRPr lang="cs-CZ" dirty="0"/>
          </a:p>
          <a:p>
            <a:pPr lvl="1"/>
            <a:r>
              <a:rPr lang="cs-CZ" dirty="0"/>
              <a:t>MEDIKOVANÉ </a:t>
            </a:r>
            <a:r>
              <a:rPr lang="cs-CZ" i="1" dirty="0"/>
              <a:t>(př. </a:t>
            </a:r>
            <a:r>
              <a:rPr lang="cs-CZ" i="1" dirty="0" err="1"/>
              <a:t>Mirena</a:t>
            </a:r>
            <a:r>
              <a:rPr lang="cs-CZ" i="1" dirty="0"/>
              <a:t>)</a:t>
            </a:r>
            <a:endParaRPr lang="cs-CZ" dirty="0"/>
          </a:p>
          <a:p>
            <a:pPr lvl="2"/>
            <a:r>
              <a:rPr lang="cs-CZ" dirty="0"/>
              <a:t>Tělísko s gestageny (</a:t>
            </a:r>
            <a:r>
              <a:rPr lang="cs-CZ" dirty="0" err="1"/>
              <a:t>levonorgestrel</a:t>
            </a:r>
            <a:r>
              <a:rPr lang="cs-CZ" dirty="0"/>
              <a:t>)</a:t>
            </a:r>
          </a:p>
          <a:p>
            <a:pPr lvl="2"/>
            <a:r>
              <a:rPr lang="cs-CZ" b="1" dirty="0">
                <a:solidFill>
                  <a:schemeClr val="accent1"/>
                </a:solidFill>
              </a:rPr>
              <a:t>MECHANISMUS ÚČINKU </a:t>
            </a:r>
            <a:r>
              <a:rPr lang="cs-CZ" dirty="0"/>
              <a:t>= kombinace cizího tělesa + lokálně gestagenů </a:t>
            </a:r>
          </a:p>
          <a:p>
            <a:pPr lvl="2"/>
            <a:r>
              <a:rPr lang="cs-CZ" dirty="0"/>
              <a:t>Výhody?</a:t>
            </a:r>
          </a:p>
          <a:p>
            <a:pPr lvl="3"/>
            <a:r>
              <a:rPr lang="cs-CZ" dirty="0"/>
              <a:t>Snižuje riziko PID, snižuje riziko GEU, zvyšuje účinnost, omezení růstu myomů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043FB9B7-1EAA-1EAC-E891-400F19573CDE}"/>
              </a:ext>
            </a:extLst>
          </p:cNvPr>
          <p:cNvCxnSpPr>
            <a:cxnSpLocks/>
          </p:cNvCxnSpPr>
          <p:nvPr/>
        </p:nvCxnSpPr>
        <p:spPr>
          <a:xfrm flipV="1">
            <a:off x="5314950" y="1931670"/>
            <a:ext cx="2034540" cy="35433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Picture 2" descr="Preston Family Medical offers Mirena or copper IUD and implanon">
            <a:extLst>
              <a:ext uri="{FF2B5EF4-FFF2-40B4-BE49-F238E27FC236}">
                <a16:creationId xmlns:a16="http://schemas.microsoft.com/office/drawing/2014/main" id="{08DCD5A1-F8DB-1A92-BBEC-17C923C86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985" y="3982494"/>
            <a:ext cx="3605014" cy="280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2421AF3-1B5D-D318-3138-E2633ABD99D1}"/>
              </a:ext>
            </a:extLst>
          </p:cNvPr>
          <p:cNvCxnSpPr/>
          <p:nvPr/>
        </p:nvCxnSpPr>
        <p:spPr>
          <a:xfrm>
            <a:off x="4846320" y="3771900"/>
            <a:ext cx="3691890" cy="42374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314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2048289-0714-B3B4-1933-8C2F9DED6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064070"/>
              </p:ext>
            </p:extLst>
          </p:nvPr>
        </p:nvGraphicFramePr>
        <p:xfrm>
          <a:off x="1187117" y="1237854"/>
          <a:ext cx="9817766" cy="4382292"/>
        </p:xfrm>
        <a:graphic>
          <a:graphicData uri="http://schemas.openxmlformats.org/drawingml/2006/table">
            <a:tbl>
              <a:tblPr/>
              <a:tblGrid>
                <a:gridCol w="4650520">
                  <a:extLst>
                    <a:ext uri="{9D8B030D-6E8A-4147-A177-3AD203B41FA5}">
                      <a16:colId xmlns:a16="http://schemas.microsoft.com/office/drawing/2014/main" val="1637326320"/>
                    </a:ext>
                  </a:extLst>
                </a:gridCol>
                <a:gridCol w="2583623">
                  <a:extLst>
                    <a:ext uri="{9D8B030D-6E8A-4147-A177-3AD203B41FA5}">
                      <a16:colId xmlns:a16="http://schemas.microsoft.com/office/drawing/2014/main" val="3903673327"/>
                    </a:ext>
                  </a:extLst>
                </a:gridCol>
                <a:gridCol w="2583623">
                  <a:extLst>
                    <a:ext uri="{9D8B030D-6E8A-4147-A177-3AD203B41FA5}">
                      <a16:colId xmlns:a16="http://schemas.microsoft.com/office/drawing/2014/main" val="1720489139"/>
                    </a:ext>
                  </a:extLst>
                </a:gridCol>
              </a:tblGrid>
              <a:tr h="7303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Procento otěhotnění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242114"/>
                  </a:ext>
                </a:extLst>
              </a:tr>
              <a:tr h="73038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Ideální uživatelka (%)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Typická uživatelka (%)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524818"/>
                  </a:ext>
                </a:extLst>
              </a:tr>
              <a:tr h="7303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Žádná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849167"/>
                  </a:ext>
                </a:extLst>
              </a:tr>
              <a:tr h="7303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Nitroděložní tělísko: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24018"/>
                  </a:ext>
                </a:extLst>
              </a:tr>
              <a:tr h="7303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Mirena s levonorgestrelem</a:t>
                      </a:r>
                    </a:p>
                  </a:txBody>
                  <a:tcPr marL="857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920046"/>
                  </a:ext>
                </a:extLst>
              </a:tr>
              <a:tr h="7303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Tělísko s mědí</a:t>
                      </a:r>
                    </a:p>
                  </a:txBody>
                  <a:tcPr marL="857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288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919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he FDA Now Requires A Black Box Warning For Essure Birth Control—Here's  What That Means | SELF">
            <a:extLst>
              <a:ext uri="{FF2B5EF4-FFF2-40B4-BE49-F238E27FC236}">
                <a16:creationId xmlns:a16="http://schemas.microsoft.com/office/drawing/2014/main" id="{622CE339-B0BF-E7F1-5234-E6533C500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96" y="4419642"/>
            <a:ext cx="3176588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ubal ligation - Mayo Clinic">
            <a:extLst>
              <a:ext uri="{FF2B5EF4-FFF2-40B4-BE49-F238E27FC236}">
                <a16:creationId xmlns:a16="http://schemas.microsoft.com/office/drawing/2014/main" id="{B9A66C3F-723C-773C-1A52-6E9CCDF50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39" y="1690688"/>
            <a:ext cx="2203902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91925B9-98AD-91A5-4202-864D67A6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Sterilizace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494FFA-7721-2841-5F3E-FC20BA442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825625"/>
            <a:ext cx="6596743" cy="4351338"/>
          </a:xfrm>
        </p:spPr>
        <p:txBody>
          <a:bodyPr>
            <a:normAutofit/>
          </a:bodyPr>
          <a:lstStyle/>
          <a:p>
            <a:r>
              <a:rPr lang="cs-CZ" dirty="0"/>
              <a:t>Sterilizace = považováno za </a:t>
            </a:r>
            <a:r>
              <a:rPr lang="cs-CZ" b="1" dirty="0"/>
              <a:t>permanentní metodu antikoncepce</a:t>
            </a:r>
            <a:endParaRPr lang="cs-CZ" dirty="0"/>
          </a:p>
          <a:p>
            <a:pPr lvl="1"/>
            <a:r>
              <a:rPr lang="cs-CZ" dirty="0"/>
              <a:t>Sice je možné výkon zvrátit, ale je technicky velmi náročný, ne vždy úspěšný</a:t>
            </a:r>
          </a:p>
          <a:p>
            <a:r>
              <a:rPr lang="cs-CZ" b="1" dirty="0">
                <a:solidFill>
                  <a:srgbClr val="C00000"/>
                </a:solidFill>
              </a:rPr>
              <a:t>Ženská sterilizace</a:t>
            </a:r>
          </a:p>
          <a:p>
            <a:pPr lvl="1"/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Přerušení vejcovodů </a:t>
            </a:r>
            <a:r>
              <a:rPr lang="cs-CZ" dirty="0"/>
              <a:t>– klipy, kroužky, pásky, elektrokoagulace (kauterizace), podvaz, nejnověji </a:t>
            </a:r>
            <a:r>
              <a:rPr lang="cs-CZ" dirty="0" err="1"/>
              <a:t>Essure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30D7674C-A5CA-09CE-CFBE-77D412BBF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88207"/>
              </p:ext>
            </p:extLst>
          </p:nvPr>
        </p:nvGraphicFramePr>
        <p:xfrm>
          <a:off x="7850891" y="156577"/>
          <a:ext cx="418699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990">
                  <a:extLst>
                    <a:ext uri="{9D8B030D-6E8A-4147-A177-3AD203B41FA5}">
                      <a16:colId xmlns:a16="http://schemas.microsoft.com/office/drawing/2014/main" val="3112028446"/>
                    </a:ext>
                  </a:extLst>
                </a:gridCol>
              </a:tblGrid>
              <a:tr h="1454509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FFFF00"/>
                          </a:solidFill>
                        </a:rPr>
                        <a:t>Chrání metoda proti přenosu </a:t>
                      </a:r>
                    </a:p>
                    <a:p>
                      <a:r>
                        <a:rPr lang="cs-CZ" sz="2400" dirty="0">
                          <a:solidFill>
                            <a:srgbClr val="FFFF00"/>
                          </a:solidFill>
                        </a:rPr>
                        <a:t>STD? </a:t>
                      </a:r>
                    </a:p>
                    <a:p>
                      <a:r>
                        <a:rPr lang="cs-CZ" sz="2400" b="0" dirty="0"/>
                        <a:t>(</a:t>
                      </a:r>
                      <a:r>
                        <a:rPr lang="cs-CZ" sz="2400" b="0" dirty="0" err="1"/>
                        <a:t>sexual</a:t>
                      </a:r>
                      <a:r>
                        <a:rPr lang="cs-CZ" sz="2400" b="0" dirty="0"/>
                        <a:t> </a:t>
                      </a:r>
                      <a:r>
                        <a:rPr lang="cs-CZ" sz="2400" b="0" dirty="0" err="1"/>
                        <a:t>transmitted</a:t>
                      </a:r>
                      <a:r>
                        <a:rPr lang="cs-CZ" sz="2400" b="0" dirty="0"/>
                        <a:t> </a:t>
                      </a:r>
                      <a:r>
                        <a:rPr lang="cs-CZ" sz="2400" b="0" dirty="0" err="1"/>
                        <a:t>diseases</a:t>
                      </a:r>
                      <a:r>
                        <a:rPr lang="cs-CZ" sz="2400" b="0" dirty="0"/>
                        <a:t> = sexuálně přenosné choroby)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833329"/>
                  </a:ext>
                </a:extLst>
              </a:tr>
            </a:tbl>
          </a:graphicData>
        </a:graphic>
      </p:graphicFrame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639F9106-A032-1CEA-082C-BDA2BFDC7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56947"/>
              </p:ext>
            </p:extLst>
          </p:nvPr>
        </p:nvGraphicFramePr>
        <p:xfrm>
          <a:off x="5952957" y="426772"/>
          <a:ext cx="1059543" cy="782563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059543">
                  <a:extLst>
                    <a:ext uri="{9D8B030D-6E8A-4147-A177-3AD203B41FA5}">
                      <a16:colId xmlns:a16="http://schemas.microsoft.com/office/drawing/2014/main" val="2454829105"/>
                    </a:ext>
                  </a:extLst>
                </a:gridCol>
              </a:tblGrid>
              <a:tr h="782563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95897"/>
                  </a:ext>
                </a:extLst>
              </a:tr>
            </a:tbl>
          </a:graphicData>
        </a:graphic>
      </p:graphicFrame>
      <p:pic>
        <p:nvPicPr>
          <p:cNvPr id="1026" name="Picture 2" descr="Tubal Ligation: Procedure, Recovery &amp; Side Effects">
            <a:extLst>
              <a:ext uri="{FF2B5EF4-FFF2-40B4-BE49-F238E27FC236}">
                <a16:creationId xmlns:a16="http://schemas.microsoft.com/office/drawing/2014/main" id="{B69E03E5-653A-ECC3-D4F9-947C98CE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331" y="2334986"/>
            <a:ext cx="3824669" cy="45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C2400EA-700B-6729-E6DC-3621B305BA79}"/>
              </a:ext>
            </a:extLst>
          </p:cNvPr>
          <p:cNvCxnSpPr>
            <a:cxnSpLocks/>
          </p:cNvCxnSpPr>
          <p:nvPr/>
        </p:nvCxnSpPr>
        <p:spPr>
          <a:xfrm flipH="1" flipV="1">
            <a:off x="7166810" y="892502"/>
            <a:ext cx="621650" cy="2151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12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CB0FE-3787-DB21-2E67-08CB08D35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Sterilizace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CED2BC-DAC1-84F0-D021-608C1036C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7629" cy="4351338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Mužská sterilizace – vazektomie</a:t>
            </a:r>
          </a:p>
          <a:p>
            <a:pPr lvl="1"/>
            <a:r>
              <a:rPr lang="cs-CZ" dirty="0"/>
              <a:t>Přerušení </a:t>
            </a:r>
            <a:r>
              <a:rPr lang="cs-CZ" dirty="0" err="1"/>
              <a:t>vas</a:t>
            </a:r>
            <a:r>
              <a:rPr lang="cs-CZ" dirty="0"/>
              <a:t> </a:t>
            </a:r>
            <a:r>
              <a:rPr lang="cs-CZ" dirty="0" err="1"/>
              <a:t>deferens</a:t>
            </a:r>
            <a:r>
              <a:rPr lang="cs-CZ" dirty="0"/>
              <a:t> – svazek, ve kterém běží chámovod</a:t>
            </a:r>
          </a:p>
          <a:p>
            <a:pPr lvl="1"/>
            <a:r>
              <a:rPr lang="cs-CZ" dirty="0"/>
              <a:t>Drobná incize (naříznutí) skrotálního vaku -&gt; přerušení chámovodu</a:t>
            </a:r>
          </a:p>
          <a:p>
            <a:pPr lvl="1"/>
            <a:r>
              <a:rPr lang="cs-CZ" dirty="0"/>
              <a:t>Poté cca 15 – 20 ejakulací -&gt; nepřítomnost spermií v ejakulátu -&gt; poté je muž považován za sterilního</a:t>
            </a:r>
          </a:p>
          <a:p>
            <a:pPr lvl="1"/>
            <a:r>
              <a:rPr lang="cs-CZ" b="1" dirty="0"/>
              <a:t>Permanentní metoda!</a:t>
            </a:r>
          </a:p>
        </p:txBody>
      </p:sp>
      <p:pic>
        <p:nvPicPr>
          <p:cNvPr id="1026" name="Picture 2" descr="Vasectomy - Mayo Clinic">
            <a:extLst>
              <a:ext uri="{FF2B5EF4-FFF2-40B4-BE49-F238E27FC236}">
                <a16:creationId xmlns:a16="http://schemas.microsoft.com/office/drawing/2014/main" id="{8EBB1A22-7046-44AA-BB48-B77E5EE8D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09" y="1690688"/>
            <a:ext cx="4864891" cy="51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FF75E1EE-B4E5-59DB-4D99-D975076E1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62616"/>
              </p:ext>
            </p:extLst>
          </p:nvPr>
        </p:nvGraphicFramePr>
        <p:xfrm>
          <a:off x="4421891" y="136208"/>
          <a:ext cx="418699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990">
                  <a:extLst>
                    <a:ext uri="{9D8B030D-6E8A-4147-A177-3AD203B41FA5}">
                      <a16:colId xmlns:a16="http://schemas.microsoft.com/office/drawing/2014/main" val="3112028446"/>
                    </a:ext>
                  </a:extLst>
                </a:gridCol>
              </a:tblGrid>
              <a:tr h="1454509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FFFF00"/>
                          </a:solidFill>
                        </a:rPr>
                        <a:t>Chrání metoda proti přenosu </a:t>
                      </a:r>
                    </a:p>
                    <a:p>
                      <a:r>
                        <a:rPr lang="cs-CZ" sz="2400" dirty="0">
                          <a:solidFill>
                            <a:srgbClr val="FFFF00"/>
                          </a:solidFill>
                        </a:rPr>
                        <a:t>STD? </a:t>
                      </a:r>
                    </a:p>
                    <a:p>
                      <a:r>
                        <a:rPr lang="cs-CZ" sz="2400" b="0" dirty="0"/>
                        <a:t>(</a:t>
                      </a:r>
                      <a:r>
                        <a:rPr lang="cs-CZ" sz="2400" b="0" dirty="0" err="1"/>
                        <a:t>sexual</a:t>
                      </a:r>
                      <a:r>
                        <a:rPr lang="cs-CZ" sz="2400" b="0" dirty="0"/>
                        <a:t> </a:t>
                      </a:r>
                      <a:r>
                        <a:rPr lang="cs-CZ" sz="2400" b="0" dirty="0" err="1"/>
                        <a:t>transmitted</a:t>
                      </a:r>
                      <a:r>
                        <a:rPr lang="cs-CZ" sz="2400" b="0" dirty="0"/>
                        <a:t> </a:t>
                      </a:r>
                      <a:r>
                        <a:rPr lang="cs-CZ" sz="2400" b="0" dirty="0" err="1"/>
                        <a:t>diseases</a:t>
                      </a:r>
                      <a:r>
                        <a:rPr lang="cs-CZ" sz="2400" b="0" dirty="0"/>
                        <a:t> = sexuálně přenosné choroby)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833329"/>
                  </a:ext>
                </a:extLst>
              </a:tr>
            </a:tbl>
          </a:graphicData>
        </a:graphic>
      </p:graphicFrame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F66B9A62-DC49-A721-7468-53D18CD1D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7477"/>
              </p:ext>
            </p:extLst>
          </p:nvPr>
        </p:nvGraphicFramePr>
        <p:xfrm>
          <a:off x="9759554" y="522166"/>
          <a:ext cx="1059543" cy="782563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059543">
                  <a:extLst>
                    <a:ext uri="{9D8B030D-6E8A-4147-A177-3AD203B41FA5}">
                      <a16:colId xmlns:a16="http://schemas.microsoft.com/office/drawing/2014/main" val="2454829105"/>
                    </a:ext>
                  </a:extLst>
                </a:gridCol>
              </a:tblGrid>
              <a:tr h="782563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95897"/>
                  </a:ext>
                </a:extLst>
              </a:tr>
            </a:tbl>
          </a:graphicData>
        </a:graphic>
      </p:graphicFrame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3AF6D8C1-3355-D721-5C22-0F9CE4792D2E}"/>
              </a:ext>
            </a:extLst>
          </p:cNvPr>
          <p:cNvCxnSpPr>
            <a:cxnSpLocks/>
          </p:cNvCxnSpPr>
          <p:nvPr/>
        </p:nvCxnSpPr>
        <p:spPr>
          <a:xfrm flipV="1">
            <a:off x="8700742" y="927263"/>
            <a:ext cx="966950" cy="1006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55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EA0009A-2025-1DAB-EF3D-79330D0FE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739320"/>
              </p:ext>
            </p:extLst>
          </p:nvPr>
        </p:nvGraphicFramePr>
        <p:xfrm>
          <a:off x="1048753" y="1405960"/>
          <a:ext cx="10094494" cy="4046080"/>
        </p:xfrm>
        <a:graphic>
          <a:graphicData uri="http://schemas.openxmlformats.org/drawingml/2006/table">
            <a:tbl>
              <a:tblPr/>
              <a:tblGrid>
                <a:gridCol w="4781602">
                  <a:extLst>
                    <a:ext uri="{9D8B030D-6E8A-4147-A177-3AD203B41FA5}">
                      <a16:colId xmlns:a16="http://schemas.microsoft.com/office/drawing/2014/main" val="4014440656"/>
                    </a:ext>
                  </a:extLst>
                </a:gridCol>
                <a:gridCol w="2656446">
                  <a:extLst>
                    <a:ext uri="{9D8B030D-6E8A-4147-A177-3AD203B41FA5}">
                      <a16:colId xmlns:a16="http://schemas.microsoft.com/office/drawing/2014/main" val="3880147596"/>
                    </a:ext>
                  </a:extLst>
                </a:gridCol>
                <a:gridCol w="2656446">
                  <a:extLst>
                    <a:ext uri="{9D8B030D-6E8A-4147-A177-3AD203B41FA5}">
                      <a16:colId xmlns:a16="http://schemas.microsoft.com/office/drawing/2014/main" val="396688421"/>
                    </a:ext>
                  </a:extLst>
                </a:gridCol>
              </a:tblGrid>
              <a:tr h="8092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Procento otěhotnění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539284"/>
                  </a:ext>
                </a:extLst>
              </a:tr>
              <a:tr h="8092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Ideální uživatelka (%)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Typická uživatelka (%)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496318"/>
                  </a:ext>
                </a:extLst>
              </a:tr>
              <a:tr h="8092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Žádná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9743"/>
                  </a:ext>
                </a:extLst>
              </a:tr>
              <a:tr h="8092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Ženská sterilizace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2568"/>
                  </a:ext>
                </a:extLst>
              </a:tr>
              <a:tr h="8092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Mužská sterilizace 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426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129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ich Morning After Pill Is Best For Me? | The Lowdown">
            <a:extLst>
              <a:ext uri="{FF2B5EF4-FFF2-40B4-BE49-F238E27FC236}">
                <a16:creationId xmlns:a16="http://schemas.microsoft.com/office/drawing/2014/main" id="{C5D0A189-5F3A-702A-37DD-D64D98509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37" y="0"/>
            <a:ext cx="4655363" cy="24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0949183-CB39-3F68-0637-C7F219A0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34200" cy="1325563"/>
          </a:xfrm>
        </p:spPr>
        <p:txBody>
          <a:bodyPr/>
          <a:lstStyle/>
          <a:p>
            <a:r>
              <a:rPr lang="cs-CZ" dirty="0"/>
              <a:t>Emergentní postkoitální antikoncepce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055B3B-D7F0-B47B-B0B3-6B3C3DF2E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9046029" cy="4792889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Použití léku nebo tělíska k prevenci otěhotnění po nechráněném pohlavním styku</a:t>
            </a:r>
          </a:p>
          <a:p>
            <a:r>
              <a:rPr lang="cs-CZ" sz="2400" b="1" dirty="0">
                <a:solidFill>
                  <a:schemeClr val="accent1"/>
                </a:solidFill>
              </a:rPr>
              <a:t>Jak dlouho po nechráněném styku mohou být podány?</a:t>
            </a:r>
          </a:p>
          <a:p>
            <a:pPr lvl="1"/>
            <a:r>
              <a:rPr lang="cs-CZ" sz="2000" dirty="0"/>
              <a:t>Záleží na látce – podání možné po styku do 3 / 5 / 7 dní</a:t>
            </a:r>
          </a:p>
          <a:p>
            <a:r>
              <a:rPr lang="cs-CZ" sz="2400" u="sng" dirty="0">
                <a:solidFill>
                  <a:schemeClr val="accent2">
                    <a:lumMod val="50000"/>
                  </a:schemeClr>
                </a:solidFill>
              </a:rPr>
              <a:t>Tabletky -&gt;</a:t>
            </a:r>
          </a:p>
          <a:p>
            <a:pPr lvl="1"/>
            <a:r>
              <a:rPr lang="cs-CZ" sz="2000" dirty="0"/>
              <a:t>Frekvence otěhotnění po jednorázovém nechráněném styku se udává 5,5% -&gt; při podání jedné z variant -&gt; 2,1%</a:t>
            </a:r>
          </a:p>
          <a:p>
            <a:pPr lvl="1"/>
            <a:r>
              <a:rPr lang="cs-CZ" sz="2000" dirty="0"/>
              <a:t>Možné nežádoucí účinky -&gt; nauzea, zvracení, napětí v prsou, únava, bolesti hlavy, břicha,…</a:t>
            </a:r>
          </a:p>
          <a:p>
            <a:pPr lvl="1"/>
            <a:r>
              <a:rPr lang="cs-CZ" sz="2000" dirty="0"/>
              <a:t>Kontraindikace -&gt; hypersenzitivita </a:t>
            </a:r>
          </a:p>
          <a:p>
            <a:r>
              <a:rPr lang="cs-CZ" sz="2400" u="sng" dirty="0">
                <a:solidFill>
                  <a:schemeClr val="accent2">
                    <a:lumMod val="50000"/>
                  </a:schemeClr>
                </a:solidFill>
              </a:rPr>
              <a:t>IUD = nitroděložní tělísko -&gt; </a:t>
            </a:r>
          </a:p>
          <a:p>
            <a:pPr lvl="1"/>
            <a:r>
              <a:rPr lang="cs-CZ" sz="2000" dirty="0"/>
              <a:t>Nejúčinnější varianta, možno zavést až 7 dní po styku</a:t>
            </a:r>
          </a:p>
          <a:p>
            <a:pPr lvl="1"/>
            <a:r>
              <a:rPr lang="cs-CZ" sz="2000" dirty="0"/>
              <a:t>Redukce těhotenství po nechráněném pohlavním styku až 99%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15761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D33EFCC-CE2A-C274-8FF3-58D2458FD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145532"/>
              </p:ext>
            </p:extLst>
          </p:nvPr>
        </p:nvGraphicFramePr>
        <p:xfrm>
          <a:off x="1283368" y="1383630"/>
          <a:ext cx="9625264" cy="4090740"/>
        </p:xfrm>
        <a:graphic>
          <a:graphicData uri="http://schemas.openxmlformats.org/drawingml/2006/table">
            <a:tbl>
              <a:tblPr/>
              <a:tblGrid>
                <a:gridCol w="4559336">
                  <a:extLst>
                    <a:ext uri="{9D8B030D-6E8A-4147-A177-3AD203B41FA5}">
                      <a16:colId xmlns:a16="http://schemas.microsoft.com/office/drawing/2014/main" val="2749872850"/>
                    </a:ext>
                  </a:extLst>
                </a:gridCol>
                <a:gridCol w="2532964">
                  <a:extLst>
                    <a:ext uri="{9D8B030D-6E8A-4147-A177-3AD203B41FA5}">
                      <a16:colId xmlns:a16="http://schemas.microsoft.com/office/drawing/2014/main" val="4220009403"/>
                    </a:ext>
                  </a:extLst>
                </a:gridCol>
                <a:gridCol w="2532964">
                  <a:extLst>
                    <a:ext uri="{9D8B030D-6E8A-4147-A177-3AD203B41FA5}">
                      <a16:colId xmlns:a16="http://schemas.microsoft.com/office/drawing/2014/main" val="2426705519"/>
                    </a:ext>
                  </a:extLst>
                </a:gridCol>
              </a:tblGrid>
              <a:tr h="10226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Procento otěhotnění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280602"/>
                  </a:ext>
                </a:extLst>
              </a:tr>
              <a:tr h="10226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Ideální uživatelka (%)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Typická uživatelka (%)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500195"/>
                  </a:ext>
                </a:extLst>
              </a:tr>
              <a:tr h="1022685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Žádná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361112"/>
                  </a:ext>
                </a:extLst>
              </a:tr>
              <a:tr h="1022685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Emergentní antikoncepce 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75 % redukce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70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91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503FA-73C2-DF07-B716-87392D21C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292"/>
            <a:ext cx="10515600" cy="777879"/>
          </a:xfrm>
        </p:spPr>
        <p:txBody>
          <a:bodyPr>
            <a:normAutofit/>
          </a:bodyPr>
          <a:lstStyle/>
          <a:p>
            <a:r>
              <a:rPr lang="cs-CZ" dirty="0" err="1"/>
              <a:t>Pearlův</a:t>
            </a:r>
            <a:r>
              <a:rPr lang="cs-CZ" dirty="0"/>
              <a:t> index - tabulka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228F0DD1-69E4-A358-AD24-7FFE60B65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43915"/>
              </p:ext>
            </p:extLst>
          </p:nvPr>
        </p:nvGraphicFramePr>
        <p:xfrm>
          <a:off x="0" y="1066800"/>
          <a:ext cx="5987302" cy="5791204"/>
        </p:xfrm>
        <a:graphic>
          <a:graphicData uri="http://schemas.openxmlformats.org/drawingml/2006/table">
            <a:tbl>
              <a:tblPr/>
              <a:tblGrid>
                <a:gridCol w="2836090">
                  <a:extLst>
                    <a:ext uri="{9D8B030D-6E8A-4147-A177-3AD203B41FA5}">
                      <a16:colId xmlns:a16="http://schemas.microsoft.com/office/drawing/2014/main" val="979855194"/>
                    </a:ext>
                  </a:extLst>
                </a:gridCol>
                <a:gridCol w="1575606">
                  <a:extLst>
                    <a:ext uri="{9D8B030D-6E8A-4147-A177-3AD203B41FA5}">
                      <a16:colId xmlns:a16="http://schemas.microsoft.com/office/drawing/2014/main" val="3188376070"/>
                    </a:ext>
                  </a:extLst>
                </a:gridCol>
                <a:gridCol w="1575606">
                  <a:extLst>
                    <a:ext uri="{9D8B030D-6E8A-4147-A177-3AD203B41FA5}">
                      <a16:colId xmlns:a16="http://schemas.microsoft.com/office/drawing/2014/main" val="3920016456"/>
                    </a:ext>
                  </a:extLst>
                </a:gridCol>
              </a:tblGrid>
              <a:tr h="2572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METODA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Procento otěhotnění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804720"/>
                  </a:ext>
                </a:extLst>
              </a:tr>
              <a:tr h="4611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Ideální uživatelka (%)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Typická uživatelka (%) 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188476"/>
                  </a:ext>
                </a:extLst>
              </a:tr>
              <a:tr h="4611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Žádná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684264"/>
                  </a:ext>
                </a:extLst>
              </a:tr>
              <a:tr h="4611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Kombinovaná hormonální antikoncepce</a:t>
                      </a:r>
                    </a:p>
                  </a:txBody>
                  <a:tcPr marL="73835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478884"/>
                  </a:ext>
                </a:extLst>
              </a:tr>
              <a:tr h="4611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Perorální gestageny</a:t>
                      </a:r>
                    </a:p>
                  </a:txBody>
                  <a:tcPr marL="73835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830059"/>
                  </a:ext>
                </a:extLst>
              </a:tr>
              <a:tr h="4611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Nitroděložní tělísko:</a:t>
                      </a:r>
                    </a:p>
                  </a:txBody>
                  <a:tcPr marL="73835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423742"/>
                  </a:ext>
                </a:extLst>
              </a:tr>
              <a:tr h="4611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Mirena s levonorgestrelem</a:t>
                      </a:r>
                    </a:p>
                  </a:txBody>
                  <a:tcPr marL="664514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386544"/>
                  </a:ext>
                </a:extLst>
              </a:tr>
              <a:tr h="4611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Tělísko s mědí</a:t>
                      </a:r>
                    </a:p>
                  </a:txBody>
                  <a:tcPr marL="664514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277085"/>
                  </a:ext>
                </a:extLst>
              </a:tr>
              <a:tr h="4611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Kombinovaná hormonální náplast</a:t>
                      </a:r>
                    </a:p>
                  </a:txBody>
                  <a:tcPr marL="73835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388857"/>
                  </a:ext>
                </a:extLst>
              </a:tr>
              <a:tr h="4611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Vaginální kroužek</a:t>
                      </a:r>
                    </a:p>
                  </a:txBody>
                  <a:tcPr marL="73835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380423"/>
                  </a:ext>
                </a:extLst>
              </a:tr>
              <a:tr h="4611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Ženská sterilizace</a:t>
                      </a:r>
                    </a:p>
                  </a:txBody>
                  <a:tcPr marL="73835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363055"/>
                  </a:ext>
                </a:extLst>
              </a:tr>
              <a:tr h="4611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Mužská sterilizace </a:t>
                      </a:r>
                    </a:p>
                  </a:txBody>
                  <a:tcPr marL="73835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600778"/>
                  </a:ext>
                </a:extLst>
              </a:tr>
              <a:tr h="4611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Spermicidy</a:t>
                      </a:r>
                    </a:p>
                  </a:txBody>
                  <a:tcPr marL="73835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54585"/>
                  </a:ext>
                </a:extLst>
              </a:tr>
            </a:tbl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A8CDBD8-7AF2-F88E-5CC7-F065D3234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396903"/>
              </p:ext>
            </p:extLst>
          </p:nvPr>
        </p:nvGraphicFramePr>
        <p:xfrm>
          <a:off x="6281056" y="1066801"/>
          <a:ext cx="5910944" cy="5800522"/>
        </p:xfrm>
        <a:graphic>
          <a:graphicData uri="http://schemas.openxmlformats.org/drawingml/2006/table">
            <a:tbl>
              <a:tblPr/>
              <a:tblGrid>
                <a:gridCol w="2799920">
                  <a:extLst>
                    <a:ext uri="{9D8B030D-6E8A-4147-A177-3AD203B41FA5}">
                      <a16:colId xmlns:a16="http://schemas.microsoft.com/office/drawing/2014/main" val="2288958570"/>
                    </a:ext>
                  </a:extLst>
                </a:gridCol>
                <a:gridCol w="1555512">
                  <a:extLst>
                    <a:ext uri="{9D8B030D-6E8A-4147-A177-3AD203B41FA5}">
                      <a16:colId xmlns:a16="http://schemas.microsoft.com/office/drawing/2014/main" val="836785102"/>
                    </a:ext>
                  </a:extLst>
                </a:gridCol>
                <a:gridCol w="1555512">
                  <a:extLst>
                    <a:ext uri="{9D8B030D-6E8A-4147-A177-3AD203B41FA5}">
                      <a16:colId xmlns:a16="http://schemas.microsoft.com/office/drawing/2014/main" val="1759462774"/>
                    </a:ext>
                  </a:extLst>
                </a:gridCol>
              </a:tblGrid>
              <a:tr h="3530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METODA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Procento otěhotnění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929769"/>
                  </a:ext>
                </a:extLst>
              </a:tr>
              <a:tr h="4207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Ideální uživatelka (%)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Typická uživatelka (%) 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94459"/>
                  </a:ext>
                </a:extLst>
              </a:tr>
              <a:tr h="2951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Žádná</a:t>
                      </a:r>
                    </a:p>
                  </a:txBody>
                  <a:tcPr marL="50519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48969"/>
                  </a:ext>
                </a:extLst>
              </a:tr>
              <a:tr h="2951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Periodická abstinence </a:t>
                      </a:r>
                    </a:p>
                  </a:txBody>
                  <a:tcPr marL="50519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99888"/>
                  </a:ext>
                </a:extLst>
              </a:tr>
              <a:tr h="2951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Kalendářní metoda</a:t>
                      </a:r>
                    </a:p>
                  </a:txBody>
                  <a:tcPr marL="4546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068086"/>
                  </a:ext>
                </a:extLst>
              </a:tr>
              <a:tr h="2951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Metoda cervikálního hlenu</a:t>
                      </a:r>
                    </a:p>
                  </a:txBody>
                  <a:tcPr marL="4546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459659"/>
                  </a:ext>
                </a:extLst>
              </a:tr>
              <a:tr h="2951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Symptotermální metoda </a:t>
                      </a:r>
                    </a:p>
                  </a:txBody>
                  <a:tcPr marL="4546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633526"/>
                  </a:ext>
                </a:extLst>
              </a:tr>
              <a:tr h="2951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Coitus interruptus </a:t>
                      </a:r>
                    </a:p>
                  </a:txBody>
                  <a:tcPr marL="50519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749788"/>
                  </a:ext>
                </a:extLst>
              </a:tr>
              <a:tr h="2951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Cervikální klobouček</a:t>
                      </a:r>
                    </a:p>
                  </a:txBody>
                  <a:tcPr marL="50519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820753"/>
                  </a:ext>
                </a:extLst>
              </a:tr>
              <a:tr h="2951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Multipary</a:t>
                      </a:r>
                    </a:p>
                  </a:txBody>
                  <a:tcPr marL="4546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400015"/>
                  </a:ext>
                </a:extLst>
              </a:tr>
              <a:tr h="2951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Nulipary</a:t>
                      </a:r>
                    </a:p>
                  </a:txBody>
                  <a:tcPr marL="4546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646262"/>
                  </a:ext>
                </a:extLst>
              </a:tr>
              <a:tr h="2951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Kontracepční houba</a:t>
                      </a:r>
                    </a:p>
                  </a:txBody>
                  <a:tcPr marL="50519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494275"/>
                  </a:ext>
                </a:extLst>
              </a:tr>
              <a:tr h="2951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Multipary</a:t>
                      </a:r>
                    </a:p>
                  </a:txBody>
                  <a:tcPr marL="4546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023330"/>
                  </a:ext>
                </a:extLst>
              </a:tr>
              <a:tr h="2951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Nulipary</a:t>
                      </a:r>
                    </a:p>
                  </a:txBody>
                  <a:tcPr marL="4546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525677"/>
                  </a:ext>
                </a:extLst>
              </a:tr>
              <a:tr h="2951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Diafragma</a:t>
                      </a:r>
                    </a:p>
                  </a:txBody>
                  <a:tcPr marL="50519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043678"/>
                  </a:ext>
                </a:extLst>
              </a:tr>
              <a:tr h="2951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Kondom</a:t>
                      </a:r>
                    </a:p>
                  </a:txBody>
                  <a:tcPr marL="50519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648531"/>
                  </a:ext>
                </a:extLst>
              </a:tr>
              <a:tr h="2951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Mužský</a:t>
                      </a:r>
                    </a:p>
                  </a:txBody>
                  <a:tcPr marL="4546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5238"/>
                  </a:ext>
                </a:extLst>
              </a:tr>
              <a:tr h="2951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Ženský </a:t>
                      </a:r>
                    </a:p>
                  </a:txBody>
                  <a:tcPr marL="4546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800890"/>
                  </a:ext>
                </a:extLst>
              </a:tr>
              <a:tr h="2951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Emergentní antikoncepce </a:t>
                      </a:r>
                    </a:p>
                  </a:txBody>
                  <a:tcPr marL="50519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75 % redukce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8" marR="3368" marT="3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58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207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9C0E79-9629-F16A-9775-7C2178E89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697"/>
            <a:ext cx="10515600" cy="1325563"/>
          </a:xfrm>
        </p:spPr>
        <p:txBody>
          <a:bodyPr/>
          <a:lstStyle/>
          <a:p>
            <a:r>
              <a:rPr lang="cs-CZ" dirty="0" err="1"/>
              <a:t>Interupce</a:t>
            </a:r>
            <a:r>
              <a:rPr lang="cs-CZ" dirty="0"/>
              <a:t> = UPT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A4A714-F588-BEA0-0DF5-627EAE957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829"/>
            <a:ext cx="9339943" cy="444613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UPT = umělé přerušení těhotenství</a:t>
            </a:r>
          </a:p>
          <a:p>
            <a:pPr lvl="1"/>
            <a:r>
              <a:rPr lang="cs-CZ" dirty="0"/>
              <a:t>Záměrný lékařský výkon, kterým je vybaveno plodové vejce z děložní dutiny</a:t>
            </a:r>
          </a:p>
          <a:p>
            <a:pPr lvl="1"/>
            <a:r>
              <a:rPr lang="cs-CZ" dirty="0"/>
              <a:t>Na žádost, se souhlasem ženy</a:t>
            </a:r>
          </a:p>
          <a:p>
            <a:pPr lvl="1"/>
            <a:r>
              <a:rPr lang="cs-CZ" dirty="0"/>
              <a:t>Bez souhlasu lze provést jen pokud je neodkladné provedení nezbytné k záchraně jejího života  (nejčastěji GEU – operace)</a:t>
            </a:r>
          </a:p>
          <a:p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UPT v I. Trimestru – do 12. týdne</a:t>
            </a:r>
          </a:p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UPT v II. Trimestru – do 24. týdne</a:t>
            </a:r>
          </a:p>
          <a:p>
            <a:pPr lvl="1"/>
            <a:r>
              <a:rPr lang="cs-CZ" dirty="0"/>
              <a:t>Lze provést pokud</a:t>
            </a:r>
          </a:p>
          <a:p>
            <a:pPr lvl="2"/>
            <a:r>
              <a:rPr lang="cs-CZ" dirty="0"/>
              <a:t>Je ohrožen život ženy</a:t>
            </a:r>
          </a:p>
          <a:p>
            <a:pPr lvl="2"/>
            <a:r>
              <a:rPr lang="cs-CZ" dirty="0"/>
              <a:t>Plod není životaschopný / je těžce poškozený</a:t>
            </a:r>
          </a:p>
        </p:txBody>
      </p:sp>
      <p:pic>
        <p:nvPicPr>
          <p:cNvPr id="4098" name="Picture 2" descr="Mimoděložní těhotenství. Proč k němu dochází a jak jej poznáme? - WomanOnly">
            <a:extLst>
              <a:ext uri="{FF2B5EF4-FFF2-40B4-BE49-F238E27FC236}">
                <a16:creationId xmlns:a16="http://schemas.microsoft.com/office/drawing/2014/main" id="{B5C58017-BF00-F44B-22AA-34077EEC9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371" y="133810"/>
            <a:ext cx="2797629" cy="222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377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Winter kleště potratové zahnuté fig. 1; 28,0 cm">
            <a:extLst>
              <a:ext uri="{FF2B5EF4-FFF2-40B4-BE49-F238E27FC236}">
                <a16:creationId xmlns:a16="http://schemas.microsoft.com/office/drawing/2014/main" id="{E35EF2B6-85EE-A04F-18A7-D7BC86556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43" y="4894489"/>
            <a:ext cx="2816016" cy="196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6AB967E-1531-F836-84E8-CE711C6B2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UPT v </a:t>
            </a:r>
            <a:r>
              <a:rPr lang="cs-CZ" b="1" dirty="0" err="1">
                <a:solidFill>
                  <a:schemeClr val="accent4">
                    <a:lumMod val="50000"/>
                  </a:schemeClr>
                </a:solidFill>
              </a:rPr>
              <a:t>I.trimestru</a:t>
            </a:r>
            <a:endParaRPr lang="cs-CZ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916D8F-E3A8-EE8F-8649-A9B030FDE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825625"/>
            <a:ext cx="6444344" cy="491263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</a:rPr>
              <a:t>CHIRURGICKÁ TECHNIKA</a:t>
            </a:r>
          </a:p>
          <a:p>
            <a:pPr lvl="1"/>
            <a:r>
              <a:rPr lang="cs-CZ" dirty="0"/>
              <a:t>Do 7. týdne těhotenství = </a:t>
            </a:r>
            <a:r>
              <a:rPr lang="cs-CZ" dirty="0" err="1"/>
              <a:t>miniinterupce</a:t>
            </a:r>
            <a:endParaRPr lang="cs-CZ" dirty="0"/>
          </a:p>
          <a:p>
            <a:pPr lvl="2"/>
            <a:r>
              <a:rPr lang="cs-CZ" dirty="0" err="1"/>
              <a:t>Vakuumaspirace</a:t>
            </a:r>
            <a:r>
              <a:rPr lang="cs-CZ" dirty="0"/>
              <a:t> = odsátí plodového vejce</a:t>
            </a:r>
          </a:p>
          <a:p>
            <a:pPr lvl="1"/>
            <a:r>
              <a:rPr lang="cs-CZ" dirty="0"/>
              <a:t>8. – 12. týden těhotenství </a:t>
            </a:r>
          </a:p>
          <a:p>
            <a:pPr lvl="2"/>
            <a:r>
              <a:rPr lang="cs-CZ" sz="2400" b="1" dirty="0" err="1">
                <a:highlight>
                  <a:srgbClr val="C0C0C0"/>
                </a:highlight>
              </a:rPr>
              <a:t>Vakuumaspirace</a:t>
            </a:r>
            <a:r>
              <a:rPr lang="cs-CZ" sz="2400" b="1" dirty="0">
                <a:highlight>
                  <a:srgbClr val="C0C0C0"/>
                </a:highlight>
              </a:rPr>
              <a:t> + RCUI </a:t>
            </a:r>
            <a:r>
              <a:rPr lang="cs-CZ" dirty="0"/>
              <a:t>(revize děložní dutiny kyretou)</a:t>
            </a:r>
          </a:p>
          <a:p>
            <a:pPr lvl="2"/>
            <a:r>
              <a:rPr lang="cs-CZ" dirty="0"/>
              <a:t>Někdy jsou potřeba „potratové kleště“ k vybavení plodu</a:t>
            </a:r>
          </a:p>
          <a:p>
            <a:pPr lvl="1"/>
            <a:r>
              <a:rPr lang="cs-CZ" b="1" dirty="0"/>
              <a:t>Komplikace:</a:t>
            </a:r>
          </a:p>
          <a:p>
            <a:pPr lvl="2"/>
            <a:r>
              <a:rPr lang="cs-CZ" dirty="0"/>
              <a:t>Během operace -&gt; perforace dělohy, poranění hrdla </a:t>
            </a:r>
          </a:p>
          <a:p>
            <a:pPr lvl="2"/>
            <a:r>
              <a:rPr lang="cs-CZ" dirty="0"/>
              <a:t>Časně po operaci -&gt; rezidua, zánět, selhání metody</a:t>
            </a:r>
          </a:p>
          <a:p>
            <a:pPr lvl="2"/>
            <a:r>
              <a:rPr lang="cs-CZ" dirty="0"/>
              <a:t>Pozdně po operaci -&gt; poruchy menstruačního cyklu, negativní ovlivnění následné plodnosti ženy? </a:t>
            </a:r>
          </a:p>
        </p:txBody>
      </p:sp>
      <p:pic>
        <p:nvPicPr>
          <p:cNvPr id="5122" name="Picture 2" descr="Uterine Aspiration Procedure for EPL - Innovating Education in Reproductive  Health">
            <a:extLst>
              <a:ext uri="{FF2B5EF4-FFF2-40B4-BE49-F238E27FC236}">
                <a16:creationId xmlns:a16="http://schemas.microsoft.com/office/drawing/2014/main" id="{4DC36253-2D25-48D1-D2B5-703FDD443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87" y="276226"/>
            <a:ext cx="5029199" cy="282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iagnostic Dilation and Curettage: Overview, Periprocedural Care, Technique">
            <a:extLst>
              <a:ext uri="{FF2B5EF4-FFF2-40B4-BE49-F238E27FC236}">
                <a16:creationId xmlns:a16="http://schemas.microsoft.com/office/drawing/2014/main" id="{09B7A756-2A3C-25E9-C439-BA6C50D12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186" y="3238500"/>
            <a:ext cx="24003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616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ispregnol 400 mikrogramů tablety por.tbl.nob. 16 x 400rg I od 1 129 Kč -  Heureka.cz">
            <a:extLst>
              <a:ext uri="{FF2B5EF4-FFF2-40B4-BE49-F238E27FC236}">
                <a16:creationId xmlns:a16="http://schemas.microsoft.com/office/drawing/2014/main" id="{5E02B1DD-4C12-617F-3550-DBFC7693D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761" y="2471058"/>
            <a:ext cx="3585442" cy="28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F149AF-F6EF-5A20-7EAE-F034EB32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UPT v </a:t>
            </a:r>
            <a:r>
              <a:rPr lang="cs-CZ" b="1" dirty="0" err="1">
                <a:solidFill>
                  <a:schemeClr val="accent4">
                    <a:lumMod val="50000"/>
                  </a:schemeClr>
                </a:solidFill>
              </a:rPr>
              <a:t>I.trimestru</a:t>
            </a:r>
            <a:endParaRPr lang="cs-CZ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A5CF6D-A98F-8977-6607-2A696E3F4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853363" cy="482010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cs-CZ" b="1" dirty="0">
                <a:solidFill>
                  <a:srgbClr val="002060"/>
                </a:solidFill>
              </a:rPr>
              <a:t>FARMAKOLOGICKÁ TECHNIKA</a:t>
            </a:r>
          </a:p>
          <a:p>
            <a:pPr lvl="1"/>
            <a:r>
              <a:rPr lang="cs-CZ" dirty="0"/>
              <a:t>Komplikace:</a:t>
            </a:r>
          </a:p>
          <a:p>
            <a:pPr lvl="2"/>
            <a:r>
              <a:rPr lang="cs-CZ" dirty="0"/>
              <a:t>Zánět – prakticky se nevyskytuje</a:t>
            </a:r>
          </a:p>
          <a:p>
            <a:pPr lvl="2"/>
            <a:r>
              <a:rPr lang="cs-CZ" dirty="0"/>
              <a:t>Krvácení – častější</a:t>
            </a:r>
          </a:p>
          <a:p>
            <a:pPr lvl="3"/>
            <a:r>
              <a:rPr lang="cs-CZ" dirty="0"/>
              <a:t>U 2-10 % nezbytná RCUI</a:t>
            </a:r>
          </a:p>
          <a:p>
            <a:pPr lvl="2"/>
            <a:r>
              <a:rPr lang="cs-CZ" dirty="0"/>
              <a:t>NÚ – zvracení, nevolnost, bolesti v podbřišku</a:t>
            </a:r>
          </a:p>
          <a:p>
            <a:pPr lvl="1"/>
            <a:r>
              <a:rPr lang="cs-CZ" b="1" dirty="0" err="1">
                <a:solidFill>
                  <a:schemeClr val="accent1"/>
                </a:solidFill>
              </a:rPr>
              <a:t>Mifepriston</a:t>
            </a:r>
            <a:r>
              <a:rPr lang="cs-CZ" b="1" dirty="0">
                <a:solidFill>
                  <a:schemeClr val="accent1"/>
                </a:solidFill>
              </a:rPr>
              <a:t>, </a:t>
            </a:r>
            <a:r>
              <a:rPr lang="cs-CZ" b="1" dirty="0" err="1">
                <a:solidFill>
                  <a:schemeClr val="accent1"/>
                </a:solidFill>
              </a:rPr>
              <a:t>misoprostol</a:t>
            </a:r>
            <a:endParaRPr lang="cs-CZ" b="1" dirty="0">
              <a:solidFill>
                <a:schemeClr val="accent1"/>
              </a:solidFill>
            </a:endParaRPr>
          </a:p>
          <a:p>
            <a:pPr lvl="1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1. krok =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Mifepriston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cs-CZ" i="1" dirty="0" err="1">
                <a:solidFill>
                  <a:schemeClr val="accent6">
                    <a:lumMod val="75000"/>
                  </a:schemeClr>
                </a:solidFill>
              </a:rPr>
              <a:t>antiprogesteron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cs-CZ" dirty="0"/>
              <a:t>Změknutí cervixu, deciduální nekrózu =&gt; odloučení placenty, zvyšuje děložní kontraktilitu, citlivost dělohy k prostaglandinům</a:t>
            </a:r>
          </a:p>
          <a:p>
            <a:pPr lvl="1"/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2. krok =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Misoprostol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i="1" dirty="0">
                <a:solidFill>
                  <a:schemeClr val="accent6">
                    <a:lumMod val="50000"/>
                  </a:schemeClr>
                </a:solidFill>
              </a:rPr>
              <a:t>(prostaglandin)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cs-CZ" dirty="0" err="1"/>
              <a:t>Uterotonický</a:t>
            </a:r>
            <a:r>
              <a:rPr lang="cs-CZ" dirty="0"/>
              <a:t> efekt = stah dělohy -&gt; vypuzení plodového vejce</a:t>
            </a:r>
          </a:p>
          <a:p>
            <a:pPr lvl="2"/>
            <a:r>
              <a:rPr lang="cs-CZ" dirty="0"/>
              <a:t>Změknutí hrdla, dilataci hrdla</a:t>
            </a:r>
          </a:p>
          <a:p>
            <a:pPr lvl="2"/>
            <a:endParaRPr lang="cs-CZ" dirty="0"/>
          </a:p>
        </p:txBody>
      </p:sp>
      <p:pic>
        <p:nvPicPr>
          <p:cNvPr id="3074" name="Picture 2" descr="Mifegyne® 600 mg tablety - Nordic Pharma s.r.o.">
            <a:extLst>
              <a:ext uri="{FF2B5EF4-FFF2-40B4-BE49-F238E27FC236}">
                <a16:creationId xmlns:a16="http://schemas.microsoft.com/office/drawing/2014/main" id="{E4264999-A08B-9E33-29F7-CA503A49B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243" y="212271"/>
            <a:ext cx="3733120" cy="260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248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4D5FB1-D7CF-4029-2823-8E521BDF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UPT v II. trimestru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AEE625-5D71-1A6F-3DC2-47BBAD0C3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7243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</a:rPr>
              <a:t>CHIRURGICKÁ TECHNIKA</a:t>
            </a:r>
          </a:p>
          <a:p>
            <a:pPr lvl="1"/>
            <a:r>
              <a:rPr lang="cs-CZ" sz="2800" b="1" dirty="0"/>
              <a:t>Instrumentální dilatace hrdla děložního + následná evakuace děložní dutiny</a:t>
            </a:r>
          </a:p>
          <a:p>
            <a:pPr marL="1371600" lvl="2" indent="-457200">
              <a:buFont typeface="+mj-lt"/>
              <a:buAutoNum type="alphaLcPeriod"/>
            </a:pPr>
            <a:r>
              <a:rPr lang="cs-CZ" dirty="0"/>
              <a:t>U 15.tt + -&gt; dilatace hrdla (prostaglandiny / mechanicky – </a:t>
            </a:r>
            <a:r>
              <a:rPr lang="cs-CZ" dirty="0" err="1"/>
              <a:t>laminária</a:t>
            </a:r>
            <a:r>
              <a:rPr lang="cs-CZ" dirty="0"/>
              <a:t>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cs-CZ" dirty="0"/>
              <a:t>Dilatace hrdla </a:t>
            </a:r>
            <a:r>
              <a:rPr lang="cs-CZ" dirty="0" err="1"/>
              <a:t>Hegarovými</a:t>
            </a:r>
            <a:r>
              <a:rPr lang="cs-CZ" dirty="0"/>
              <a:t> dilatátory</a:t>
            </a:r>
          </a:p>
          <a:p>
            <a:pPr marL="1371600" lvl="2" indent="-457200">
              <a:buFont typeface="+mj-lt"/>
              <a:buAutoNum type="alphaLcPeriod"/>
            </a:pPr>
            <a:r>
              <a:rPr lang="cs-CZ" dirty="0"/>
              <a:t>Vybavení plodu instrumentálně (potratové kleště)</a:t>
            </a:r>
          </a:p>
          <a:p>
            <a:pPr lvl="1"/>
            <a:r>
              <a:rPr lang="cs-CZ" b="1" dirty="0" err="1"/>
              <a:t>Sectio</a:t>
            </a:r>
            <a:r>
              <a:rPr lang="cs-CZ" b="1" dirty="0"/>
              <a:t> minor</a:t>
            </a:r>
          </a:p>
          <a:p>
            <a:pPr marL="914400" lvl="2" indent="0">
              <a:buNone/>
            </a:pPr>
            <a:endParaRPr lang="cs-CZ" dirty="0"/>
          </a:p>
          <a:p>
            <a:pPr lvl="2"/>
            <a:endParaRPr lang="cs-CZ" dirty="0"/>
          </a:p>
        </p:txBody>
      </p:sp>
      <p:pic>
        <p:nvPicPr>
          <p:cNvPr id="2050" name="Picture 2" descr="What is Laminaria, How is It Used in Abortion, and Are There Risks ? |  CompassCare">
            <a:extLst>
              <a:ext uri="{FF2B5EF4-FFF2-40B4-BE49-F238E27FC236}">
                <a16:creationId xmlns:a16="http://schemas.microsoft.com/office/drawing/2014/main" id="{1593A360-136C-D3C8-C425-E9FC49B88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799" y="261938"/>
            <a:ext cx="3076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gar dilators - Wikipedia">
            <a:extLst>
              <a:ext uri="{FF2B5EF4-FFF2-40B4-BE49-F238E27FC236}">
                <a16:creationId xmlns:a16="http://schemas.microsoft.com/office/drawing/2014/main" id="{698CAC15-C8C6-1D7D-3AB0-CB1AD10A0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957" y="3429000"/>
            <a:ext cx="46656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Winter kleště potratové zahnuté fig. 1; 28,0 cm">
            <a:extLst>
              <a:ext uri="{FF2B5EF4-FFF2-40B4-BE49-F238E27FC236}">
                <a16:creationId xmlns:a16="http://schemas.microsoft.com/office/drawing/2014/main" id="{BA130F7A-3A3E-3B57-FF3F-D4C259886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41" y="4682218"/>
            <a:ext cx="2816016" cy="196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510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DF525B-A56D-C69F-FC38-12429E169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UPT v II. trimestru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064-D996-B72F-70ED-5307F4929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FARMAKOLOGICKÁ TECHNIKA</a:t>
            </a:r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Prostaglandiny</a:t>
            </a:r>
          </a:p>
          <a:p>
            <a:pPr lvl="2"/>
            <a:r>
              <a:rPr lang="cs-CZ" dirty="0"/>
              <a:t>Změkčují děložní hrdlo + stimulují kontrakce </a:t>
            </a:r>
            <a:r>
              <a:rPr lang="cs-CZ" dirty="0" err="1"/>
              <a:t>myometria</a:t>
            </a:r>
            <a:endParaRPr lang="cs-CZ" dirty="0"/>
          </a:p>
          <a:p>
            <a:pPr lvl="1"/>
            <a:r>
              <a:rPr lang="cs-CZ" dirty="0"/>
              <a:t>Způsob podání:</a:t>
            </a:r>
          </a:p>
          <a:p>
            <a:pPr lvl="2"/>
            <a:r>
              <a:rPr lang="cs-CZ" dirty="0" err="1"/>
              <a:t>i.m</a:t>
            </a:r>
            <a:r>
              <a:rPr lang="cs-CZ" dirty="0"/>
              <a:t>. – intramuskulárně</a:t>
            </a:r>
          </a:p>
          <a:p>
            <a:pPr lvl="2"/>
            <a:r>
              <a:rPr lang="cs-CZ" dirty="0" err="1"/>
              <a:t>intraamniálně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450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E674840-5912-51D3-A025-B6CF6EBC8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59434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ndefined">
            <a:extLst>
              <a:ext uri="{FF2B5EF4-FFF2-40B4-BE49-F238E27FC236}">
                <a16:creationId xmlns:a16="http://schemas.microsoft.com/office/drawing/2014/main" id="{4C5ED9E9-7DF1-F1FA-1072-CF37E050D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290513"/>
            <a:ext cx="8639175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0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2E581-A908-A36E-83CF-315CCCAB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metody antikoncepce		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07192E0F-C2A7-B6EB-3556-74DBCB6C0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062516"/>
              </p:ext>
            </p:extLst>
          </p:nvPr>
        </p:nvGraphicFramePr>
        <p:xfrm>
          <a:off x="838200" y="1690686"/>
          <a:ext cx="10363200" cy="369570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39036281"/>
                    </a:ext>
                  </a:extLst>
                </a:gridCol>
                <a:gridCol w="6299200">
                  <a:extLst>
                    <a:ext uri="{9D8B030D-6E8A-4147-A177-3AD203B41FA5}">
                      <a16:colId xmlns:a16="http://schemas.microsoft.com/office/drawing/2014/main" val="1616365437"/>
                    </a:ext>
                  </a:extLst>
                </a:gridCol>
              </a:tblGrid>
              <a:tr h="405579">
                <a:tc>
                  <a:txBody>
                    <a:bodyPr/>
                    <a:lstStyle/>
                    <a:p>
                      <a:r>
                        <a:rPr lang="cs-CZ" b="1" dirty="0"/>
                        <a:t>PŘIROZENÉ METODY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Periodická abstinence, přerušovaná soulož, laktační amenorea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827159"/>
                  </a:ext>
                </a:extLst>
              </a:tr>
              <a:tr h="700041">
                <a:tc>
                  <a:txBody>
                    <a:bodyPr/>
                    <a:lstStyle/>
                    <a:p>
                      <a:r>
                        <a:rPr lang="cs-CZ" b="1" dirty="0"/>
                        <a:t>MECHANICKÉ BARIÉRY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Mužský kondom, ženský kondom (</a:t>
                      </a:r>
                      <a:r>
                        <a:rPr lang="cs-CZ" b="0" dirty="0" err="1"/>
                        <a:t>femidom</a:t>
                      </a:r>
                      <a:r>
                        <a:rPr lang="cs-CZ" b="0" dirty="0"/>
                        <a:t>), diafragma (vaginální pesar), cervikální klobouček, kontracepční houba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367632"/>
                  </a:ext>
                </a:extLst>
              </a:tr>
              <a:tr h="405579">
                <a:tc gridSpan="2">
                  <a:txBody>
                    <a:bodyPr/>
                    <a:lstStyle/>
                    <a:p>
                      <a:r>
                        <a:rPr lang="cs-CZ" b="1" dirty="0"/>
                        <a:t>SPERMICIDY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392903"/>
                  </a:ext>
                </a:extLst>
              </a:tr>
              <a:tr h="700041">
                <a:tc>
                  <a:txBody>
                    <a:bodyPr/>
                    <a:lstStyle/>
                    <a:p>
                      <a:r>
                        <a:rPr lang="cs-CZ" b="1" dirty="0"/>
                        <a:t>HORMONÁLNÍ ANTIKONCEPCE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Kombinovaná hormonální antikoncepce (COC), implantáty, perorální gestageny, náplast, vaginální kroužek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013553"/>
                  </a:ext>
                </a:extLst>
              </a:tr>
              <a:tr h="405579">
                <a:tc gridSpan="2">
                  <a:txBody>
                    <a:bodyPr/>
                    <a:lstStyle/>
                    <a:p>
                      <a:r>
                        <a:rPr lang="cs-CZ" b="1" dirty="0"/>
                        <a:t>NITRODĚLOŽNÍ TĚLÍSKA = IUD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316921"/>
                  </a:ext>
                </a:extLst>
              </a:tr>
              <a:tr h="405579">
                <a:tc>
                  <a:txBody>
                    <a:bodyPr/>
                    <a:lstStyle/>
                    <a:p>
                      <a:r>
                        <a:rPr lang="cs-CZ" b="1" dirty="0"/>
                        <a:t>STERILIZACE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Ženská sterilizace, mužská sterilizace (vazektomie)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303296"/>
                  </a:ext>
                </a:extLst>
              </a:tr>
              <a:tr h="673303">
                <a:tc gridSpan="2">
                  <a:txBody>
                    <a:bodyPr/>
                    <a:lstStyle/>
                    <a:p>
                      <a:r>
                        <a:rPr lang="cs-CZ" b="1" dirty="0"/>
                        <a:t>EMERGENTNÍ POSTKOITÁLNÍ ANTIKONCEPCE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399953"/>
                  </a:ext>
                </a:extLst>
              </a:tr>
            </a:tbl>
          </a:graphicData>
        </a:graphic>
      </p:graphicFrame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B9BD9776-6FD1-E5B6-C36D-9FBB99390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126195"/>
              </p:ext>
            </p:extLst>
          </p:nvPr>
        </p:nvGraphicFramePr>
        <p:xfrm>
          <a:off x="838200" y="5729287"/>
          <a:ext cx="10291763" cy="76358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67133776"/>
                    </a:ext>
                  </a:extLst>
                </a:gridCol>
                <a:gridCol w="6227763">
                  <a:extLst>
                    <a:ext uri="{9D8B030D-6E8A-4147-A177-3AD203B41FA5}">
                      <a16:colId xmlns:a16="http://schemas.microsoft.com/office/drawing/2014/main" val="3298780522"/>
                    </a:ext>
                  </a:extLst>
                </a:gridCol>
              </a:tblGrid>
              <a:tr h="763587">
                <a:tc>
                  <a:txBody>
                    <a:bodyPr/>
                    <a:lstStyle/>
                    <a:p>
                      <a:r>
                        <a:rPr lang="cs-CZ" dirty="0"/>
                        <a:t>INTERUPCE = UPT = umělé přerušení těhotenství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</a:t>
                      </a:r>
                      <a:r>
                        <a:rPr lang="cs-CZ" b="0" dirty="0"/>
                        <a:t>UPT v I. Trimestru, UPT v II. trimestru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344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90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76DA8-EA29-5422-5F0F-98225CDB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Přirozené metody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FC8D56-FBE4-F9E8-5537-BE3AB7474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Patří k nejužívanějším metodám</a:t>
            </a:r>
          </a:p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Periodická abstinence</a:t>
            </a:r>
          </a:p>
          <a:p>
            <a:pPr lvl="1"/>
            <a:r>
              <a:rPr lang="cs-CZ" dirty="0"/>
              <a:t>Snaha vyhnout se pohlavnímu styku v období ovulace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Kalendářní metoda  </a:t>
            </a:r>
            <a:r>
              <a:rPr lang="cs-CZ" dirty="0"/>
              <a:t>(přidat obrázek nakreslený)</a:t>
            </a:r>
          </a:p>
          <a:p>
            <a:pPr lvl="2"/>
            <a:r>
              <a:rPr lang="cs-CZ" dirty="0"/>
              <a:t>Oocyt – schopen oplodnění 24 hod po ovulaci</a:t>
            </a:r>
          </a:p>
          <a:p>
            <a:pPr lvl="2"/>
            <a:r>
              <a:rPr lang="cs-CZ" dirty="0"/>
              <a:t>Spermie – schopna oplodnit 48 po koitu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b="1" dirty="0"/>
              <a:t>Metoda cervikálního hlenu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b="1" dirty="0" err="1">
                <a:solidFill>
                  <a:srgbClr val="0070C0"/>
                </a:solidFill>
              </a:rPr>
              <a:t>Symptotermální</a:t>
            </a:r>
            <a:r>
              <a:rPr lang="cs-CZ" b="1" dirty="0">
                <a:solidFill>
                  <a:srgbClr val="0070C0"/>
                </a:solidFill>
              </a:rPr>
              <a:t> metoda </a:t>
            </a:r>
            <a:r>
              <a:rPr lang="cs-CZ" dirty="0"/>
              <a:t>– měření bazální teploty</a:t>
            </a:r>
          </a:p>
          <a:p>
            <a:pPr lvl="2"/>
            <a:r>
              <a:rPr lang="cs-CZ" dirty="0"/>
              <a:t>Ke zvýšení bazální teploty dochází 1-2 dny po ovulaci, vzestup o 0,2 – 0,5°C 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59794A04-64CB-63EA-5F9F-CAA0A5A14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58870"/>
              </p:ext>
            </p:extLst>
          </p:nvPr>
        </p:nvGraphicFramePr>
        <p:xfrm>
          <a:off x="7796463" y="365125"/>
          <a:ext cx="4186990" cy="17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990">
                  <a:extLst>
                    <a:ext uri="{9D8B030D-6E8A-4147-A177-3AD203B41FA5}">
                      <a16:colId xmlns:a16="http://schemas.microsoft.com/office/drawing/2014/main" val="3112028446"/>
                    </a:ext>
                  </a:extLst>
                </a:gridCol>
              </a:tblGrid>
              <a:tr h="1742658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FFFF00"/>
                          </a:solidFill>
                        </a:rPr>
                        <a:t>Chrání metoda proti přenosu </a:t>
                      </a:r>
                    </a:p>
                    <a:p>
                      <a:r>
                        <a:rPr lang="cs-CZ" sz="2400" dirty="0">
                          <a:solidFill>
                            <a:srgbClr val="FFFF00"/>
                          </a:solidFill>
                        </a:rPr>
                        <a:t>STD? </a:t>
                      </a:r>
                    </a:p>
                    <a:p>
                      <a:r>
                        <a:rPr lang="cs-CZ" sz="2400" b="0" dirty="0"/>
                        <a:t>(</a:t>
                      </a:r>
                      <a:r>
                        <a:rPr lang="cs-CZ" sz="2400" b="0" dirty="0" err="1"/>
                        <a:t>sexual</a:t>
                      </a:r>
                      <a:r>
                        <a:rPr lang="cs-CZ" sz="2400" b="0" dirty="0"/>
                        <a:t> </a:t>
                      </a:r>
                      <a:r>
                        <a:rPr lang="cs-CZ" sz="2400" b="0" dirty="0" err="1"/>
                        <a:t>transmitted</a:t>
                      </a:r>
                      <a:r>
                        <a:rPr lang="cs-CZ" sz="2400" b="0" dirty="0"/>
                        <a:t> </a:t>
                      </a:r>
                      <a:r>
                        <a:rPr lang="cs-CZ" sz="2400" b="0" dirty="0" err="1"/>
                        <a:t>diseases</a:t>
                      </a:r>
                      <a:r>
                        <a:rPr lang="cs-CZ" sz="2400" b="0" dirty="0"/>
                        <a:t> = sexuálně přenosné choroby)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833329"/>
                  </a:ext>
                </a:extLst>
              </a:tr>
            </a:tbl>
          </a:graphicData>
        </a:graphic>
      </p:graphicFrame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E22307FC-0A44-AC63-5D4A-084132412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445567"/>
              </p:ext>
            </p:extLst>
          </p:nvPr>
        </p:nvGraphicFramePr>
        <p:xfrm>
          <a:off x="9889958" y="3024451"/>
          <a:ext cx="882650" cy="80909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82650">
                  <a:extLst>
                    <a:ext uri="{9D8B030D-6E8A-4147-A177-3AD203B41FA5}">
                      <a16:colId xmlns:a16="http://schemas.microsoft.com/office/drawing/2014/main" val="3513213375"/>
                    </a:ext>
                  </a:extLst>
                </a:gridCol>
              </a:tblGrid>
              <a:tr h="809098">
                <a:tc>
                  <a:txBody>
                    <a:bodyPr/>
                    <a:lstStyle/>
                    <a:p>
                      <a:r>
                        <a:rPr lang="cs-CZ" sz="4400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066147"/>
                  </a:ext>
                </a:extLst>
              </a:tr>
            </a:tbl>
          </a:graphicData>
        </a:graphic>
      </p:graphicFrame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6027070-BEED-FC24-F597-B0D00BD9AB53}"/>
              </a:ext>
            </a:extLst>
          </p:cNvPr>
          <p:cNvCxnSpPr>
            <a:cxnSpLocks/>
          </p:cNvCxnSpPr>
          <p:nvPr/>
        </p:nvCxnSpPr>
        <p:spPr>
          <a:xfrm>
            <a:off x="10332720" y="2194560"/>
            <a:ext cx="0" cy="6515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26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C5A1EABF-EE1C-3EFF-EAD3-D45A9BD11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330843"/>
              </p:ext>
            </p:extLst>
          </p:nvPr>
        </p:nvGraphicFramePr>
        <p:xfrm>
          <a:off x="1590173" y="1490517"/>
          <a:ext cx="9011653" cy="3876966"/>
        </p:xfrm>
        <a:graphic>
          <a:graphicData uri="http://schemas.openxmlformats.org/drawingml/2006/table">
            <a:tbl>
              <a:tblPr/>
              <a:tblGrid>
                <a:gridCol w="4450916">
                  <a:extLst>
                    <a:ext uri="{9D8B030D-6E8A-4147-A177-3AD203B41FA5}">
                      <a16:colId xmlns:a16="http://schemas.microsoft.com/office/drawing/2014/main" val="2153265220"/>
                    </a:ext>
                  </a:extLst>
                </a:gridCol>
                <a:gridCol w="2189249">
                  <a:extLst>
                    <a:ext uri="{9D8B030D-6E8A-4147-A177-3AD203B41FA5}">
                      <a16:colId xmlns:a16="http://schemas.microsoft.com/office/drawing/2014/main" val="1930639675"/>
                    </a:ext>
                  </a:extLst>
                </a:gridCol>
                <a:gridCol w="2371488">
                  <a:extLst>
                    <a:ext uri="{9D8B030D-6E8A-4147-A177-3AD203B41FA5}">
                      <a16:colId xmlns:a16="http://schemas.microsoft.com/office/drawing/2014/main" val="1816869238"/>
                    </a:ext>
                  </a:extLst>
                </a:gridCol>
              </a:tblGrid>
              <a:tr h="6461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Procento otěhotnění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879335"/>
                  </a:ext>
                </a:extLst>
              </a:tr>
              <a:tr h="6461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Ideální uživatelka (%)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Typická uživatelka (%)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676333"/>
                  </a:ext>
                </a:extLst>
              </a:tr>
              <a:tr h="6461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Periodická abstinence 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396135"/>
                  </a:ext>
                </a:extLst>
              </a:tr>
              <a:tr h="6461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Kalendářní metoda</a:t>
                      </a:r>
                    </a:p>
                  </a:txBody>
                  <a:tcPr marL="857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798187"/>
                  </a:ext>
                </a:extLst>
              </a:tr>
              <a:tr h="6461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Metoda cervikálního hlenu</a:t>
                      </a:r>
                    </a:p>
                  </a:txBody>
                  <a:tcPr marL="857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503616"/>
                  </a:ext>
                </a:extLst>
              </a:tr>
              <a:tr h="6461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Symptotermální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metoda </a:t>
                      </a:r>
                    </a:p>
                  </a:txBody>
                  <a:tcPr marL="857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282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55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EDA305-D3ED-D3DA-D4B0-1C7E6DC2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063"/>
            <a:ext cx="10515600" cy="1325563"/>
          </a:xfrm>
        </p:spPr>
        <p:txBody>
          <a:bodyPr/>
          <a:lstStyle/>
          <a:p>
            <a:r>
              <a:rPr lang="cs-CZ" dirty="0"/>
              <a:t>Přirozené metody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6208B3-07D4-4FE0-2B44-774B54D5E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8687"/>
            <a:ext cx="10515600" cy="466725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Přerušovaná soulož</a:t>
            </a:r>
          </a:p>
          <a:p>
            <a:pPr lvl="1"/>
            <a:r>
              <a:rPr lang="cs-CZ" dirty="0"/>
              <a:t>Vytažení penisu z pochvy před ejakulací </a:t>
            </a:r>
          </a:p>
          <a:p>
            <a:pPr lvl="2"/>
            <a:r>
              <a:rPr lang="cs-CZ" dirty="0"/>
              <a:t>chybí kontakt mezi oocytem a spermií</a:t>
            </a:r>
          </a:p>
          <a:p>
            <a:pPr lvl="1"/>
            <a:r>
              <a:rPr lang="cs-CZ" dirty="0"/>
              <a:t>Metoda užívaná zejména v rozvojovém světě</a:t>
            </a:r>
          </a:p>
          <a:p>
            <a:pPr lvl="1"/>
            <a:r>
              <a:rPr lang="cs-CZ" dirty="0"/>
              <a:t>+</a:t>
            </a:r>
          </a:p>
          <a:p>
            <a:pPr lvl="2"/>
            <a:r>
              <a:rPr lang="cs-CZ" dirty="0"/>
              <a:t>dostupné, žádné pomůcky nebo náklady</a:t>
            </a:r>
          </a:p>
          <a:p>
            <a:pPr lvl="1"/>
            <a:r>
              <a:rPr lang="cs-CZ" dirty="0"/>
              <a:t>-</a:t>
            </a:r>
          </a:p>
          <a:p>
            <a:pPr lvl="2"/>
            <a:r>
              <a:rPr lang="cs-CZ" dirty="0"/>
              <a:t>Spolehlivost závisí na mužově schopnosti přerušit soulož před ejakulací</a:t>
            </a:r>
          </a:p>
          <a:p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Laktační amenorea </a:t>
            </a:r>
          </a:p>
          <a:p>
            <a:pPr lvl="1"/>
            <a:r>
              <a:rPr lang="cs-CZ" dirty="0">
                <a:solidFill>
                  <a:schemeClr val="accent2"/>
                </a:solidFill>
              </a:rPr>
              <a:t>Zvýšená hodnota PRL </a:t>
            </a:r>
            <a:r>
              <a:rPr lang="cs-CZ" dirty="0"/>
              <a:t>-&gt; anovulace </a:t>
            </a:r>
          </a:p>
          <a:p>
            <a:pPr lvl="1"/>
            <a:r>
              <a:rPr lang="cs-CZ" dirty="0"/>
              <a:t>Kojící – 10 týdnů od porodu je výskyt ovulace velmi nepravděpodobný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1A453562-6A1F-6A10-1697-4193B837F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626475"/>
              </p:ext>
            </p:extLst>
          </p:nvPr>
        </p:nvGraphicFramePr>
        <p:xfrm>
          <a:off x="9152299" y="212254"/>
          <a:ext cx="28505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516">
                  <a:extLst>
                    <a:ext uri="{9D8B030D-6E8A-4147-A177-3AD203B41FA5}">
                      <a16:colId xmlns:a16="http://schemas.microsoft.com/office/drawing/2014/main" val="3112028446"/>
                    </a:ext>
                  </a:extLst>
                </a:gridCol>
              </a:tblGrid>
              <a:tr h="1187670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FFFF00"/>
                          </a:solidFill>
                        </a:rPr>
                        <a:t>Chrání metoda proti přenosu </a:t>
                      </a:r>
                    </a:p>
                    <a:p>
                      <a:r>
                        <a:rPr lang="cs-CZ" sz="1800" dirty="0">
                          <a:solidFill>
                            <a:srgbClr val="FFFF00"/>
                          </a:solidFill>
                        </a:rPr>
                        <a:t>STD? </a:t>
                      </a:r>
                    </a:p>
                    <a:p>
                      <a:r>
                        <a:rPr lang="cs-CZ" sz="1800" b="0" dirty="0"/>
                        <a:t>(</a:t>
                      </a:r>
                      <a:r>
                        <a:rPr lang="cs-CZ" sz="1800" b="0" dirty="0" err="1"/>
                        <a:t>sexual</a:t>
                      </a:r>
                      <a:r>
                        <a:rPr lang="cs-CZ" sz="1800" b="0" dirty="0"/>
                        <a:t> </a:t>
                      </a:r>
                      <a:r>
                        <a:rPr lang="cs-CZ" sz="1800" b="0" dirty="0" err="1"/>
                        <a:t>transmitted</a:t>
                      </a:r>
                      <a:r>
                        <a:rPr lang="cs-CZ" sz="1800" b="0" dirty="0"/>
                        <a:t> </a:t>
                      </a:r>
                      <a:r>
                        <a:rPr lang="cs-CZ" sz="1800" b="0" dirty="0" err="1"/>
                        <a:t>diseases</a:t>
                      </a:r>
                      <a:r>
                        <a:rPr lang="cs-CZ" sz="1800" b="0" dirty="0"/>
                        <a:t> = sexuálně přenosné choroby)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833329"/>
                  </a:ext>
                </a:extLst>
              </a:tr>
            </a:tbl>
          </a:graphicData>
        </a:graphic>
      </p:graphicFrame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F13C43CD-62AC-8295-11C1-6953055F3D51}"/>
              </a:ext>
            </a:extLst>
          </p:cNvPr>
          <p:cNvCxnSpPr>
            <a:cxnSpLocks/>
          </p:cNvCxnSpPr>
          <p:nvPr/>
        </p:nvCxnSpPr>
        <p:spPr>
          <a:xfrm flipH="1">
            <a:off x="10984229" y="2058240"/>
            <a:ext cx="11430" cy="6286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73FCFF36-AB58-1A22-4BBA-987758422220}"/>
              </a:ext>
            </a:extLst>
          </p:cNvPr>
          <p:cNvSpPr txBox="1"/>
          <p:nvPr/>
        </p:nvSpPr>
        <p:spPr>
          <a:xfrm>
            <a:off x="10137751" y="2827300"/>
            <a:ext cx="1715815" cy="954107"/>
          </a:xfrm>
          <a:prstGeom prst="rect">
            <a:avLst/>
          </a:prstGeom>
          <a:solidFill>
            <a:schemeClr val="accent6">
              <a:lumMod val="75000"/>
              <a:alpha val="3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Teoreticky ano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AC8165F9-D6DF-87E1-9B36-B5D321129C62}"/>
              </a:ext>
            </a:extLst>
          </p:cNvPr>
          <p:cNvCxnSpPr/>
          <p:nvPr/>
        </p:nvCxnSpPr>
        <p:spPr>
          <a:xfrm flipV="1">
            <a:off x="4674870" y="1200150"/>
            <a:ext cx="4034790" cy="10105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53876295-19C1-9C9D-6818-B9727F1640DC}"/>
              </a:ext>
            </a:extLst>
          </p:cNvPr>
          <p:cNvCxnSpPr>
            <a:cxnSpLocks/>
          </p:cNvCxnSpPr>
          <p:nvPr/>
        </p:nvCxnSpPr>
        <p:spPr>
          <a:xfrm>
            <a:off x="4370070" y="5232837"/>
            <a:ext cx="505968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ulka 4">
            <a:extLst>
              <a:ext uri="{FF2B5EF4-FFF2-40B4-BE49-F238E27FC236}">
                <a16:creationId xmlns:a16="http://schemas.microsoft.com/office/drawing/2014/main" id="{32846F1A-EFEF-51B2-E913-963926A46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506353"/>
              </p:ext>
            </p:extLst>
          </p:nvPr>
        </p:nvGraphicFramePr>
        <p:xfrm>
          <a:off x="9651386" y="4028274"/>
          <a:ext cx="220218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180">
                  <a:extLst>
                    <a:ext uri="{9D8B030D-6E8A-4147-A177-3AD203B41FA5}">
                      <a16:colId xmlns:a16="http://schemas.microsoft.com/office/drawing/2014/main" val="3112028446"/>
                    </a:ext>
                  </a:extLst>
                </a:gridCol>
              </a:tblGrid>
              <a:tr h="1356912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FFFF00"/>
                          </a:solidFill>
                        </a:rPr>
                        <a:t>Chrání metoda proti přenosu </a:t>
                      </a:r>
                    </a:p>
                    <a:p>
                      <a:r>
                        <a:rPr lang="cs-CZ" sz="1800" dirty="0">
                          <a:solidFill>
                            <a:srgbClr val="FFFF00"/>
                          </a:solidFill>
                        </a:rPr>
                        <a:t>STD? </a:t>
                      </a:r>
                    </a:p>
                    <a:p>
                      <a:r>
                        <a:rPr lang="cs-CZ" sz="1800" b="0" dirty="0"/>
                        <a:t>(</a:t>
                      </a:r>
                      <a:r>
                        <a:rPr lang="cs-CZ" sz="1800" b="0" dirty="0" err="1"/>
                        <a:t>sexual</a:t>
                      </a:r>
                      <a:r>
                        <a:rPr lang="cs-CZ" sz="1800" b="0" dirty="0"/>
                        <a:t> </a:t>
                      </a:r>
                      <a:r>
                        <a:rPr lang="cs-CZ" sz="1800" b="0" dirty="0" err="1"/>
                        <a:t>transmitted</a:t>
                      </a:r>
                      <a:r>
                        <a:rPr lang="cs-CZ" sz="1800" b="0" dirty="0"/>
                        <a:t> </a:t>
                      </a:r>
                      <a:r>
                        <a:rPr lang="cs-CZ" sz="1800" b="0" dirty="0" err="1"/>
                        <a:t>diseases</a:t>
                      </a:r>
                      <a:r>
                        <a:rPr lang="cs-CZ" sz="1800" b="0" dirty="0"/>
                        <a:t> = sexuálně přenosné choroby)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833329"/>
                  </a:ext>
                </a:extLst>
              </a:tr>
            </a:tbl>
          </a:graphicData>
        </a:graphic>
      </p:graphicFrame>
      <p:graphicFrame>
        <p:nvGraphicFramePr>
          <p:cNvPr id="14" name="Tabulka 5">
            <a:extLst>
              <a:ext uri="{FF2B5EF4-FFF2-40B4-BE49-F238E27FC236}">
                <a16:creationId xmlns:a16="http://schemas.microsoft.com/office/drawing/2014/main" id="{548AB6E8-42EF-399E-4E56-1F2ED1736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930520"/>
              </p:ext>
            </p:extLst>
          </p:nvPr>
        </p:nvGraphicFramePr>
        <p:xfrm>
          <a:off x="10984229" y="6117227"/>
          <a:ext cx="785662" cy="5791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85662">
                  <a:extLst>
                    <a:ext uri="{9D8B030D-6E8A-4147-A177-3AD203B41FA5}">
                      <a16:colId xmlns:a16="http://schemas.microsoft.com/office/drawing/2014/main" val="3513213375"/>
                    </a:ext>
                  </a:extLst>
                </a:gridCol>
              </a:tblGrid>
              <a:tr h="575999">
                <a:tc>
                  <a:txBody>
                    <a:bodyPr/>
                    <a:lstStyle/>
                    <a:p>
                      <a:r>
                        <a:rPr lang="cs-CZ" sz="3200" dirty="0"/>
                        <a:t>NE</a:t>
                      </a:r>
                      <a:endParaRPr lang="cs-CZ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066147"/>
                  </a:ext>
                </a:extLst>
              </a:tr>
            </a:tbl>
          </a:graphicData>
        </a:graphic>
      </p:graphicFrame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6157B48-D225-F791-1EC7-3AB8ADB2F32F}"/>
              </a:ext>
            </a:extLst>
          </p:cNvPr>
          <p:cNvCxnSpPr>
            <a:cxnSpLocks/>
          </p:cNvCxnSpPr>
          <p:nvPr/>
        </p:nvCxnSpPr>
        <p:spPr>
          <a:xfrm>
            <a:off x="10568138" y="5802902"/>
            <a:ext cx="324508" cy="3143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8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29142D9-AE60-F798-67C6-A752B5DAC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891781"/>
              </p:ext>
            </p:extLst>
          </p:nvPr>
        </p:nvGraphicFramePr>
        <p:xfrm>
          <a:off x="1942598" y="1874524"/>
          <a:ext cx="8306803" cy="3108951"/>
        </p:xfrm>
        <a:graphic>
          <a:graphicData uri="http://schemas.openxmlformats.org/drawingml/2006/table">
            <a:tbl>
              <a:tblPr/>
              <a:tblGrid>
                <a:gridCol w="3934801">
                  <a:extLst>
                    <a:ext uri="{9D8B030D-6E8A-4147-A177-3AD203B41FA5}">
                      <a16:colId xmlns:a16="http://schemas.microsoft.com/office/drawing/2014/main" val="1955907486"/>
                    </a:ext>
                  </a:extLst>
                </a:gridCol>
                <a:gridCol w="2186001">
                  <a:extLst>
                    <a:ext uri="{9D8B030D-6E8A-4147-A177-3AD203B41FA5}">
                      <a16:colId xmlns:a16="http://schemas.microsoft.com/office/drawing/2014/main" val="3946815902"/>
                    </a:ext>
                  </a:extLst>
                </a:gridCol>
                <a:gridCol w="2186001">
                  <a:extLst>
                    <a:ext uri="{9D8B030D-6E8A-4147-A177-3AD203B41FA5}">
                      <a16:colId xmlns:a16="http://schemas.microsoft.com/office/drawing/2014/main" val="1909278036"/>
                    </a:ext>
                  </a:extLst>
                </a:gridCol>
              </a:tblGrid>
              <a:tr h="10363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Procento otěhotnění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467878"/>
                  </a:ext>
                </a:extLst>
              </a:tr>
              <a:tr h="10363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Ideální uživatelka (%)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Typická uživatelka (%)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7656"/>
                  </a:ext>
                </a:extLst>
              </a:tr>
              <a:tr h="103631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Coitus</a:t>
                      </a:r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interruptus</a:t>
                      </a:r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= přerušovaná soulož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146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2625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4075</TotalTime>
  <Words>2690</Words>
  <Application>Microsoft Office PowerPoint</Application>
  <PresentationFormat>Širokoúhlá obrazovka</PresentationFormat>
  <Paragraphs>575</Paragraphs>
  <Slides>35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Motiv Office</vt:lpstr>
      <vt:lpstr>Plánované rodičovství a ATK</vt:lpstr>
      <vt:lpstr>Antikoncepce</vt:lpstr>
      <vt:lpstr>Pearlův index - tabulka</vt:lpstr>
      <vt:lpstr>Prezentace aplikace PowerPoint</vt:lpstr>
      <vt:lpstr>Různé metody antikoncepce  </vt:lpstr>
      <vt:lpstr>Přirozené metody I</vt:lpstr>
      <vt:lpstr>Prezentace aplikace PowerPoint</vt:lpstr>
      <vt:lpstr>Přirozené metody II</vt:lpstr>
      <vt:lpstr>Prezentace aplikace PowerPoint</vt:lpstr>
      <vt:lpstr>Mechanické bariéry I</vt:lpstr>
      <vt:lpstr>Prezentace aplikace PowerPoint</vt:lpstr>
      <vt:lpstr>Mechanické bariéry II</vt:lpstr>
      <vt:lpstr>Prezentace aplikace PowerPoint</vt:lpstr>
      <vt:lpstr>Spermicidy</vt:lpstr>
      <vt:lpstr>Hormonální antikoncepce - KOMBINOVANÁ</vt:lpstr>
      <vt:lpstr>COC – metabolické účinky, bezpečnost</vt:lpstr>
      <vt:lpstr>Prezentace aplikace PowerPoint</vt:lpstr>
      <vt:lpstr>Hormonální antikoncepce – KOMBINOVANÁ</vt:lpstr>
      <vt:lpstr>Prezentace aplikace PowerPoint</vt:lpstr>
      <vt:lpstr>Hormonální antikoncepce - GESTAGENNÍ</vt:lpstr>
      <vt:lpstr>Prezentace aplikace PowerPoint</vt:lpstr>
      <vt:lpstr>Nitroděložní tělíska</vt:lpstr>
      <vt:lpstr>Nitroděložní tělíska</vt:lpstr>
      <vt:lpstr>Prezentace aplikace PowerPoint</vt:lpstr>
      <vt:lpstr>Sterilizace</vt:lpstr>
      <vt:lpstr>Sterilizace</vt:lpstr>
      <vt:lpstr>Prezentace aplikace PowerPoint</vt:lpstr>
      <vt:lpstr>Emergentní postkoitální antikoncepce</vt:lpstr>
      <vt:lpstr>Prezentace aplikace PowerPoint</vt:lpstr>
      <vt:lpstr>Interupce = UPT</vt:lpstr>
      <vt:lpstr>UPT v I.trimestru</vt:lpstr>
      <vt:lpstr>UPT v I.trimestru</vt:lpstr>
      <vt:lpstr>UPT v II. trimestru</vt:lpstr>
      <vt:lpstr>UPT v II. trimestru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Plánované rodičovství a ATK</dc:title>
  <dc:creator>Jana Vaněčková</dc:creator>
  <cp:lastModifiedBy>Jana Vaněčková</cp:lastModifiedBy>
  <cp:revision>67</cp:revision>
  <dcterms:created xsi:type="dcterms:W3CDTF">2023-03-02T19:48:09Z</dcterms:created>
  <dcterms:modified xsi:type="dcterms:W3CDTF">2023-03-13T15:35:54Z</dcterms:modified>
</cp:coreProperties>
</file>