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9" r:id="rId4"/>
    <p:sldId id="257" r:id="rId5"/>
    <p:sldId id="258" r:id="rId6"/>
    <p:sldId id="268" r:id="rId7"/>
    <p:sldId id="259" r:id="rId8"/>
    <p:sldId id="260" r:id="rId9"/>
    <p:sldId id="261" r:id="rId10"/>
    <p:sldId id="270" r:id="rId11"/>
    <p:sldId id="271" r:id="rId12"/>
    <p:sldId id="276" r:id="rId13"/>
    <p:sldId id="266" r:id="rId14"/>
    <p:sldId id="272" r:id="rId15"/>
    <p:sldId id="277" r:id="rId16"/>
    <p:sldId id="273" r:id="rId17"/>
    <p:sldId id="274" r:id="rId18"/>
    <p:sldId id="275" r:id="rId19"/>
    <p:sldId id="265" r:id="rId20"/>
    <p:sldId id="267" r:id="rId21"/>
    <p:sldId id="27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751C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5" autoAdjust="0"/>
  </p:normalViewPr>
  <p:slideViewPr>
    <p:cSldViewPr snapToGrid="0">
      <p:cViewPr>
        <p:scale>
          <a:sx n="53" d="100"/>
          <a:sy n="53" d="100"/>
        </p:scale>
        <p:origin x="115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25.61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3,'19'7,"42"11,1-2,1-4,97 9,195-10,-168-8,479 12,-317-9,637-3,-699-10,121-1,-349 4,0-2,0-3,80-22,-83 16,0 3,0 3,94-4,-322 39,-314 24,-5-25,-144-45,-606 0,746 27,390 1,-20-1,124-7,1 0,0 0,0 0,0 0,0 0,0 0,0 0,0 0,0 0,0 0,0 0,0 0,-1 0,1 0,0 0,0 0,0 0,0 0,0 0,0 0,0 0,0 0,0 0,-1 0,1 0,0 0,0 0,0 0,0 0,0 0,0 0,0 0,0 0,0 0,0 0,0 0,0 0,-1 0,1 0,0 1,0-1,0 0,0 0,0 0,0 0,0 0,0 0,0 0,0 0,0 0,0 1,0-1,0 0,0 0,0 0,0 0,0 0,0 0,0 0,0 0,0 0,0 1,7 4,13 6,27 8,1-2,0-2,1-2,100 13,206-6,777-46,-1027 18,1140-75,-1083 71,218-4,-699 15,153 3,-823-19,-143 2,654 32,134-2,35 9,-17 0,304-24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8.61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8.9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9.5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0.2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0,3 0,1 0,-1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0.6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1.0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0,0 0,0 0,0 0,3 0,0 0,1 0,-1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1.6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1 116,'0'0,"0"-3,0-6,0-4,0-3,0-2,0 1,0 2,0 3,0 5,0 3,0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6.11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6.47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3,0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6.83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30.4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1,'20'10,"11"2,1-2,0-1,57 7,103 0,-168-14,341-8,-134-3,587 29,203 40,221-23,-480-61,58 14,-691 11,-143 6,-12 2,-299 29,-2-29,268-8,-1415 2,758-5,298 0,-969 21,1087 3,-99 3,266-16,113-5,0 0,1 0,0 2,-30 13,40-15,-4 3,-2-1,1-1,0 0,-18 4,32-9,0 0,0 0,1 0,-1 0,0 0,0 0,0 0,0 0,1 0,-1 0,0 0,0 1,0-1,0 0,1 0,-1 0,0 0,0 0,0 1,0-1,0 0,0 0,0 0,0 1,1-1,-1 0,0 0,0 0,0 1,0-1,0 0,0 0,0 0,0 1,0-1,0 0,0 0,0 0,0 1,-1-1,1 0,0 0,0 0,0 0,0 1,0-1,0 0,0 0,0 0,-1 0,1 1,0-1,0 0,0 0,0 0,-1 0,1 0,0 0,0 0,0 0,0 1,-1-1,1 0,0 0,-1 0,20 10,-3-4,1-1,0 0,0-2,0 0,23 2,93-3,-119-3,897-45,-492 18,790-25,-683 33,854 5,-944 16,-417-1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7.22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7.58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7.94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1,'0'0,"0"0,0 0,0 0,2 2,4 5,4 0,-1-1,-1-1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8.28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8.77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9.12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09.50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1,'0'0,"0"0,0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10.42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10.75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11.14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0 322,'0'0,"0"0,0 0</inkml:trace>
  <inkml:trace contextRef="#ctx0" brushRef="#br0" timeOffset="1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42.32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1463 290,'21'0,"66"0,0-4,143-24,-138 10,0 3,119-2,343 7,441 5,-566 7,387-13,-690 7,326-15,264-6,-558 21,461 1,-114 3,-181-16,-7 0,91-1,-84 2,-30 0,109-2,1478 18,-1578-10,-8 0,5 8,510 4,-582 12,-20-1,53-9,68 2,85 2,-51-2,663 0,-618-8,2835 1,-2805-17,-16 1,-134 15,446-6,47-1,18 0,-414 1,72-3,304 4,-520 13,219 0,649-22,-1243 39,-353 31,132-32,103-10,-174 1,16-1,-18 11,110-8,-862 69,820-59,-79 7,-87-2,211-16,-42-1,-40 4,-246-12,-58-14,23 2,293 5,39 1,-359 4,513 0,-166 12,115-3,-259 44,201-16,59-10,-46 5,-4-23,20-20,-293-46,321 18,-156-26,220 32,-280-11,-78 56,127-5,63-3,214-4,-259-25,126-13,-207-23,-1 22,278 29,-558-13,249 28,327-5,-180-2,43-2,-202-4,117-2,89 2,-151 3,-139 39,308-11,-84 14,-429 99,524-104,23-5,-90 15,-16 5,217-26,-84-2,-3 1,107-6,-222 4,277-19,1 4,-141 32,189-33,-43 4,-2-2,-128-3,119-5,492 0,-404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2:11.49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</inkml:trace>
  <inkml:trace contextRef="#ctx0" brushRef="#br0" timeOffset="1">177 49,'0'0,"0"0,6 0,4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44.21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4483 188,'0'0,"-4"-4,-6-3,-1 0,0 1,0 0,0 1,-24-8,-65-13,88 24,-96-22,-1 4,-150-6,79 22,-176-8,-300-10,448 19,-1230 11,552 42,809-42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4.8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5.7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0,'0'0,"0"0,0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6.7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18,'3'0,"1"-1,-1 1,1-1,-1 0,0 0,1 0,2-2,-3 1,0 1,0 0,0 0,0 0,0 0,0 0,0 1,0-1,1 1,2 0,-8 1,2-1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7.4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19:51:57.8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0,'0'0,"0"0,0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64CA-8967-47A2-B15F-8FB240F98518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A4422-183B-4348-9EDA-C5204F6368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26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IUD = nitroděložní tělísko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4422-183B-4348-9EDA-C5204F63684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91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UVEDENÉ JSOU JEN NĚKTERÉ PŘÍČINY PRO LEPŠÍ PŘEHLEDNOST</a:t>
            </a:r>
          </a:p>
          <a:p>
            <a:r>
              <a:rPr lang="cs-CZ" dirty="0" err="1"/>
              <a:t>Hyperprolaktinémie</a:t>
            </a:r>
            <a:r>
              <a:rPr lang="cs-CZ" dirty="0"/>
              <a:t> -&gt; v hypothalamu je utlumena sekrece </a:t>
            </a:r>
            <a:r>
              <a:rPr lang="cs-CZ" dirty="0" err="1"/>
              <a:t>GnRH</a:t>
            </a:r>
            <a:r>
              <a:rPr lang="cs-CZ" dirty="0"/>
              <a:t> -&gt; nízké hladiny estrogenu -&gt; příznaky estrogen-deficientní syndrom -&gt; ženy trpí anovulací, </a:t>
            </a:r>
            <a:r>
              <a:rPr lang="cs-CZ" dirty="0" err="1"/>
              <a:t>luteální</a:t>
            </a:r>
            <a:r>
              <a:rPr lang="cs-CZ" dirty="0"/>
              <a:t> insuficiencí -&gt; neplodností, často poruchy menstruace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4422-183B-4348-9EDA-C5204F63684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3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7CEA-0A8B-64C1-C22D-3C38ACD01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4AE2BA-EABF-15E4-16AB-2E8D687A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93FEF5-ED50-CF9A-6D4E-CFD5D913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FCD0E1-BFB1-EE03-F6F2-4AFEB87D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C5C144-1CAB-0472-8CB0-8209F696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26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A74AC-4430-3547-CD2E-80189934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778A53-849B-9709-1930-8D6A90D7E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AABEA-8406-19C5-BB37-30CC4F42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1E8394-C5D7-7B25-FB84-2FC2A16F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8113E4-E4E9-28C1-BA13-3C145B2C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42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C3B046-9D10-B67A-9390-AFE8A2902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CE333B-0C8C-0268-A3D1-11170E284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ACBD9E-E7A2-1A17-1F6D-2D8992B9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B6CB47-7EF2-4B0B-225D-FF6A22C7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2555B-228C-D703-332B-57593FBB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30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49A19-BC60-4081-89A4-00B61252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01119-2926-000C-FA2E-BDD693609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16971-11EA-AE77-C9ED-9CDC2C9A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032A88-C014-3306-67D8-A6BC32DB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ACDE57-11ED-705F-4CC1-3BF3E89F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4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B1DD8-CF0D-4B96-787C-3E3FC34B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028A8D-25B3-124F-AF6D-2F612678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1D7524-7BA9-1334-5376-61E1849F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9823EF-5665-A25B-B280-468BC85A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029883-5C67-3E5C-2971-A227FFA5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2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DF9D6-BDEC-DE65-6142-DC18CFAE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CF321-C353-3BFC-5349-239439319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286693-AA8B-37EE-9EF1-86C65C5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008F87-DF6A-D033-B540-F7AF647C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8ED5E4-472E-4B93-A290-AE1C1EE7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33CFED-7A04-6A21-0A14-2EDD3CA2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63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58E9D-776F-FB82-971F-513DEBAC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D21659-6F44-3A35-57B6-8CB865803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D0D18F-3C1E-173F-EE2A-3D47999E8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D86612-0F64-AB9A-C23D-E2C4ADE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D5819A-D1A4-1DDB-1C17-1EFFB4659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D00C91-4FC9-DA93-29EB-81EF8EC3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DECD50-8B95-ACAA-EA6E-06FD9A2A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62DC26-1AFE-EEB0-BA8D-31EF5107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03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EB74E-4E64-2F01-E5FC-2613652B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6E01BD-F9E3-4188-C266-C850BC23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C45AE9-ED08-6806-2628-B25DBC6E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41B525-2D9B-3676-4014-96532B0B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3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7C385A-D639-13DA-D6C4-4C195A5F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FF7AD7-AB66-18B8-147C-6171884E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6EDAD1-C73B-3D70-B186-235D1262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2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C1195-5847-474E-3294-3754BCE7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0F545-1970-9B49-1629-ECBF08DA4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33FC8A-5211-F58D-710E-D79486C57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F6EF4D-82AB-BC7A-F76B-36F83990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88C756-D834-5790-E77B-997BDC43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1AB39B-88DE-371D-72BB-435C9064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3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2DFEA-FC44-DA64-C429-486E3B2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ACCE8D-9157-B5D9-E4E0-F6355694B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594133-955F-70F5-11A6-4AF9D5BB0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947C90-3C47-67F1-FAD5-B94CF546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FB3DDF-6BEF-D3C1-3E0A-70649A2F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D664D-7C4B-9685-7E89-2F4FE63E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0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65CBD5-3FFB-A307-B471-37F74929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177C11-1CC5-DECF-904A-372C2FF9D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91541E-B87B-1ED6-99C9-3CD4159A3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8EE1-1E27-4EC9-9B85-5A90E0A2531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D00DF-B42D-9DC7-84CC-4253841E8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E1A8BE-08FC-1920-6CA5-60CC63207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4AFA-003A-4335-A5DB-DA801664F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01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26" Type="http://schemas.openxmlformats.org/officeDocument/2006/relationships/image" Target="../media/image10.png"/><Relationship Id="rId39" Type="http://schemas.openxmlformats.org/officeDocument/2006/relationships/customXml" Target="../ink/ink26.xml"/><Relationship Id="rId21" Type="http://schemas.openxmlformats.org/officeDocument/2006/relationships/customXml" Target="../ink/ink13.xml"/><Relationship Id="rId34" Type="http://schemas.openxmlformats.org/officeDocument/2006/relationships/customXml" Target="../ink/ink22.xml"/><Relationship Id="rId42" Type="http://schemas.openxmlformats.org/officeDocument/2006/relationships/customXml" Target="../ink/ink29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6" Type="http://schemas.openxmlformats.org/officeDocument/2006/relationships/customXml" Target="../ink/ink8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customXml" Target="../ink/ink15.xml"/><Relationship Id="rId32" Type="http://schemas.openxmlformats.org/officeDocument/2006/relationships/customXml" Target="../ink/ink20.xml"/><Relationship Id="rId37" Type="http://schemas.openxmlformats.org/officeDocument/2006/relationships/customXml" Target="../ink/ink24.xml"/><Relationship Id="rId40" Type="http://schemas.openxmlformats.org/officeDocument/2006/relationships/customXml" Target="../ink/ink27.xml"/><Relationship Id="rId45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customXml" Target="../ink/ink14.xml"/><Relationship Id="rId28" Type="http://schemas.openxmlformats.org/officeDocument/2006/relationships/image" Target="../media/image11.png"/><Relationship Id="rId36" Type="http://schemas.openxmlformats.org/officeDocument/2006/relationships/customXml" Target="../ink/ink23.xml"/><Relationship Id="rId10" Type="http://schemas.openxmlformats.org/officeDocument/2006/relationships/image" Target="../media/image6.png"/><Relationship Id="rId19" Type="http://schemas.openxmlformats.org/officeDocument/2006/relationships/customXml" Target="../ink/ink11.xml"/><Relationship Id="rId31" Type="http://schemas.openxmlformats.org/officeDocument/2006/relationships/customXml" Target="../ink/ink19.xml"/><Relationship Id="rId44" Type="http://schemas.openxmlformats.org/officeDocument/2006/relationships/customXml" Target="../ink/ink30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image" Target="../media/image9.png"/><Relationship Id="rId27" Type="http://schemas.openxmlformats.org/officeDocument/2006/relationships/customXml" Target="../ink/ink17.xml"/><Relationship Id="rId30" Type="http://schemas.openxmlformats.org/officeDocument/2006/relationships/image" Target="../media/image12.png"/><Relationship Id="rId35" Type="http://schemas.openxmlformats.org/officeDocument/2006/relationships/image" Target="../media/image13.png"/><Relationship Id="rId43" Type="http://schemas.openxmlformats.org/officeDocument/2006/relationships/image" Target="../media/image14.png"/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9.xml"/><Relationship Id="rId25" Type="http://schemas.openxmlformats.org/officeDocument/2006/relationships/customXml" Target="../ink/ink16.xml"/><Relationship Id="rId33" Type="http://schemas.openxmlformats.org/officeDocument/2006/relationships/customXml" Target="../ink/ink21.xml"/><Relationship Id="rId38" Type="http://schemas.openxmlformats.org/officeDocument/2006/relationships/customXml" Target="../ink/ink25.xml"/><Relationship Id="rId20" Type="http://schemas.openxmlformats.org/officeDocument/2006/relationships/customXml" Target="../ink/ink12.xml"/><Relationship Id="rId41" Type="http://schemas.openxmlformats.org/officeDocument/2006/relationships/customXml" Target="../ink/ink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E18F9-3552-67BC-B646-97EF39924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Poruchy menstruačního cyklu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649A35-04C6-3487-BFC1-936750BC6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ZS 2023</a:t>
            </a:r>
          </a:p>
          <a:p>
            <a:pPr algn="r"/>
            <a:r>
              <a:rPr lang="cs-CZ" dirty="0"/>
              <a:t>ÚPMD</a:t>
            </a:r>
          </a:p>
        </p:txBody>
      </p:sp>
    </p:spTree>
    <p:extLst>
      <p:ext uri="{BB962C8B-B14F-4D97-AF65-F5344CB8AC3E}">
        <p14:creationId xmlns:p14="http://schemas.microsoft.com/office/powerpoint/2010/main" val="116873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C0636-EE39-0037-3F02-18F3BA59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Dysfunkční 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932D9-1DBA-B602-D77F-DA25565BD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Krvácení z </a:t>
            </a:r>
            <a:r>
              <a:rPr lang="cs-CZ" b="1" dirty="0" err="1">
                <a:solidFill>
                  <a:schemeClr val="accent1"/>
                </a:solidFill>
              </a:rPr>
              <a:t>hyperproliferačního</a:t>
            </a:r>
            <a:r>
              <a:rPr lang="cs-CZ" b="1" dirty="0">
                <a:solidFill>
                  <a:schemeClr val="accent1"/>
                </a:solidFill>
              </a:rPr>
              <a:t> endometria u anovulačních cyklů</a:t>
            </a:r>
          </a:p>
          <a:p>
            <a:r>
              <a:rPr lang="cs-CZ" dirty="0"/>
              <a:t>Při nepřítomnosti organické příčiny či systémové onemocnění</a:t>
            </a:r>
          </a:p>
        </p:txBody>
      </p:sp>
    </p:spTree>
    <p:extLst>
      <p:ext uri="{BB962C8B-B14F-4D97-AF65-F5344CB8AC3E}">
        <p14:creationId xmlns:p14="http://schemas.microsoft.com/office/powerpoint/2010/main" val="12816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6FDBF-E888-1C6E-1144-E6144AD6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Abnormální děložní krvácení = ADK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127BA-533E-0041-96EC-BF4A9DED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9053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Jedná se o zjednodušení v klasifikaci – sjednocení pojmů</a:t>
            </a:r>
          </a:p>
          <a:p>
            <a:r>
              <a:rPr lang="cs-CZ" dirty="0">
                <a:solidFill>
                  <a:schemeClr val="accent1"/>
                </a:solidFill>
              </a:rPr>
              <a:t>Je to odchylka od stanovené normy</a:t>
            </a:r>
          </a:p>
          <a:p>
            <a:pPr lvl="1"/>
            <a:r>
              <a:rPr lang="cs-CZ" dirty="0"/>
              <a:t>„norma“ je stanovená pravidelností, frekvencí, trvání a objemem krvácení v průběhu menstruace</a:t>
            </a:r>
          </a:p>
          <a:p>
            <a:r>
              <a:rPr lang="cs-CZ" b="1" dirty="0">
                <a:solidFill>
                  <a:schemeClr val="accent2"/>
                </a:solidFill>
              </a:rPr>
              <a:t>ADK u netěhotných žen ve fertilním věku: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2A7A79-30A5-77CC-8359-6074495F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88" y="4016157"/>
            <a:ext cx="7601712" cy="284184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A58D126-E724-FB20-51C8-ABCE2D495906}"/>
              </a:ext>
            </a:extLst>
          </p:cNvPr>
          <p:cNvSpPr txBox="1"/>
          <p:nvPr/>
        </p:nvSpPr>
        <p:spPr>
          <a:xfrm>
            <a:off x="277368" y="4016157"/>
            <a:ext cx="4477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ADK TYP 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Polymenorea</a:t>
            </a:r>
            <a:r>
              <a:rPr lang="cs-CZ" sz="2400" dirty="0"/>
              <a:t>, </a:t>
            </a:r>
            <a:r>
              <a:rPr lang="cs-CZ" sz="2400" dirty="0" err="1"/>
              <a:t>hypermenorea</a:t>
            </a:r>
            <a:r>
              <a:rPr lang="cs-CZ" sz="2400" dirty="0"/>
              <a:t>, menoragie, krvácení mimo cyklus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ADK TYP 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Hypomenorea</a:t>
            </a:r>
            <a:r>
              <a:rPr lang="cs-CZ" sz="2400" dirty="0"/>
              <a:t>, </a:t>
            </a:r>
            <a:r>
              <a:rPr lang="cs-CZ" sz="2400" dirty="0" err="1"/>
              <a:t>oligomenorea</a:t>
            </a:r>
            <a:r>
              <a:rPr lang="cs-CZ" sz="2400" dirty="0"/>
              <a:t>, amenorea</a:t>
            </a:r>
          </a:p>
        </p:txBody>
      </p:sp>
    </p:spTree>
    <p:extLst>
      <p:ext uri="{BB962C8B-B14F-4D97-AF65-F5344CB8AC3E}">
        <p14:creationId xmlns:p14="http://schemas.microsoft.com/office/powerpoint/2010/main" val="373235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835DD-0DA0-37D8-7390-9E38300F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způsobuje abnormální děložní krvácení?</a:t>
            </a:r>
          </a:p>
        </p:txBody>
      </p:sp>
      <p:pic>
        <p:nvPicPr>
          <p:cNvPr id="1026" name="Picture 2" descr="ACOG PB 128">
            <a:extLst>
              <a:ext uri="{FF2B5EF4-FFF2-40B4-BE49-F238E27FC236}">
                <a16:creationId xmlns:a16="http://schemas.microsoft.com/office/drawing/2014/main" id="{F95FA1CF-0790-CBA1-99DA-F6925E90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60" y="1454382"/>
            <a:ext cx="10013879" cy="51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E54DC5A-8387-CAB7-5C16-8C5F8AE89B7C}"/>
                  </a:ext>
                </a:extLst>
              </p14:cNvPr>
              <p14:cNvContentPartPr/>
              <p14:nvPr/>
            </p14:nvContentPartPr>
            <p14:xfrm>
              <a:off x="3423454" y="3390504"/>
              <a:ext cx="1525320" cy="770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E54DC5A-8387-CAB7-5C16-8C5F8AE89B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454" y="3282864"/>
                <a:ext cx="16329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6224590-02F5-F6F1-D852-EEB9CC7BDD1B}"/>
                  </a:ext>
                </a:extLst>
              </p14:cNvPr>
              <p14:cNvContentPartPr/>
              <p14:nvPr/>
            </p14:nvContentPartPr>
            <p14:xfrm>
              <a:off x="6762094" y="3368544"/>
              <a:ext cx="2091240" cy="1454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6224590-02F5-F6F1-D852-EEB9CC7BDD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8094" y="3260904"/>
                <a:ext cx="21988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75515A24-DEE1-35DD-E808-106A23050A1F}"/>
                  </a:ext>
                </a:extLst>
              </p14:cNvPr>
              <p14:cNvContentPartPr/>
              <p14:nvPr/>
            </p14:nvContentPartPr>
            <p14:xfrm>
              <a:off x="1218094" y="5361144"/>
              <a:ext cx="9600120" cy="30708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75515A24-DEE1-35DD-E808-106A23050A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4454" y="5253144"/>
                <a:ext cx="970776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F28F4C4-4DC0-62A0-368B-91148FAF9796}"/>
                  </a:ext>
                </a:extLst>
              </p14:cNvPr>
              <p14:cNvContentPartPr/>
              <p14:nvPr/>
            </p14:nvContentPartPr>
            <p14:xfrm>
              <a:off x="9308734" y="5432784"/>
              <a:ext cx="1613880" cy="6768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F28F4C4-4DC0-62A0-368B-91148FAF97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55094" y="5325144"/>
                <a:ext cx="17215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9896DF0-5CC7-0887-5DE6-269659453179}"/>
                  </a:ext>
                </a:extLst>
              </p14:cNvPr>
              <p14:cNvContentPartPr/>
              <p14:nvPr/>
            </p14:nvContentPartPr>
            <p14:xfrm>
              <a:off x="6629254" y="3686064"/>
              <a:ext cx="360" cy="36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9896DF0-5CC7-0887-5DE6-2696594531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75254" y="35780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4C8BB568-85A7-5E96-A3B4-DEB0D9D59360}"/>
                  </a:ext>
                </a:extLst>
              </p14:cNvPr>
              <p14:cNvContentPartPr/>
              <p14:nvPr/>
            </p14:nvContentPartPr>
            <p14:xfrm>
              <a:off x="6709534" y="3645744"/>
              <a:ext cx="360" cy="36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4C8BB568-85A7-5E96-A3B4-DEB0D9D593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5894" y="35377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DE43241-138E-125D-0512-9DF1383207EC}"/>
                  </a:ext>
                </a:extLst>
              </p14:cNvPr>
              <p14:cNvContentPartPr/>
              <p14:nvPr/>
            </p14:nvContentPartPr>
            <p14:xfrm>
              <a:off x="6680734" y="3888024"/>
              <a:ext cx="24840" cy="684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DE43241-138E-125D-0512-9DF1383207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27094" y="3780384"/>
                <a:ext cx="1324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D8D8F86B-758F-4A26-30A6-BB62B998FA60}"/>
                  </a:ext>
                </a:extLst>
              </p14:cNvPr>
              <p14:cNvContentPartPr/>
              <p14:nvPr/>
            </p14:nvContentPartPr>
            <p14:xfrm>
              <a:off x="6640414" y="4171344"/>
              <a:ext cx="360" cy="3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D8D8F86B-758F-4A26-30A6-BB62B998FA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86774" y="406370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B472F53-6F07-B652-9D87-656DF6774290}"/>
                  </a:ext>
                </a:extLst>
              </p14:cNvPr>
              <p14:cNvContentPartPr/>
              <p14:nvPr/>
            </p14:nvContentPartPr>
            <p14:xfrm>
              <a:off x="6663454" y="4154064"/>
              <a:ext cx="360" cy="36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B472F53-6F07-B652-9D87-656DF67742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9454" y="40460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491B21D2-8930-9453-8802-3945983AA992}"/>
                  </a:ext>
                </a:extLst>
              </p14:cNvPr>
              <p14:cNvContentPartPr/>
              <p14:nvPr/>
            </p14:nvContentPartPr>
            <p14:xfrm>
              <a:off x="6692254" y="4419744"/>
              <a:ext cx="360" cy="36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491B21D2-8930-9453-8802-3945983AA9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8254" y="43117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5D7543A-EB9D-148D-FCFD-FCB948BE71C2}"/>
                  </a:ext>
                </a:extLst>
              </p14:cNvPr>
              <p14:cNvContentPartPr/>
              <p14:nvPr/>
            </p14:nvContentPartPr>
            <p14:xfrm>
              <a:off x="6715654" y="4419744"/>
              <a:ext cx="360" cy="36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5D7543A-EB9D-148D-FCFD-FCB948BE71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62014" y="43117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3EB673C9-7070-781A-A40D-AB3681812F48}"/>
                  </a:ext>
                </a:extLst>
              </p14:cNvPr>
              <p14:cNvContentPartPr/>
              <p14:nvPr/>
            </p14:nvContentPartPr>
            <p14:xfrm>
              <a:off x="6599734" y="4385184"/>
              <a:ext cx="360" cy="360"/>
            </p14:xfrm>
          </p:contentPart>
        </mc:Choice>
        <mc:Fallback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3EB673C9-7070-781A-A40D-AB3681812F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45734" y="42775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7042C6C-4AEA-1CA8-D875-A43E3188F4CD}"/>
                  </a:ext>
                </a:extLst>
              </p14:cNvPr>
              <p14:cNvContentPartPr/>
              <p14:nvPr/>
            </p14:nvContentPartPr>
            <p14:xfrm>
              <a:off x="6634654" y="4702704"/>
              <a:ext cx="5040" cy="360"/>
            </p14:xfrm>
          </p:contentPart>
        </mc:Choice>
        <mc:Fallback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7042C6C-4AEA-1CA8-D875-A43E3188F4C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0654" y="4595064"/>
                <a:ext cx="112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AA71D544-EADB-3BFE-ADC8-8A40C4EA04DE}"/>
                  </a:ext>
                </a:extLst>
              </p14:cNvPr>
              <p14:cNvContentPartPr/>
              <p14:nvPr/>
            </p14:nvContentPartPr>
            <p14:xfrm>
              <a:off x="6686854" y="4702704"/>
              <a:ext cx="360" cy="36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AA71D544-EADB-3BFE-ADC8-8A40C4EA04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2854" y="45950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57E37E74-EBA0-9B4E-11AB-E1611F97176F}"/>
                  </a:ext>
                </a:extLst>
              </p14:cNvPr>
              <p14:cNvContentPartPr/>
              <p14:nvPr/>
            </p14:nvContentPartPr>
            <p14:xfrm>
              <a:off x="6680734" y="4697304"/>
              <a:ext cx="5040" cy="36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57E37E74-EBA0-9B4E-11AB-E1611F97176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27094" y="4589664"/>
                <a:ext cx="112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F7DD8282-0EA0-6D3C-6CC6-DCCC2BFAFD24}"/>
                  </a:ext>
                </a:extLst>
              </p14:cNvPr>
              <p14:cNvContentPartPr/>
              <p14:nvPr/>
            </p14:nvContentPartPr>
            <p14:xfrm>
              <a:off x="6709534" y="4661304"/>
              <a:ext cx="360" cy="41760"/>
            </p14:xfrm>
          </p:contentPart>
        </mc:Choice>
        <mc:Fallback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F7DD8282-0EA0-6D3C-6CC6-DCCC2BFAFD2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55894" y="4553304"/>
                <a:ext cx="108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7DBCA8AC-E406-E311-05A7-5A21D37D2ADC}"/>
                  </a:ext>
                </a:extLst>
              </p14:cNvPr>
              <p14:cNvContentPartPr/>
              <p14:nvPr/>
            </p14:nvContentPartPr>
            <p14:xfrm>
              <a:off x="3122134" y="3720984"/>
              <a:ext cx="360" cy="360"/>
            </p14:xfrm>
          </p:contentPart>
        </mc:Choice>
        <mc:Fallback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7DBCA8AC-E406-E311-05A7-5A21D37D2A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68134" y="361298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484F23B3-C0CC-3AD7-A989-CE687A7D40AB}"/>
                  </a:ext>
                </a:extLst>
              </p14:cNvPr>
              <p14:cNvContentPartPr/>
              <p14:nvPr/>
            </p14:nvContentPartPr>
            <p14:xfrm>
              <a:off x="3104854" y="3738624"/>
              <a:ext cx="360" cy="468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484F23B3-C0CC-3AD7-A989-CE687A7D40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50854" y="3630624"/>
                <a:ext cx="1080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4892CC29-85A2-A1E7-0FF5-911AECCC227E}"/>
                  </a:ext>
                </a:extLst>
              </p14:cNvPr>
              <p14:cNvContentPartPr/>
              <p14:nvPr/>
            </p14:nvContentPartPr>
            <p14:xfrm>
              <a:off x="3116014" y="3720984"/>
              <a:ext cx="360" cy="360"/>
            </p14:xfrm>
          </p:contentPart>
        </mc:Choice>
        <mc:Fallback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4892CC29-85A2-A1E7-0FF5-911AECCC227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62374" y="361298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3313B1E4-B4CF-5405-7B68-8FDA0D86BD6E}"/>
                  </a:ext>
                </a:extLst>
              </p14:cNvPr>
              <p14:cNvContentPartPr/>
              <p14:nvPr/>
            </p14:nvContentPartPr>
            <p14:xfrm>
              <a:off x="3075694" y="3651864"/>
              <a:ext cx="360" cy="360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3313B1E4-B4CF-5405-7B68-8FDA0D86BD6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22054" y="35438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DC7274F3-5F0F-2133-88CE-54E3FBC2D3CD}"/>
                  </a:ext>
                </a:extLst>
              </p14:cNvPr>
              <p14:cNvContentPartPr/>
              <p14:nvPr/>
            </p14:nvContentPartPr>
            <p14:xfrm>
              <a:off x="3093334" y="3882264"/>
              <a:ext cx="360" cy="360"/>
            </p14:xfrm>
          </p:contentPart>
        </mc:Choice>
        <mc:Fallback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DC7274F3-5F0F-2133-88CE-54E3FBC2D3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39334" y="377462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CF136875-99EE-B3D3-C97D-212FCB35C4DE}"/>
                  </a:ext>
                </a:extLst>
              </p14:cNvPr>
              <p14:cNvContentPartPr/>
              <p14:nvPr/>
            </p14:nvContentPartPr>
            <p14:xfrm>
              <a:off x="3053014" y="3888384"/>
              <a:ext cx="13320" cy="10080"/>
            </p14:xfrm>
          </p:contentPart>
        </mc:Choice>
        <mc:Fallback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CF136875-99EE-B3D3-C97D-212FCB35C4D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99374" y="3780744"/>
                <a:ext cx="1209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A9BBC653-77BF-9CFB-CFFE-87E13904C7C1}"/>
                  </a:ext>
                </a:extLst>
              </p14:cNvPr>
              <p14:cNvContentPartPr/>
              <p14:nvPr/>
            </p14:nvContentPartPr>
            <p14:xfrm>
              <a:off x="3133654" y="3963624"/>
              <a:ext cx="360" cy="36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A9BBC653-77BF-9CFB-CFFE-87E13904C7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79654" y="385598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8C8CDBDB-66F6-7A5B-ED64-297B1FD45EB4}"/>
                  </a:ext>
                </a:extLst>
              </p14:cNvPr>
              <p14:cNvContentPartPr/>
              <p14:nvPr/>
            </p14:nvContentPartPr>
            <p14:xfrm>
              <a:off x="3093334" y="4125264"/>
              <a:ext cx="360" cy="360"/>
            </p14:xfrm>
          </p:contentPart>
        </mc:Choice>
        <mc:Fallback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8C8CDBDB-66F6-7A5B-ED64-297B1FD45EB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39334" y="40172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0BF9EFE7-919A-CA1A-A55A-CE9F97E77DA2}"/>
                  </a:ext>
                </a:extLst>
              </p14:cNvPr>
              <p14:cNvContentPartPr/>
              <p14:nvPr/>
            </p14:nvContentPartPr>
            <p14:xfrm>
              <a:off x="3018094" y="4154064"/>
              <a:ext cx="360" cy="36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0BF9EFE7-919A-CA1A-A55A-CE9F97E77DA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64454" y="40460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A803ED3B-BE87-C09B-8BA4-AE5EFDB2E9B0}"/>
                  </a:ext>
                </a:extLst>
              </p14:cNvPr>
              <p14:cNvContentPartPr/>
              <p14:nvPr/>
            </p14:nvContentPartPr>
            <p14:xfrm>
              <a:off x="3122134" y="4217784"/>
              <a:ext cx="360" cy="360"/>
            </p14:xfrm>
          </p:contentPart>
        </mc:Choice>
        <mc:Fallback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A803ED3B-BE87-C09B-8BA4-AE5EFDB2E9B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68134" y="41101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C19957E4-58ED-6703-1DF7-15A64156B1CE}"/>
                  </a:ext>
                </a:extLst>
              </p14:cNvPr>
              <p14:cNvContentPartPr/>
              <p14:nvPr/>
            </p14:nvContentPartPr>
            <p14:xfrm>
              <a:off x="3133654" y="4887744"/>
              <a:ext cx="360" cy="360"/>
            </p14:xfrm>
          </p:contentPart>
        </mc:Choice>
        <mc:Fallback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C19957E4-58ED-6703-1DF7-15A64156B1C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79654" y="47797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5DC1CAEC-CE12-FC33-56A8-6393384E54B9}"/>
                  </a:ext>
                </a:extLst>
              </p14:cNvPr>
              <p14:cNvContentPartPr/>
              <p14:nvPr/>
            </p14:nvContentPartPr>
            <p14:xfrm>
              <a:off x="3128254" y="4980624"/>
              <a:ext cx="360" cy="360"/>
            </p14:xfrm>
          </p:contentPart>
        </mc:Choice>
        <mc:Fallback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5DC1CAEC-CE12-FC33-56A8-6393384E54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74254" y="487262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8980B416-C5A8-D8EC-599D-542AA2C72C5D}"/>
                  </a:ext>
                </a:extLst>
              </p14:cNvPr>
              <p14:cNvContentPartPr/>
              <p14:nvPr/>
            </p14:nvContentPartPr>
            <p14:xfrm>
              <a:off x="3133654" y="4864704"/>
              <a:ext cx="360" cy="115920"/>
            </p14:xfrm>
          </p:contentPart>
        </mc:Choice>
        <mc:Fallback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8980B416-C5A8-D8EC-599D-542AA2C72C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79654" y="4757064"/>
                <a:ext cx="108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A51661EF-7606-48A4-0253-04969723D026}"/>
                  </a:ext>
                </a:extLst>
              </p14:cNvPr>
              <p14:cNvContentPartPr/>
              <p14:nvPr/>
            </p14:nvContentPartPr>
            <p14:xfrm>
              <a:off x="2965894" y="4962984"/>
              <a:ext cx="76680" cy="18000"/>
            </p14:xfrm>
          </p:contentPart>
        </mc:Choice>
        <mc:Fallback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A51661EF-7606-48A4-0253-04969723D02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11894" y="4854984"/>
                <a:ext cx="18432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57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308A8-3AD8-28AD-FCCA-5F2C7C52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77"/>
            <a:ext cx="10515600" cy="1325563"/>
          </a:xfrm>
        </p:spPr>
        <p:txBody>
          <a:bodyPr/>
          <a:lstStyle/>
          <a:p>
            <a:r>
              <a:rPr lang="cs-CZ" dirty="0"/>
              <a:t>Co způsobuje abnormální děložní krvácení?</a:t>
            </a:r>
            <a:br>
              <a:rPr lang="cs-CZ" dirty="0"/>
            </a:br>
            <a:r>
              <a:rPr lang="cs-CZ" sz="3600" i="1" dirty="0"/>
              <a:t>(ADK I. TYPU)</a:t>
            </a:r>
            <a:endParaRPr lang="cs-CZ" i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09C3A4-5066-EFC5-1A1B-017D4175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787525"/>
            <a:ext cx="6328881" cy="4725898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Polyp endometria</a:t>
            </a:r>
          </a:p>
          <a:p>
            <a:pPr lvl="1"/>
            <a:r>
              <a:rPr lang="cs-CZ" dirty="0"/>
              <a:t>Výrůstek endometria</a:t>
            </a:r>
          </a:p>
          <a:p>
            <a:pPr lvl="1"/>
            <a:r>
              <a:rPr lang="cs-CZ" dirty="0"/>
              <a:t>Může být asymptomatický nebo způsobit ADK I. Typu, poruchy plodnosti,…</a:t>
            </a:r>
          </a:p>
          <a:p>
            <a:pPr lvl="1"/>
            <a:r>
              <a:rPr lang="cs-CZ" dirty="0"/>
              <a:t>Dg -&gt; UZ, </a:t>
            </a:r>
            <a:r>
              <a:rPr lang="cs-CZ" dirty="0" err="1"/>
              <a:t>hysteroskopie</a:t>
            </a:r>
            <a:endParaRPr lang="cs-CZ" dirty="0"/>
          </a:p>
          <a:p>
            <a:pPr lvl="1"/>
            <a:r>
              <a:rPr lang="cs-CZ" dirty="0" err="1"/>
              <a:t>Ter</a:t>
            </a:r>
            <a:r>
              <a:rPr lang="cs-CZ" dirty="0"/>
              <a:t> -&gt; </a:t>
            </a:r>
            <a:r>
              <a:rPr lang="cs-CZ" dirty="0" err="1"/>
              <a:t>polypectomie</a:t>
            </a:r>
            <a:endParaRPr lang="cs-CZ" dirty="0"/>
          </a:p>
          <a:p>
            <a:r>
              <a:rPr lang="cs-CZ" b="1" dirty="0" err="1">
                <a:solidFill>
                  <a:schemeClr val="accent2"/>
                </a:solidFill>
              </a:rPr>
              <a:t>Adenomyóza</a:t>
            </a:r>
            <a:endParaRPr lang="cs-CZ" b="1" dirty="0">
              <a:solidFill>
                <a:schemeClr val="accent2"/>
              </a:solidFill>
            </a:endParaRPr>
          </a:p>
          <a:p>
            <a:pPr lvl="1"/>
            <a:r>
              <a:rPr lang="cs-CZ" dirty="0"/>
              <a:t>Ektopický výskyt endometria v </a:t>
            </a:r>
            <a:r>
              <a:rPr lang="cs-CZ" dirty="0" err="1"/>
              <a:t>myometriu</a:t>
            </a:r>
            <a:endParaRPr lang="cs-CZ" dirty="0"/>
          </a:p>
          <a:p>
            <a:pPr lvl="1"/>
            <a:r>
              <a:rPr lang="cs-CZ" dirty="0"/>
              <a:t>Může být asymptomatický nebo způsobit ADK I. Typu</a:t>
            </a:r>
          </a:p>
          <a:p>
            <a:pPr lvl="1"/>
            <a:r>
              <a:rPr lang="cs-CZ" dirty="0"/>
              <a:t>Dg -&gt; palpační vyšetření, UZ, ..</a:t>
            </a:r>
          </a:p>
          <a:p>
            <a:pPr lvl="1"/>
            <a:r>
              <a:rPr lang="cs-CZ" dirty="0" err="1"/>
              <a:t>Ter</a:t>
            </a:r>
            <a:r>
              <a:rPr lang="cs-CZ" dirty="0"/>
              <a:t> -&gt; resekce, hysterektomie, IUD</a:t>
            </a:r>
          </a:p>
          <a:p>
            <a:endParaRPr lang="cs-CZ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69C58EBF-16C4-2A07-3B9A-0D445DEBC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71161"/>
              </p:ext>
            </p:extLst>
          </p:nvPr>
        </p:nvGraphicFramePr>
        <p:xfrm>
          <a:off x="9232640" y="1007358"/>
          <a:ext cx="284988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880">
                  <a:extLst>
                    <a:ext uri="{9D8B030D-6E8A-4147-A177-3AD203B41FA5}">
                      <a16:colId xmlns:a16="http://schemas.microsoft.com/office/drawing/2014/main" val="1612542831"/>
                    </a:ext>
                  </a:extLst>
                </a:gridCol>
              </a:tblGrid>
              <a:tr h="14941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u="sng" dirty="0">
                          <a:solidFill>
                            <a:schemeClr val="bg2"/>
                          </a:solidFill>
                        </a:rPr>
                        <a:t>ADK TYP I =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err="1"/>
                        <a:t>Polymenorea</a:t>
                      </a:r>
                      <a:endParaRPr lang="cs-CZ" sz="20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err="1"/>
                        <a:t>Hypermenorea</a:t>
                      </a:r>
                      <a:endParaRPr lang="cs-CZ" sz="20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Menoragie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Krvácení mimo cyklus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576594"/>
                  </a:ext>
                </a:extLst>
              </a:tr>
            </a:tbl>
          </a:graphicData>
        </a:graphic>
      </p:graphicFrame>
      <p:pic>
        <p:nvPicPr>
          <p:cNvPr id="2050" name="Picture 2" descr="Adenomyosis: Causes, Symptoms, Diagnosis &amp; Treatment">
            <a:extLst>
              <a:ext uri="{FF2B5EF4-FFF2-40B4-BE49-F238E27FC236}">
                <a16:creationId xmlns:a16="http://schemas.microsoft.com/office/drawing/2014/main" id="{A5AA217A-669F-7D0A-0696-DBD8F1E2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1" y="3213425"/>
            <a:ext cx="3066248" cy="32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dometrial polyps can affect fertility - Austin Fertility &amp; Reproductive  Medicine">
            <a:extLst>
              <a:ext uri="{FF2B5EF4-FFF2-40B4-BE49-F238E27FC236}">
                <a16:creationId xmlns:a16="http://schemas.microsoft.com/office/drawing/2014/main" id="{8E2F0F0A-C3A3-A7AC-EFCA-4081EE7E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079" y="4427335"/>
            <a:ext cx="2294441" cy="23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5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B6734-F13D-F41D-8C21-ECDD07B0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způsobuje abnormální děložní krvácení?</a:t>
            </a:r>
            <a:br>
              <a:rPr lang="cs-CZ" dirty="0"/>
            </a:br>
            <a:r>
              <a:rPr lang="cs-CZ" dirty="0"/>
              <a:t>(</a:t>
            </a:r>
            <a:r>
              <a:rPr lang="cs-CZ" sz="3600" i="1" dirty="0"/>
              <a:t>ADK I. TYPU)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210DE-D1FA-8DEF-71A0-0FA00828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427495" cy="503237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Myomy = benigní nádor z hladké svaloviny</a:t>
            </a:r>
          </a:p>
          <a:p>
            <a:pPr lvl="1"/>
            <a:r>
              <a:rPr lang="cs-CZ" dirty="0"/>
              <a:t>Může být </a:t>
            </a:r>
            <a:r>
              <a:rPr lang="cs-CZ" dirty="0" err="1"/>
              <a:t>asymtpomatický</a:t>
            </a:r>
            <a:r>
              <a:rPr lang="cs-CZ" dirty="0"/>
              <a:t> nebo způsobit ADK I. Typu, poruchy plodnosti,..</a:t>
            </a:r>
          </a:p>
          <a:p>
            <a:pPr lvl="1"/>
            <a:r>
              <a:rPr lang="cs-CZ" dirty="0"/>
              <a:t>Dg -&gt; UZ, MRI		</a:t>
            </a:r>
            <a:r>
              <a:rPr lang="cs-CZ" dirty="0" err="1"/>
              <a:t>Ter</a:t>
            </a:r>
            <a:r>
              <a:rPr lang="cs-CZ" dirty="0"/>
              <a:t> -&gt; sledování, chirurgie,..</a:t>
            </a: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Malignita</a:t>
            </a:r>
          </a:p>
          <a:p>
            <a:pPr lvl="1"/>
            <a:r>
              <a:rPr lang="cs-CZ" dirty="0"/>
              <a:t>Adenokarcinom endometria = zhoubný nádor děložní sliznice</a:t>
            </a:r>
          </a:p>
          <a:p>
            <a:pPr lvl="1"/>
            <a:r>
              <a:rPr lang="cs-CZ" dirty="0"/>
              <a:t>Dg -&gt; UZ + kyretáž + histologie</a:t>
            </a:r>
          </a:p>
          <a:p>
            <a:r>
              <a:rPr lang="cs-CZ" b="1" dirty="0" err="1">
                <a:solidFill>
                  <a:schemeClr val="accent6">
                    <a:lumMod val="50000"/>
                  </a:schemeClr>
                </a:solidFill>
              </a:rPr>
              <a:t>Hyperplázie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 endometria</a:t>
            </a:r>
          </a:p>
          <a:p>
            <a:pPr lvl="1"/>
            <a:r>
              <a:rPr lang="cs-CZ" dirty="0"/>
              <a:t>Zbytnění endometria vůči </a:t>
            </a:r>
            <a:r>
              <a:rPr lang="cs-CZ" dirty="0" err="1"/>
              <a:t>stromatu</a:t>
            </a:r>
            <a:endParaRPr lang="cs-CZ" dirty="0"/>
          </a:p>
          <a:p>
            <a:pPr lvl="1"/>
            <a:r>
              <a:rPr lang="cs-CZ" dirty="0"/>
              <a:t>Dg -&gt; UZ, kyretáž, histologie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D3F133-FD17-29BA-218F-C6B6D4F8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28" y="2972020"/>
            <a:ext cx="4137786" cy="3885980"/>
          </a:xfrm>
          <a:prstGeom prst="rect">
            <a:avLst/>
          </a:prstGeom>
        </p:spPr>
      </p:pic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7B4BFEC1-BB49-A848-71E2-B81ABBBB1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12637"/>
              </p:ext>
            </p:extLst>
          </p:nvPr>
        </p:nvGraphicFramePr>
        <p:xfrm>
          <a:off x="8829842" y="1021300"/>
          <a:ext cx="2768600" cy="153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1638945838"/>
                    </a:ext>
                  </a:extLst>
                </a:gridCol>
              </a:tblGrid>
              <a:tr h="15302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u="sng" dirty="0">
                          <a:solidFill>
                            <a:schemeClr val="bg2"/>
                          </a:solidFill>
                        </a:rPr>
                        <a:t>ADK TYP I =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err="1"/>
                        <a:t>Polymenorea</a:t>
                      </a:r>
                      <a:endParaRPr lang="cs-CZ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err="1"/>
                        <a:t>Hypermenorea</a:t>
                      </a:r>
                      <a:endParaRPr lang="cs-CZ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/>
                        <a:t>Menoragie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/>
                        <a:t>Krvácení mimo cyklus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32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246E3-DEA2-49F7-5FE7-1D9FEE1C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Myomy..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556B61-FF2F-FBD4-F4A7-9ACB6F38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8" y="1925054"/>
            <a:ext cx="4868489" cy="3651366"/>
          </a:xfrm>
          <a:prstGeom prst="rect">
            <a:avLst/>
          </a:prstGeom>
        </p:spPr>
      </p:pic>
      <p:pic>
        <p:nvPicPr>
          <p:cNvPr id="4098" name="Picture 2" descr="Leiomyomata Uteri (Uterine Leiomyoma) - Stepwards">
            <a:extLst>
              <a:ext uri="{FF2B5EF4-FFF2-40B4-BE49-F238E27FC236}">
                <a16:creationId xmlns:a16="http://schemas.microsoft.com/office/drawing/2014/main" id="{A7187329-28B3-AEE8-04E4-BCEC9240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0"/>
            <a:ext cx="6819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C8A99-6F30-76B5-CE72-11D45501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způsobuje abnormální děložní krvácení?</a:t>
            </a:r>
            <a:br>
              <a:rPr lang="cs-CZ" dirty="0"/>
            </a:br>
            <a:r>
              <a:rPr lang="cs-CZ" i="1" dirty="0"/>
              <a:t>(</a:t>
            </a:r>
            <a:r>
              <a:rPr lang="cs-CZ" sz="3600" i="1" dirty="0"/>
              <a:t>ADK I. TYPU)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3FE10-F179-9D5F-91CC-9DEBF7AC1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7968916" cy="322037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Ovulační dysfunkce</a:t>
            </a:r>
          </a:p>
          <a:p>
            <a:pPr lvl="1"/>
            <a:r>
              <a:rPr lang="cs-CZ" dirty="0"/>
              <a:t>Anovulace -&gt; nevytvoří se žluté tělísko -&gt; nevytváří se cyklicky progesteron -&gt; </a:t>
            </a:r>
            <a:r>
              <a:rPr lang="cs-CZ" dirty="0" err="1"/>
              <a:t>hyperproliferace</a:t>
            </a:r>
            <a:r>
              <a:rPr lang="cs-CZ" dirty="0"/>
              <a:t> endometria (křehké) -&gt; postupné odlučování -&gt; špinění a krvácení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CF896B7-C22F-9816-B472-D577DE76B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12820"/>
              </p:ext>
            </p:extLst>
          </p:nvPr>
        </p:nvGraphicFramePr>
        <p:xfrm>
          <a:off x="9106569" y="1261088"/>
          <a:ext cx="2624221" cy="153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221">
                  <a:extLst>
                    <a:ext uri="{9D8B030D-6E8A-4147-A177-3AD203B41FA5}">
                      <a16:colId xmlns:a16="http://schemas.microsoft.com/office/drawing/2014/main" val="374166664"/>
                    </a:ext>
                  </a:extLst>
                </a:gridCol>
              </a:tblGrid>
              <a:tr h="15302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u="sng" dirty="0">
                          <a:solidFill>
                            <a:schemeClr val="bg2"/>
                          </a:solidFill>
                        </a:rPr>
                        <a:t>ADK TYP I =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err="1"/>
                        <a:t>Polymenorea</a:t>
                      </a:r>
                      <a:endParaRPr lang="cs-CZ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err="1"/>
                        <a:t>Hypermenorea</a:t>
                      </a:r>
                      <a:endParaRPr lang="cs-CZ" sz="1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/>
                        <a:t>Menoragie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/>
                        <a:t>Krvácení mimo cyklus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905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1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996F8-53D5-96F0-F972-E4470F86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způsobuje abnormální děložní krvácení?</a:t>
            </a:r>
            <a:br>
              <a:rPr lang="cs-CZ" dirty="0"/>
            </a:br>
            <a:r>
              <a:rPr lang="cs-CZ" i="1" dirty="0"/>
              <a:t>(</a:t>
            </a:r>
            <a:r>
              <a:rPr lang="cs-CZ" sz="3600" i="1" dirty="0"/>
              <a:t>ADK II. TYPU)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FFCB0-4B7F-4F27-6B45-998C1E6B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002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PORUCHY HYPOTHALAMU</a:t>
            </a:r>
          </a:p>
          <a:p>
            <a:pPr lvl="1"/>
            <a:r>
              <a:rPr lang="cs-CZ" dirty="0"/>
              <a:t>Amenorea – </a:t>
            </a:r>
            <a:r>
              <a:rPr lang="cs-CZ" dirty="0" err="1"/>
              <a:t>hypothalamická</a:t>
            </a:r>
            <a:endParaRPr lang="cs-CZ" dirty="0"/>
          </a:p>
          <a:p>
            <a:pPr lvl="2"/>
            <a:r>
              <a:rPr lang="cs-CZ" dirty="0"/>
              <a:t>Příčina – stres, snížený příjem potravy, extrémní fyzická zátěž</a:t>
            </a:r>
          </a:p>
          <a:p>
            <a:pPr lvl="2"/>
            <a:r>
              <a:rPr lang="cs-CZ" i="1" dirty="0"/>
              <a:t>Dáno poruchou </a:t>
            </a:r>
            <a:r>
              <a:rPr lang="cs-CZ" i="1" dirty="0" err="1"/>
              <a:t>pulzatilní</a:t>
            </a:r>
            <a:r>
              <a:rPr lang="cs-CZ" i="1" dirty="0"/>
              <a:t> sekrece </a:t>
            </a:r>
            <a:r>
              <a:rPr lang="cs-CZ" i="1" dirty="0" err="1"/>
              <a:t>GnRH</a:t>
            </a:r>
            <a:endParaRPr lang="cs-CZ" dirty="0"/>
          </a:p>
          <a:p>
            <a:pPr lvl="1"/>
            <a:r>
              <a:rPr lang="cs-CZ" i="1" dirty="0"/>
              <a:t>Organické poruchy – ložiskový proces v mozku (nádorové onemocnění,..)</a:t>
            </a:r>
            <a:endParaRPr lang="cs-CZ" dirty="0"/>
          </a:p>
          <a:p>
            <a:r>
              <a:rPr lang="cs-CZ" b="1" dirty="0">
                <a:solidFill>
                  <a:schemeClr val="accent5"/>
                </a:solidFill>
              </a:rPr>
              <a:t>PORUCHY HYPOFÝZY</a:t>
            </a:r>
          </a:p>
          <a:p>
            <a:pPr lvl="1"/>
            <a:r>
              <a:rPr lang="cs-CZ" dirty="0" err="1"/>
              <a:t>Hyperprolaktinémie</a:t>
            </a:r>
            <a:endParaRPr lang="cs-CZ" dirty="0"/>
          </a:p>
          <a:p>
            <a:pPr lvl="2"/>
            <a:r>
              <a:rPr lang="cs-CZ" i="1" dirty="0"/>
              <a:t>Potlačuje sekreci </a:t>
            </a:r>
            <a:r>
              <a:rPr lang="cs-CZ" i="1" dirty="0" err="1"/>
              <a:t>GnRH</a:t>
            </a:r>
            <a:endParaRPr lang="cs-CZ" i="1" dirty="0"/>
          </a:p>
          <a:p>
            <a:pPr lvl="2"/>
            <a:r>
              <a:rPr lang="cs-CZ" dirty="0"/>
              <a:t>Proč vzniká? – adenom hypofýzy (produkující PRL)</a:t>
            </a:r>
            <a:r>
              <a:rPr lang="cs-CZ" i="1" dirty="0"/>
              <a:t>, …</a:t>
            </a:r>
          </a:p>
          <a:p>
            <a:pPr lvl="2"/>
            <a:r>
              <a:rPr lang="cs-CZ" i="1" dirty="0"/>
              <a:t>Terapie – dopamin (ten blokuje PRL)</a:t>
            </a:r>
          </a:p>
          <a:p>
            <a:pPr lvl="1"/>
            <a:r>
              <a:rPr lang="cs-CZ" dirty="0"/>
              <a:t>Onemocnění štítné žlázy</a:t>
            </a:r>
          </a:p>
          <a:p>
            <a:pPr lvl="2"/>
            <a:r>
              <a:rPr lang="cs-CZ" dirty="0"/>
              <a:t>HYPOTHYREÓZA = SNÍŽENÁ FUNKCE</a:t>
            </a:r>
          </a:p>
          <a:p>
            <a:pPr lvl="3"/>
            <a:r>
              <a:rPr lang="cs-CZ" i="1" dirty="0"/>
              <a:t>Málo hormonů ŠŽ -&gt; vysoké hladiny TSH -&gt; zvýšená sekrece PRL </a:t>
            </a:r>
          </a:p>
          <a:p>
            <a:pPr lvl="1"/>
            <a:endParaRPr lang="cs-CZ" i="1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335E370-767E-067A-F3A3-96B8AD9C9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34325"/>
              </p:ext>
            </p:extLst>
          </p:nvPr>
        </p:nvGraphicFramePr>
        <p:xfrm>
          <a:off x="9038975" y="1264547"/>
          <a:ext cx="2170130" cy="1448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130">
                  <a:extLst>
                    <a:ext uri="{9D8B030D-6E8A-4147-A177-3AD203B41FA5}">
                      <a16:colId xmlns:a16="http://schemas.microsoft.com/office/drawing/2014/main" val="3349464805"/>
                    </a:ext>
                  </a:extLst>
                </a:gridCol>
              </a:tblGrid>
              <a:tr h="14481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u="sng" dirty="0">
                          <a:solidFill>
                            <a:schemeClr val="bg2"/>
                          </a:solidFill>
                        </a:rPr>
                        <a:t>ADK TYP II: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err="1">
                          <a:solidFill>
                            <a:schemeClr val="bg2"/>
                          </a:solidFill>
                        </a:rPr>
                        <a:t>Hypomenorea</a:t>
                      </a:r>
                      <a:endParaRPr lang="cs-CZ" sz="2000" dirty="0">
                        <a:solidFill>
                          <a:schemeClr val="bg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err="1">
                          <a:solidFill>
                            <a:schemeClr val="bg2"/>
                          </a:solidFill>
                        </a:rPr>
                        <a:t>Oligomenorea</a:t>
                      </a:r>
                      <a:endParaRPr lang="cs-CZ" sz="2000" dirty="0">
                        <a:solidFill>
                          <a:schemeClr val="bg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</a:rPr>
                        <a:t>Amenorea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804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8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E8B97-B5A6-0F29-0496-554635D7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způsobuje abnormální děložní krvácení?</a:t>
            </a:r>
            <a:br>
              <a:rPr lang="cs-CZ" dirty="0"/>
            </a:br>
            <a:r>
              <a:rPr lang="cs-CZ" dirty="0"/>
              <a:t>ADK II. TYPU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EC681-12A0-4EF7-CB21-617CCF61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173"/>
            <a:ext cx="6729663" cy="4351338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PORUCHY OVARIÁLNÍ</a:t>
            </a:r>
          </a:p>
          <a:p>
            <a:pPr lvl="1"/>
            <a:r>
              <a:rPr lang="cs-CZ" dirty="0"/>
              <a:t>PCOS = syndrom </a:t>
            </a:r>
            <a:r>
              <a:rPr lang="cs-CZ" dirty="0" err="1"/>
              <a:t>polycystických</a:t>
            </a:r>
            <a:r>
              <a:rPr lang="cs-CZ" dirty="0"/>
              <a:t> </a:t>
            </a:r>
            <a:r>
              <a:rPr lang="cs-CZ" dirty="0" err="1"/>
              <a:t>ovárií</a:t>
            </a:r>
            <a:endParaRPr lang="cs-CZ" dirty="0"/>
          </a:p>
          <a:p>
            <a:pPr lvl="1"/>
            <a:r>
              <a:rPr lang="cs-CZ" dirty="0"/>
              <a:t>Ovariální selhání</a:t>
            </a:r>
          </a:p>
          <a:p>
            <a:pPr lvl="1"/>
            <a:endParaRPr lang="cs-CZ" dirty="0"/>
          </a:p>
          <a:p>
            <a:r>
              <a:rPr lang="cs-CZ" b="1" dirty="0" err="1">
                <a:solidFill>
                  <a:schemeClr val="tx2"/>
                </a:solidFill>
              </a:rPr>
              <a:t>Iatrogenní</a:t>
            </a:r>
            <a:r>
              <a:rPr lang="cs-CZ" b="1" dirty="0">
                <a:solidFill>
                  <a:schemeClr val="tx2"/>
                </a:solidFill>
              </a:rPr>
              <a:t> poruchy</a:t>
            </a:r>
          </a:p>
          <a:p>
            <a:pPr lvl="1"/>
            <a:r>
              <a:rPr lang="cs-CZ" dirty="0" err="1"/>
              <a:t>Aschermannův</a:t>
            </a:r>
            <a:r>
              <a:rPr lang="cs-CZ" dirty="0"/>
              <a:t> syndrom = vznik adhezí vlivem poškození bazální vrstvy endometria – při zákroku</a:t>
            </a:r>
          </a:p>
          <a:p>
            <a:pPr lvl="1"/>
            <a:r>
              <a:rPr lang="cs-CZ" dirty="0"/>
              <a:t>Amenorea – sekundární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VVV </a:t>
            </a:r>
            <a:r>
              <a:rPr lang="cs-CZ" dirty="0"/>
              <a:t>(vrozené vývojové vady) dělohy, pochvy, zevních rodidel</a:t>
            </a:r>
          </a:p>
          <a:p>
            <a:endParaRPr lang="cs-CZ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192E379C-B42E-DC9A-25DD-6268CD4B0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47352"/>
              </p:ext>
            </p:extLst>
          </p:nvPr>
        </p:nvGraphicFramePr>
        <p:xfrm>
          <a:off x="8987605" y="1190197"/>
          <a:ext cx="224204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049">
                  <a:extLst>
                    <a:ext uri="{9D8B030D-6E8A-4147-A177-3AD203B41FA5}">
                      <a16:colId xmlns:a16="http://schemas.microsoft.com/office/drawing/2014/main" val="654930834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u="sng" dirty="0">
                          <a:solidFill>
                            <a:schemeClr val="bg2"/>
                          </a:solidFill>
                        </a:rPr>
                        <a:t>ADK TYP II: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err="1">
                          <a:solidFill>
                            <a:schemeClr val="bg2"/>
                          </a:solidFill>
                        </a:rPr>
                        <a:t>Hypomenorea</a:t>
                      </a:r>
                      <a:endParaRPr lang="cs-CZ" sz="1800" dirty="0">
                        <a:solidFill>
                          <a:schemeClr val="bg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 err="1">
                          <a:solidFill>
                            <a:schemeClr val="bg2"/>
                          </a:solidFill>
                        </a:rPr>
                        <a:t>Oligomenorea</a:t>
                      </a:r>
                      <a:endParaRPr lang="cs-CZ" sz="1800" dirty="0">
                        <a:solidFill>
                          <a:schemeClr val="bg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solidFill>
                            <a:schemeClr val="bg2"/>
                          </a:solidFill>
                        </a:rPr>
                        <a:t>Amenorea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986581"/>
                  </a:ext>
                </a:extLst>
              </a:tr>
            </a:tbl>
          </a:graphicData>
        </a:graphic>
      </p:graphicFrame>
      <p:pic>
        <p:nvPicPr>
          <p:cNvPr id="5122" name="Picture 2" descr="Asherman syndrome causes, symptoms, pregnancy, diagnosis &amp; treatment">
            <a:extLst>
              <a:ext uri="{FF2B5EF4-FFF2-40B4-BE49-F238E27FC236}">
                <a16:creationId xmlns:a16="http://schemas.microsoft.com/office/drawing/2014/main" id="{EEB8585F-0D4C-D29C-0757-9FC7586C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06" y="3429000"/>
            <a:ext cx="4569462" cy="26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4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7BE4B-B7D5-2BDB-5A30-FE8BDE61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menstruačního cyklu mohou dále zahrnovat..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346B5-3F7E-8985-79CA-A2F28E76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PMS = premenstruační syndrom</a:t>
            </a:r>
          </a:p>
          <a:p>
            <a:pPr lvl="1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Různé symptomy </a:t>
            </a:r>
            <a:r>
              <a:rPr lang="cs-CZ" dirty="0"/>
              <a:t>různé závažnosti –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vzniká 1-2 </a:t>
            </a:r>
            <a:r>
              <a:rPr lang="cs-CZ" b="1" dirty="0" err="1">
                <a:solidFill>
                  <a:schemeClr val="accent4">
                    <a:lumMod val="75000"/>
                  </a:schemeClr>
                </a:solidFill>
              </a:rPr>
              <a:t>tt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 před začátkem menses</a:t>
            </a:r>
          </a:p>
          <a:p>
            <a:pPr lvl="1"/>
            <a:r>
              <a:rPr lang="cs-CZ" dirty="0"/>
              <a:t>PMS</a:t>
            </a:r>
          </a:p>
          <a:p>
            <a:pPr lvl="2"/>
            <a:r>
              <a:rPr lang="cs-CZ" dirty="0"/>
              <a:t>pokud symptomy </a:t>
            </a:r>
            <a:r>
              <a:rPr lang="cs-CZ" b="1" dirty="0">
                <a:solidFill>
                  <a:srgbClr val="C00000"/>
                </a:solidFill>
              </a:rPr>
              <a:t>narušují normální aktivitu </a:t>
            </a:r>
            <a:r>
              <a:rPr lang="cs-CZ" dirty="0"/>
              <a:t>a žena vyhledá lékařskou pomoc</a:t>
            </a:r>
          </a:p>
          <a:p>
            <a:pPr lvl="2"/>
            <a:r>
              <a:rPr lang="cs-CZ" dirty="0"/>
              <a:t>Přítomno </a:t>
            </a:r>
            <a:r>
              <a:rPr lang="cs-CZ" b="1" dirty="0">
                <a:solidFill>
                  <a:srgbClr val="7030A0"/>
                </a:solidFill>
              </a:rPr>
              <a:t>alespoň u 2-3 cyklů -&gt; tedy opakuje se </a:t>
            </a:r>
          </a:p>
          <a:p>
            <a:pPr lvl="1"/>
            <a:r>
              <a:rPr lang="cs-CZ" dirty="0"/>
              <a:t>Příznaky:</a:t>
            </a:r>
          </a:p>
          <a:p>
            <a:pPr lvl="2"/>
            <a:r>
              <a:rPr lang="cs-CZ" dirty="0"/>
              <a:t>Přírůstek hmotnosti, otoky, nadýmání, napětí v prsou, podrážděnost, nervozita,…</a:t>
            </a:r>
          </a:p>
          <a:p>
            <a:pPr lvl="1"/>
            <a:r>
              <a:rPr lang="cs-CZ" dirty="0"/>
              <a:t>Terapie:</a:t>
            </a:r>
          </a:p>
          <a:p>
            <a:pPr lvl="2"/>
            <a:r>
              <a:rPr lang="cs-CZ" dirty="0"/>
              <a:t>Hormonální antikoncepce – může zmírnit/zhoršit..</a:t>
            </a:r>
          </a:p>
          <a:p>
            <a:pPr lvl="2"/>
            <a:r>
              <a:rPr lang="cs-CZ" dirty="0"/>
              <a:t>Ibuprofen, naproxen</a:t>
            </a:r>
          </a:p>
        </p:txBody>
      </p:sp>
    </p:spTree>
    <p:extLst>
      <p:ext uri="{BB962C8B-B14F-4D97-AF65-F5344CB8AC3E}">
        <p14:creationId xmlns:p14="http://schemas.microsoft.com/office/powerpoint/2010/main" val="117218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48458-8476-0EFE-E990-5E3C9888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Menstruační cyklus – shrnutí…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1E8769-E89D-9AEF-9BC8-5BF1592D9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cca 28 dnů </a:t>
            </a:r>
            <a:r>
              <a:rPr lang="cs-CZ" sz="3200" b="0" i="0" u="none" strike="noStrike" baseline="0" dirty="0">
                <a:latin typeface="Calibri" panose="020F0502020204030204" pitchFamily="34" charset="0"/>
              </a:rPr>
              <a:t>(většinou 28-35), krvácení 4+/- 2 dny </a:t>
            </a:r>
          </a:p>
          <a:p>
            <a:r>
              <a:rPr lang="da-DK" sz="3200" b="0" i="0" u="none" strike="noStrike" baseline="0" dirty="0">
                <a:latin typeface="Calibri" panose="020F0502020204030204" pitchFamily="34" charset="0"/>
              </a:rPr>
              <a:t>cca 14.den cyklu dojde k ovulaci</a:t>
            </a:r>
            <a:endParaRPr lang="cs-CZ" sz="4800" dirty="0"/>
          </a:p>
          <a:p>
            <a:r>
              <a:rPr lang="cs-CZ" dirty="0"/>
              <a:t> </a:t>
            </a:r>
            <a:r>
              <a:rPr lang="cs-CZ" sz="2800" dirty="0"/>
              <a:t>Krevní ztráta v rozmezí 20 – 60 ml – nepřesahuje 80 ml</a:t>
            </a:r>
          </a:p>
          <a:p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1. den cyklu = 1. den menstruace </a:t>
            </a:r>
            <a:r>
              <a:rPr lang="cs-CZ" sz="2800" dirty="0"/>
              <a:t>(hormonální změny již 2-3 dny předem)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96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626BE-CE36-D370-C39A-0127DD8D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menstruačního cyklu mohou dále zahrnovat..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73ECF-B669-CDE9-FC6D-E5B0AEDA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Dysmenorea = bolestivá menstruace</a:t>
            </a:r>
          </a:p>
          <a:p>
            <a:pPr lvl="1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Primární = bez organické příčiny – ČASTĚJŠÍ</a:t>
            </a:r>
          </a:p>
          <a:p>
            <a:pPr lvl="1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Sekundární = patologická (organická) příčina</a:t>
            </a:r>
          </a:p>
          <a:p>
            <a:pPr lvl="2"/>
            <a:r>
              <a:rPr lang="cs-CZ" dirty="0"/>
              <a:t>Endometrióza, zánětlivé onemocnění pánve, polypy,….</a:t>
            </a:r>
          </a:p>
          <a:p>
            <a:pPr lvl="1"/>
            <a:r>
              <a:rPr lang="cs-CZ" dirty="0"/>
              <a:t>Klinické příznaky:</a:t>
            </a:r>
          </a:p>
          <a:p>
            <a:pPr lvl="2"/>
            <a:r>
              <a:rPr lang="cs-CZ" dirty="0"/>
              <a:t>Křečovitá bolest v pánvi, ale i nauzea, zvracení, průjem, bolest hlavy</a:t>
            </a:r>
          </a:p>
          <a:p>
            <a:pPr lvl="1"/>
            <a:r>
              <a:rPr lang="cs-CZ" dirty="0"/>
              <a:t>Terapie:</a:t>
            </a:r>
          </a:p>
          <a:p>
            <a:pPr lvl="2"/>
            <a:r>
              <a:rPr lang="cs-CZ" dirty="0"/>
              <a:t>Analgetika (aspirin, paracetamol, </a:t>
            </a:r>
            <a:r>
              <a:rPr lang="cs-CZ" dirty="0" err="1"/>
              <a:t>brufen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Hormonální antikoncepce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28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EE4F17-E19F-0332-5306-A60BE4E0E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3600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EA11F-C936-D200-0615-915E368B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poruch menstruačního cyklu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3547F9-1667-E096-5894-657EFB699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cs-CZ" dirty="0"/>
              <a:t>Pohlavní orgány – stavba, anatomie</a:t>
            </a:r>
          </a:p>
          <a:p>
            <a:r>
              <a:rPr lang="cs-CZ" dirty="0"/>
              <a:t>Hormonální osa – řízení pohlavních orgánů</a:t>
            </a:r>
          </a:p>
          <a:p>
            <a:r>
              <a:rPr lang="cs-CZ" dirty="0"/>
              <a:t>Vliv celkového onemocnění ženy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Poruchy z organických příčin</a:t>
            </a:r>
          </a:p>
          <a:p>
            <a:r>
              <a:rPr lang="cs-CZ" dirty="0"/>
              <a:t>Poruchy dysfunkční </a:t>
            </a:r>
          </a:p>
          <a:p>
            <a:r>
              <a:rPr lang="cs-CZ" dirty="0"/>
              <a:t>Poruchy při celkových onemocněních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55FEA3AE-6CD0-1980-58FF-E72E26808763}"/>
              </a:ext>
            </a:extLst>
          </p:cNvPr>
          <p:cNvSpPr/>
          <p:nvPr/>
        </p:nvSpPr>
        <p:spPr>
          <a:xfrm>
            <a:off x="2977243" y="3429000"/>
            <a:ext cx="1023257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BB4B2E-CCAA-71D2-3B04-F3842F3AC766}"/>
              </a:ext>
            </a:extLst>
          </p:cNvPr>
          <p:cNvSpPr txBox="1"/>
          <p:nvPr/>
        </p:nvSpPr>
        <p:spPr>
          <a:xfrm>
            <a:off x="9383485" y="5873664"/>
            <a:ext cx="280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Převzato z prezentace MUDr. Brandejsové, Marvanové</a:t>
            </a:r>
          </a:p>
        </p:txBody>
      </p:sp>
    </p:spTree>
    <p:extLst>
      <p:ext uri="{BB962C8B-B14F-4D97-AF65-F5344CB8AC3E}">
        <p14:creationId xmlns:p14="http://schemas.microsoft.com/office/powerpoint/2010/main" val="193079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AD33A-CB24-1162-50C6-17076D5F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dělení…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6AEE7-78D2-4FC5-821E-D82B3497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Poruchy frekvence krvácení </a:t>
            </a:r>
            <a:r>
              <a:rPr lang="cs-CZ" dirty="0"/>
              <a:t>– </a:t>
            </a:r>
            <a:r>
              <a:rPr lang="cs-CZ" dirty="0" err="1"/>
              <a:t>oligomenorea</a:t>
            </a:r>
            <a:r>
              <a:rPr lang="cs-CZ" dirty="0"/>
              <a:t>, </a:t>
            </a:r>
            <a:r>
              <a:rPr lang="cs-CZ" dirty="0" err="1"/>
              <a:t>polymenorea</a:t>
            </a:r>
            <a:r>
              <a:rPr lang="cs-CZ" dirty="0"/>
              <a:t>, amenorea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Poruchy intenzity </a:t>
            </a:r>
            <a:r>
              <a:rPr lang="cs-CZ" dirty="0"/>
              <a:t>– </a:t>
            </a:r>
            <a:r>
              <a:rPr lang="cs-CZ" dirty="0" err="1"/>
              <a:t>hypomenorea</a:t>
            </a:r>
            <a:r>
              <a:rPr lang="cs-CZ" dirty="0"/>
              <a:t>, </a:t>
            </a:r>
            <a:r>
              <a:rPr lang="cs-CZ" dirty="0" err="1"/>
              <a:t>hypermenorea</a:t>
            </a:r>
            <a:endParaRPr lang="cs-CZ" dirty="0"/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Poruchy délky krvácení </a:t>
            </a:r>
            <a:r>
              <a:rPr lang="cs-CZ" dirty="0"/>
              <a:t>– menoragie </a:t>
            </a:r>
          </a:p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Krvácení „mimo cyklus“ </a:t>
            </a:r>
            <a:r>
              <a:rPr lang="cs-CZ" dirty="0"/>
              <a:t>– premenstruační, postmenstruační, ovulační, nepravidelné (metroragie)</a:t>
            </a:r>
          </a:p>
          <a:p>
            <a:r>
              <a:rPr lang="cs-CZ" b="1" dirty="0">
                <a:solidFill>
                  <a:srgbClr val="7030A0"/>
                </a:solidFill>
              </a:rPr>
              <a:t>Dysfunkční krvácení </a:t>
            </a:r>
          </a:p>
          <a:p>
            <a:r>
              <a:rPr lang="cs-CZ" dirty="0"/>
              <a:t>Podle příčiny na úrovni – hypothalamu, hypofýzy, ovarií, dělohy</a:t>
            </a:r>
          </a:p>
        </p:txBody>
      </p:sp>
    </p:spTree>
    <p:extLst>
      <p:ext uri="{BB962C8B-B14F-4D97-AF65-F5344CB8AC3E}">
        <p14:creationId xmlns:p14="http://schemas.microsoft.com/office/powerpoint/2010/main" val="422281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353A5-EE69-E23C-83B0-2A1FF01A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frekvence krvácení	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16EF12-7877-7450-1801-EF49622E3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C00000"/>
                </a:solidFill>
              </a:rPr>
              <a:t>Oligomenorea</a:t>
            </a:r>
            <a:endParaRPr lang="cs-CZ" sz="3600" b="1" dirty="0">
              <a:solidFill>
                <a:srgbClr val="C00000"/>
              </a:solidFill>
            </a:endParaRPr>
          </a:p>
          <a:p>
            <a:pPr lvl="1"/>
            <a:r>
              <a:rPr lang="cs-CZ" sz="3200" dirty="0"/>
              <a:t>Krvácení v </a:t>
            </a:r>
            <a:r>
              <a:rPr lang="cs-CZ" sz="3200" b="1" dirty="0">
                <a:solidFill>
                  <a:srgbClr val="FF0000"/>
                </a:solidFill>
              </a:rPr>
              <a:t>intervalech delších, než 35 dní </a:t>
            </a:r>
            <a:r>
              <a:rPr lang="cs-CZ" sz="3200" dirty="0"/>
              <a:t>– krvácení méně časté</a:t>
            </a:r>
          </a:p>
          <a:p>
            <a:pPr lvl="2"/>
            <a:r>
              <a:rPr lang="cs-CZ" sz="2800" dirty="0"/>
              <a:t>Příčiny:</a:t>
            </a:r>
          </a:p>
          <a:p>
            <a:pPr lvl="3"/>
            <a:r>
              <a:rPr lang="cs-CZ" sz="2400" dirty="0"/>
              <a:t>Nejčastěji vzniká při </a:t>
            </a:r>
            <a:r>
              <a:rPr lang="cs-CZ" sz="2400" dirty="0" err="1"/>
              <a:t>anvoulaci</a:t>
            </a:r>
            <a:endParaRPr lang="cs-CZ" sz="2400" dirty="0"/>
          </a:p>
          <a:p>
            <a:pPr lvl="3"/>
            <a:r>
              <a:rPr lang="cs-CZ" sz="2400" dirty="0"/>
              <a:t>Hormonální poruchy – PCOS, </a:t>
            </a:r>
            <a:r>
              <a:rPr lang="cs-CZ" sz="2400" dirty="0" err="1"/>
              <a:t>prolaktinom</a:t>
            </a:r>
            <a:endParaRPr lang="cs-CZ" sz="2400" dirty="0"/>
          </a:p>
          <a:p>
            <a:pPr lvl="3"/>
            <a:r>
              <a:rPr lang="cs-CZ" sz="2400" dirty="0"/>
              <a:t>Poruchy životního stylu (drastické diety, stres)</a:t>
            </a:r>
          </a:p>
          <a:p>
            <a:pPr lvl="3"/>
            <a:r>
              <a:rPr lang="cs-CZ" sz="2400" dirty="0"/>
              <a:t>Záněty, polypy, nádory</a:t>
            </a:r>
          </a:p>
        </p:txBody>
      </p:sp>
    </p:spTree>
    <p:extLst>
      <p:ext uri="{BB962C8B-B14F-4D97-AF65-F5344CB8AC3E}">
        <p14:creationId xmlns:p14="http://schemas.microsoft.com/office/powerpoint/2010/main" val="380296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42789-2353-EBDF-D36D-6E8E65FF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frekvence krvácení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4C7CF-480D-9C9B-9E3D-9246114D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err="1">
                <a:solidFill>
                  <a:srgbClr val="92D050"/>
                </a:solidFill>
              </a:rPr>
              <a:t>Polymenorea</a:t>
            </a:r>
            <a:endParaRPr lang="cs-CZ" sz="3200" b="1" dirty="0">
              <a:solidFill>
                <a:srgbClr val="92D050"/>
              </a:solidFill>
            </a:endParaRPr>
          </a:p>
          <a:p>
            <a:pPr lvl="1"/>
            <a:r>
              <a:rPr lang="cs-CZ" sz="2800" dirty="0"/>
              <a:t>Krvácení v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intervalech kratších, než 23 dní </a:t>
            </a:r>
            <a:r>
              <a:rPr lang="cs-CZ" sz="2800" dirty="0"/>
              <a:t>– krvácení více časté</a:t>
            </a:r>
          </a:p>
          <a:p>
            <a:pPr lvl="1"/>
            <a:r>
              <a:rPr lang="cs-CZ" sz="2800" dirty="0"/>
              <a:t>Často spojeno s anovulací </a:t>
            </a:r>
          </a:p>
          <a:p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Amenorea</a:t>
            </a:r>
          </a:p>
          <a:p>
            <a:pPr lvl="1"/>
            <a:r>
              <a:rPr lang="cs-CZ" sz="2800" dirty="0"/>
              <a:t>Pokud se </a:t>
            </a:r>
            <a:r>
              <a:rPr lang="cs-CZ" sz="2800" b="1" dirty="0">
                <a:solidFill>
                  <a:schemeClr val="accent3">
                    <a:lumMod val="50000"/>
                  </a:schemeClr>
                </a:solidFill>
              </a:rPr>
              <a:t>nedostaví menstruace déle, než 3 měsíce</a:t>
            </a:r>
          </a:p>
          <a:p>
            <a:pPr lvl="1"/>
            <a:r>
              <a:rPr lang="cs-CZ" sz="2800" dirty="0"/>
              <a:t>Dělení:</a:t>
            </a:r>
          </a:p>
          <a:p>
            <a:pPr lvl="2"/>
            <a:r>
              <a:rPr lang="cs-CZ" sz="2400" b="1" dirty="0">
                <a:solidFill>
                  <a:schemeClr val="accent4">
                    <a:lumMod val="50000"/>
                  </a:schemeClr>
                </a:solidFill>
              </a:rPr>
              <a:t>Primární</a:t>
            </a:r>
            <a:r>
              <a:rPr lang="cs-CZ" sz="2400" dirty="0"/>
              <a:t> – pacientka nezačne menstruovat do 15. narozenin</a:t>
            </a:r>
          </a:p>
          <a:p>
            <a:pPr lvl="2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Sekundární</a:t>
            </a:r>
            <a:r>
              <a:rPr lang="cs-CZ" sz="2400" dirty="0"/>
              <a:t>  - amenorea 3 měsíce u ženy, která menstruovala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23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9D2A0-483C-5BDF-FA24-6CE74FAC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intenzity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2A3B4-F480-316F-5450-56A48DB3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2"/>
                </a:solidFill>
              </a:rPr>
              <a:t>Hypomenorea</a:t>
            </a:r>
            <a:endParaRPr lang="cs-CZ" b="1" dirty="0">
              <a:solidFill>
                <a:schemeClr val="accent2"/>
              </a:solidFill>
            </a:endParaRPr>
          </a:p>
          <a:p>
            <a:pPr lvl="1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Slabé menstruační krvácení</a:t>
            </a:r>
            <a:r>
              <a:rPr lang="cs-CZ" dirty="0"/>
              <a:t>, někdy jen „špinění“</a:t>
            </a:r>
          </a:p>
          <a:p>
            <a:pPr lvl="1"/>
            <a:r>
              <a:rPr lang="cs-CZ" dirty="0"/>
              <a:t>Krvácení na méně, než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≤ 2 vložky/den</a:t>
            </a:r>
          </a:p>
          <a:p>
            <a:r>
              <a:rPr lang="cs-CZ" b="1" dirty="0" err="1">
                <a:solidFill>
                  <a:srgbClr val="FF3300"/>
                </a:solidFill>
              </a:rPr>
              <a:t>Hypermenorea</a:t>
            </a:r>
            <a:endParaRPr lang="cs-CZ" b="1" dirty="0">
              <a:solidFill>
                <a:srgbClr val="FF3300"/>
              </a:solidFill>
            </a:endParaRP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Silné menstruační krvácení </a:t>
            </a:r>
            <a:r>
              <a:rPr lang="cs-CZ" dirty="0"/>
              <a:t>– krevní ztráta &gt; 80 ml / cyklus</a:t>
            </a:r>
          </a:p>
          <a:p>
            <a:pPr lvl="1"/>
            <a:r>
              <a:rPr lang="cs-CZ" dirty="0"/>
              <a:t>Krvácení na více, než </a:t>
            </a:r>
            <a:r>
              <a:rPr lang="cs-CZ" dirty="0">
                <a:solidFill>
                  <a:srgbClr val="C00000"/>
                </a:solidFill>
              </a:rPr>
              <a:t>≥8 vložek/den</a:t>
            </a:r>
          </a:p>
        </p:txBody>
      </p:sp>
    </p:spTree>
    <p:extLst>
      <p:ext uri="{BB962C8B-B14F-4D97-AF65-F5344CB8AC3E}">
        <p14:creationId xmlns:p14="http://schemas.microsoft.com/office/powerpoint/2010/main" val="11170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A724D-36AC-4B7E-8932-C0CB4D7D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délky krvácení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3F1CFC-37EC-DF1A-3925-F44987053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Menoragie</a:t>
            </a:r>
          </a:p>
          <a:p>
            <a:pPr lvl="1"/>
            <a:r>
              <a:rPr lang="cs-CZ" dirty="0"/>
              <a:t>Krvácení </a:t>
            </a:r>
            <a:r>
              <a:rPr lang="cs-CZ" dirty="0">
                <a:solidFill>
                  <a:srgbClr val="9751CB"/>
                </a:solidFill>
              </a:rPr>
              <a:t>delší, než 8 dní </a:t>
            </a:r>
          </a:p>
        </p:txBody>
      </p:sp>
    </p:spTree>
    <p:extLst>
      <p:ext uri="{BB962C8B-B14F-4D97-AF65-F5344CB8AC3E}">
        <p14:creationId xmlns:p14="http://schemas.microsoft.com/office/powerpoint/2010/main" val="115180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89267-C107-F52A-779F-59EAF4A2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 mimo cyklus, kontaktní 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DD8AD-3A13-C8E9-281E-B253055F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Metroragie</a:t>
            </a:r>
            <a:r>
              <a:rPr lang="cs-CZ" dirty="0"/>
              <a:t> –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intermenstruační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krvácení</a:t>
            </a:r>
          </a:p>
          <a:p>
            <a:pPr lvl="1"/>
            <a:r>
              <a:rPr lang="cs-CZ" dirty="0"/>
              <a:t>Krvácení kdykoliv mezi menstruacemi</a:t>
            </a:r>
          </a:p>
          <a:p>
            <a:pPr lvl="1"/>
            <a:r>
              <a:rPr lang="cs-CZ" dirty="0">
                <a:solidFill>
                  <a:srgbClr val="0099FF"/>
                </a:solidFill>
              </a:rPr>
              <a:t>Ovulační</a:t>
            </a:r>
            <a:r>
              <a:rPr lang="cs-CZ" dirty="0"/>
              <a:t> – uprostřed cyklu – </a:t>
            </a:r>
            <a:r>
              <a:rPr lang="cs-CZ" dirty="0" err="1"/>
              <a:t>páč</a:t>
            </a:r>
            <a:r>
              <a:rPr lang="cs-CZ" dirty="0"/>
              <a:t> pokles estrogenů – krvácení z průniku</a:t>
            </a:r>
          </a:p>
          <a:p>
            <a:pPr lvl="1"/>
            <a:r>
              <a:rPr lang="cs-CZ" dirty="0">
                <a:solidFill>
                  <a:srgbClr val="0099FF"/>
                </a:solidFill>
              </a:rPr>
              <a:t>Krvácení premenstruační </a:t>
            </a:r>
            <a:r>
              <a:rPr lang="cs-CZ" dirty="0"/>
              <a:t>– </a:t>
            </a:r>
            <a:r>
              <a:rPr lang="cs-CZ" dirty="0" err="1"/>
              <a:t>luteální</a:t>
            </a:r>
            <a:r>
              <a:rPr lang="cs-CZ" dirty="0"/>
              <a:t> insuficience (málo progesteronu)</a:t>
            </a:r>
          </a:p>
          <a:p>
            <a:pPr lvl="1"/>
            <a:r>
              <a:rPr lang="cs-CZ" dirty="0">
                <a:solidFill>
                  <a:srgbClr val="0099FF"/>
                </a:solidFill>
              </a:rPr>
              <a:t>Krvácení postmenstruační </a:t>
            </a:r>
            <a:r>
              <a:rPr lang="cs-CZ" dirty="0"/>
              <a:t>– málo estrogenu (a tím nedostatečná regenerace endometria)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Kontaktní krvácení = postkoitální krvácení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 být považováno jako příznak cervikálního karcinomu do jeho vyloučení</a:t>
            </a:r>
          </a:p>
        </p:txBody>
      </p:sp>
    </p:spTree>
    <p:extLst>
      <p:ext uri="{BB962C8B-B14F-4D97-AF65-F5344CB8AC3E}">
        <p14:creationId xmlns:p14="http://schemas.microsoft.com/office/powerpoint/2010/main" val="1101453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999</Words>
  <Application>Microsoft Office PowerPoint</Application>
  <PresentationFormat>Širokoúhlá obrazovka</PresentationFormat>
  <Paragraphs>174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Poruchy menstruačního cyklu</vt:lpstr>
      <vt:lpstr>Menstruační cyklus – shrnutí…</vt:lpstr>
      <vt:lpstr>Patofyziologie poruch menstruačního cyklu</vt:lpstr>
      <vt:lpstr>Různé dělení…</vt:lpstr>
      <vt:lpstr>Poruchy frekvence krvácení I</vt:lpstr>
      <vt:lpstr>Poruchy frekvence krvácení II</vt:lpstr>
      <vt:lpstr>Poruchy intenzity</vt:lpstr>
      <vt:lpstr>Poruchy délky krvácení </vt:lpstr>
      <vt:lpstr>Krvácení mimo cyklus, kontaktní krvácení</vt:lpstr>
      <vt:lpstr>Dysfunkční krvácení</vt:lpstr>
      <vt:lpstr>Abnormální děložní krvácení = ADK</vt:lpstr>
      <vt:lpstr>Co způsobuje abnormální děložní krvácení?</vt:lpstr>
      <vt:lpstr>Co způsobuje abnormální děložní krvácení? (ADK I. TYPU)</vt:lpstr>
      <vt:lpstr>Co způsobuje abnormální děložní krvácení? (ADK I. TYPU)</vt:lpstr>
      <vt:lpstr>Myomy..</vt:lpstr>
      <vt:lpstr>Co způsobuje abnormální děložní krvácení? (ADK I. TYPU)</vt:lpstr>
      <vt:lpstr>Co způsobuje abnormální děložní krvácení? (ADK II. TYPU)</vt:lpstr>
      <vt:lpstr>Co způsobuje abnormální děložní krvácení? ADK II. TYPU</vt:lpstr>
      <vt:lpstr>Poruchy menstruačního cyklu mohou dále zahrnovat..</vt:lpstr>
      <vt:lpstr>Poruchy menstruačního cyklu mohou dále zahrnovat..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menstruačního cyklu</dc:title>
  <dc:creator>Jana Vaněčková</dc:creator>
  <cp:lastModifiedBy>Jana Vaněčková</cp:lastModifiedBy>
  <cp:revision>13</cp:revision>
  <dcterms:created xsi:type="dcterms:W3CDTF">2023-02-17T16:30:12Z</dcterms:created>
  <dcterms:modified xsi:type="dcterms:W3CDTF">2023-02-27T21:31:50Z</dcterms:modified>
</cp:coreProperties>
</file>