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3" r:id="rId4"/>
    <p:sldId id="273" r:id="rId5"/>
    <p:sldId id="264" r:id="rId6"/>
    <p:sldId id="258" r:id="rId7"/>
    <p:sldId id="274" r:id="rId8"/>
    <p:sldId id="259" r:id="rId9"/>
    <p:sldId id="275" r:id="rId10"/>
    <p:sldId id="260" r:id="rId11"/>
    <p:sldId id="261" r:id="rId12"/>
    <p:sldId id="276" r:id="rId13"/>
    <p:sldId id="262" r:id="rId14"/>
    <p:sldId id="266" r:id="rId15"/>
    <p:sldId id="265" r:id="rId16"/>
    <p:sldId id="280" r:id="rId17"/>
    <p:sldId id="267" r:id="rId18"/>
    <p:sldId id="281" r:id="rId19"/>
    <p:sldId id="282" r:id="rId20"/>
    <p:sldId id="283" r:id="rId21"/>
    <p:sldId id="268" r:id="rId22"/>
    <p:sldId id="284" r:id="rId23"/>
    <p:sldId id="285" r:id="rId24"/>
    <p:sldId id="286" r:id="rId25"/>
    <p:sldId id="287" r:id="rId26"/>
    <p:sldId id="288" r:id="rId27"/>
    <p:sldId id="289" r:id="rId28"/>
    <p:sldId id="29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77" r:id="rId37"/>
    <p:sldId id="269" r:id="rId38"/>
    <p:sldId id="270" r:id="rId39"/>
    <p:sldId id="278" r:id="rId40"/>
    <p:sldId id="301" r:id="rId41"/>
    <p:sldId id="279" r:id="rId42"/>
    <p:sldId id="299" r:id="rId43"/>
    <p:sldId id="300" r:id="rId44"/>
    <p:sldId id="298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0" autoAdjust="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5A31-30BB-48D0-AFF4-91F3EB5651A8}" type="doc">
      <dgm:prSet loTypeId="urn:microsoft.com/office/officeart/2005/8/layout/hProcess10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C24A4B6E-75B0-4ADE-B04B-289840B11BC8}">
      <dgm:prSet phldrT="[Text]"/>
      <dgm:spPr/>
      <dgm:t>
        <a:bodyPr/>
        <a:lstStyle/>
        <a:p>
          <a:r>
            <a:rPr lang="cs-CZ" dirty="0"/>
            <a:t>POHLED	</a:t>
          </a:r>
        </a:p>
      </dgm:t>
    </dgm:pt>
    <dgm:pt modelId="{ADCAB3F5-22B8-4554-9A8A-43DE3057A7CB}" type="parTrans" cxnId="{6C96D9AD-B771-4A14-9AF6-B8465C0036A8}">
      <dgm:prSet/>
      <dgm:spPr/>
      <dgm:t>
        <a:bodyPr/>
        <a:lstStyle/>
        <a:p>
          <a:endParaRPr lang="cs-CZ"/>
        </a:p>
      </dgm:t>
    </dgm:pt>
    <dgm:pt modelId="{D5928632-583F-4C84-BECD-13C3C651EAA5}" type="sibTrans" cxnId="{6C96D9AD-B771-4A14-9AF6-B8465C0036A8}">
      <dgm:prSet/>
      <dgm:spPr/>
      <dgm:t>
        <a:bodyPr/>
        <a:lstStyle/>
        <a:p>
          <a:endParaRPr lang="cs-CZ"/>
        </a:p>
      </dgm:t>
    </dgm:pt>
    <dgm:pt modelId="{D8A71D8A-F0C2-46B6-B860-9107CE4258B8}">
      <dgm:prSet phldrT="[Text]"/>
      <dgm:spPr/>
      <dgm:t>
        <a:bodyPr/>
        <a:lstStyle/>
        <a:p>
          <a:r>
            <a:rPr lang="cs-CZ" dirty="0"/>
            <a:t>POHMAT</a:t>
          </a:r>
        </a:p>
      </dgm:t>
    </dgm:pt>
    <dgm:pt modelId="{AE0DABBF-2D3F-48A1-8C3D-87B6F8A35263}" type="parTrans" cxnId="{2F840DA8-E957-49DA-ADD9-A56BF35892E3}">
      <dgm:prSet/>
      <dgm:spPr/>
      <dgm:t>
        <a:bodyPr/>
        <a:lstStyle/>
        <a:p>
          <a:endParaRPr lang="cs-CZ"/>
        </a:p>
      </dgm:t>
    </dgm:pt>
    <dgm:pt modelId="{F6E31E6D-C6F8-4B7C-BEB1-6D91CC8AAEEC}" type="sibTrans" cxnId="{2F840DA8-E957-49DA-ADD9-A56BF35892E3}">
      <dgm:prSet/>
      <dgm:spPr/>
      <dgm:t>
        <a:bodyPr/>
        <a:lstStyle/>
        <a:p>
          <a:endParaRPr lang="cs-CZ"/>
        </a:p>
      </dgm:t>
    </dgm:pt>
    <dgm:pt modelId="{E0A731B7-B377-4156-903C-6170A0750703}">
      <dgm:prSet phldrT="[Text]"/>
      <dgm:spPr/>
      <dgm:t>
        <a:bodyPr/>
        <a:lstStyle/>
        <a:p>
          <a:pPr algn="l"/>
          <a:r>
            <a:rPr lang="cs-CZ" dirty="0"/>
            <a:t>POSLECH</a:t>
          </a:r>
        </a:p>
      </dgm:t>
    </dgm:pt>
    <dgm:pt modelId="{DEE526B3-BCCA-4D33-B5C0-965374CEA991}" type="parTrans" cxnId="{7C581492-84BC-4F1F-969B-27B961AE6B61}">
      <dgm:prSet/>
      <dgm:spPr/>
      <dgm:t>
        <a:bodyPr/>
        <a:lstStyle/>
        <a:p>
          <a:endParaRPr lang="cs-CZ"/>
        </a:p>
      </dgm:t>
    </dgm:pt>
    <dgm:pt modelId="{517E4311-883E-4CAD-AC3A-2D4EC61A85DD}" type="sibTrans" cxnId="{7C581492-84BC-4F1F-969B-27B961AE6B61}">
      <dgm:prSet/>
      <dgm:spPr/>
      <dgm:t>
        <a:bodyPr/>
        <a:lstStyle/>
        <a:p>
          <a:endParaRPr lang="cs-CZ"/>
        </a:p>
      </dgm:t>
    </dgm:pt>
    <dgm:pt modelId="{1AD61BB8-741F-4A1D-B605-E64C576A948B}">
      <dgm:prSet phldrT="[Text]"/>
      <dgm:spPr/>
      <dgm:t>
        <a:bodyPr/>
        <a:lstStyle/>
        <a:p>
          <a:pPr algn="l"/>
          <a:r>
            <a:rPr lang="cs-CZ" dirty="0"/>
            <a:t>POKLEP</a:t>
          </a:r>
        </a:p>
      </dgm:t>
    </dgm:pt>
    <dgm:pt modelId="{0C3F0AED-23D6-4619-8DDC-49EC88CE07F7}" type="parTrans" cxnId="{A26515D9-1653-4F7C-8B03-DDF20196E8F4}">
      <dgm:prSet/>
      <dgm:spPr/>
      <dgm:t>
        <a:bodyPr/>
        <a:lstStyle/>
        <a:p>
          <a:endParaRPr lang="cs-CZ"/>
        </a:p>
      </dgm:t>
    </dgm:pt>
    <dgm:pt modelId="{D03A2BA4-5DAE-4B37-B91A-A4070DDB98AE}" type="sibTrans" cxnId="{A26515D9-1653-4F7C-8B03-DDF20196E8F4}">
      <dgm:prSet/>
      <dgm:spPr/>
      <dgm:t>
        <a:bodyPr/>
        <a:lstStyle/>
        <a:p>
          <a:endParaRPr lang="cs-CZ"/>
        </a:p>
      </dgm:t>
    </dgm:pt>
    <dgm:pt modelId="{B6F9376F-BB2B-4AF2-A885-CE4074CDA324}" type="pres">
      <dgm:prSet presAssocID="{03645A31-30BB-48D0-AFF4-91F3EB5651A8}" presName="Name0" presStyleCnt="0">
        <dgm:presLayoutVars>
          <dgm:dir/>
          <dgm:resizeHandles val="exact"/>
        </dgm:presLayoutVars>
      </dgm:prSet>
      <dgm:spPr/>
    </dgm:pt>
    <dgm:pt modelId="{987CEA90-BFF7-40E0-8BFD-13D2B16A4A78}" type="pres">
      <dgm:prSet presAssocID="{C24A4B6E-75B0-4ADE-B04B-289840B11BC8}" presName="composite" presStyleCnt="0"/>
      <dgm:spPr/>
    </dgm:pt>
    <dgm:pt modelId="{BC5CAA24-7571-41BF-B630-C58B1DB54CD4}" type="pres">
      <dgm:prSet presAssocID="{C24A4B6E-75B0-4ADE-B04B-289840B11BC8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D07A90D-87F4-438E-80C5-0F8BECF0E458}" type="pres">
      <dgm:prSet presAssocID="{C24A4B6E-75B0-4ADE-B04B-289840B11BC8}" presName="txNode" presStyleLbl="node1" presStyleIdx="0" presStyleCnt="4" custLinFactNeighborX="-15303" custLinFactNeighborY="43420">
        <dgm:presLayoutVars>
          <dgm:bulletEnabled val="1"/>
        </dgm:presLayoutVars>
      </dgm:prSet>
      <dgm:spPr/>
    </dgm:pt>
    <dgm:pt modelId="{9EC094CD-26D3-4A10-94C8-A7A80B820329}" type="pres">
      <dgm:prSet presAssocID="{D5928632-583F-4C84-BECD-13C3C651EAA5}" presName="sibTrans" presStyleLbl="sibTrans2D1" presStyleIdx="0" presStyleCnt="3"/>
      <dgm:spPr/>
    </dgm:pt>
    <dgm:pt modelId="{82C54F90-2257-4467-B551-05CC4CC0DF7D}" type="pres">
      <dgm:prSet presAssocID="{D5928632-583F-4C84-BECD-13C3C651EAA5}" presName="connTx" presStyleLbl="sibTrans2D1" presStyleIdx="0" presStyleCnt="3"/>
      <dgm:spPr/>
    </dgm:pt>
    <dgm:pt modelId="{B7020BE8-A7FD-4C56-8030-9038CE71D756}" type="pres">
      <dgm:prSet presAssocID="{D8A71D8A-F0C2-46B6-B860-9107CE4258B8}" presName="composite" presStyleCnt="0"/>
      <dgm:spPr/>
    </dgm:pt>
    <dgm:pt modelId="{484D6DF2-001F-4BE8-B668-E4D54FD40E97}" type="pres">
      <dgm:prSet presAssocID="{D8A71D8A-F0C2-46B6-B860-9107CE4258B8}" presName="imagSh" presStyleLbl="bgImgPlace1" presStyleIdx="1" presStyleCnt="4"/>
      <dgm:spPr>
        <a:blipFill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77FF62AE-6C69-461A-9981-1115B05F0CC9}" type="pres">
      <dgm:prSet presAssocID="{D8A71D8A-F0C2-46B6-B860-9107CE4258B8}" presName="txNode" presStyleLbl="node1" presStyleIdx="1" presStyleCnt="4" custLinFactNeighborX="-16053" custLinFactNeighborY="43499">
        <dgm:presLayoutVars>
          <dgm:bulletEnabled val="1"/>
        </dgm:presLayoutVars>
      </dgm:prSet>
      <dgm:spPr/>
    </dgm:pt>
    <dgm:pt modelId="{3AB89F32-0BB6-4474-898C-B8245E36E6D7}" type="pres">
      <dgm:prSet presAssocID="{F6E31E6D-C6F8-4B7C-BEB1-6D91CC8AAEEC}" presName="sibTrans" presStyleLbl="sibTrans2D1" presStyleIdx="1" presStyleCnt="3"/>
      <dgm:spPr/>
    </dgm:pt>
    <dgm:pt modelId="{1F834245-1FB9-4AEB-B1B3-FFE2E028380A}" type="pres">
      <dgm:prSet presAssocID="{F6E31E6D-C6F8-4B7C-BEB1-6D91CC8AAEEC}" presName="connTx" presStyleLbl="sibTrans2D1" presStyleIdx="1" presStyleCnt="3"/>
      <dgm:spPr/>
    </dgm:pt>
    <dgm:pt modelId="{0BC01F6C-D243-4672-85E1-BFBCE13B0B20}" type="pres">
      <dgm:prSet presAssocID="{1AD61BB8-741F-4A1D-B605-E64C576A948B}" presName="composite" presStyleCnt="0"/>
      <dgm:spPr/>
    </dgm:pt>
    <dgm:pt modelId="{AE65550A-57BF-4FD3-9EA0-67FECC9C20C2}" type="pres">
      <dgm:prSet presAssocID="{1AD61BB8-741F-4A1D-B605-E64C576A948B}" presName="imagSh" presStyleLbl="bgImgPlace1" presStyleIdx="2" presStyleCnt="4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820E5906-1933-49BD-A099-CDF7744B7636}" type="pres">
      <dgm:prSet presAssocID="{1AD61BB8-741F-4A1D-B605-E64C576A948B}" presName="txNode" presStyleLbl="node1" presStyleIdx="2" presStyleCnt="4" custLinFactNeighborX="-15535" custLinFactNeighborY="43499">
        <dgm:presLayoutVars>
          <dgm:bulletEnabled val="1"/>
        </dgm:presLayoutVars>
      </dgm:prSet>
      <dgm:spPr/>
    </dgm:pt>
    <dgm:pt modelId="{5260F7D6-B00B-4DA1-8A55-92974F400C9C}" type="pres">
      <dgm:prSet presAssocID="{D03A2BA4-5DAE-4B37-B91A-A4070DDB98AE}" presName="sibTrans" presStyleLbl="sibTrans2D1" presStyleIdx="2" presStyleCnt="3"/>
      <dgm:spPr/>
    </dgm:pt>
    <dgm:pt modelId="{A29DB44F-9FD4-4985-ADD3-4A8535923F0E}" type="pres">
      <dgm:prSet presAssocID="{D03A2BA4-5DAE-4B37-B91A-A4070DDB98AE}" presName="connTx" presStyleLbl="sibTrans2D1" presStyleIdx="2" presStyleCnt="3"/>
      <dgm:spPr/>
    </dgm:pt>
    <dgm:pt modelId="{BF89F47A-9CB1-4DC9-B455-FD9F0D0712F2}" type="pres">
      <dgm:prSet presAssocID="{E0A731B7-B377-4156-903C-6170A0750703}" presName="composite" presStyleCnt="0"/>
      <dgm:spPr/>
    </dgm:pt>
    <dgm:pt modelId="{7860A25B-E583-4348-A20E-430BA1608679}" type="pres">
      <dgm:prSet presAssocID="{E0A731B7-B377-4156-903C-6170A0750703}" presName="imagSh" presStyleLbl="bgImgPlace1" presStyleIdx="3" presStyleCnt="4"/>
      <dgm:spPr>
        <a:blipFill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B848814F-FBF0-4275-AD38-3B76D4F5D1FA}" type="pres">
      <dgm:prSet presAssocID="{E0A731B7-B377-4156-903C-6170A0750703}" presName="txNode" presStyleLbl="node1" presStyleIdx="3" presStyleCnt="4" custLinFactNeighborX="-13982" custLinFactNeighborY="44017">
        <dgm:presLayoutVars>
          <dgm:bulletEnabled val="1"/>
        </dgm:presLayoutVars>
      </dgm:prSet>
      <dgm:spPr/>
    </dgm:pt>
  </dgm:ptLst>
  <dgm:cxnLst>
    <dgm:cxn modelId="{B6EF8E0C-60C6-4A1E-99FB-723D0AB42EDA}" type="presOf" srcId="{D03A2BA4-5DAE-4B37-B91A-A4070DDB98AE}" destId="{A29DB44F-9FD4-4985-ADD3-4A8535923F0E}" srcOrd="1" destOrd="0" presId="urn:microsoft.com/office/officeart/2005/8/layout/hProcess10"/>
    <dgm:cxn modelId="{4EE4D810-6894-4326-82C7-885125D92A1F}" type="presOf" srcId="{D8A71D8A-F0C2-46B6-B860-9107CE4258B8}" destId="{77FF62AE-6C69-461A-9981-1115B05F0CC9}" srcOrd="0" destOrd="0" presId="urn:microsoft.com/office/officeart/2005/8/layout/hProcess10"/>
    <dgm:cxn modelId="{AFC1E617-1AC6-4E65-A4B5-08606BE368D9}" type="presOf" srcId="{D5928632-583F-4C84-BECD-13C3C651EAA5}" destId="{82C54F90-2257-4467-B551-05CC4CC0DF7D}" srcOrd="1" destOrd="0" presId="urn:microsoft.com/office/officeart/2005/8/layout/hProcess10"/>
    <dgm:cxn modelId="{8CA98F41-13DC-41B2-9AE8-1666CC987151}" type="presOf" srcId="{D03A2BA4-5DAE-4B37-B91A-A4070DDB98AE}" destId="{5260F7D6-B00B-4DA1-8A55-92974F400C9C}" srcOrd="0" destOrd="0" presId="urn:microsoft.com/office/officeart/2005/8/layout/hProcess10"/>
    <dgm:cxn modelId="{0F2E2175-C62B-44D3-BAA1-23E4E09B4C00}" type="presOf" srcId="{F6E31E6D-C6F8-4B7C-BEB1-6D91CC8AAEEC}" destId="{1F834245-1FB9-4AEB-B1B3-FFE2E028380A}" srcOrd="1" destOrd="0" presId="urn:microsoft.com/office/officeart/2005/8/layout/hProcess10"/>
    <dgm:cxn modelId="{0ECECF58-6756-45A5-88D2-8C67948D4ED7}" type="presOf" srcId="{1AD61BB8-741F-4A1D-B605-E64C576A948B}" destId="{820E5906-1933-49BD-A099-CDF7744B7636}" srcOrd="0" destOrd="0" presId="urn:microsoft.com/office/officeart/2005/8/layout/hProcess10"/>
    <dgm:cxn modelId="{7C581492-84BC-4F1F-969B-27B961AE6B61}" srcId="{03645A31-30BB-48D0-AFF4-91F3EB5651A8}" destId="{E0A731B7-B377-4156-903C-6170A0750703}" srcOrd="3" destOrd="0" parTransId="{DEE526B3-BCCA-4D33-B5C0-965374CEA991}" sibTransId="{517E4311-883E-4CAD-AC3A-2D4EC61A85DD}"/>
    <dgm:cxn modelId="{8C33CA9B-9347-4825-92F3-5E406EBE80E2}" type="presOf" srcId="{E0A731B7-B377-4156-903C-6170A0750703}" destId="{B848814F-FBF0-4275-AD38-3B76D4F5D1FA}" srcOrd="0" destOrd="0" presId="urn:microsoft.com/office/officeart/2005/8/layout/hProcess10"/>
    <dgm:cxn modelId="{2F840DA8-E957-49DA-ADD9-A56BF35892E3}" srcId="{03645A31-30BB-48D0-AFF4-91F3EB5651A8}" destId="{D8A71D8A-F0C2-46B6-B860-9107CE4258B8}" srcOrd="1" destOrd="0" parTransId="{AE0DABBF-2D3F-48A1-8C3D-87B6F8A35263}" sibTransId="{F6E31E6D-C6F8-4B7C-BEB1-6D91CC8AAEEC}"/>
    <dgm:cxn modelId="{6C96D9AD-B771-4A14-9AF6-B8465C0036A8}" srcId="{03645A31-30BB-48D0-AFF4-91F3EB5651A8}" destId="{C24A4B6E-75B0-4ADE-B04B-289840B11BC8}" srcOrd="0" destOrd="0" parTransId="{ADCAB3F5-22B8-4554-9A8A-43DE3057A7CB}" sibTransId="{D5928632-583F-4C84-BECD-13C3C651EAA5}"/>
    <dgm:cxn modelId="{DFDD74BF-078E-4C8A-9CB0-E22211623179}" type="presOf" srcId="{03645A31-30BB-48D0-AFF4-91F3EB5651A8}" destId="{B6F9376F-BB2B-4AF2-A885-CE4074CDA324}" srcOrd="0" destOrd="0" presId="urn:microsoft.com/office/officeart/2005/8/layout/hProcess10"/>
    <dgm:cxn modelId="{39B786C4-B1A5-4A8B-9331-E2CAA57BE644}" type="presOf" srcId="{D5928632-583F-4C84-BECD-13C3C651EAA5}" destId="{9EC094CD-26D3-4A10-94C8-A7A80B820329}" srcOrd="0" destOrd="0" presId="urn:microsoft.com/office/officeart/2005/8/layout/hProcess10"/>
    <dgm:cxn modelId="{A26515D9-1653-4F7C-8B03-DDF20196E8F4}" srcId="{03645A31-30BB-48D0-AFF4-91F3EB5651A8}" destId="{1AD61BB8-741F-4A1D-B605-E64C576A948B}" srcOrd="2" destOrd="0" parTransId="{0C3F0AED-23D6-4619-8DDC-49EC88CE07F7}" sibTransId="{D03A2BA4-5DAE-4B37-B91A-A4070DDB98AE}"/>
    <dgm:cxn modelId="{E60FF6EE-507D-4B28-A64D-31C0D5A3AC0E}" type="presOf" srcId="{C24A4B6E-75B0-4ADE-B04B-289840B11BC8}" destId="{3D07A90D-87F4-438E-80C5-0F8BECF0E458}" srcOrd="0" destOrd="0" presId="urn:microsoft.com/office/officeart/2005/8/layout/hProcess10"/>
    <dgm:cxn modelId="{C27EDCF8-29DB-450E-868A-B34E0F6952B9}" type="presOf" srcId="{F6E31E6D-C6F8-4B7C-BEB1-6D91CC8AAEEC}" destId="{3AB89F32-0BB6-4474-898C-B8245E36E6D7}" srcOrd="0" destOrd="0" presId="urn:microsoft.com/office/officeart/2005/8/layout/hProcess10"/>
    <dgm:cxn modelId="{4B5D74D8-023F-42B9-8266-134E3A1741E3}" type="presParOf" srcId="{B6F9376F-BB2B-4AF2-A885-CE4074CDA324}" destId="{987CEA90-BFF7-40E0-8BFD-13D2B16A4A78}" srcOrd="0" destOrd="0" presId="urn:microsoft.com/office/officeart/2005/8/layout/hProcess10"/>
    <dgm:cxn modelId="{4E10E17A-0DB2-404D-AD6F-E6B23BD9CA89}" type="presParOf" srcId="{987CEA90-BFF7-40E0-8BFD-13D2B16A4A78}" destId="{BC5CAA24-7571-41BF-B630-C58B1DB54CD4}" srcOrd="0" destOrd="0" presId="urn:microsoft.com/office/officeart/2005/8/layout/hProcess10"/>
    <dgm:cxn modelId="{04B653E0-3103-4574-9D31-F5B1918666BB}" type="presParOf" srcId="{987CEA90-BFF7-40E0-8BFD-13D2B16A4A78}" destId="{3D07A90D-87F4-438E-80C5-0F8BECF0E458}" srcOrd="1" destOrd="0" presId="urn:microsoft.com/office/officeart/2005/8/layout/hProcess10"/>
    <dgm:cxn modelId="{B4FC8B8A-956C-4883-A270-8CBF14969483}" type="presParOf" srcId="{B6F9376F-BB2B-4AF2-A885-CE4074CDA324}" destId="{9EC094CD-26D3-4A10-94C8-A7A80B820329}" srcOrd="1" destOrd="0" presId="urn:microsoft.com/office/officeart/2005/8/layout/hProcess10"/>
    <dgm:cxn modelId="{466C297A-D328-465E-AC40-4DA8F7231D37}" type="presParOf" srcId="{9EC094CD-26D3-4A10-94C8-A7A80B820329}" destId="{82C54F90-2257-4467-B551-05CC4CC0DF7D}" srcOrd="0" destOrd="0" presId="urn:microsoft.com/office/officeart/2005/8/layout/hProcess10"/>
    <dgm:cxn modelId="{3975AF22-4A08-4629-B637-2FCB8706D7B5}" type="presParOf" srcId="{B6F9376F-BB2B-4AF2-A885-CE4074CDA324}" destId="{B7020BE8-A7FD-4C56-8030-9038CE71D756}" srcOrd="2" destOrd="0" presId="urn:microsoft.com/office/officeart/2005/8/layout/hProcess10"/>
    <dgm:cxn modelId="{AD1632C7-EBE3-4F5F-8496-350453AE69EC}" type="presParOf" srcId="{B7020BE8-A7FD-4C56-8030-9038CE71D756}" destId="{484D6DF2-001F-4BE8-B668-E4D54FD40E97}" srcOrd="0" destOrd="0" presId="urn:microsoft.com/office/officeart/2005/8/layout/hProcess10"/>
    <dgm:cxn modelId="{DCE1210D-5D14-4059-8134-ABC8CB9368A0}" type="presParOf" srcId="{B7020BE8-A7FD-4C56-8030-9038CE71D756}" destId="{77FF62AE-6C69-461A-9981-1115B05F0CC9}" srcOrd="1" destOrd="0" presId="urn:microsoft.com/office/officeart/2005/8/layout/hProcess10"/>
    <dgm:cxn modelId="{A256D750-398E-44E0-908F-23E71FB6DFB8}" type="presParOf" srcId="{B6F9376F-BB2B-4AF2-A885-CE4074CDA324}" destId="{3AB89F32-0BB6-4474-898C-B8245E36E6D7}" srcOrd="3" destOrd="0" presId="urn:microsoft.com/office/officeart/2005/8/layout/hProcess10"/>
    <dgm:cxn modelId="{80F34401-78CB-4543-AD33-9B7D12B2EEA2}" type="presParOf" srcId="{3AB89F32-0BB6-4474-898C-B8245E36E6D7}" destId="{1F834245-1FB9-4AEB-B1B3-FFE2E028380A}" srcOrd="0" destOrd="0" presId="urn:microsoft.com/office/officeart/2005/8/layout/hProcess10"/>
    <dgm:cxn modelId="{EB235429-763E-4CB6-9384-8F92F568A781}" type="presParOf" srcId="{B6F9376F-BB2B-4AF2-A885-CE4074CDA324}" destId="{0BC01F6C-D243-4672-85E1-BFBCE13B0B20}" srcOrd="4" destOrd="0" presId="urn:microsoft.com/office/officeart/2005/8/layout/hProcess10"/>
    <dgm:cxn modelId="{436EDF6E-533F-448B-B30F-EF11C2E945FC}" type="presParOf" srcId="{0BC01F6C-D243-4672-85E1-BFBCE13B0B20}" destId="{AE65550A-57BF-4FD3-9EA0-67FECC9C20C2}" srcOrd="0" destOrd="0" presId="urn:microsoft.com/office/officeart/2005/8/layout/hProcess10"/>
    <dgm:cxn modelId="{952E1BC0-76D3-4370-943F-46E12EE035A2}" type="presParOf" srcId="{0BC01F6C-D243-4672-85E1-BFBCE13B0B20}" destId="{820E5906-1933-49BD-A099-CDF7744B7636}" srcOrd="1" destOrd="0" presId="urn:microsoft.com/office/officeart/2005/8/layout/hProcess10"/>
    <dgm:cxn modelId="{34418FAE-4E03-4F8D-AAB3-8426E8B08190}" type="presParOf" srcId="{B6F9376F-BB2B-4AF2-A885-CE4074CDA324}" destId="{5260F7D6-B00B-4DA1-8A55-92974F400C9C}" srcOrd="5" destOrd="0" presId="urn:microsoft.com/office/officeart/2005/8/layout/hProcess10"/>
    <dgm:cxn modelId="{DC7D4D1C-9CCA-45CB-B4F5-DAA721A6C566}" type="presParOf" srcId="{5260F7D6-B00B-4DA1-8A55-92974F400C9C}" destId="{A29DB44F-9FD4-4985-ADD3-4A8535923F0E}" srcOrd="0" destOrd="0" presId="urn:microsoft.com/office/officeart/2005/8/layout/hProcess10"/>
    <dgm:cxn modelId="{2255D684-3AEC-4F4A-873B-24CA4256B2ED}" type="presParOf" srcId="{B6F9376F-BB2B-4AF2-A885-CE4074CDA324}" destId="{BF89F47A-9CB1-4DC9-B455-FD9F0D0712F2}" srcOrd="6" destOrd="0" presId="urn:microsoft.com/office/officeart/2005/8/layout/hProcess10"/>
    <dgm:cxn modelId="{0D584553-8E2F-4144-BDAF-DC1F491CB4B1}" type="presParOf" srcId="{BF89F47A-9CB1-4DC9-B455-FD9F0D0712F2}" destId="{7860A25B-E583-4348-A20E-430BA1608679}" srcOrd="0" destOrd="0" presId="urn:microsoft.com/office/officeart/2005/8/layout/hProcess10"/>
    <dgm:cxn modelId="{E3848F4A-2217-4BAF-A34E-029456DB3D65}" type="presParOf" srcId="{BF89F47A-9CB1-4DC9-B455-FD9F0D0712F2}" destId="{B848814F-FBF0-4275-AD38-3B76D4F5D1F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AA24-7571-41BF-B630-C58B1DB54CD4}">
      <dsp:nvSpPr>
        <dsp:cNvPr id="0" name=""/>
        <dsp:cNvSpPr/>
      </dsp:nvSpPr>
      <dsp:spPr>
        <a:xfrm>
          <a:off x="1523" y="1072405"/>
          <a:ext cx="1984030" cy="1984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7A90D-87F4-438E-80C5-0F8BECF0E458}">
      <dsp:nvSpPr>
        <dsp:cNvPr id="0" name=""/>
        <dsp:cNvSpPr/>
      </dsp:nvSpPr>
      <dsp:spPr>
        <a:xfrm>
          <a:off x="20889" y="3124289"/>
          <a:ext cx="1984030" cy="198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POHLED	</a:t>
          </a:r>
        </a:p>
      </dsp:txBody>
      <dsp:txXfrm>
        <a:off x="78999" y="3182399"/>
        <a:ext cx="1867810" cy="1867810"/>
      </dsp:txXfrm>
    </dsp:sp>
    <dsp:sp modelId="{9EC094CD-26D3-4A10-94C8-A7A80B820329}">
      <dsp:nvSpPr>
        <dsp:cNvPr id="0" name=""/>
        <dsp:cNvSpPr/>
      </dsp:nvSpPr>
      <dsp:spPr>
        <a:xfrm>
          <a:off x="2367722" y="1826053"/>
          <a:ext cx="382168" cy="4767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367722" y="1921400"/>
        <a:ext cx="267518" cy="286040"/>
      </dsp:txXfrm>
    </dsp:sp>
    <dsp:sp modelId="{484D6DF2-001F-4BE8-B668-E4D54FD40E97}">
      <dsp:nvSpPr>
        <dsp:cNvPr id="0" name=""/>
        <dsp:cNvSpPr/>
      </dsp:nvSpPr>
      <dsp:spPr>
        <a:xfrm>
          <a:off x="3077463" y="1072405"/>
          <a:ext cx="1984030" cy="1984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000" b="-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F62AE-6C69-461A-9981-1115B05F0CC9}">
      <dsp:nvSpPr>
        <dsp:cNvPr id="0" name=""/>
        <dsp:cNvSpPr/>
      </dsp:nvSpPr>
      <dsp:spPr>
        <a:xfrm>
          <a:off x="3081948" y="3125857"/>
          <a:ext cx="1984030" cy="198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POHMAT</a:t>
          </a:r>
        </a:p>
      </dsp:txBody>
      <dsp:txXfrm>
        <a:off x="3140058" y="3183967"/>
        <a:ext cx="1867810" cy="1867810"/>
      </dsp:txXfrm>
    </dsp:sp>
    <dsp:sp modelId="{3AB89F32-0BB6-4474-898C-B8245E36E6D7}">
      <dsp:nvSpPr>
        <dsp:cNvPr id="0" name=""/>
        <dsp:cNvSpPr/>
      </dsp:nvSpPr>
      <dsp:spPr>
        <a:xfrm>
          <a:off x="5443662" y="1826053"/>
          <a:ext cx="382168" cy="4767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5443662" y="1921400"/>
        <a:ext cx="267518" cy="286040"/>
      </dsp:txXfrm>
    </dsp:sp>
    <dsp:sp modelId="{AE65550A-57BF-4FD3-9EA0-67FECC9C20C2}">
      <dsp:nvSpPr>
        <dsp:cNvPr id="0" name=""/>
        <dsp:cNvSpPr/>
      </dsp:nvSpPr>
      <dsp:spPr>
        <a:xfrm>
          <a:off x="6153403" y="1072405"/>
          <a:ext cx="1984030" cy="1984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E5906-1933-49BD-A099-CDF7744B7636}">
      <dsp:nvSpPr>
        <dsp:cNvPr id="0" name=""/>
        <dsp:cNvSpPr/>
      </dsp:nvSpPr>
      <dsp:spPr>
        <a:xfrm>
          <a:off x="6168165" y="3125857"/>
          <a:ext cx="1984030" cy="198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POKLEP</a:t>
          </a:r>
        </a:p>
      </dsp:txBody>
      <dsp:txXfrm>
        <a:off x="6226275" y="3183967"/>
        <a:ext cx="1867810" cy="1867810"/>
      </dsp:txXfrm>
    </dsp:sp>
    <dsp:sp modelId="{5260F7D6-B00B-4DA1-8A55-92974F400C9C}">
      <dsp:nvSpPr>
        <dsp:cNvPr id="0" name=""/>
        <dsp:cNvSpPr/>
      </dsp:nvSpPr>
      <dsp:spPr>
        <a:xfrm>
          <a:off x="8519601" y="1826053"/>
          <a:ext cx="382168" cy="4767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8519601" y="1921400"/>
        <a:ext cx="267518" cy="286040"/>
      </dsp:txXfrm>
    </dsp:sp>
    <dsp:sp modelId="{7860A25B-E583-4348-A20E-430BA1608679}">
      <dsp:nvSpPr>
        <dsp:cNvPr id="0" name=""/>
        <dsp:cNvSpPr/>
      </dsp:nvSpPr>
      <dsp:spPr>
        <a:xfrm>
          <a:off x="9229342" y="1072405"/>
          <a:ext cx="1984030" cy="1984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7000" b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814F-FBF0-4275-AD38-3B76D4F5D1FA}">
      <dsp:nvSpPr>
        <dsp:cNvPr id="0" name=""/>
        <dsp:cNvSpPr/>
      </dsp:nvSpPr>
      <dsp:spPr>
        <a:xfrm>
          <a:off x="9274917" y="3136134"/>
          <a:ext cx="1984030" cy="198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POSLECH</a:t>
          </a:r>
        </a:p>
      </dsp:txBody>
      <dsp:txXfrm>
        <a:off x="9333027" y="3194244"/>
        <a:ext cx="1867810" cy="1867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C1DC-5391-4FB2-AFFA-1799E6CBDE26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DD3E-419A-48F0-811C-36EC0AA02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47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DD3E-419A-48F0-811C-36EC0AA02A9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41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41808-18FE-2484-F424-F74A4F8D8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590A2E-9BC1-F99C-27B8-E2E683E3F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502D6-71E9-66BD-A4E6-92340120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A4F3A5-4D5A-EFC8-D7B9-15E49DED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E36EC4-8946-3882-94DD-12DEC2F4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6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7E8E2-77ED-8A6A-BE8A-53702ED7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51E4BB-EE2A-287B-661E-09E40E7E1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75DF63-3213-4112-A1E9-D6B6D875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C8E29-EE4C-69A6-CBF7-64E64E1F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2DF624-7421-AE25-EB20-C2A9976F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67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D7722C-BE95-A1C0-5845-FB1D5D631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67AC75-1964-08C8-AA39-8BFE7E29D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3C42A-24D5-7559-2C04-8308158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134D7B-AC87-662C-DC39-394613E7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A631D0-D3CB-E568-6BBA-385E5B2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4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AAE74-8C81-6ABA-AB1B-8C970CF2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DEC650-4C86-67F6-3E69-C7A602623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D9B420-5731-D9E6-1E09-D2967413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4C4474-C866-719E-8A56-8CBF43C4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6236BC-E393-86BF-53D1-E4321127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1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79D76-EE79-D937-4B5F-686D2ACD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8DFABB-719E-77BA-C1F4-A95F389F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9A3948-F830-79A4-ED60-AC53F9EC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CE59A-55E9-C6DE-0615-F2BAA99D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3CE41C-0084-E0E2-7D20-625E33F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9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99905-FE54-4A42-FBCB-421CEC00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73CBA-B4C4-4D65-F85A-B30028476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245529-6E2D-0927-4047-710749A57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E3741C-11DD-DAED-4602-C9063FDE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15AD05-E17F-DF35-B951-B5232BCD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164D10-0769-A7A1-7441-7BB91699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35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2E936-3A01-C150-386F-0A3901FB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61394B-928C-E93C-AF39-CC2F29814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92C7C8-AE88-D5C9-3BFA-9792B2D04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D3E78C-A758-C5BE-7CD6-B49D907EB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7B5ED1-D9EC-95F7-7089-B64430741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F97F74-3995-F76C-4967-6B91ECF2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CFEB89-6D72-7C2D-B1D5-3E347E55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1B8679-4E3D-F943-A226-BA37762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9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98357-7E08-39E7-760B-9F696CC4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ED7B48-8906-B00C-BCEA-E5F05978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13F874-0BF7-C1E7-2967-F17F80CB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71E9A2-E608-C50B-20AF-B61C868D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FA688D-145D-182D-0084-C7EFD0E7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58349C-D2FA-411C-A173-A05FC17B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020C5D-8F5C-276D-1046-20C000E2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2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4425A-3DFF-494B-78ED-450E6A6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6D304-4691-67F1-8239-3A834072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08F4EE-45BB-CE88-5319-75A385C9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052777-72C9-E8AD-2725-956E39B1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B7FBF3-84CB-0404-B658-116C8889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8151A7-4B0D-E801-DFCF-ACB3C8CE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0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4224F-392E-31BA-3342-84EB729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9CACB2-6FF8-C3E1-A01C-3447F603D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36F111-A446-C95C-0102-DC5515F5D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3DBFDC-FBA1-7228-4243-984BACA1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597A8F-40E3-145C-0FBF-06E4D543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67D1A4-211B-70AE-41D5-08C47F9F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75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F354D8-22B4-6A84-23D4-5D9535D1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BFBA32-F7A8-0F8B-9C56-BFFDD9F2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8DC14-8C46-CA1E-BA52-BA3F47ADE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55B3-5EC3-4D1D-A4FA-B581698569FC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8FF2FA-0219-14AD-65DD-9253F5DB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85E8FE-6CA8-6D23-48F6-C086DB782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C3F1-A6B0-4BCA-B136-8E16BA8A29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2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uteru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adenomyosi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FAA8E-9F60-7EA0-8B9D-246A0688C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Vyšetřovací metody v gynekologii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823CF5-CCBA-4329-E16F-506D37A20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ÚPMD</a:t>
            </a:r>
          </a:p>
          <a:p>
            <a:pPr algn="r"/>
            <a:r>
              <a:rPr lang="cs-CZ" dirty="0"/>
              <a:t>LS 2023</a:t>
            </a:r>
          </a:p>
        </p:txBody>
      </p:sp>
    </p:spTree>
    <p:extLst>
      <p:ext uri="{BB962C8B-B14F-4D97-AF65-F5344CB8AC3E}">
        <p14:creationId xmlns:p14="http://schemas.microsoft.com/office/powerpoint/2010/main" val="247872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35C45-5499-FB26-20E8-86704F4F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4P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24F5B30-E811-C6DE-721E-0C11CA267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63526"/>
              </p:ext>
            </p:extLst>
          </p:nvPr>
        </p:nvGraphicFramePr>
        <p:xfrm>
          <a:off x="410965" y="1420586"/>
          <a:ext cx="11537879" cy="531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54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mediální trenažer plánování ošetřovatleské péče">
            <a:extLst>
              <a:ext uri="{FF2B5EF4-FFF2-40B4-BE49-F238E27FC236}">
                <a16:creationId xmlns:a16="http://schemas.microsoft.com/office/drawing/2014/main" id="{D5ABE076-4A29-BE62-4AC2-4E692591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35" y="165326"/>
            <a:ext cx="8703129" cy="65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0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C17E7-B1BC-CC73-6C81-38FEB2180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Klinické gynekologické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202309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DE97B-60FC-8D05-4412-A82CDEAD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/>
          <a:lstStyle/>
          <a:p>
            <a:r>
              <a:rPr lang="cs-CZ" dirty="0"/>
              <a:t>Co vše zahrnuje?</a:t>
            </a:r>
          </a:p>
          <a:p>
            <a:pPr lvl="1"/>
            <a:r>
              <a:rPr lang="cs-CZ" dirty="0"/>
              <a:t>Zevní vyšetření genitálu – pohledem</a:t>
            </a:r>
          </a:p>
          <a:p>
            <a:pPr lvl="1"/>
            <a:r>
              <a:rPr lang="cs-CZ" dirty="0"/>
              <a:t>Vnitřní vyšetření genitálu – v zrcadlech</a:t>
            </a:r>
          </a:p>
          <a:p>
            <a:pPr lvl="1"/>
            <a:r>
              <a:rPr lang="cs-CZ" dirty="0"/>
              <a:t>Palpační vyšetření vaginální</a:t>
            </a:r>
          </a:p>
          <a:p>
            <a:pPr lvl="1"/>
            <a:r>
              <a:rPr lang="cs-CZ" dirty="0"/>
              <a:t>UZ vyšetření</a:t>
            </a:r>
          </a:p>
          <a:p>
            <a:pPr lvl="1"/>
            <a:r>
              <a:rPr lang="cs-CZ" dirty="0"/>
              <a:t>Rektální vyšetření – v indikovaných případech</a:t>
            </a:r>
          </a:p>
        </p:txBody>
      </p:sp>
    </p:spTree>
    <p:extLst>
      <p:ext uri="{BB962C8B-B14F-4D97-AF65-F5344CB8AC3E}">
        <p14:creationId xmlns:p14="http://schemas.microsoft.com/office/powerpoint/2010/main" val="398535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BDFD7-465C-AF7C-8FD3-5BD0AEE3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03471" cy="1349375"/>
          </a:xfrm>
        </p:spPr>
        <p:txBody>
          <a:bodyPr/>
          <a:lstStyle/>
          <a:p>
            <a:r>
              <a:rPr lang="cs-CZ" dirty="0"/>
              <a:t>Zevní vyšetření pohledem</a:t>
            </a:r>
          </a:p>
        </p:txBody>
      </p:sp>
      <p:pic>
        <p:nvPicPr>
          <p:cNvPr id="2050" name="Picture 2" descr="Bartholin&amp;#039;s cysts">
            <a:extLst>
              <a:ext uri="{FF2B5EF4-FFF2-40B4-BE49-F238E27FC236}">
                <a16:creationId xmlns:a16="http://schemas.microsoft.com/office/drawing/2014/main" id="{A72741F2-6736-4EF4-E7D3-23E362D9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201759"/>
            <a:ext cx="5550354" cy="34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tholin's cyst - Mahaba Herbal Limited">
            <a:extLst>
              <a:ext uri="{FF2B5EF4-FFF2-40B4-BE49-F238E27FC236}">
                <a16:creationId xmlns:a16="http://schemas.microsoft.com/office/drawing/2014/main" id="{4C2F1FAB-ADC6-1613-9ECA-D688AE82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8" y="365125"/>
            <a:ext cx="3462162" cy="26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terine prolapse">
            <a:extLst>
              <a:ext uri="{FF2B5EF4-FFF2-40B4-BE49-F238E27FC236}">
                <a16:creationId xmlns:a16="http://schemas.microsoft.com/office/drawing/2014/main" id="{0B5F5747-5169-293C-D2EA-3B01FD67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7" y="3429000"/>
            <a:ext cx="5799506" cy="32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0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F55566C-B891-04CD-FC7B-8CFC197E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12" y="1123719"/>
            <a:ext cx="9165175" cy="5224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AE9B66C-BCE9-61C8-4178-8F47450AC751}"/>
              </a:ext>
            </a:extLst>
          </p:cNvPr>
          <p:cNvSpPr txBox="1"/>
          <p:nvPr/>
        </p:nvSpPr>
        <p:spPr>
          <a:xfrm>
            <a:off x="6965878" y="6488668"/>
            <a:ext cx="373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prezentace od MUDr. Vošty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83B611-8DB7-15C2-644A-663A2B150280}"/>
              </a:ext>
            </a:extLst>
          </p:cNvPr>
          <p:cNvSpPr txBox="1"/>
          <p:nvPr/>
        </p:nvSpPr>
        <p:spPr>
          <a:xfrm>
            <a:off x="344193" y="213479"/>
            <a:ext cx="6621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latin typeface="+mj-lt"/>
              </a:rPr>
              <a:t>Vnitřní vyšetření v zrcadlech</a:t>
            </a:r>
          </a:p>
        </p:txBody>
      </p:sp>
    </p:spTree>
    <p:extLst>
      <p:ext uri="{BB962C8B-B14F-4D97-AF65-F5344CB8AC3E}">
        <p14:creationId xmlns:p14="http://schemas.microsoft.com/office/powerpoint/2010/main" val="231365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8261E0-CB49-2DA2-70E8-C4B164EA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" y="1317666"/>
            <a:ext cx="12055250" cy="42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4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DFD34-C506-6CC1-B9E3-2115B0A0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Palpační vyšetření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50272-2B11-7E0C-8346-B3CB2A45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cs-CZ" dirty="0"/>
              <a:t>Popis hrdla – pohyblivost, citlivost na dotek, pohyb, délka, prostupnost zevní brankou, poševní klenby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098" name="Picture 2" descr="Gently insert lubricated fingers into the vagina">
            <a:extLst>
              <a:ext uri="{FF2B5EF4-FFF2-40B4-BE49-F238E27FC236}">
                <a16:creationId xmlns:a16="http://schemas.microsoft.com/office/drawing/2014/main" id="{DE3617CB-6BFD-F137-2917-AE54F4DD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94" y="2684653"/>
            <a:ext cx="8097012" cy="347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F894D2-2DD1-A816-8892-2F66C00C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" y="2784099"/>
            <a:ext cx="10588146" cy="37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2F72A-08DF-2746-A018-C336C31B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Palpační vyšetření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4CA83-6A7C-10A8-37FD-11CFC037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4151"/>
          </a:xfrm>
        </p:spPr>
        <p:txBody>
          <a:bodyPr/>
          <a:lstStyle/>
          <a:p>
            <a:r>
              <a:rPr lang="cs-CZ" dirty="0" err="1"/>
              <a:t>Bimanuální</a:t>
            </a:r>
            <a:r>
              <a:rPr lang="cs-CZ" dirty="0"/>
              <a:t> palpační vyšetření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4FCCB5-16F6-57BC-321C-6C49062E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AA3D522-C483-852A-5925-0B18701A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9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D29B978-44DA-58EE-C306-52BBEC73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ithdraw fingers and inspect for discharge or blood">
            <a:extLst>
              <a:ext uri="{FF2B5EF4-FFF2-40B4-BE49-F238E27FC236}">
                <a16:creationId xmlns:a16="http://schemas.microsoft.com/office/drawing/2014/main" id="{593C17F5-00B0-8350-28E1-7CF16D68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53A07-241C-5F72-F202-BD8C24D4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gynekologické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F6CC8-6F4F-4D62-06FD-1695F1E4D3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Anamnéza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Fyzikální vyšetření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Klinické gynekologické vyšetření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Laboratorní vyšetření</a:t>
            </a:r>
          </a:p>
          <a:p>
            <a:pPr lvl="1"/>
            <a:r>
              <a:rPr lang="cs-CZ" dirty="0"/>
              <a:t>Vyšetření krve</a:t>
            </a:r>
          </a:p>
          <a:p>
            <a:pPr lvl="1"/>
            <a:r>
              <a:rPr lang="cs-CZ" dirty="0"/>
              <a:t>Vyšetření moči</a:t>
            </a:r>
          </a:p>
          <a:p>
            <a:pPr lvl="1"/>
            <a:r>
              <a:rPr lang="cs-CZ" dirty="0"/>
              <a:t>Odběr materiálu na kultivaci</a:t>
            </a:r>
          </a:p>
          <a:p>
            <a:pPr lvl="1"/>
            <a:r>
              <a:rPr lang="cs-CZ" dirty="0"/>
              <a:t>Odběr cytologie a HPV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1177D6-B5B4-3975-D12D-46CE1F9275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/>
              <a:t>Přístrojové vyšetření</a:t>
            </a:r>
          </a:p>
          <a:p>
            <a:pPr lvl="1"/>
            <a:r>
              <a:rPr lang="cs-CZ" dirty="0"/>
              <a:t>UZ</a:t>
            </a:r>
          </a:p>
          <a:p>
            <a:pPr lvl="1"/>
            <a:r>
              <a:rPr lang="cs-CZ" dirty="0"/>
              <a:t>Kolposkopie</a:t>
            </a:r>
          </a:p>
          <a:p>
            <a:pPr lvl="1"/>
            <a:r>
              <a:rPr lang="cs-CZ" dirty="0" err="1"/>
              <a:t>Hysteroskopie</a:t>
            </a:r>
            <a:endParaRPr lang="cs-CZ" dirty="0"/>
          </a:p>
          <a:p>
            <a:pPr lvl="1"/>
            <a:r>
              <a:rPr lang="cs-CZ" dirty="0"/>
              <a:t>Ostatní</a:t>
            </a:r>
          </a:p>
          <a:p>
            <a:pPr lvl="2"/>
            <a:r>
              <a:rPr lang="cs-CZ" dirty="0"/>
              <a:t>MRI, CT, PET/CT, </a:t>
            </a:r>
            <a:r>
              <a:rPr lang="cs-CZ" dirty="0" err="1"/>
              <a:t>hysterosalpingografie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57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AF2E-D076-6471-6838-2D8751D7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Palpační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DF6DFC-B74B-7CEF-8CB2-2DAD1AD3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 </a:t>
            </a:r>
            <a:r>
              <a:rPr lang="cs-CZ" dirty="0" err="1"/>
              <a:t>rectum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42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2E78C-4CC9-8D7F-DFFE-154D4D73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FD179-947E-14E4-3B08-46EA5F44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Transabdominální UZ</a:t>
            </a:r>
          </a:p>
          <a:p>
            <a:pPr lvl="1"/>
            <a:r>
              <a:rPr lang="cs-CZ" dirty="0"/>
              <a:t>Zobrazení struktur nad sponou – těhotenství, tumory</a:t>
            </a:r>
          </a:p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  <a:p>
            <a:r>
              <a:rPr lang="cs-CZ" dirty="0" err="1"/>
              <a:t>Transperineální</a:t>
            </a:r>
            <a:r>
              <a:rPr lang="cs-CZ" dirty="0"/>
              <a:t> UZ</a:t>
            </a:r>
          </a:p>
          <a:p>
            <a:pPr lvl="1"/>
            <a:r>
              <a:rPr lang="cs-CZ" dirty="0" err="1"/>
              <a:t>Urogynekologie</a:t>
            </a:r>
            <a:endParaRPr lang="cs-CZ" dirty="0"/>
          </a:p>
          <a:p>
            <a:pPr lvl="1"/>
            <a:r>
              <a:rPr lang="cs-CZ" dirty="0"/>
              <a:t>Dětská gynekologie</a:t>
            </a:r>
          </a:p>
          <a:p>
            <a:pPr lvl="1"/>
            <a:r>
              <a:rPr lang="cs-CZ" dirty="0"/>
              <a:t>Porodnictví</a:t>
            </a:r>
          </a:p>
        </p:txBody>
      </p:sp>
    </p:spTree>
    <p:extLst>
      <p:ext uri="{BB962C8B-B14F-4D97-AF65-F5344CB8AC3E}">
        <p14:creationId xmlns:p14="http://schemas.microsoft.com/office/powerpoint/2010/main" val="404438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814BE-C02B-046E-F5B0-F643AB10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Transabdominální UZ</a:t>
            </a:r>
          </a:p>
        </p:txBody>
      </p:sp>
      <p:pic>
        <p:nvPicPr>
          <p:cNvPr id="6146" name="Picture 2" descr="Sagittal-Uterus-Probe-Position Pelvic Ultrasound">
            <a:extLst>
              <a:ext uri="{FF2B5EF4-FFF2-40B4-BE49-F238E27FC236}">
                <a16:creationId xmlns:a16="http://schemas.microsoft.com/office/drawing/2014/main" id="{5C3BA4CC-BAD1-4060-62BC-C0F5DC1A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786"/>
            <a:ext cx="3663696" cy="49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A06AC1-71D2-3A93-00DC-4F429D6FD87E}"/>
              </a:ext>
            </a:extLst>
          </p:cNvPr>
          <p:cNvSpPr txBox="1"/>
          <p:nvPr/>
        </p:nvSpPr>
        <p:spPr>
          <a:xfrm>
            <a:off x="7882128" y="23989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https://www.pocus101.com/gynecology-pelvic-ultrasound-made-easy-step-by-step-guide/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767A0F-D32A-8D66-511F-F10A725EE8E0}"/>
              </a:ext>
            </a:extLst>
          </p:cNvPr>
          <p:cNvSpPr txBox="1"/>
          <p:nvPr/>
        </p:nvSpPr>
        <p:spPr>
          <a:xfrm>
            <a:off x="3760152" y="1440220"/>
            <a:ext cx="2627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Sagitální zobrazení </a:t>
            </a:r>
            <a:r>
              <a:rPr lang="cs-CZ" sz="2400" dirty="0"/>
              <a:t>– vidíme: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Močový měchýř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Děloha – tělo, fundus, tvar endometria, cervix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Pochvu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Douglasův</a:t>
            </a:r>
            <a:r>
              <a:rPr lang="cs-CZ" sz="2400" dirty="0"/>
              <a:t> prostor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Rektum</a:t>
            </a:r>
          </a:p>
        </p:txBody>
      </p:sp>
      <p:pic>
        <p:nvPicPr>
          <p:cNvPr id="6148" name="Picture 4" descr="Uterus Labeled - Pelvic Ultrasound Gynecology">
            <a:extLst>
              <a:ext uri="{FF2B5EF4-FFF2-40B4-BE49-F238E27FC236}">
                <a16:creationId xmlns:a16="http://schemas.microsoft.com/office/drawing/2014/main" id="{8330B0D2-1BDF-140A-E64E-17B51F4D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85" y="1975104"/>
            <a:ext cx="5708015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65767-F1DC-ECB2-ED8B-C693EE03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Transabdominální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04A40-F6E8-3850-0556-818B88DF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056" y="657874"/>
            <a:ext cx="4501896" cy="103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Transversální zobrazení</a:t>
            </a:r>
          </a:p>
          <a:p>
            <a:pPr lvl="1"/>
            <a:endParaRPr lang="cs-CZ" sz="3200" dirty="0"/>
          </a:p>
          <a:p>
            <a:pPr lvl="1"/>
            <a:endParaRPr lang="cs-CZ" sz="3200" dirty="0"/>
          </a:p>
        </p:txBody>
      </p:sp>
      <p:pic>
        <p:nvPicPr>
          <p:cNvPr id="7170" name="Picture 2" descr="Transverse-Uterus-Probe-Position Pelvic Ultrasound">
            <a:extLst>
              <a:ext uri="{FF2B5EF4-FFF2-40B4-BE49-F238E27FC236}">
                <a16:creationId xmlns:a16="http://schemas.microsoft.com/office/drawing/2014/main" id="{654ECDC2-EA35-3F37-485A-40A35217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690688"/>
            <a:ext cx="3905504" cy="4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terus Labeled - Pelvic Ultrasound Gynecology - Transverse View">
            <a:extLst>
              <a:ext uri="{FF2B5EF4-FFF2-40B4-BE49-F238E27FC236}">
                <a16:creationId xmlns:a16="http://schemas.microsoft.com/office/drawing/2014/main" id="{E5B87D99-7AE4-D3BC-EB0D-12F919F5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43" y="1690687"/>
            <a:ext cx="5412669" cy="4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3EF6682-C97E-8491-FBA5-88C4D272F065}"/>
              </a:ext>
            </a:extLst>
          </p:cNvPr>
          <p:cNvSpPr txBox="1"/>
          <p:nvPr/>
        </p:nvSpPr>
        <p:spPr>
          <a:xfrm>
            <a:off x="10262616" y="4079355"/>
            <a:ext cx="15666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https://www.pocus101.com/gynecology-pelvic-ultrasound-made-easy-step-by-step-guide/</a:t>
            </a:r>
          </a:p>
        </p:txBody>
      </p:sp>
    </p:spTree>
    <p:extLst>
      <p:ext uri="{BB962C8B-B14F-4D97-AF65-F5344CB8AC3E}">
        <p14:creationId xmlns:p14="http://schemas.microsoft.com/office/powerpoint/2010/main" val="222395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EF17B-52AD-E871-EC36-52F49140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Transabdominální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FB17F-343B-9BCB-A315-9A3BD69A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344" y="669702"/>
            <a:ext cx="2892552" cy="71640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Zobrazení </a:t>
            </a:r>
            <a:r>
              <a:rPr lang="cs-CZ" dirty="0" err="1"/>
              <a:t>ovárií</a:t>
            </a:r>
            <a:endParaRPr lang="cs-CZ" dirty="0"/>
          </a:p>
        </p:txBody>
      </p:sp>
      <p:pic>
        <p:nvPicPr>
          <p:cNvPr id="8194" name="Picture 2" descr="Transabdominal Pelvic Ultrasound Ovary Probe Positioning">
            <a:extLst>
              <a:ext uri="{FF2B5EF4-FFF2-40B4-BE49-F238E27FC236}">
                <a16:creationId xmlns:a16="http://schemas.microsoft.com/office/drawing/2014/main" id="{12388E6A-5BAC-14CA-A5B4-809B54FEA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9" y="1386109"/>
            <a:ext cx="4946269" cy="53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ansabominal Pelvic ultrasound Ovary">
            <a:extLst>
              <a:ext uri="{FF2B5EF4-FFF2-40B4-BE49-F238E27FC236}">
                <a16:creationId xmlns:a16="http://schemas.microsoft.com/office/drawing/2014/main" id="{3B08552D-D2B3-74BA-8D84-A01B5A76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49" y="2041968"/>
            <a:ext cx="6034482" cy="44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2F6AD-A2D8-AA23-13D9-BBE8CF44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91292-B7F9-A409-FD67-96863DF9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502281"/>
            <a:ext cx="3989832" cy="4355719"/>
          </a:xfrm>
        </p:spPr>
        <p:txBody>
          <a:bodyPr/>
          <a:lstStyle/>
          <a:p>
            <a:r>
              <a:rPr lang="cs-CZ" dirty="0"/>
              <a:t>Všechny obrázky převzaté z webové stránky: https://www.pocus101.com/gynecology-pelvic-ultrasound-made-easy-step-by-step-guide/</a:t>
            </a:r>
          </a:p>
        </p:txBody>
      </p:sp>
      <p:pic>
        <p:nvPicPr>
          <p:cNvPr id="9218" name="Picture 2" descr="Endocavitary Transvaginal Ultrasound Probe Gel with Sterile Glove Condom Cover">
            <a:extLst>
              <a:ext uri="{FF2B5EF4-FFF2-40B4-BE49-F238E27FC236}">
                <a16:creationId xmlns:a16="http://schemas.microsoft.com/office/drawing/2014/main" id="{3B9ACE5E-EB55-8E43-6E7E-6E167546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0"/>
            <a:ext cx="5719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5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6851B-B9AD-2AB4-45BE-3415FEA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82440" cy="1247282"/>
          </a:xfrm>
        </p:spPr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pic>
        <p:nvPicPr>
          <p:cNvPr id="4" name="Picture 4" descr="Transvaginal Ultrasound Uterus Sagittal View">
            <a:extLst>
              <a:ext uri="{FF2B5EF4-FFF2-40B4-BE49-F238E27FC236}">
                <a16:creationId xmlns:a16="http://schemas.microsoft.com/office/drawing/2014/main" id="{966AAEF0-650F-51F0-C8D8-A4B0D8EE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407"/>
            <a:ext cx="7751064" cy="52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Transvaginal Ultrasound Probe Position Sagittal">
            <a:extLst>
              <a:ext uri="{FF2B5EF4-FFF2-40B4-BE49-F238E27FC236}">
                <a16:creationId xmlns:a16="http://schemas.microsoft.com/office/drawing/2014/main" id="{0BA2BCE6-FFCF-AADD-BBD8-CFF89CDD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-13988"/>
            <a:ext cx="4876801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68C424B-948A-208B-2309-89BA3DB35BA6}"/>
              </a:ext>
            </a:extLst>
          </p:cNvPr>
          <p:cNvSpPr txBox="1"/>
          <p:nvPr/>
        </p:nvSpPr>
        <p:spPr>
          <a:xfrm>
            <a:off x="8467344" y="5065776"/>
            <a:ext cx="285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Sagitální pohled</a:t>
            </a:r>
          </a:p>
        </p:txBody>
      </p:sp>
    </p:spTree>
    <p:extLst>
      <p:ext uri="{BB962C8B-B14F-4D97-AF65-F5344CB8AC3E}">
        <p14:creationId xmlns:p14="http://schemas.microsoft.com/office/powerpoint/2010/main" val="320435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1A3A7-FDA9-2963-3A89-89C8077A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9677B-1C97-4FBF-666E-7BE65222A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624" y="365125"/>
            <a:ext cx="4209288" cy="752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Transversální pohled</a:t>
            </a:r>
          </a:p>
        </p:txBody>
      </p:sp>
      <p:pic>
        <p:nvPicPr>
          <p:cNvPr id="12290" name="Picture 2" descr="Transvaginal Ultrasound Probe Position Transverse">
            <a:extLst>
              <a:ext uri="{FF2B5EF4-FFF2-40B4-BE49-F238E27FC236}">
                <a16:creationId xmlns:a16="http://schemas.microsoft.com/office/drawing/2014/main" id="{6C94BBAA-FD04-4BE6-90AC-BBAFB50B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01" y="1108964"/>
            <a:ext cx="4899199" cy="32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ransvaginal Ultrasound Uterus Transverse View">
            <a:extLst>
              <a:ext uri="{FF2B5EF4-FFF2-40B4-BE49-F238E27FC236}">
                <a16:creationId xmlns:a16="http://schemas.microsoft.com/office/drawing/2014/main" id="{6DB25A4A-6C99-B7B2-32DC-69EC1FD2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1528762"/>
            <a:ext cx="794343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02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F8757-D374-35E5-3AB9-3FCB5D47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 – měření dělohy</a:t>
            </a:r>
          </a:p>
        </p:txBody>
      </p:sp>
      <p:pic>
        <p:nvPicPr>
          <p:cNvPr id="20482" name="Picture 2" descr="How To Measure Uterus On Ultrasound | Uterine Length, Width, AP Thickness  Measurements TA/TVS USG - YouTube">
            <a:extLst>
              <a:ext uri="{FF2B5EF4-FFF2-40B4-BE49-F238E27FC236}">
                <a16:creationId xmlns:a16="http://schemas.microsoft.com/office/drawing/2014/main" id="{5128ADB5-155C-F12D-6D87-3E7CA067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620"/>
            <a:ext cx="7101840" cy="53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A41923B-DD9F-FF0A-282F-C20C961DC53C}"/>
              </a:ext>
            </a:extLst>
          </p:cNvPr>
          <p:cNvSpPr txBox="1"/>
          <p:nvPr/>
        </p:nvSpPr>
        <p:spPr>
          <a:xfrm>
            <a:off x="7443216" y="2139696"/>
            <a:ext cx="3529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Length</a:t>
            </a:r>
            <a:r>
              <a:rPr lang="cs-CZ" sz="2400" dirty="0"/>
              <a:t> = sagitální rovina (délka)</a:t>
            </a:r>
          </a:p>
          <a:p>
            <a:r>
              <a:rPr lang="cs-CZ" sz="2400" dirty="0" err="1"/>
              <a:t>Thickness</a:t>
            </a:r>
            <a:r>
              <a:rPr lang="cs-CZ" sz="2400" dirty="0"/>
              <a:t> = sagitální rovina, předozadní vzdálenost</a:t>
            </a:r>
          </a:p>
          <a:p>
            <a:r>
              <a:rPr lang="cs-CZ" sz="2400" dirty="0" err="1"/>
              <a:t>Width</a:t>
            </a:r>
            <a:r>
              <a:rPr lang="cs-CZ" sz="2400" dirty="0"/>
              <a:t> = transversální rovina, </a:t>
            </a:r>
            <a:r>
              <a:rPr lang="cs-CZ" sz="2400" dirty="0" err="1"/>
              <a:t>laterolaterální</a:t>
            </a:r>
            <a:r>
              <a:rPr lang="cs-CZ" sz="2400" dirty="0"/>
              <a:t> vzdálenost</a:t>
            </a:r>
          </a:p>
        </p:txBody>
      </p:sp>
    </p:spTree>
    <p:extLst>
      <p:ext uri="{BB962C8B-B14F-4D97-AF65-F5344CB8AC3E}">
        <p14:creationId xmlns:p14="http://schemas.microsoft.com/office/powerpoint/2010/main" val="383598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A0552-3CCB-2F36-ED2C-1C7AC81C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96056" cy="1884299"/>
          </a:xfrm>
        </p:spPr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0848E-8B43-F7CA-D770-684DBC74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561"/>
            <a:ext cx="2746248" cy="174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Zobrazení </a:t>
            </a:r>
            <a:r>
              <a:rPr lang="cs-CZ" sz="3600" dirty="0" err="1"/>
              <a:t>ovárií</a:t>
            </a:r>
            <a:endParaRPr lang="cs-CZ" sz="3600" dirty="0"/>
          </a:p>
        </p:txBody>
      </p:sp>
      <p:pic>
        <p:nvPicPr>
          <p:cNvPr id="13314" name="Picture 2" descr="Normal Ovary Transvaginal Ultrasound Pelvic">
            <a:extLst>
              <a:ext uri="{FF2B5EF4-FFF2-40B4-BE49-F238E27FC236}">
                <a16:creationId xmlns:a16="http://schemas.microsoft.com/office/drawing/2014/main" id="{AF5AAF92-EDAB-6DB6-C7CB-2353BA98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83" y="768096"/>
            <a:ext cx="7486917" cy="60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7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072BD79-45CE-F965-AC08-170B236E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vyšetřování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24B180-D668-81B5-787A-F3F3F612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60675"/>
          </a:xfrm>
        </p:spPr>
        <p:txBody>
          <a:bodyPr/>
          <a:lstStyle/>
          <a:p>
            <a:r>
              <a:rPr lang="cs-CZ" dirty="0"/>
              <a:t>Příjemné prostředí vyšetřovny</a:t>
            </a:r>
          </a:p>
          <a:p>
            <a:r>
              <a:rPr lang="cs-CZ" dirty="0"/>
              <a:t>Empatický personál</a:t>
            </a:r>
          </a:p>
          <a:p>
            <a:r>
              <a:rPr lang="cs-CZ" dirty="0"/>
              <a:t>Dost času na vyslechnutí pacientky</a:t>
            </a:r>
          </a:p>
          <a:p>
            <a:r>
              <a:rPr lang="cs-CZ" dirty="0"/>
              <a:t>Jednoduché vysvětlení dané problematiky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874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F4F16-B010-A7D4-13A4-9F9603E5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66DAA-6CB0-70FD-D9A5-1F3B1252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656" y="578262"/>
            <a:ext cx="5123688" cy="899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/>
              <a:t>Volná tekutina v </a:t>
            </a:r>
            <a:r>
              <a:rPr lang="cs-CZ" sz="3200" dirty="0" err="1"/>
              <a:t>Douglasově</a:t>
            </a:r>
            <a:r>
              <a:rPr lang="cs-CZ" sz="3200" dirty="0"/>
              <a:t> prostoru</a:t>
            </a:r>
          </a:p>
        </p:txBody>
      </p:sp>
      <p:pic>
        <p:nvPicPr>
          <p:cNvPr id="14338" name="Picture 2" descr="Transvaginal Ultrasound Free Fluid in Pouch of Douglas Sagittal View">
            <a:extLst>
              <a:ext uri="{FF2B5EF4-FFF2-40B4-BE49-F238E27FC236}">
                <a16:creationId xmlns:a16="http://schemas.microsoft.com/office/drawing/2014/main" id="{1DB29D53-14E6-CCB4-569E-95BA49FE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18" y="1447800"/>
            <a:ext cx="79152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76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BB5D6-909E-998E-2EB6-13D565E4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63FDD-6D6F-26B7-442B-B8241F12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33016" cy="954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Myom</a:t>
            </a:r>
          </a:p>
        </p:txBody>
      </p:sp>
      <p:pic>
        <p:nvPicPr>
          <p:cNvPr id="15362" name="Picture 2" descr="Submucosal Intramural Fibroid Pelvic Ultrasound Gynecology">
            <a:extLst>
              <a:ext uri="{FF2B5EF4-FFF2-40B4-BE49-F238E27FC236}">
                <a16:creationId xmlns:a16="http://schemas.microsoft.com/office/drawing/2014/main" id="{0BEFB164-DFC6-905B-C676-F5F6944C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6" y="2441189"/>
            <a:ext cx="4936437" cy="44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ubserosal Leiomyoma Fibroid Pelvic Ultrasound Gynecology">
            <a:extLst>
              <a:ext uri="{FF2B5EF4-FFF2-40B4-BE49-F238E27FC236}">
                <a16:creationId xmlns:a16="http://schemas.microsoft.com/office/drawing/2014/main" id="{9843D18B-1F68-4983-06EA-1BE8AB67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28" y="1499615"/>
            <a:ext cx="7025438" cy="53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70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DEC39-2692-E358-BFE8-A964D70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96056" cy="2286635"/>
          </a:xfrm>
        </p:spPr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2A6F6-EB4F-DD60-369C-386E4564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056" y="2624951"/>
            <a:ext cx="1386840" cy="1197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IUD</a:t>
            </a:r>
          </a:p>
        </p:txBody>
      </p:sp>
      <p:pic>
        <p:nvPicPr>
          <p:cNvPr id="16386" name="Picture 2" descr="Normal Intrauterine Device Placement IUD Pelvic Ultrasound">
            <a:extLst>
              <a:ext uri="{FF2B5EF4-FFF2-40B4-BE49-F238E27FC236}">
                <a16:creationId xmlns:a16="http://schemas.microsoft.com/office/drawing/2014/main" id="{047DF4FC-28F2-4163-5C34-94BE5ED2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4" y="1051103"/>
            <a:ext cx="6998208" cy="56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B1196B-D741-5ACC-B61B-CDB595A9971C}"/>
              </a:ext>
            </a:extLst>
          </p:cNvPr>
          <p:cNvSpPr txBox="1"/>
          <p:nvPr/>
        </p:nvSpPr>
        <p:spPr>
          <a:xfrm>
            <a:off x="0" y="6122365"/>
            <a:ext cx="433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Normal IUD Placement; Transvaginal view; Nalaboff et al., 2001.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2340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11FC9-EB20-3AEE-5097-BF884761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9A6D3-112E-149E-0291-FFDBDCE5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825625"/>
            <a:ext cx="349300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Endometrium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Obrázek: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Endometrial measurement in patient with endometrial hyperplasia; Sagittal view; POCUS 101 image</a:t>
            </a:r>
            <a:endParaRPr lang="cs-CZ" sz="3600" dirty="0"/>
          </a:p>
        </p:txBody>
      </p:sp>
      <p:pic>
        <p:nvPicPr>
          <p:cNvPr id="17410" name="Picture 2" descr="Endometrial Hyperplasia and measurement pelvic gynecology ultrasound">
            <a:extLst>
              <a:ext uri="{FF2B5EF4-FFF2-40B4-BE49-F238E27FC236}">
                <a16:creationId xmlns:a16="http://schemas.microsoft.com/office/drawing/2014/main" id="{B7BC0C1C-D71D-591A-A1F5-07CEFFC52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06" y="1952372"/>
            <a:ext cx="7711245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6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FA313-CBC9-523F-F4CF-7327AB8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97224" cy="1460500"/>
          </a:xfrm>
        </p:spPr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15BDFB-325F-10A3-FC64-FF222331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537"/>
            <a:ext cx="3038856" cy="69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Ovariální cysta</a:t>
            </a:r>
          </a:p>
        </p:txBody>
      </p:sp>
      <p:pic>
        <p:nvPicPr>
          <p:cNvPr id="18434" name="Picture 2" descr="Simple ovarian cyst pelvic ultrasound">
            <a:extLst>
              <a:ext uri="{FF2B5EF4-FFF2-40B4-BE49-F238E27FC236}">
                <a16:creationId xmlns:a16="http://schemas.microsoft.com/office/drawing/2014/main" id="{B954D409-EFF2-4681-AC5D-20917B61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37" y="687415"/>
            <a:ext cx="7271863" cy="61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52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1DB26-BEE3-8165-FB09-F5C63100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Transvaginální</a:t>
            </a:r>
            <a:r>
              <a:rPr lang="cs-CZ" dirty="0"/>
              <a:t> 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A057C-DDAE-AE38-50CB-C925CDE8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1816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/>
              <a:t>Torze ovaria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Dopplerovské zobrazení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Right ovarian torsion compared to normal left ovary;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Radiopaedia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endParaRPr lang="cs-CZ" sz="3600" dirty="0"/>
          </a:p>
        </p:txBody>
      </p:sp>
      <p:pic>
        <p:nvPicPr>
          <p:cNvPr id="19458" name="Picture 2" descr="ovarian-torsion pelvic ultrasound gynecology Power Doppler">
            <a:extLst>
              <a:ext uri="{FF2B5EF4-FFF2-40B4-BE49-F238E27FC236}">
                <a16:creationId xmlns:a16="http://schemas.microsoft.com/office/drawing/2014/main" id="{9CCBF2C2-E14C-D5CD-EAB5-768EA8DB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56" y="0"/>
            <a:ext cx="5770608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oppler - Roshni's Physics E-Portfolio">
            <a:extLst>
              <a:ext uri="{FF2B5EF4-FFF2-40B4-BE49-F238E27FC236}">
                <a16:creationId xmlns:a16="http://schemas.microsoft.com/office/drawing/2014/main" id="{91987390-259D-0522-5F93-3EAA8953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60" y="4521924"/>
            <a:ext cx="2189988" cy="20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Ultrassonografia Obstétrica com Doppler | Dr Alan Hatanaka">
            <a:extLst>
              <a:ext uri="{FF2B5EF4-FFF2-40B4-BE49-F238E27FC236}">
                <a16:creationId xmlns:a16="http://schemas.microsoft.com/office/drawing/2014/main" id="{63351E10-AEA3-072F-F214-7870125B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7" y="4222538"/>
            <a:ext cx="3373391" cy="26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34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6A53C0-BA7D-EA38-BDE2-0ACBC568F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Laboratorní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35841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7E06F-D682-1483-4A02-2D4CF28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7052353" cy="5274679"/>
          </a:xfrm>
        </p:spPr>
        <p:txBody>
          <a:bodyPr/>
          <a:lstStyle/>
          <a:p>
            <a:r>
              <a:rPr lang="cs-CZ" dirty="0"/>
              <a:t>Vyšetření krve</a:t>
            </a:r>
          </a:p>
          <a:p>
            <a:pPr lvl="1"/>
            <a:r>
              <a:rPr lang="cs-CZ" dirty="0" err="1"/>
              <a:t>ery</a:t>
            </a:r>
            <a:r>
              <a:rPr lang="cs-CZ" dirty="0"/>
              <a:t>, </a:t>
            </a:r>
            <a:r>
              <a:rPr lang="cs-CZ" dirty="0" err="1"/>
              <a:t>leuko</a:t>
            </a:r>
            <a:r>
              <a:rPr lang="cs-CZ" dirty="0"/>
              <a:t>, trombo, </a:t>
            </a:r>
            <a:r>
              <a:rPr lang="cs-CZ" dirty="0" err="1"/>
              <a:t>Hb</a:t>
            </a:r>
            <a:r>
              <a:rPr lang="cs-CZ" dirty="0"/>
              <a:t>, hematokrit, koagulace, </a:t>
            </a:r>
            <a:r>
              <a:rPr lang="cs-CZ" dirty="0" err="1"/>
              <a:t>mineralogram</a:t>
            </a:r>
            <a:r>
              <a:rPr lang="cs-CZ" dirty="0"/>
              <a:t>, </a:t>
            </a:r>
            <a:r>
              <a:rPr lang="cs-CZ" dirty="0" err="1"/>
              <a:t>glc</a:t>
            </a:r>
            <a:r>
              <a:rPr lang="cs-CZ" dirty="0"/>
              <a:t>, protilátky, nádorové markery, hladiny hormonů,…</a:t>
            </a:r>
          </a:p>
          <a:p>
            <a:r>
              <a:rPr lang="cs-CZ" dirty="0"/>
              <a:t>Vyšetření moči</a:t>
            </a:r>
          </a:p>
          <a:p>
            <a:pPr lvl="1"/>
            <a:r>
              <a:rPr lang="cs-CZ" dirty="0"/>
              <a:t>Orientačně (papírek) – pH, přítomnost krve, glukózy, ketolátek, bílkovin,..</a:t>
            </a:r>
          </a:p>
          <a:p>
            <a:pPr lvl="1"/>
            <a:r>
              <a:rPr lang="cs-CZ" dirty="0"/>
              <a:t>Chemicky + sediment </a:t>
            </a:r>
          </a:p>
          <a:p>
            <a:r>
              <a:rPr lang="cs-CZ" dirty="0"/>
              <a:t>Kultivace</a:t>
            </a:r>
          </a:p>
          <a:p>
            <a:pPr lvl="1"/>
            <a:r>
              <a:rPr lang="cs-CZ" dirty="0"/>
              <a:t>Moči, z pochvy, z rekta, krev (hemokultura)</a:t>
            </a:r>
          </a:p>
          <a:p>
            <a:pPr lvl="1"/>
            <a:r>
              <a:rPr lang="cs-CZ" dirty="0"/>
              <a:t>Jak načasovat odběr hemokultury a nasazení ATB?</a:t>
            </a:r>
          </a:p>
          <a:p>
            <a:pPr lvl="1"/>
            <a:endParaRPr lang="cs-CZ" dirty="0"/>
          </a:p>
        </p:txBody>
      </p:sp>
      <p:pic>
        <p:nvPicPr>
          <p:cNvPr id="2" name="Picture 2" descr="HEPTAPHAN testovací proužky na moč | Unizdrav.cz">
            <a:extLst>
              <a:ext uri="{FF2B5EF4-FFF2-40B4-BE49-F238E27FC236}">
                <a16:creationId xmlns:a16="http://schemas.microsoft.com/office/drawing/2014/main" id="{4053FA60-D35F-F074-D086-6BD08421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67" y="0"/>
            <a:ext cx="282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1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2D471-2382-DCD7-AE8D-067DEDC1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371"/>
            <a:ext cx="10515600" cy="5164592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Odběr cytologie a HPV</a:t>
            </a:r>
          </a:p>
          <a:p>
            <a:r>
              <a:rPr lang="cs-CZ" dirty="0"/>
              <a:t>Cytologie</a:t>
            </a:r>
          </a:p>
          <a:p>
            <a:pPr lvl="1"/>
            <a:r>
              <a:rPr lang="cs-CZ" dirty="0"/>
              <a:t>Odběr v rámci screeningu karcinomu děložního hrdla – od 15 let má každá žena nárok na gynekologickou prohlídku 1x ročně + stěr z děložního čípku </a:t>
            </a:r>
          </a:p>
          <a:p>
            <a:r>
              <a:rPr lang="cs-CZ" dirty="0"/>
              <a:t>HPV</a:t>
            </a:r>
          </a:p>
          <a:p>
            <a:pPr lvl="1"/>
            <a:r>
              <a:rPr lang="cs-CZ" dirty="0"/>
              <a:t>Od r. 2021 – součást screeningu karcinomu děložního hrdla</a:t>
            </a:r>
          </a:p>
          <a:p>
            <a:pPr lvl="2"/>
            <a:r>
              <a:rPr lang="cs-CZ" dirty="0"/>
              <a:t>Sporný výsledek cytologie</a:t>
            </a:r>
          </a:p>
          <a:p>
            <a:pPr lvl="2"/>
            <a:r>
              <a:rPr lang="cs-CZ" dirty="0"/>
              <a:t>Ve 35. a 45. roce života</a:t>
            </a:r>
          </a:p>
        </p:txBody>
      </p:sp>
      <p:pic>
        <p:nvPicPr>
          <p:cNvPr id="3074" name="Picture 2" descr="Figure 1 - The structure of HPV.">
            <a:extLst>
              <a:ext uri="{FF2B5EF4-FFF2-40B4-BE49-F238E27FC236}">
                <a16:creationId xmlns:a16="http://schemas.microsoft.com/office/drawing/2014/main" id="{5786FF34-821C-BF7C-2B19-15E2B42E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30" y="4001294"/>
            <a:ext cx="6342970" cy="26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2CA9125-E216-8E4B-D040-0FB9DCED6C00}"/>
              </a:ext>
            </a:extLst>
          </p:cNvPr>
          <p:cNvSpPr txBox="1"/>
          <p:nvPr/>
        </p:nvSpPr>
        <p:spPr>
          <a:xfrm>
            <a:off x="130629" y="5896401"/>
            <a:ext cx="452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https://kids.frontiersin.org/articles/10.3389/frym.2020.558213 </a:t>
            </a:r>
          </a:p>
        </p:txBody>
      </p:sp>
      <p:pic>
        <p:nvPicPr>
          <p:cNvPr id="21506" name="Picture 2" descr="What Happens During a Smear Test? | Jo's Cervical Cancer Trust">
            <a:extLst>
              <a:ext uri="{FF2B5EF4-FFF2-40B4-BE49-F238E27FC236}">
                <a16:creationId xmlns:a16="http://schemas.microsoft.com/office/drawing/2014/main" id="{A8BEAB23-E084-CBC3-F6A4-7C1E3138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14" y="0"/>
            <a:ext cx="4751615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4158A7C-15A9-0FC7-6607-3FCD6A553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Přístrojové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222049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250F07-FF04-913F-1CFF-F414B9AB3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</p:spTree>
    <p:extLst>
      <p:ext uri="{BB962C8B-B14F-4D97-AF65-F5344CB8AC3E}">
        <p14:creationId xmlns:p14="http://schemas.microsoft.com/office/powerpoint/2010/main" val="3884367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79754C-E5D0-7641-A2DD-EC04A961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UZ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BA6F87-7078-B3C6-67D2-E871B31F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dříve</a:t>
            </a:r>
          </a:p>
        </p:txBody>
      </p:sp>
    </p:spTree>
    <p:extLst>
      <p:ext uri="{BB962C8B-B14F-4D97-AF65-F5344CB8AC3E}">
        <p14:creationId xmlns:p14="http://schemas.microsoft.com/office/powerpoint/2010/main" val="4128222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955A8-E3C0-93E2-5B86-09513F8B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Kolposkopie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AECDB-DF04-A606-E56D-EA2607ED9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357688" cy="4418013"/>
          </a:xfrm>
        </p:spPr>
        <p:txBody>
          <a:bodyPr>
            <a:normAutofit/>
          </a:bodyPr>
          <a:lstStyle/>
          <a:p>
            <a:r>
              <a:rPr lang="cs-CZ" dirty="0"/>
              <a:t>Speciální mikroskop</a:t>
            </a:r>
          </a:p>
          <a:p>
            <a:r>
              <a:rPr lang="cs-CZ" dirty="0"/>
              <a:t>Děložní čípek</a:t>
            </a:r>
          </a:p>
          <a:p>
            <a:pPr lvl="1"/>
            <a:r>
              <a:rPr lang="cs-CZ" dirty="0"/>
              <a:t>Aplikace roztoků </a:t>
            </a:r>
          </a:p>
          <a:p>
            <a:pPr lvl="2"/>
            <a:r>
              <a:rPr lang="cs-CZ" dirty="0"/>
              <a:t>Lepší zobrazení chorobných změn</a:t>
            </a:r>
          </a:p>
        </p:txBody>
      </p:sp>
      <p:pic>
        <p:nvPicPr>
          <p:cNvPr id="22530" name="Picture 2" descr="Colposcopy: Biopsy, Purpose, Procedure, Risk &amp; Results">
            <a:extLst>
              <a:ext uri="{FF2B5EF4-FFF2-40B4-BE49-F238E27FC236}">
                <a16:creationId xmlns:a16="http://schemas.microsoft.com/office/drawing/2014/main" id="{11F7E085-4C91-C234-781B-2B24EAD5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47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ED937-80FF-CA5D-EE02-32A16E4E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BF54B-D027-B1AE-9B96-5E988F3AB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Magnetická resonance</a:t>
            </a:r>
          </a:p>
          <a:p>
            <a:r>
              <a:rPr lang="cs-CZ" dirty="0">
                <a:hlinkClick r:id="rId2"/>
              </a:rPr>
              <a:t>https://radiopaedia.org/articles/uterus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209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D7307-21B2-EB38-96C0-D325DB21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E013C-BC16-077D-8647-E21626B4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Výpočetní tomografie</a:t>
            </a:r>
          </a:p>
          <a:p>
            <a:r>
              <a:rPr lang="cs-CZ" dirty="0">
                <a:hlinkClick r:id="rId2"/>
              </a:rPr>
              <a:t>https://radiopaedia.org/articles/adenomyosis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329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5CB60E-C0BA-F210-6799-AD3337C4E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68878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682A0-8395-5118-E26B-F8DF8C1E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/>
          <a:lstStyle/>
          <a:p>
            <a:r>
              <a:rPr lang="cs-CZ" dirty="0"/>
              <a:t>Nynější onemocnění – proč pacientka přichází..</a:t>
            </a:r>
          </a:p>
          <a:p>
            <a:pPr lvl="1"/>
            <a:r>
              <a:rPr lang="cs-CZ" dirty="0"/>
              <a:t>Bolest</a:t>
            </a:r>
          </a:p>
          <a:p>
            <a:pPr lvl="1"/>
            <a:r>
              <a:rPr lang="cs-CZ" dirty="0"/>
              <a:t>Poruchy krvácení</a:t>
            </a:r>
          </a:p>
          <a:p>
            <a:pPr lvl="1"/>
            <a:r>
              <a:rPr lang="cs-CZ" dirty="0"/>
              <a:t>Výtok</a:t>
            </a:r>
          </a:p>
          <a:p>
            <a:pPr lvl="1"/>
            <a:r>
              <a:rPr lang="cs-CZ" dirty="0"/>
              <a:t>Inkontinence </a:t>
            </a:r>
          </a:p>
          <a:p>
            <a:pPr lvl="1"/>
            <a:r>
              <a:rPr lang="cs-CZ" dirty="0"/>
              <a:t>Jiné obtíže</a:t>
            </a:r>
          </a:p>
          <a:p>
            <a:r>
              <a:rPr lang="cs-CZ" dirty="0"/>
              <a:t>Osobní anamnéza</a:t>
            </a:r>
          </a:p>
          <a:p>
            <a:pPr lvl="1"/>
            <a:r>
              <a:rPr lang="cs-CZ" dirty="0"/>
              <a:t>Dlouhodobá onemocnění, operace, medikace, abusus, alergie, transfúze,..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46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E71C0-AA7E-82FE-E2DF-F7879C4F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Gynekologická anamnéza</a:t>
            </a:r>
          </a:p>
          <a:p>
            <a:pPr lvl="1"/>
            <a:r>
              <a:rPr lang="cs-CZ" dirty="0"/>
              <a:t>Termín poslední menstruace</a:t>
            </a:r>
          </a:p>
          <a:p>
            <a:pPr lvl="1"/>
            <a:r>
              <a:rPr lang="cs-CZ" dirty="0"/>
              <a:t>Pravidelnost menstruačního cyklu, nepravidelnosti, užívání COC</a:t>
            </a:r>
          </a:p>
          <a:p>
            <a:pPr lvl="1"/>
            <a:r>
              <a:rPr lang="cs-CZ" dirty="0"/>
              <a:t>Očkování HPV</a:t>
            </a:r>
          </a:p>
          <a:p>
            <a:pPr lvl="1"/>
            <a:r>
              <a:rPr lang="cs-CZ" dirty="0"/>
              <a:t>Gynekologické operace, gynekologická onemocnění</a:t>
            </a:r>
          </a:p>
          <a:p>
            <a:pPr lvl="1"/>
            <a:r>
              <a:rPr lang="cs-CZ" dirty="0"/>
              <a:t>Těhotenství, porody, potraty, IVF, </a:t>
            </a:r>
          </a:p>
          <a:p>
            <a:r>
              <a:rPr lang="cs-CZ" dirty="0"/>
              <a:t>Rodinná anamnéza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C256A9-576E-7B2F-56DE-D5CCF207B555}"/>
              </a:ext>
            </a:extLst>
          </p:cNvPr>
          <p:cNvSpPr txBox="1"/>
          <p:nvPr/>
        </p:nvSpPr>
        <p:spPr>
          <a:xfrm>
            <a:off x="9924837" y="955497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28/4</a:t>
            </a:r>
          </a:p>
        </p:txBody>
      </p:sp>
    </p:spTree>
    <p:extLst>
      <p:ext uri="{BB962C8B-B14F-4D97-AF65-F5344CB8AC3E}">
        <p14:creationId xmlns:p14="http://schemas.microsoft.com/office/powerpoint/2010/main" val="210707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F2F2D0B-8A4E-C09F-C842-12E055997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Celkové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174357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01E19-5DA5-1596-33C2-094A0706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TK, P, TT</a:t>
            </a:r>
          </a:p>
          <a:p>
            <a:r>
              <a:rPr lang="cs-CZ" dirty="0"/>
              <a:t>Moč orientačně – bílkovina, cukr, aceton,..</a:t>
            </a:r>
          </a:p>
          <a:p>
            <a:r>
              <a:rPr lang="cs-CZ" dirty="0"/>
              <a:t>Výška, váha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88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5A2736-3DA9-9F6B-3EFF-646ACEDA5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2515188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608</Words>
  <Application>Microsoft Office PowerPoint</Application>
  <PresentationFormat>Širokoúhlá obrazovka</PresentationFormat>
  <Paragraphs>154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Motiv Office</vt:lpstr>
      <vt:lpstr>Vyšetřovací metody v gynekologii</vt:lpstr>
      <vt:lpstr>Komplexní gynekologické vyšetření</vt:lpstr>
      <vt:lpstr>Základní principy vyšetřování</vt:lpstr>
      <vt:lpstr>Anamnéza</vt:lpstr>
      <vt:lpstr>Prezentace aplikace PowerPoint</vt:lpstr>
      <vt:lpstr>Prezentace aplikace PowerPoint</vt:lpstr>
      <vt:lpstr>Celkové vyšetření</vt:lpstr>
      <vt:lpstr>Prezentace aplikace PowerPoint</vt:lpstr>
      <vt:lpstr>Fyzikální vyšetření</vt:lpstr>
      <vt:lpstr>4P</vt:lpstr>
      <vt:lpstr>Prezentace aplikace PowerPoint</vt:lpstr>
      <vt:lpstr>Klinické gynekologické vyšetření</vt:lpstr>
      <vt:lpstr>Prezentace aplikace PowerPoint</vt:lpstr>
      <vt:lpstr>Zevní vyšetření pohledem</vt:lpstr>
      <vt:lpstr>Prezentace aplikace PowerPoint</vt:lpstr>
      <vt:lpstr>Prezentace aplikace PowerPoint</vt:lpstr>
      <vt:lpstr>Palpační vyšetření </vt:lpstr>
      <vt:lpstr>Palpační vyšetření </vt:lpstr>
      <vt:lpstr>Prezentace aplikace PowerPoint</vt:lpstr>
      <vt:lpstr>Palpační vyšetření</vt:lpstr>
      <vt:lpstr>UZ vyšetření</vt:lpstr>
      <vt:lpstr>Transabdominální UZ</vt:lpstr>
      <vt:lpstr>Transabdominální UZ</vt:lpstr>
      <vt:lpstr>Transabdominální UZ</vt:lpstr>
      <vt:lpstr>Transvaginální UZ</vt:lpstr>
      <vt:lpstr>Transvaginální UZ</vt:lpstr>
      <vt:lpstr>Transvaginální UZ</vt:lpstr>
      <vt:lpstr>Transvaginální UZ – měření dělohy</vt:lpstr>
      <vt:lpstr>Transvaginální UZ</vt:lpstr>
      <vt:lpstr>Transvaginální UZ</vt:lpstr>
      <vt:lpstr>Transvaginální UZ</vt:lpstr>
      <vt:lpstr>Transvaginální UZ</vt:lpstr>
      <vt:lpstr>Transvaginální UZ</vt:lpstr>
      <vt:lpstr>Transvaginální UZ</vt:lpstr>
      <vt:lpstr>Transvaginální UZ</vt:lpstr>
      <vt:lpstr>Laboratorní vyšetření</vt:lpstr>
      <vt:lpstr>Prezentace aplikace PowerPoint</vt:lpstr>
      <vt:lpstr>Prezentace aplikace PowerPoint</vt:lpstr>
      <vt:lpstr>Přístrojové vyšetření</vt:lpstr>
      <vt:lpstr>UZ</vt:lpstr>
      <vt:lpstr>Kolposkopie </vt:lpstr>
      <vt:lpstr>MRI</vt:lpstr>
      <vt:lpstr>CT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Vyšetřovací metody v gynekologii</dc:title>
  <dc:creator>Jana Vaněčková</dc:creator>
  <cp:lastModifiedBy>Jana Vaněčková</cp:lastModifiedBy>
  <cp:revision>16</cp:revision>
  <dcterms:created xsi:type="dcterms:W3CDTF">2023-03-25T17:55:13Z</dcterms:created>
  <dcterms:modified xsi:type="dcterms:W3CDTF">2023-04-10T15:41:40Z</dcterms:modified>
</cp:coreProperties>
</file>