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1" r:id="rId3"/>
    <p:sldId id="282" r:id="rId4"/>
    <p:sldId id="257" r:id="rId5"/>
    <p:sldId id="262" r:id="rId6"/>
    <p:sldId id="263" r:id="rId7"/>
    <p:sldId id="281" r:id="rId8"/>
    <p:sldId id="264" r:id="rId9"/>
    <p:sldId id="265" r:id="rId10"/>
    <p:sldId id="266" r:id="rId11"/>
    <p:sldId id="258" r:id="rId12"/>
    <p:sldId id="267" r:id="rId13"/>
    <p:sldId id="270" r:id="rId14"/>
    <p:sldId id="269" r:id="rId15"/>
    <p:sldId id="272" r:id="rId16"/>
    <p:sldId id="271" r:id="rId17"/>
    <p:sldId id="268" r:id="rId18"/>
    <p:sldId id="273" r:id="rId19"/>
    <p:sldId id="259" r:id="rId20"/>
    <p:sldId id="275" r:id="rId21"/>
    <p:sldId id="276" r:id="rId22"/>
    <p:sldId id="277" r:id="rId23"/>
    <p:sldId id="278" r:id="rId24"/>
    <p:sldId id="274" r:id="rId25"/>
    <p:sldId id="283" r:id="rId26"/>
    <p:sldId id="260" r:id="rId27"/>
    <p:sldId id="280" r:id="rId28"/>
    <p:sldId id="284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7274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741" autoAdjust="0"/>
  </p:normalViewPr>
  <p:slideViewPr>
    <p:cSldViewPr snapToGrid="0">
      <p:cViewPr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6669B0-3002-4F1A-80C0-D2CBA89CB04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8B4A9DF-C638-410C-9C09-E1C5AFAA8F05}">
      <dgm:prSet phldrT="[Text]"/>
      <dgm:spPr/>
      <dgm:t>
        <a:bodyPr/>
        <a:lstStyle/>
        <a:p>
          <a:r>
            <a:rPr lang="cs-CZ" b="1" dirty="0"/>
            <a:t>VÝVOJOVÉ PORUCHY RODIDEL</a:t>
          </a:r>
        </a:p>
      </dgm:t>
    </dgm:pt>
    <dgm:pt modelId="{D9D773BF-0D31-4898-82EB-6F0887D01615}" type="parTrans" cxnId="{A39DD0D8-0625-4128-86B3-196C192D8564}">
      <dgm:prSet/>
      <dgm:spPr/>
      <dgm:t>
        <a:bodyPr/>
        <a:lstStyle/>
        <a:p>
          <a:endParaRPr lang="cs-CZ"/>
        </a:p>
      </dgm:t>
    </dgm:pt>
    <dgm:pt modelId="{01268CF0-FE77-4F8E-9F25-E714983C867A}" type="sibTrans" cxnId="{A39DD0D8-0625-4128-86B3-196C192D8564}">
      <dgm:prSet/>
      <dgm:spPr/>
      <dgm:t>
        <a:bodyPr/>
        <a:lstStyle/>
        <a:p>
          <a:endParaRPr lang="cs-CZ"/>
        </a:p>
      </dgm:t>
    </dgm:pt>
    <dgm:pt modelId="{65FBF14C-7603-4C0F-AD40-69DCC31DBC09}">
      <dgm:prSet phldrT="[Text]" custT="1"/>
      <dgm:spPr/>
      <dgm:t>
        <a:bodyPr/>
        <a:lstStyle/>
        <a:p>
          <a:r>
            <a:rPr lang="cs-CZ" sz="2800" dirty="0"/>
            <a:t>Poruchy vývoje </a:t>
          </a:r>
          <a:r>
            <a:rPr lang="cs-CZ" sz="2800" dirty="0" err="1"/>
            <a:t>ovárií</a:t>
          </a:r>
          <a:r>
            <a:rPr lang="cs-CZ" sz="2800" dirty="0"/>
            <a:t> = ageneze, dysgeneze</a:t>
          </a:r>
        </a:p>
      </dgm:t>
    </dgm:pt>
    <dgm:pt modelId="{B29927FA-6351-4504-B6E6-C85D66DD8ED7}" type="parTrans" cxnId="{16ADA56C-0BF3-4011-B59B-0EE77DFC386B}">
      <dgm:prSet/>
      <dgm:spPr/>
      <dgm:t>
        <a:bodyPr/>
        <a:lstStyle/>
        <a:p>
          <a:endParaRPr lang="cs-CZ"/>
        </a:p>
      </dgm:t>
    </dgm:pt>
    <dgm:pt modelId="{7BE39305-5D49-402E-B934-DDA8F0522EA4}" type="sibTrans" cxnId="{16ADA56C-0BF3-4011-B59B-0EE77DFC386B}">
      <dgm:prSet/>
      <dgm:spPr/>
      <dgm:t>
        <a:bodyPr/>
        <a:lstStyle/>
        <a:p>
          <a:endParaRPr lang="cs-CZ"/>
        </a:p>
      </dgm:t>
    </dgm:pt>
    <dgm:pt modelId="{3E7F4E7C-6629-48B5-96C4-17EEE2061B1B}">
      <dgm:prSet phldrT="[Text]" custT="1"/>
      <dgm:spPr/>
      <dgm:t>
        <a:bodyPr/>
        <a:lstStyle/>
        <a:p>
          <a:r>
            <a:rPr lang="cs-CZ" sz="2800" dirty="0"/>
            <a:t>Intersexuální malformace</a:t>
          </a:r>
        </a:p>
      </dgm:t>
    </dgm:pt>
    <dgm:pt modelId="{94D5B500-E2EE-4293-BE16-271384E88809}" type="parTrans" cxnId="{EC975A0E-5F94-4869-8559-6BC011CBD53C}">
      <dgm:prSet/>
      <dgm:spPr/>
      <dgm:t>
        <a:bodyPr/>
        <a:lstStyle/>
        <a:p>
          <a:endParaRPr lang="cs-CZ"/>
        </a:p>
      </dgm:t>
    </dgm:pt>
    <dgm:pt modelId="{C0FE65DF-6B19-419D-A09D-7CE4ACC2666F}" type="sibTrans" cxnId="{EC975A0E-5F94-4869-8559-6BC011CBD53C}">
      <dgm:prSet/>
      <dgm:spPr/>
      <dgm:t>
        <a:bodyPr/>
        <a:lstStyle/>
        <a:p>
          <a:endParaRPr lang="cs-CZ"/>
        </a:p>
      </dgm:t>
    </dgm:pt>
    <dgm:pt modelId="{EAD31BBD-8FF4-4A9C-9ABE-21FF5D9B9264}">
      <dgm:prSet phldrT="[Text]" custT="1"/>
      <dgm:spPr/>
      <dgm:t>
        <a:bodyPr/>
        <a:lstStyle/>
        <a:p>
          <a:r>
            <a:rPr lang="cs-CZ" sz="2400" dirty="0"/>
            <a:t>Poruchy splývání pohlavních cest</a:t>
          </a:r>
        </a:p>
      </dgm:t>
    </dgm:pt>
    <dgm:pt modelId="{964CE536-B0CE-4BB2-BD03-5D8089404DA4}" type="parTrans" cxnId="{4D5EB3C5-8166-4DE7-80F1-A058446267B2}">
      <dgm:prSet/>
      <dgm:spPr/>
      <dgm:t>
        <a:bodyPr/>
        <a:lstStyle/>
        <a:p>
          <a:endParaRPr lang="cs-CZ"/>
        </a:p>
      </dgm:t>
    </dgm:pt>
    <dgm:pt modelId="{2656DA46-F472-48D5-B325-1A67B027E0A0}" type="sibTrans" cxnId="{4D5EB3C5-8166-4DE7-80F1-A058446267B2}">
      <dgm:prSet/>
      <dgm:spPr/>
      <dgm:t>
        <a:bodyPr/>
        <a:lstStyle/>
        <a:p>
          <a:endParaRPr lang="cs-CZ"/>
        </a:p>
      </dgm:t>
    </dgm:pt>
    <dgm:pt modelId="{B6890BE1-F7AF-4202-9D1F-A4FA3E514D89}">
      <dgm:prSet phldrT="[Text]" custT="1"/>
      <dgm:spPr/>
      <dgm:t>
        <a:bodyPr/>
        <a:lstStyle/>
        <a:p>
          <a:r>
            <a:rPr lang="cs-CZ" sz="2800" dirty="0"/>
            <a:t>Poruchy průchodnosti pohlavních cest</a:t>
          </a:r>
        </a:p>
      </dgm:t>
    </dgm:pt>
    <dgm:pt modelId="{D6851971-FC2C-41B6-9933-31F336201157}" type="parTrans" cxnId="{90AA7DC0-942F-4F63-9CAA-2316EF79ACA0}">
      <dgm:prSet/>
      <dgm:spPr/>
      <dgm:t>
        <a:bodyPr/>
        <a:lstStyle/>
        <a:p>
          <a:endParaRPr lang="cs-CZ"/>
        </a:p>
      </dgm:t>
    </dgm:pt>
    <dgm:pt modelId="{BA6BD8FC-F64B-44B6-B963-C581BB7BB71C}" type="sibTrans" cxnId="{90AA7DC0-942F-4F63-9CAA-2316EF79ACA0}">
      <dgm:prSet/>
      <dgm:spPr/>
      <dgm:t>
        <a:bodyPr/>
        <a:lstStyle/>
        <a:p>
          <a:endParaRPr lang="cs-CZ"/>
        </a:p>
      </dgm:t>
    </dgm:pt>
    <dgm:pt modelId="{F4E51B8D-11A2-4440-818B-50D1B1E6FFF4}">
      <dgm:prSet phldrT="[Text]" custT="1"/>
      <dgm:spPr/>
      <dgm:t>
        <a:bodyPr/>
        <a:lstStyle/>
        <a:p>
          <a:r>
            <a:rPr lang="cs-CZ" sz="2400" dirty="0"/>
            <a:t>Pravý hermafroditismus</a:t>
          </a:r>
        </a:p>
      </dgm:t>
    </dgm:pt>
    <dgm:pt modelId="{4A1EF642-DA14-4AD1-90EA-FF89C254B846}" type="parTrans" cxnId="{74829E94-10DC-4EAD-AF8A-AB33FEDB99A1}">
      <dgm:prSet/>
      <dgm:spPr/>
      <dgm:t>
        <a:bodyPr/>
        <a:lstStyle/>
        <a:p>
          <a:endParaRPr lang="cs-CZ"/>
        </a:p>
      </dgm:t>
    </dgm:pt>
    <dgm:pt modelId="{D39B080F-054C-417C-811A-A49865458BCA}" type="sibTrans" cxnId="{74829E94-10DC-4EAD-AF8A-AB33FEDB99A1}">
      <dgm:prSet/>
      <dgm:spPr/>
      <dgm:t>
        <a:bodyPr/>
        <a:lstStyle/>
        <a:p>
          <a:endParaRPr lang="cs-CZ"/>
        </a:p>
      </dgm:t>
    </dgm:pt>
    <dgm:pt modelId="{45E6BBDF-3A3C-4517-992F-B4AC28BE0423}">
      <dgm:prSet phldrT="[Text]" custT="1"/>
      <dgm:spPr/>
      <dgm:t>
        <a:bodyPr/>
        <a:lstStyle/>
        <a:p>
          <a:r>
            <a:rPr lang="cs-CZ" sz="2400" dirty="0" err="1"/>
            <a:t>Pseudohermafroditismus</a:t>
          </a:r>
          <a:r>
            <a:rPr lang="cs-CZ" sz="2400" dirty="0"/>
            <a:t> </a:t>
          </a:r>
        </a:p>
      </dgm:t>
    </dgm:pt>
    <dgm:pt modelId="{E168E382-640F-48D6-B988-AC634C8A07AA}" type="parTrans" cxnId="{9781101A-65F6-4A24-BEF8-0C73A278BD8F}">
      <dgm:prSet/>
      <dgm:spPr/>
      <dgm:t>
        <a:bodyPr/>
        <a:lstStyle/>
        <a:p>
          <a:endParaRPr lang="cs-CZ"/>
        </a:p>
      </dgm:t>
    </dgm:pt>
    <dgm:pt modelId="{3F8C4B6C-1C8F-421C-B872-3BBE09820597}" type="sibTrans" cxnId="{9781101A-65F6-4A24-BEF8-0C73A278BD8F}">
      <dgm:prSet/>
      <dgm:spPr/>
      <dgm:t>
        <a:bodyPr/>
        <a:lstStyle/>
        <a:p>
          <a:endParaRPr lang="cs-CZ"/>
        </a:p>
      </dgm:t>
    </dgm:pt>
    <dgm:pt modelId="{0F0862F7-F6B0-4965-B3D2-F495BA2ACCAD}">
      <dgm:prSet phldrT="[Text]" custT="1"/>
      <dgm:spPr/>
      <dgm:t>
        <a:bodyPr/>
        <a:lstStyle/>
        <a:p>
          <a:r>
            <a:rPr lang="cs-CZ" sz="2800" dirty="0"/>
            <a:t>Poruchy kombinované</a:t>
          </a:r>
        </a:p>
      </dgm:t>
    </dgm:pt>
    <dgm:pt modelId="{CDAE8DAE-5561-45CB-A900-1E228DDEE133}" type="parTrans" cxnId="{CDF1F251-51BA-4BE4-8610-FD7FDB5713FC}">
      <dgm:prSet/>
      <dgm:spPr/>
      <dgm:t>
        <a:bodyPr/>
        <a:lstStyle/>
        <a:p>
          <a:endParaRPr lang="cs-CZ"/>
        </a:p>
      </dgm:t>
    </dgm:pt>
    <dgm:pt modelId="{1AA114AD-7934-47F0-8954-CDDE34D37ABA}" type="sibTrans" cxnId="{CDF1F251-51BA-4BE4-8610-FD7FDB5713FC}">
      <dgm:prSet/>
      <dgm:spPr/>
      <dgm:t>
        <a:bodyPr/>
        <a:lstStyle/>
        <a:p>
          <a:endParaRPr lang="cs-CZ"/>
        </a:p>
      </dgm:t>
    </dgm:pt>
    <dgm:pt modelId="{16ABE749-1612-437C-A4DA-3540CC105EED}" type="pres">
      <dgm:prSet presAssocID="{5D6669B0-3002-4F1A-80C0-D2CBA89CB04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FAD53B2-ACA2-40FB-B323-4C7BCB0454DE}" type="pres">
      <dgm:prSet presAssocID="{B8B4A9DF-C638-410C-9C09-E1C5AFAA8F05}" presName="centerShape" presStyleLbl="node0" presStyleIdx="0" presStyleCnt="1"/>
      <dgm:spPr/>
    </dgm:pt>
    <dgm:pt modelId="{608CE2E4-3C89-4C00-B2A6-8306A3E79EE3}" type="pres">
      <dgm:prSet presAssocID="{B29927FA-6351-4504-B6E6-C85D66DD8ED7}" presName="parTrans" presStyleLbl="sibTrans2D1" presStyleIdx="0" presStyleCnt="5"/>
      <dgm:spPr/>
    </dgm:pt>
    <dgm:pt modelId="{66152D1D-21EB-4495-A37A-56BC6039F1BD}" type="pres">
      <dgm:prSet presAssocID="{B29927FA-6351-4504-B6E6-C85D66DD8ED7}" presName="connectorText" presStyleLbl="sibTrans2D1" presStyleIdx="0" presStyleCnt="5"/>
      <dgm:spPr/>
    </dgm:pt>
    <dgm:pt modelId="{76850B9A-0BC2-4631-AC09-FDB04E9348AD}" type="pres">
      <dgm:prSet presAssocID="{65FBF14C-7603-4C0F-AD40-69DCC31DBC09}" presName="node" presStyleLbl="node1" presStyleIdx="0" presStyleCnt="5" custScaleX="239576" custScaleY="105639" custRadScaleRad="97854" custRadScaleInc="-38475">
        <dgm:presLayoutVars>
          <dgm:bulletEnabled val="1"/>
        </dgm:presLayoutVars>
      </dgm:prSet>
      <dgm:spPr/>
    </dgm:pt>
    <dgm:pt modelId="{04117F72-62A4-46E0-A97A-44919717E1AA}" type="pres">
      <dgm:prSet presAssocID="{94D5B500-E2EE-4293-BE16-271384E88809}" presName="parTrans" presStyleLbl="sibTrans2D1" presStyleIdx="1" presStyleCnt="5"/>
      <dgm:spPr/>
    </dgm:pt>
    <dgm:pt modelId="{36071EED-CAF7-432A-9362-4F628DF39884}" type="pres">
      <dgm:prSet presAssocID="{94D5B500-E2EE-4293-BE16-271384E88809}" presName="connectorText" presStyleLbl="sibTrans2D1" presStyleIdx="1" presStyleCnt="5"/>
      <dgm:spPr/>
    </dgm:pt>
    <dgm:pt modelId="{E5937AF8-C5B0-4824-9A4A-F7F289591A1B}" type="pres">
      <dgm:prSet presAssocID="{3E7F4E7C-6629-48B5-96C4-17EEE2061B1B}" presName="node" presStyleLbl="node1" presStyleIdx="1" presStyleCnt="5" custScaleX="255345" custScaleY="190850" custRadScaleRad="150576" custRadScaleInc="4891">
        <dgm:presLayoutVars>
          <dgm:bulletEnabled val="1"/>
        </dgm:presLayoutVars>
      </dgm:prSet>
      <dgm:spPr/>
    </dgm:pt>
    <dgm:pt modelId="{DDC8FCB8-7BDA-4C6D-B972-AB70852CCCE2}" type="pres">
      <dgm:prSet presAssocID="{964CE536-B0CE-4BB2-BD03-5D8089404DA4}" presName="parTrans" presStyleLbl="sibTrans2D1" presStyleIdx="2" presStyleCnt="5"/>
      <dgm:spPr/>
    </dgm:pt>
    <dgm:pt modelId="{49073BE6-E8A9-4356-9700-CE39D726661D}" type="pres">
      <dgm:prSet presAssocID="{964CE536-B0CE-4BB2-BD03-5D8089404DA4}" presName="connectorText" presStyleLbl="sibTrans2D1" presStyleIdx="2" presStyleCnt="5"/>
      <dgm:spPr/>
    </dgm:pt>
    <dgm:pt modelId="{730013AD-7E26-4D33-B446-FC56A6431E05}" type="pres">
      <dgm:prSet presAssocID="{EAD31BBD-8FF4-4A9C-9ABE-21FF5D9B9264}" presName="node" presStyleLbl="node1" presStyleIdx="2" presStyleCnt="5" custScaleX="191327" custRadScaleRad="111266" custRadScaleInc="-29150">
        <dgm:presLayoutVars>
          <dgm:bulletEnabled val="1"/>
        </dgm:presLayoutVars>
      </dgm:prSet>
      <dgm:spPr/>
    </dgm:pt>
    <dgm:pt modelId="{73F847EB-8783-446C-BC6C-E90350F195F3}" type="pres">
      <dgm:prSet presAssocID="{D6851971-FC2C-41B6-9933-31F336201157}" presName="parTrans" presStyleLbl="sibTrans2D1" presStyleIdx="3" presStyleCnt="5"/>
      <dgm:spPr/>
    </dgm:pt>
    <dgm:pt modelId="{167E20E7-A161-48DC-9771-4EAF69C2B95E}" type="pres">
      <dgm:prSet presAssocID="{D6851971-FC2C-41B6-9933-31F336201157}" presName="connectorText" presStyleLbl="sibTrans2D1" presStyleIdx="3" presStyleCnt="5"/>
      <dgm:spPr/>
    </dgm:pt>
    <dgm:pt modelId="{E72C404E-A79F-49C1-A33F-7D1023869576}" type="pres">
      <dgm:prSet presAssocID="{B6890BE1-F7AF-4202-9D1F-A4FA3E514D89}" presName="node" presStyleLbl="node1" presStyleIdx="3" presStyleCnt="5" custScaleX="187681" custScaleY="122821" custRadScaleRad="127834" custRadScaleInc="59699">
        <dgm:presLayoutVars>
          <dgm:bulletEnabled val="1"/>
        </dgm:presLayoutVars>
      </dgm:prSet>
      <dgm:spPr/>
    </dgm:pt>
    <dgm:pt modelId="{E21C62B0-44CF-4BE4-859C-C0337A2705A1}" type="pres">
      <dgm:prSet presAssocID="{CDAE8DAE-5561-45CB-A900-1E228DDEE133}" presName="parTrans" presStyleLbl="sibTrans2D1" presStyleIdx="4" presStyleCnt="5"/>
      <dgm:spPr/>
    </dgm:pt>
    <dgm:pt modelId="{C769F181-B521-4786-AA2D-0063843874DC}" type="pres">
      <dgm:prSet presAssocID="{CDAE8DAE-5561-45CB-A900-1E228DDEE133}" presName="connectorText" presStyleLbl="sibTrans2D1" presStyleIdx="4" presStyleCnt="5"/>
      <dgm:spPr/>
    </dgm:pt>
    <dgm:pt modelId="{D1153E77-F89D-470B-88DE-9969615D39FC}" type="pres">
      <dgm:prSet presAssocID="{0F0862F7-F6B0-4965-B3D2-F495BA2ACCAD}" presName="node" presStyleLbl="node1" presStyleIdx="4" presStyleCnt="5" custScaleX="168698" custScaleY="85073" custRadScaleRad="130655" custRadScaleInc="-11385">
        <dgm:presLayoutVars>
          <dgm:bulletEnabled val="1"/>
        </dgm:presLayoutVars>
      </dgm:prSet>
      <dgm:spPr/>
    </dgm:pt>
  </dgm:ptLst>
  <dgm:cxnLst>
    <dgm:cxn modelId="{6FCEFD08-E116-4196-9894-D44692C83D42}" type="presOf" srcId="{B8B4A9DF-C638-410C-9C09-E1C5AFAA8F05}" destId="{BFAD53B2-ACA2-40FB-B323-4C7BCB0454DE}" srcOrd="0" destOrd="0" presId="urn:microsoft.com/office/officeart/2005/8/layout/radial5"/>
    <dgm:cxn modelId="{08F5880A-E3A2-4049-BB12-398CBD74492C}" type="presOf" srcId="{EAD31BBD-8FF4-4A9C-9ABE-21FF5D9B9264}" destId="{730013AD-7E26-4D33-B446-FC56A6431E05}" srcOrd="0" destOrd="0" presId="urn:microsoft.com/office/officeart/2005/8/layout/radial5"/>
    <dgm:cxn modelId="{EC975A0E-5F94-4869-8559-6BC011CBD53C}" srcId="{B8B4A9DF-C638-410C-9C09-E1C5AFAA8F05}" destId="{3E7F4E7C-6629-48B5-96C4-17EEE2061B1B}" srcOrd="1" destOrd="0" parTransId="{94D5B500-E2EE-4293-BE16-271384E88809}" sibTransId="{C0FE65DF-6B19-419D-A09D-7CE4ACC2666F}"/>
    <dgm:cxn modelId="{9781101A-65F6-4A24-BEF8-0C73A278BD8F}" srcId="{3E7F4E7C-6629-48B5-96C4-17EEE2061B1B}" destId="{45E6BBDF-3A3C-4517-992F-B4AC28BE0423}" srcOrd="1" destOrd="0" parTransId="{E168E382-640F-48D6-B988-AC634C8A07AA}" sibTransId="{3F8C4B6C-1C8F-421C-B872-3BBE09820597}"/>
    <dgm:cxn modelId="{17B3021E-E021-4A7B-A6EB-EEEE8580652B}" type="presOf" srcId="{94D5B500-E2EE-4293-BE16-271384E88809}" destId="{04117F72-62A4-46E0-A97A-44919717E1AA}" srcOrd="0" destOrd="0" presId="urn:microsoft.com/office/officeart/2005/8/layout/radial5"/>
    <dgm:cxn modelId="{F5117B36-30E1-4C5C-986B-F3D430F30AA6}" type="presOf" srcId="{964CE536-B0CE-4BB2-BD03-5D8089404DA4}" destId="{DDC8FCB8-7BDA-4C6D-B972-AB70852CCCE2}" srcOrd="0" destOrd="0" presId="urn:microsoft.com/office/officeart/2005/8/layout/radial5"/>
    <dgm:cxn modelId="{1D848438-17DA-4F7B-8072-429ADBFF021E}" type="presOf" srcId="{D6851971-FC2C-41B6-9933-31F336201157}" destId="{167E20E7-A161-48DC-9771-4EAF69C2B95E}" srcOrd="1" destOrd="0" presId="urn:microsoft.com/office/officeart/2005/8/layout/radial5"/>
    <dgm:cxn modelId="{AA6AA638-085D-4AC9-92C4-645AF00395A2}" type="presOf" srcId="{5D6669B0-3002-4F1A-80C0-D2CBA89CB049}" destId="{16ABE749-1612-437C-A4DA-3540CC105EED}" srcOrd="0" destOrd="0" presId="urn:microsoft.com/office/officeart/2005/8/layout/radial5"/>
    <dgm:cxn modelId="{EA7AEB3A-FB7D-4281-B227-78E57C8C78C9}" type="presOf" srcId="{45E6BBDF-3A3C-4517-992F-B4AC28BE0423}" destId="{E5937AF8-C5B0-4824-9A4A-F7F289591A1B}" srcOrd="0" destOrd="2" presId="urn:microsoft.com/office/officeart/2005/8/layout/radial5"/>
    <dgm:cxn modelId="{360A6C60-5F3D-4070-A87F-7473B582C7F1}" type="presOf" srcId="{3E7F4E7C-6629-48B5-96C4-17EEE2061B1B}" destId="{E5937AF8-C5B0-4824-9A4A-F7F289591A1B}" srcOrd="0" destOrd="0" presId="urn:microsoft.com/office/officeart/2005/8/layout/radial5"/>
    <dgm:cxn modelId="{E2D99E65-6000-4F31-9D7F-806CE15BCE3D}" type="presOf" srcId="{F4E51B8D-11A2-4440-818B-50D1B1E6FFF4}" destId="{E5937AF8-C5B0-4824-9A4A-F7F289591A1B}" srcOrd="0" destOrd="1" presId="urn:microsoft.com/office/officeart/2005/8/layout/radial5"/>
    <dgm:cxn modelId="{16ADA56C-0BF3-4011-B59B-0EE77DFC386B}" srcId="{B8B4A9DF-C638-410C-9C09-E1C5AFAA8F05}" destId="{65FBF14C-7603-4C0F-AD40-69DCC31DBC09}" srcOrd="0" destOrd="0" parTransId="{B29927FA-6351-4504-B6E6-C85D66DD8ED7}" sibTransId="{7BE39305-5D49-402E-B934-DDA8F0522EA4}"/>
    <dgm:cxn modelId="{CDF1F251-51BA-4BE4-8610-FD7FDB5713FC}" srcId="{B8B4A9DF-C638-410C-9C09-E1C5AFAA8F05}" destId="{0F0862F7-F6B0-4965-B3D2-F495BA2ACCAD}" srcOrd="4" destOrd="0" parTransId="{CDAE8DAE-5561-45CB-A900-1E228DDEE133}" sibTransId="{1AA114AD-7934-47F0-8954-CDDE34D37ABA}"/>
    <dgm:cxn modelId="{AF275256-BDA8-46CC-8C4D-760C9BA906A0}" type="presOf" srcId="{CDAE8DAE-5561-45CB-A900-1E228DDEE133}" destId="{E21C62B0-44CF-4BE4-859C-C0337A2705A1}" srcOrd="0" destOrd="0" presId="urn:microsoft.com/office/officeart/2005/8/layout/radial5"/>
    <dgm:cxn modelId="{74829E94-10DC-4EAD-AF8A-AB33FEDB99A1}" srcId="{3E7F4E7C-6629-48B5-96C4-17EEE2061B1B}" destId="{F4E51B8D-11A2-4440-818B-50D1B1E6FFF4}" srcOrd="0" destOrd="0" parTransId="{4A1EF642-DA14-4AD1-90EA-FF89C254B846}" sibTransId="{D39B080F-054C-417C-811A-A49865458BCA}"/>
    <dgm:cxn modelId="{4388DEA6-585D-41CD-9588-106F9D28C8F9}" type="presOf" srcId="{65FBF14C-7603-4C0F-AD40-69DCC31DBC09}" destId="{76850B9A-0BC2-4631-AC09-FDB04E9348AD}" srcOrd="0" destOrd="0" presId="urn:microsoft.com/office/officeart/2005/8/layout/radial5"/>
    <dgm:cxn modelId="{FA516AA7-7B92-4414-9C95-34B7FDBA80C4}" type="presOf" srcId="{CDAE8DAE-5561-45CB-A900-1E228DDEE133}" destId="{C769F181-B521-4786-AA2D-0063843874DC}" srcOrd="1" destOrd="0" presId="urn:microsoft.com/office/officeart/2005/8/layout/radial5"/>
    <dgm:cxn modelId="{77CBEBB6-C897-48A0-9286-773222E7EC26}" type="presOf" srcId="{94D5B500-E2EE-4293-BE16-271384E88809}" destId="{36071EED-CAF7-432A-9362-4F628DF39884}" srcOrd="1" destOrd="0" presId="urn:microsoft.com/office/officeart/2005/8/layout/radial5"/>
    <dgm:cxn modelId="{90AA7DC0-942F-4F63-9CAA-2316EF79ACA0}" srcId="{B8B4A9DF-C638-410C-9C09-E1C5AFAA8F05}" destId="{B6890BE1-F7AF-4202-9D1F-A4FA3E514D89}" srcOrd="3" destOrd="0" parTransId="{D6851971-FC2C-41B6-9933-31F336201157}" sibTransId="{BA6BD8FC-F64B-44B6-B963-C581BB7BB71C}"/>
    <dgm:cxn modelId="{761560C1-6DE9-4725-B528-A1AE27F26510}" type="presOf" srcId="{B29927FA-6351-4504-B6E6-C85D66DD8ED7}" destId="{66152D1D-21EB-4495-A37A-56BC6039F1BD}" srcOrd="1" destOrd="0" presId="urn:microsoft.com/office/officeart/2005/8/layout/radial5"/>
    <dgm:cxn modelId="{BEEA57C4-7933-4AE0-B77A-CA3F4474027F}" type="presOf" srcId="{B6890BE1-F7AF-4202-9D1F-A4FA3E514D89}" destId="{E72C404E-A79F-49C1-A33F-7D1023869576}" srcOrd="0" destOrd="0" presId="urn:microsoft.com/office/officeart/2005/8/layout/radial5"/>
    <dgm:cxn modelId="{4D5EB3C5-8166-4DE7-80F1-A058446267B2}" srcId="{B8B4A9DF-C638-410C-9C09-E1C5AFAA8F05}" destId="{EAD31BBD-8FF4-4A9C-9ABE-21FF5D9B9264}" srcOrd="2" destOrd="0" parTransId="{964CE536-B0CE-4BB2-BD03-5D8089404DA4}" sibTransId="{2656DA46-F472-48D5-B325-1A67B027E0A0}"/>
    <dgm:cxn modelId="{A8B81AC6-B88E-4AF8-8197-940F63673AEB}" type="presOf" srcId="{964CE536-B0CE-4BB2-BD03-5D8089404DA4}" destId="{49073BE6-E8A9-4356-9700-CE39D726661D}" srcOrd="1" destOrd="0" presId="urn:microsoft.com/office/officeart/2005/8/layout/radial5"/>
    <dgm:cxn modelId="{19F6AEC6-5A82-4FF9-AFD1-38FE1E522500}" type="presOf" srcId="{0F0862F7-F6B0-4965-B3D2-F495BA2ACCAD}" destId="{D1153E77-F89D-470B-88DE-9969615D39FC}" srcOrd="0" destOrd="0" presId="urn:microsoft.com/office/officeart/2005/8/layout/radial5"/>
    <dgm:cxn modelId="{AD9A77CF-C643-41B7-A808-D3F72F5CB58F}" type="presOf" srcId="{D6851971-FC2C-41B6-9933-31F336201157}" destId="{73F847EB-8783-446C-BC6C-E90350F195F3}" srcOrd="0" destOrd="0" presId="urn:microsoft.com/office/officeart/2005/8/layout/radial5"/>
    <dgm:cxn modelId="{A39DD0D8-0625-4128-86B3-196C192D8564}" srcId="{5D6669B0-3002-4F1A-80C0-D2CBA89CB049}" destId="{B8B4A9DF-C638-410C-9C09-E1C5AFAA8F05}" srcOrd="0" destOrd="0" parTransId="{D9D773BF-0D31-4898-82EB-6F0887D01615}" sibTransId="{01268CF0-FE77-4F8E-9F25-E714983C867A}"/>
    <dgm:cxn modelId="{B32A3EFE-56EB-4E53-A78C-0D8816ABB57B}" type="presOf" srcId="{B29927FA-6351-4504-B6E6-C85D66DD8ED7}" destId="{608CE2E4-3C89-4C00-B2A6-8306A3E79EE3}" srcOrd="0" destOrd="0" presId="urn:microsoft.com/office/officeart/2005/8/layout/radial5"/>
    <dgm:cxn modelId="{D2131BC9-8A7D-4035-894E-455F2958451C}" type="presParOf" srcId="{16ABE749-1612-437C-A4DA-3540CC105EED}" destId="{BFAD53B2-ACA2-40FB-B323-4C7BCB0454DE}" srcOrd="0" destOrd="0" presId="urn:microsoft.com/office/officeart/2005/8/layout/radial5"/>
    <dgm:cxn modelId="{A41C9106-3A5E-4E81-B56E-A41590E1E862}" type="presParOf" srcId="{16ABE749-1612-437C-A4DA-3540CC105EED}" destId="{608CE2E4-3C89-4C00-B2A6-8306A3E79EE3}" srcOrd="1" destOrd="0" presId="urn:microsoft.com/office/officeart/2005/8/layout/radial5"/>
    <dgm:cxn modelId="{DF958E45-BC27-4CA0-9CDF-12A2FE6578A6}" type="presParOf" srcId="{608CE2E4-3C89-4C00-B2A6-8306A3E79EE3}" destId="{66152D1D-21EB-4495-A37A-56BC6039F1BD}" srcOrd="0" destOrd="0" presId="urn:microsoft.com/office/officeart/2005/8/layout/radial5"/>
    <dgm:cxn modelId="{B4B92FB9-D9A5-4B25-927E-815DB44F9C48}" type="presParOf" srcId="{16ABE749-1612-437C-A4DA-3540CC105EED}" destId="{76850B9A-0BC2-4631-AC09-FDB04E9348AD}" srcOrd="2" destOrd="0" presId="urn:microsoft.com/office/officeart/2005/8/layout/radial5"/>
    <dgm:cxn modelId="{25418872-742F-41A3-85E4-DFF9BBFFA745}" type="presParOf" srcId="{16ABE749-1612-437C-A4DA-3540CC105EED}" destId="{04117F72-62A4-46E0-A97A-44919717E1AA}" srcOrd="3" destOrd="0" presId="urn:microsoft.com/office/officeart/2005/8/layout/radial5"/>
    <dgm:cxn modelId="{74F07D49-131E-44B4-BFF4-4B66F0AAAA15}" type="presParOf" srcId="{04117F72-62A4-46E0-A97A-44919717E1AA}" destId="{36071EED-CAF7-432A-9362-4F628DF39884}" srcOrd="0" destOrd="0" presId="urn:microsoft.com/office/officeart/2005/8/layout/radial5"/>
    <dgm:cxn modelId="{8E8C33AE-8AB2-449A-984A-D32B760A1454}" type="presParOf" srcId="{16ABE749-1612-437C-A4DA-3540CC105EED}" destId="{E5937AF8-C5B0-4824-9A4A-F7F289591A1B}" srcOrd="4" destOrd="0" presId="urn:microsoft.com/office/officeart/2005/8/layout/radial5"/>
    <dgm:cxn modelId="{830E9722-F0B8-4AD8-8B79-A0DFE4CDCC20}" type="presParOf" srcId="{16ABE749-1612-437C-A4DA-3540CC105EED}" destId="{DDC8FCB8-7BDA-4C6D-B972-AB70852CCCE2}" srcOrd="5" destOrd="0" presId="urn:microsoft.com/office/officeart/2005/8/layout/radial5"/>
    <dgm:cxn modelId="{055D577C-034A-493D-9834-5383632E66B7}" type="presParOf" srcId="{DDC8FCB8-7BDA-4C6D-B972-AB70852CCCE2}" destId="{49073BE6-E8A9-4356-9700-CE39D726661D}" srcOrd="0" destOrd="0" presId="urn:microsoft.com/office/officeart/2005/8/layout/radial5"/>
    <dgm:cxn modelId="{1AAA3FB7-1CAE-4396-BDB2-54F4F6864B62}" type="presParOf" srcId="{16ABE749-1612-437C-A4DA-3540CC105EED}" destId="{730013AD-7E26-4D33-B446-FC56A6431E05}" srcOrd="6" destOrd="0" presId="urn:microsoft.com/office/officeart/2005/8/layout/radial5"/>
    <dgm:cxn modelId="{751F1E90-B515-4B01-A489-A2490ADE2F6E}" type="presParOf" srcId="{16ABE749-1612-437C-A4DA-3540CC105EED}" destId="{73F847EB-8783-446C-BC6C-E90350F195F3}" srcOrd="7" destOrd="0" presId="urn:microsoft.com/office/officeart/2005/8/layout/radial5"/>
    <dgm:cxn modelId="{42EAABE3-E014-494F-9A9E-1C67BF1C9E45}" type="presParOf" srcId="{73F847EB-8783-446C-BC6C-E90350F195F3}" destId="{167E20E7-A161-48DC-9771-4EAF69C2B95E}" srcOrd="0" destOrd="0" presId="urn:microsoft.com/office/officeart/2005/8/layout/radial5"/>
    <dgm:cxn modelId="{68B96A5C-71BB-4B89-9B8A-26C8E34C904C}" type="presParOf" srcId="{16ABE749-1612-437C-A4DA-3540CC105EED}" destId="{E72C404E-A79F-49C1-A33F-7D1023869576}" srcOrd="8" destOrd="0" presId="urn:microsoft.com/office/officeart/2005/8/layout/radial5"/>
    <dgm:cxn modelId="{B8DDB25C-C949-4843-955F-36022C6CB445}" type="presParOf" srcId="{16ABE749-1612-437C-A4DA-3540CC105EED}" destId="{E21C62B0-44CF-4BE4-859C-C0337A2705A1}" srcOrd="9" destOrd="0" presId="urn:microsoft.com/office/officeart/2005/8/layout/radial5"/>
    <dgm:cxn modelId="{DE9013B9-5E9D-4E7B-BA28-D36D2FDBAD70}" type="presParOf" srcId="{E21C62B0-44CF-4BE4-859C-C0337A2705A1}" destId="{C769F181-B521-4786-AA2D-0063843874DC}" srcOrd="0" destOrd="0" presId="urn:microsoft.com/office/officeart/2005/8/layout/radial5"/>
    <dgm:cxn modelId="{CDA66A24-6400-430E-9B3E-52808EE65227}" type="presParOf" srcId="{16ABE749-1612-437C-A4DA-3540CC105EED}" destId="{D1153E77-F89D-470B-88DE-9969615D39F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CE3384-13C6-4382-8715-0A7490D70729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1E449B5-F788-417B-89AD-8B766D0E225A}">
      <dgm:prSet phldrT="[Text]"/>
      <dgm:spPr/>
      <dgm:t>
        <a:bodyPr/>
        <a:lstStyle/>
        <a:p>
          <a:r>
            <a:rPr lang="cs-CZ" dirty="0"/>
            <a:t>FEMININUS – </a:t>
          </a:r>
          <a:r>
            <a:rPr lang="cs-CZ" b="1" dirty="0"/>
            <a:t>Kongenitální adrenální hyperplazie</a:t>
          </a:r>
        </a:p>
      </dgm:t>
    </dgm:pt>
    <dgm:pt modelId="{5D70C70E-C60A-4213-9A21-A6CB0844D1AE}" type="parTrans" cxnId="{8710F787-D51A-4A5C-99E8-1DC2108F885A}">
      <dgm:prSet/>
      <dgm:spPr/>
      <dgm:t>
        <a:bodyPr/>
        <a:lstStyle/>
        <a:p>
          <a:endParaRPr lang="cs-CZ"/>
        </a:p>
      </dgm:t>
    </dgm:pt>
    <dgm:pt modelId="{B9C37B6E-FAD3-4AB9-9A1C-BBDCC31E7EC2}" type="sibTrans" cxnId="{8710F787-D51A-4A5C-99E8-1DC2108F885A}">
      <dgm:prSet/>
      <dgm:spPr/>
      <dgm:t>
        <a:bodyPr/>
        <a:lstStyle/>
        <a:p>
          <a:endParaRPr lang="cs-CZ"/>
        </a:p>
      </dgm:t>
    </dgm:pt>
    <dgm:pt modelId="{A9C91B3A-227B-4964-860A-9F9EB6350858}">
      <dgm:prSet phldrT="[Text]"/>
      <dgm:spPr/>
      <dgm:t>
        <a:bodyPr/>
        <a:lstStyle/>
        <a:p>
          <a:r>
            <a:rPr lang="cs-CZ" b="1" dirty="0"/>
            <a:t>MASKULINIZOVANÝ ZEVNÍ GENITÁL </a:t>
          </a:r>
          <a:r>
            <a:rPr lang="cs-CZ" dirty="0"/>
            <a:t>(PODOBÁ SE MUŽSKÉMU)</a:t>
          </a:r>
        </a:p>
        <a:p>
          <a:r>
            <a:rPr lang="cs-CZ" dirty="0"/>
            <a:t>+ </a:t>
          </a:r>
        </a:p>
        <a:p>
          <a:r>
            <a:rPr lang="cs-CZ" dirty="0"/>
            <a:t>DISTÁLNÍ ÚSEK POCHVY ZÚŽENÝ AŽ STENOTICKÝ</a:t>
          </a:r>
        </a:p>
      </dgm:t>
    </dgm:pt>
    <dgm:pt modelId="{D385DA3D-64C8-41CF-8D68-A08D3F36DA6E}" type="parTrans" cxnId="{F97AF7CF-E074-484D-AE7E-3C72CF3B371C}">
      <dgm:prSet/>
      <dgm:spPr/>
      <dgm:t>
        <a:bodyPr/>
        <a:lstStyle/>
        <a:p>
          <a:endParaRPr lang="cs-CZ"/>
        </a:p>
      </dgm:t>
    </dgm:pt>
    <dgm:pt modelId="{2001D7F4-364C-480C-A022-58297611D15F}" type="sibTrans" cxnId="{F97AF7CF-E074-484D-AE7E-3C72CF3B371C}">
      <dgm:prSet/>
      <dgm:spPr/>
      <dgm:t>
        <a:bodyPr/>
        <a:lstStyle/>
        <a:p>
          <a:endParaRPr lang="cs-CZ"/>
        </a:p>
      </dgm:t>
    </dgm:pt>
    <dgm:pt modelId="{14A4545C-F537-4063-B7D4-57ACAC38C7EF}">
      <dgm:prSet phldrT="[Text]" custT="1"/>
      <dgm:spPr/>
      <dgm:t>
        <a:bodyPr/>
        <a:lstStyle/>
        <a:p>
          <a:r>
            <a:rPr lang="cs-CZ" sz="2400" b="1" dirty="0"/>
            <a:t>NORMÁLNĚ VYVINUTÉ: </a:t>
          </a:r>
          <a:r>
            <a:rPr lang="cs-CZ" sz="2400" dirty="0"/>
            <a:t>GONÁDY, VEJCOVODY, DĚLOHA, HORNÍ ČÁST POCHVY</a:t>
          </a:r>
        </a:p>
      </dgm:t>
    </dgm:pt>
    <dgm:pt modelId="{1BC50ACF-C549-40D4-BFA8-C6ADCBE332C2}" type="parTrans" cxnId="{5A50280A-EF6D-40F2-8BB7-59DBA76AB377}">
      <dgm:prSet/>
      <dgm:spPr/>
      <dgm:t>
        <a:bodyPr/>
        <a:lstStyle/>
        <a:p>
          <a:endParaRPr lang="cs-CZ"/>
        </a:p>
      </dgm:t>
    </dgm:pt>
    <dgm:pt modelId="{D6EF0477-F6C2-401C-9664-4C384E481963}" type="sibTrans" cxnId="{5A50280A-EF6D-40F2-8BB7-59DBA76AB377}">
      <dgm:prSet/>
      <dgm:spPr/>
      <dgm:t>
        <a:bodyPr/>
        <a:lstStyle/>
        <a:p>
          <a:endParaRPr lang="cs-CZ"/>
        </a:p>
      </dgm:t>
    </dgm:pt>
    <dgm:pt modelId="{7E48AE2A-2D81-4DB4-A4E0-B91F4CF363A8}">
      <dgm:prSet phldrT="[Text]"/>
      <dgm:spPr/>
      <dgm:t>
        <a:bodyPr/>
        <a:lstStyle/>
        <a:p>
          <a:r>
            <a:rPr lang="cs-CZ" dirty="0"/>
            <a:t>DEFICIT ENZYMU (21 – HYDROXYLÁZA) -&gt; NADBYTEK ANDROGENŮ</a:t>
          </a:r>
        </a:p>
      </dgm:t>
    </dgm:pt>
    <dgm:pt modelId="{72EFE673-FAD1-48D4-9145-7A3B271EB8E5}" type="parTrans" cxnId="{B9DD8BD2-B09D-415E-8141-2099EE933F2C}">
      <dgm:prSet/>
      <dgm:spPr/>
      <dgm:t>
        <a:bodyPr/>
        <a:lstStyle/>
        <a:p>
          <a:endParaRPr lang="cs-CZ"/>
        </a:p>
      </dgm:t>
    </dgm:pt>
    <dgm:pt modelId="{93A63DAE-D8A6-4E3B-AB86-87D30E13563C}" type="sibTrans" cxnId="{B9DD8BD2-B09D-415E-8141-2099EE933F2C}">
      <dgm:prSet/>
      <dgm:spPr/>
      <dgm:t>
        <a:bodyPr/>
        <a:lstStyle/>
        <a:p>
          <a:endParaRPr lang="cs-CZ"/>
        </a:p>
      </dgm:t>
    </dgm:pt>
    <dgm:pt modelId="{A3551572-72F4-44C5-97F4-4925291F8AF2}">
      <dgm:prSet phldrT="[Text]"/>
      <dgm:spPr/>
      <dgm:t>
        <a:bodyPr/>
        <a:lstStyle/>
        <a:p>
          <a:r>
            <a:rPr lang="cs-CZ" dirty="0"/>
            <a:t>Terapie – kortikoidy, operace zevního genitálu</a:t>
          </a:r>
        </a:p>
      </dgm:t>
    </dgm:pt>
    <dgm:pt modelId="{11032A20-3CD5-4E1B-89B9-BB20F4DE9D43}" type="parTrans" cxnId="{77959A27-125B-4C89-884E-011DC1731DB5}">
      <dgm:prSet/>
      <dgm:spPr/>
      <dgm:t>
        <a:bodyPr/>
        <a:lstStyle/>
        <a:p>
          <a:endParaRPr lang="cs-CZ"/>
        </a:p>
      </dgm:t>
    </dgm:pt>
    <dgm:pt modelId="{33C73483-CD99-4A79-8657-9E481194848F}" type="sibTrans" cxnId="{77959A27-125B-4C89-884E-011DC1731DB5}">
      <dgm:prSet/>
      <dgm:spPr/>
      <dgm:t>
        <a:bodyPr/>
        <a:lstStyle/>
        <a:p>
          <a:endParaRPr lang="cs-CZ"/>
        </a:p>
      </dgm:t>
    </dgm:pt>
    <dgm:pt modelId="{378702ED-915C-42C7-9734-7B552198886D}">
      <dgm:prSet/>
      <dgm:spPr/>
      <dgm:t>
        <a:bodyPr/>
        <a:lstStyle/>
        <a:p>
          <a:r>
            <a:rPr lang="cs-CZ" dirty="0"/>
            <a:t>Nadprodukce androgenů již intrauterinně – projevy již při narození</a:t>
          </a:r>
        </a:p>
      </dgm:t>
    </dgm:pt>
    <dgm:pt modelId="{1088A2B1-5228-4954-BEAA-98F03CC90302}" type="parTrans" cxnId="{3EED022D-2DC8-4B8B-9DB1-1053D4B61326}">
      <dgm:prSet/>
      <dgm:spPr/>
      <dgm:t>
        <a:bodyPr/>
        <a:lstStyle/>
        <a:p>
          <a:endParaRPr lang="cs-CZ"/>
        </a:p>
      </dgm:t>
    </dgm:pt>
    <dgm:pt modelId="{7FB4CFA6-8F99-47C9-B11E-7A7839B14CF6}" type="sibTrans" cxnId="{3EED022D-2DC8-4B8B-9DB1-1053D4B61326}">
      <dgm:prSet/>
      <dgm:spPr/>
      <dgm:t>
        <a:bodyPr/>
        <a:lstStyle/>
        <a:p>
          <a:endParaRPr lang="cs-CZ"/>
        </a:p>
      </dgm:t>
    </dgm:pt>
    <dgm:pt modelId="{8BA01B9F-6787-42F3-9ABA-01EB35A1DADE}" type="pres">
      <dgm:prSet presAssocID="{76CE3384-13C6-4382-8715-0A7490D7072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2B90F55-5A17-4487-B0E4-31AE8DBBBF08}" type="pres">
      <dgm:prSet presAssocID="{D1E449B5-F788-417B-89AD-8B766D0E225A}" presName="singleCycle" presStyleCnt="0"/>
      <dgm:spPr/>
    </dgm:pt>
    <dgm:pt modelId="{3FD4E9FD-A0C3-4393-BADD-4835E427C19B}" type="pres">
      <dgm:prSet presAssocID="{D1E449B5-F788-417B-89AD-8B766D0E225A}" presName="singleCenter" presStyleLbl="node1" presStyleIdx="0" presStyleCnt="6" custLinFactNeighborX="31877" custLinFactNeighborY="-2301">
        <dgm:presLayoutVars>
          <dgm:chMax val="7"/>
          <dgm:chPref val="7"/>
        </dgm:presLayoutVars>
      </dgm:prSet>
      <dgm:spPr/>
    </dgm:pt>
    <dgm:pt modelId="{DC764779-385E-4D61-946C-869C472A33D9}" type="pres">
      <dgm:prSet presAssocID="{D385DA3D-64C8-41CF-8D68-A08D3F36DA6E}" presName="Name56" presStyleLbl="parChTrans1D2" presStyleIdx="0" presStyleCnt="5"/>
      <dgm:spPr/>
    </dgm:pt>
    <dgm:pt modelId="{123AD41E-A8BA-4049-A271-1FBA31E6EFA2}" type="pres">
      <dgm:prSet presAssocID="{A9C91B3A-227B-4964-860A-9F9EB6350858}" presName="text0" presStyleLbl="node1" presStyleIdx="1" presStyleCnt="6" custScaleX="209578" custScaleY="145219" custRadScaleRad="93017" custRadScaleInc="18807">
        <dgm:presLayoutVars>
          <dgm:bulletEnabled val="1"/>
        </dgm:presLayoutVars>
      </dgm:prSet>
      <dgm:spPr/>
    </dgm:pt>
    <dgm:pt modelId="{063F5105-5030-45DD-98CB-42B507775557}" type="pres">
      <dgm:prSet presAssocID="{1BC50ACF-C549-40D4-BFA8-C6ADCBE332C2}" presName="Name56" presStyleLbl="parChTrans1D2" presStyleIdx="1" presStyleCnt="5"/>
      <dgm:spPr/>
    </dgm:pt>
    <dgm:pt modelId="{8E0A5761-1A29-4A72-B853-ADB8B2DA14B7}" type="pres">
      <dgm:prSet presAssocID="{14A4545C-F537-4063-B7D4-57ACAC38C7EF}" presName="text0" presStyleLbl="node1" presStyleIdx="2" presStyleCnt="6" custScaleX="222410" custScaleY="177340" custRadScaleRad="191252" custRadScaleInc="-19905">
        <dgm:presLayoutVars>
          <dgm:bulletEnabled val="1"/>
        </dgm:presLayoutVars>
      </dgm:prSet>
      <dgm:spPr/>
    </dgm:pt>
    <dgm:pt modelId="{3C9AF6AC-FF99-4F30-AF50-178E81561071}" type="pres">
      <dgm:prSet presAssocID="{11032A20-3CD5-4E1B-89B9-BB20F4DE9D43}" presName="Name56" presStyleLbl="parChTrans1D2" presStyleIdx="2" presStyleCnt="5"/>
      <dgm:spPr/>
    </dgm:pt>
    <dgm:pt modelId="{9E569DA0-AE85-470A-BA58-A53B021CB69B}" type="pres">
      <dgm:prSet presAssocID="{A3551572-72F4-44C5-97F4-4925291F8AF2}" presName="text0" presStyleLbl="node1" presStyleIdx="3" presStyleCnt="6" custScaleX="172854" custScaleY="147247" custRadScaleRad="166317" custRadScaleInc="-96220">
        <dgm:presLayoutVars>
          <dgm:bulletEnabled val="1"/>
        </dgm:presLayoutVars>
      </dgm:prSet>
      <dgm:spPr/>
    </dgm:pt>
    <dgm:pt modelId="{DEF4F723-7EAE-463E-81E3-D159E2BC23EE}" type="pres">
      <dgm:prSet presAssocID="{1088A2B1-5228-4954-BEAA-98F03CC90302}" presName="Name56" presStyleLbl="parChTrans1D2" presStyleIdx="3" presStyleCnt="5"/>
      <dgm:spPr/>
    </dgm:pt>
    <dgm:pt modelId="{7C99171C-291E-47AD-91AB-A937E1A573B1}" type="pres">
      <dgm:prSet presAssocID="{378702ED-915C-42C7-9734-7B552198886D}" presName="text0" presStyleLbl="node1" presStyleIdx="4" presStyleCnt="6" custScaleX="455399" custScaleY="104250" custRadScaleRad="89278" custRadScaleInc="14379">
        <dgm:presLayoutVars>
          <dgm:bulletEnabled val="1"/>
        </dgm:presLayoutVars>
      </dgm:prSet>
      <dgm:spPr/>
    </dgm:pt>
    <dgm:pt modelId="{5E2C694A-58AC-460D-B89E-C9DA72C61A88}" type="pres">
      <dgm:prSet presAssocID="{72EFE673-FAD1-48D4-9145-7A3B271EB8E5}" presName="Name56" presStyleLbl="parChTrans1D2" presStyleIdx="4" presStyleCnt="5"/>
      <dgm:spPr/>
    </dgm:pt>
    <dgm:pt modelId="{005519E2-1B95-44B8-B025-FB9DD1114CAD}" type="pres">
      <dgm:prSet presAssocID="{7E48AE2A-2D81-4DB4-A4E0-B91F4CF363A8}" presName="text0" presStyleLbl="node1" presStyleIdx="5" presStyleCnt="6" custScaleX="299483" custScaleY="98987" custRadScaleRad="117617" custRadScaleInc="-69513">
        <dgm:presLayoutVars>
          <dgm:bulletEnabled val="1"/>
        </dgm:presLayoutVars>
      </dgm:prSet>
      <dgm:spPr/>
    </dgm:pt>
  </dgm:ptLst>
  <dgm:cxnLst>
    <dgm:cxn modelId="{600ECA02-F152-455E-8C37-E281F7156D72}" type="presOf" srcId="{A3551572-72F4-44C5-97F4-4925291F8AF2}" destId="{9E569DA0-AE85-470A-BA58-A53B021CB69B}" srcOrd="0" destOrd="0" presId="urn:microsoft.com/office/officeart/2008/layout/RadialCluster"/>
    <dgm:cxn modelId="{5A50280A-EF6D-40F2-8BB7-59DBA76AB377}" srcId="{D1E449B5-F788-417B-89AD-8B766D0E225A}" destId="{14A4545C-F537-4063-B7D4-57ACAC38C7EF}" srcOrd="1" destOrd="0" parTransId="{1BC50ACF-C549-40D4-BFA8-C6ADCBE332C2}" sibTransId="{D6EF0477-F6C2-401C-9664-4C384E481963}"/>
    <dgm:cxn modelId="{FD611D0E-8F80-43CB-85E9-A80FB9683210}" type="presOf" srcId="{D1E449B5-F788-417B-89AD-8B766D0E225A}" destId="{3FD4E9FD-A0C3-4393-BADD-4835E427C19B}" srcOrd="0" destOrd="0" presId="urn:microsoft.com/office/officeart/2008/layout/RadialCluster"/>
    <dgm:cxn modelId="{77959A27-125B-4C89-884E-011DC1731DB5}" srcId="{D1E449B5-F788-417B-89AD-8B766D0E225A}" destId="{A3551572-72F4-44C5-97F4-4925291F8AF2}" srcOrd="2" destOrd="0" parTransId="{11032A20-3CD5-4E1B-89B9-BB20F4DE9D43}" sibTransId="{33C73483-CD99-4A79-8657-9E481194848F}"/>
    <dgm:cxn modelId="{250D5929-808A-460C-A664-D6EA1ADFFEDA}" type="presOf" srcId="{14A4545C-F537-4063-B7D4-57ACAC38C7EF}" destId="{8E0A5761-1A29-4A72-B853-ADB8B2DA14B7}" srcOrd="0" destOrd="0" presId="urn:microsoft.com/office/officeart/2008/layout/RadialCluster"/>
    <dgm:cxn modelId="{51999A2C-09E4-48EF-B776-E56C70FF54D7}" type="presOf" srcId="{1BC50ACF-C549-40D4-BFA8-C6ADCBE332C2}" destId="{063F5105-5030-45DD-98CB-42B507775557}" srcOrd="0" destOrd="0" presId="urn:microsoft.com/office/officeart/2008/layout/RadialCluster"/>
    <dgm:cxn modelId="{3EED022D-2DC8-4B8B-9DB1-1053D4B61326}" srcId="{D1E449B5-F788-417B-89AD-8B766D0E225A}" destId="{378702ED-915C-42C7-9734-7B552198886D}" srcOrd="3" destOrd="0" parTransId="{1088A2B1-5228-4954-BEAA-98F03CC90302}" sibTransId="{7FB4CFA6-8F99-47C9-B11E-7A7839B14CF6}"/>
    <dgm:cxn modelId="{7DD05E3B-BD61-41B4-AB39-183E588B1ECB}" type="presOf" srcId="{D385DA3D-64C8-41CF-8D68-A08D3F36DA6E}" destId="{DC764779-385E-4D61-946C-869C472A33D9}" srcOrd="0" destOrd="0" presId="urn:microsoft.com/office/officeart/2008/layout/RadialCluster"/>
    <dgm:cxn modelId="{C69B9D66-1245-45F9-9D44-536D5390631C}" type="presOf" srcId="{1088A2B1-5228-4954-BEAA-98F03CC90302}" destId="{DEF4F723-7EAE-463E-81E3-D159E2BC23EE}" srcOrd="0" destOrd="0" presId="urn:microsoft.com/office/officeart/2008/layout/RadialCluster"/>
    <dgm:cxn modelId="{E5D6B168-103F-4739-961F-4230C4BF752F}" type="presOf" srcId="{7E48AE2A-2D81-4DB4-A4E0-B91F4CF363A8}" destId="{005519E2-1B95-44B8-B025-FB9DD1114CAD}" srcOrd="0" destOrd="0" presId="urn:microsoft.com/office/officeart/2008/layout/RadialCluster"/>
    <dgm:cxn modelId="{44A62254-D19C-4EBA-A888-FD154EBBFE3C}" type="presOf" srcId="{A9C91B3A-227B-4964-860A-9F9EB6350858}" destId="{123AD41E-A8BA-4049-A271-1FBA31E6EFA2}" srcOrd="0" destOrd="0" presId="urn:microsoft.com/office/officeart/2008/layout/RadialCluster"/>
    <dgm:cxn modelId="{8710F787-D51A-4A5C-99E8-1DC2108F885A}" srcId="{76CE3384-13C6-4382-8715-0A7490D70729}" destId="{D1E449B5-F788-417B-89AD-8B766D0E225A}" srcOrd="0" destOrd="0" parTransId="{5D70C70E-C60A-4213-9A21-A6CB0844D1AE}" sibTransId="{B9C37B6E-FAD3-4AB9-9A1C-BBDCC31E7EC2}"/>
    <dgm:cxn modelId="{E48493A8-1E68-4824-911B-68CFBFB26F51}" type="presOf" srcId="{11032A20-3CD5-4E1B-89B9-BB20F4DE9D43}" destId="{3C9AF6AC-FF99-4F30-AF50-178E81561071}" srcOrd="0" destOrd="0" presId="urn:microsoft.com/office/officeart/2008/layout/RadialCluster"/>
    <dgm:cxn modelId="{D75A28AD-1E63-4E31-BF58-A8B5055FA57B}" type="presOf" srcId="{76CE3384-13C6-4382-8715-0A7490D70729}" destId="{8BA01B9F-6787-42F3-9ABA-01EB35A1DADE}" srcOrd="0" destOrd="0" presId="urn:microsoft.com/office/officeart/2008/layout/RadialCluster"/>
    <dgm:cxn modelId="{F97AF7CF-E074-484D-AE7E-3C72CF3B371C}" srcId="{D1E449B5-F788-417B-89AD-8B766D0E225A}" destId="{A9C91B3A-227B-4964-860A-9F9EB6350858}" srcOrd="0" destOrd="0" parTransId="{D385DA3D-64C8-41CF-8D68-A08D3F36DA6E}" sibTransId="{2001D7F4-364C-480C-A022-58297611D15F}"/>
    <dgm:cxn modelId="{B9DD8BD2-B09D-415E-8141-2099EE933F2C}" srcId="{D1E449B5-F788-417B-89AD-8B766D0E225A}" destId="{7E48AE2A-2D81-4DB4-A4E0-B91F4CF363A8}" srcOrd="4" destOrd="0" parTransId="{72EFE673-FAD1-48D4-9145-7A3B271EB8E5}" sibTransId="{93A63DAE-D8A6-4E3B-AB86-87D30E13563C}"/>
    <dgm:cxn modelId="{C9130BD5-8E95-438B-9F95-06798006C1A4}" type="presOf" srcId="{378702ED-915C-42C7-9734-7B552198886D}" destId="{7C99171C-291E-47AD-91AB-A937E1A573B1}" srcOrd="0" destOrd="0" presId="urn:microsoft.com/office/officeart/2008/layout/RadialCluster"/>
    <dgm:cxn modelId="{287D61FA-9B13-4878-ADE5-8B89E7D829CC}" type="presOf" srcId="{72EFE673-FAD1-48D4-9145-7A3B271EB8E5}" destId="{5E2C694A-58AC-460D-B89E-C9DA72C61A88}" srcOrd="0" destOrd="0" presId="urn:microsoft.com/office/officeart/2008/layout/RadialCluster"/>
    <dgm:cxn modelId="{1D28B53F-5323-4DEE-8F53-55CD2E622D00}" type="presParOf" srcId="{8BA01B9F-6787-42F3-9ABA-01EB35A1DADE}" destId="{A2B90F55-5A17-4487-B0E4-31AE8DBBBF08}" srcOrd="0" destOrd="0" presId="urn:microsoft.com/office/officeart/2008/layout/RadialCluster"/>
    <dgm:cxn modelId="{14827C90-841F-4D91-9145-8F9D5074C613}" type="presParOf" srcId="{A2B90F55-5A17-4487-B0E4-31AE8DBBBF08}" destId="{3FD4E9FD-A0C3-4393-BADD-4835E427C19B}" srcOrd="0" destOrd="0" presId="urn:microsoft.com/office/officeart/2008/layout/RadialCluster"/>
    <dgm:cxn modelId="{9EF0AD58-F0CD-4FFA-9307-E6D021D53967}" type="presParOf" srcId="{A2B90F55-5A17-4487-B0E4-31AE8DBBBF08}" destId="{DC764779-385E-4D61-946C-869C472A33D9}" srcOrd="1" destOrd="0" presId="urn:microsoft.com/office/officeart/2008/layout/RadialCluster"/>
    <dgm:cxn modelId="{77AE5933-9664-4B0B-97DF-1E036DB09488}" type="presParOf" srcId="{A2B90F55-5A17-4487-B0E4-31AE8DBBBF08}" destId="{123AD41E-A8BA-4049-A271-1FBA31E6EFA2}" srcOrd="2" destOrd="0" presId="urn:microsoft.com/office/officeart/2008/layout/RadialCluster"/>
    <dgm:cxn modelId="{DDAC516A-4957-4087-BE6F-D8FCD13E4A90}" type="presParOf" srcId="{A2B90F55-5A17-4487-B0E4-31AE8DBBBF08}" destId="{063F5105-5030-45DD-98CB-42B507775557}" srcOrd="3" destOrd="0" presId="urn:microsoft.com/office/officeart/2008/layout/RadialCluster"/>
    <dgm:cxn modelId="{98AB2B0B-CBAE-4ED6-8784-85DC4B543B45}" type="presParOf" srcId="{A2B90F55-5A17-4487-B0E4-31AE8DBBBF08}" destId="{8E0A5761-1A29-4A72-B853-ADB8B2DA14B7}" srcOrd="4" destOrd="0" presId="urn:microsoft.com/office/officeart/2008/layout/RadialCluster"/>
    <dgm:cxn modelId="{6F9BA4BE-8571-4F6D-AF5C-D078A0890EC3}" type="presParOf" srcId="{A2B90F55-5A17-4487-B0E4-31AE8DBBBF08}" destId="{3C9AF6AC-FF99-4F30-AF50-178E81561071}" srcOrd="5" destOrd="0" presId="urn:microsoft.com/office/officeart/2008/layout/RadialCluster"/>
    <dgm:cxn modelId="{C838B7E3-8A17-4075-AC50-9CE37650F53B}" type="presParOf" srcId="{A2B90F55-5A17-4487-B0E4-31AE8DBBBF08}" destId="{9E569DA0-AE85-470A-BA58-A53B021CB69B}" srcOrd="6" destOrd="0" presId="urn:microsoft.com/office/officeart/2008/layout/RadialCluster"/>
    <dgm:cxn modelId="{07B26E67-0339-4929-B0B7-3B4976DA68B8}" type="presParOf" srcId="{A2B90F55-5A17-4487-B0E4-31AE8DBBBF08}" destId="{DEF4F723-7EAE-463E-81E3-D159E2BC23EE}" srcOrd="7" destOrd="0" presId="urn:microsoft.com/office/officeart/2008/layout/RadialCluster"/>
    <dgm:cxn modelId="{2D39DDBA-159A-418A-AE0F-9376142988B3}" type="presParOf" srcId="{A2B90F55-5A17-4487-B0E4-31AE8DBBBF08}" destId="{7C99171C-291E-47AD-91AB-A937E1A573B1}" srcOrd="8" destOrd="0" presId="urn:microsoft.com/office/officeart/2008/layout/RadialCluster"/>
    <dgm:cxn modelId="{14C9C279-7B17-4688-B2F1-184DDC5EB00B}" type="presParOf" srcId="{A2B90F55-5A17-4487-B0E4-31AE8DBBBF08}" destId="{5E2C694A-58AC-460D-B89E-C9DA72C61A88}" srcOrd="9" destOrd="0" presId="urn:microsoft.com/office/officeart/2008/layout/RadialCluster"/>
    <dgm:cxn modelId="{74D97C35-57C3-4305-A0A4-32F0E78F4710}" type="presParOf" srcId="{A2B90F55-5A17-4487-B0E4-31AE8DBBBF08}" destId="{005519E2-1B95-44B8-B025-FB9DD1114CAD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CE3384-13C6-4382-8715-0A7490D70729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1E449B5-F788-417B-89AD-8B766D0E225A}">
      <dgm:prSet phldrT="[Text]"/>
      <dgm:spPr>
        <a:solidFill>
          <a:srgbClr val="E7BC29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r>
            <a:rPr lang="cs-CZ" dirty="0">
              <a:solidFill>
                <a:schemeClr val="tx1"/>
              </a:solidFill>
            </a:rPr>
            <a:t>MASCULINUS – </a:t>
          </a:r>
          <a:r>
            <a:rPr lang="cs-CZ" b="1" dirty="0">
              <a:solidFill>
                <a:schemeClr val="tx1"/>
              </a:solidFill>
            </a:rPr>
            <a:t>Syndrom testikulární feminizace</a:t>
          </a:r>
        </a:p>
      </dgm:t>
    </dgm:pt>
    <dgm:pt modelId="{5D70C70E-C60A-4213-9A21-A6CB0844D1AE}" type="parTrans" cxnId="{8710F787-D51A-4A5C-99E8-1DC2108F885A}">
      <dgm:prSet/>
      <dgm:spPr/>
      <dgm:t>
        <a:bodyPr/>
        <a:lstStyle/>
        <a:p>
          <a:endParaRPr lang="cs-CZ"/>
        </a:p>
      </dgm:t>
    </dgm:pt>
    <dgm:pt modelId="{B9C37B6E-FAD3-4AB9-9A1C-BBDCC31E7EC2}" type="sibTrans" cxnId="{8710F787-D51A-4A5C-99E8-1DC2108F885A}">
      <dgm:prSet/>
      <dgm:spPr/>
      <dgm:t>
        <a:bodyPr/>
        <a:lstStyle/>
        <a:p>
          <a:endParaRPr lang="cs-CZ"/>
        </a:p>
      </dgm:t>
    </dgm:pt>
    <dgm:pt modelId="{A9C91B3A-227B-4964-860A-9F9EB6350858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cs-CZ" b="0" dirty="0">
              <a:solidFill>
                <a:schemeClr val="tx1"/>
              </a:solidFill>
            </a:rPr>
            <a:t>Zevní genitál ženský</a:t>
          </a:r>
        </a:p>
      </dgm:t>
    </dgm:pt>
    <dgm:pt modelId="{D385DA3D-64C8-41CF-8D68-A08D3F36DA6E}" type="parTrans" cxnId="{F97AF7CF-E074-484D-AE7E-3C72CF3B371C}">
      <dgm:prSet/>
      <dgm:spPr/>
      <dgm:t>
        <a:bodyPr/>
        <a:lstStyle/>
        <a:p>
          <a:endParaRPr lang="cs-CZ"/>
        </a:p>
      </dgm:t>
    </dgm:pt>
    <dgm:pt modelId="{2001D7F4-364C-480C-A022-58297611D15F}" type="sibTrans" cxnId="{F97AF7CF-E074-484D-AE7E-3C72CF3B371C}">
      <dgm:prSet/>
      <dgm:spPr/>
      <dgm:t>
        <a:bodyPr/>
        <a:lstStyle/>
        <a:p>
          <a:endParaRPr lang="cs-CZ"/>
        </a:p>
      </dgm:t>
    </dgm:pt>
    <dgm:pt modelId="{14A4545C-F537-4063-B7D4-57ACAC38C7EF}">
      <dgm:prSet phldrT="[Text]" custT="1"/>
      <dgm:spPr>
        <a:solidFill>
          <a:srgbClr val="E7BC29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Není vyvinuté: děloha, vejcovody, horní oddíl pochvy</a:t>
          </a:r>
        </a:p>
      </dgm:t>
    </dgm:pt>
    <dgm:pt modelId="{1BC50ACF-C549-40D4-BFA8-C6ADCBE332C2}" type="parTrans" cxnId="{5A50280A-EF6D-40F2-8BB7-59DBA76AB377}">
      <dgm:prSet/>
      <dgm:spPr/>
      <dgm:t>
        <a:bodyPr/>
        <a:lstStyle/>
        <a:p>
          <a:endParaRPr lang="cs-CZ"/>
        </a:p>
      </dgm:t>
    </dgm:pt>
    <dgm:pt modelId="{D6EF0477-F6C2-401C-9664-4C384E481963}" type="sibTrans" cxnId="{5A50280A-EF6D-40F2-8BB7-59DBA76AB377}">
      <dgm:prSet/>
      <dgm:spPr/>
      <dgm:t>
        <a:bodyPr/>
        <a:lstStyle/>
        <a:p>
          <a:endParaRPr lang="cs-CZ"/>
        </a:p>
      </dgm:t>
    </dgm:pt>
    <dgm:pt modelId="{7E48AE2A-2D81-4DB4-A4E0-B91F4CF363A8}">
      <dgm:prSet phldrT="[Text]" custT="1"/>
      <dgm:spPr>
        <a:solidFill>
          <a:srgbClr val="E7BC29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CHYBĚNÍ RECEPTORŮ PRO ANDROGENY</a:t>
          </a:r>
        </a:p>
      </dgm:t>
    </dgm:pt>
    <dgm:pt modelId="{72EFE673-FAD1-48D4-9145-7A3B271EB8E5}" type="parTrans" cxnId="{B9DD8BD2-B09D-415E-8141-2099EE933F2C}">
      <dgm:prSet/>
      <dgm:spPr/>
      <dgm:t>
        <a:bodyPr/>
        <a:lstStyle/>
        <a:p>
          <a:endParaRPr lang="cs-CZ"/>
        </a:p>
      </dgm:t>
    </dgm:pt>
    <dgm:pt modelId="{93A63DAE-D8A6-4E3B-AB86-87D30E13563C}" type="sibTrans" cxnId="{B9DD8BD2-B09D-415E-8141-2099EE933F2C}">
      <dgm:prSet/>
      <dgm:spPr/>
      <dgm:t>
        <a:bodyPr/>
        <a:lstStyle/>
        <a:p>
          <a:endParaRPr lang="cs-CZ"/>
        </a:p>
      </dgm:t>
    </dgm:pt>
    <dgm:pt modelId="{A3551572-72F4-44C5-97F4-4925291F8AF2}">
      <dgm:prSet phldrT="[Text]" custT="1"/>
      <dgm:spPr>
        <a:solidFill>
          <a:srgbClr val="E7BC29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Většinou vypadají jako ženy, cítí se jako ženy..</a:t>
          </a:r>
        </a:p>
      </dgm:t>
    </dgm:pt>
    <dgm:pt modelId="{11032A20-3CD5-4E1B-89B9-BB20F4DE9D43}" type="parTrans" cxnId="{77959A27-125B-4C89-884E-011DC1731DB5}">
      <dgm:prSet/>
      <dgm:spPr/>
      <dgm:t>
        <a:bodyPr/>
        <a:lstStyle/>
        <a:p>
          <a:endParaRPr lang="cs-CZ"/>
        </a:p>
      </dgm:t>
    </dgm:pt>
    <dgm:pt modelId="{33C73483-CD99-4A79-8657-9E481194848F}" type="sibTrans" cxnId="{77959A27-125B-4C89-884E-011DC1731DB5}">
      <dgm:prSet/>
      <dgm:spPr/>
      <dgm:t>
        <a:bodyPr/>
        <a:lstStyle/>
        <a:p>
          <a:endParaRPr lang="cs-CZ"/>
        </a:p>
      </dgm:t>
    </dgm:pt>
    <dgm:pt modelId="{378702ED-915C-42C7-9734-7B552198886D}">
      <dgm:prSet custT="1"/>
      <dgm:spPr>
        <a:solidFill>
          <a:srgbClr val="E7BC29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VARLATA – v malé pánvi / tříselném kanálu / velkých </a:t>
          </a:r>
          <a:r>
            <a:rPr lang="cs-CZ" sz="2000" b="0" kern="1200" dirty="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lábiích</a:t>
          </a:r>
          <a:endParaRPr lang="cs-CZ" sz="2000" b="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DYSGENETICKÁ – RIZIKO CA!</a:t>
          </a:r>
        </a:p>
      </dgm:t>
    </dgm:pt>
    <dgm:pt modelId="{1088A2B1-5228-4954-BEAA-98F03CC90302}" type="parTrans" cxnId="{3EED022D-2DC8-4B8B-9DB1-1053D4B61326}">
      <dgm:prSet/>
      <dgm:spPr/>
      <dgm:t>
        <a:bodyPr/>
        <a:lstStyle/>
        <a:p>
          <a:endParaRPr lang="cs-CZ"/>
        </a:p>
      </dgm:t>
    </dgm:pt>
    <dgm:pt modelId="{7FB4CFA6-8F99-47C9-B11E-7A7839B14CF6}" type="sibTrans" cxnId="{3EED022D-2DC8-4B8B-9DB1-1053D4B61326}">
      <dgm:prSet/>
      <dgm:spPr/>
      <dgm:t>
        <a:bodyPr/>
        <a:lstStyle/>
        <a:p>
          <a:endParaRPr lang="cs-CZ"/>
        </a:p>
      </dgm:t>
    </dgm:pt>
    <dgm:pt modelId="{8BA01B9F-6787-42F3-9ABA-01EB35A1DADE}" type="pres">
      <dgm:prSet presAssocID="{76CE3384-13C6-4382-8715-0A7490D7072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2B90F55-5A17-4487-B0E4-31AE8DBBBF08}" type="pres">
      <dgm:prSet presAssocID="{D1E449B5-F788-417B-89AD-8B766D0E225A}" presName="singleCycle" presStyleCnt="0"/>
      <dgm:spPr/>
    </dgm:pt>
    <dgm:pt modelId="{3FD4E9FD-A0C3-4393-BADD-4835E427C19B}" type="pres">
      <dgm:prSet presAssocID="{D1E449B5-F788-417B-89AD-8B766D0E225A}" presName="singleCenter" presStyleLbl="node1" presStyleIdx="0" presStyleCnt="6" custLinFactNeighborX="31877" custLinFactNeighborY="-2301">
        <dgm:presLayoutVars>
          <dgm:chMax val="7"/>
          <dgm:chPref val="7"/>
        </dgm:presLayoutVars>
      </dgm:prSet>
      <dgm:spPr>
        <a:xfrm>
          <a:off x="5750476" y="1898772"/>
          <a:ext cx="1540565" cy="1540565"/>
        </a:xfrm>
        <a:prstGeom prst="roundRect">
          <a:avLst/>
        </a:prstGeom>
      </dgm:spPr>
    </dgm:pt>
    <dgm:pt modelId="{DC764779-385E-4D61-946C-869C472A33D9}" type="pres">
      <dgm:prSet presAssocID="{D385DA3D-64C8-41CF-8D68-A08D3F36DA6E}" presName="Name56" presStyleLbl="parChTrans1D2" presStyleIdx="0" presStyleCnt="5"/>
      <dgm:spPr/>
    </dgm:pt>
    <dgm:pt modelId="{123AD41E-A8BA-4049-A271-1FBA31E6EFA2}" type="pres">
      <dgm:prSet presAssocID="{A9C91B3A-227B-4964-860A-9F9EB6350858}" presName="text0" presStyleLbl="node1" presStyleIdx="1" presStyleCnt="6" custScaleX="209578" custScaleY="145219" custRadScaleRad="93017" custRadScaleInc="18807">
        <dgm:presLayoutVars>
          <dgm:bulletEnabled val="1"/>
        </dgm:presLayoutVars>
      </dgm:prSet>
      <dgm:spPr/>
    </dgm:pt>
    <dgm:pt modelId="{063F5105-5030-45DD-98CB-42B507775557}" type="pres">
      <dgm:prSet presAssocID="{1BC50ACF-C549-40D4-BFA8-C6ADCBE332C2}" presName="Name56" presStyleLbl="parChTrans1D2" presStyleIdx="1" presStyleCnt="5"/>
      <dgm:spPr/>
    </dgm:pt>
    <dgm:pt modelId="{8E0A5761-1A29-4A72-B853-ADB8B2DA14B7}" type="pres">
      <dgm:prSet presAssocID="{14A4545C-F537-4063-B7D4-57ACAC38C7EF}" presName="text0" presStyleLbl="node1" presStyleIdx="2" presStyleCnt="6" custScaleX="222410" custScaleY="177340" custRadScaleRad="191252" custRadScaleInc="-19905">
        <dgm:presLayoutVars>
          <dgm:bulletEnabled val="1"/>
        </dgm:presLayoutVars>
      </dgm:prSet>
      <dgm:spPr>
        <a:xfrm>
          <a:off x="7577202" y="99314"/>
          <a:ext cx="2295668" cy="1830465"/>
        </a:xfrm>
        <a:prstGeom prst="roundRect">
          <a:avLst/>
        </a:prstGeom>
      </dgm:spPr>
    </dgm:pt>
    <dgm:pt modelId="{3C9AF6AC-FF99-4F30-AF50-178E81561071}" type="pres">
      <dgm:prSet presAssocID="{11032A20-3CD5-4E1B-89B9-BB20F4DE9D43}" presName="Name56" presStyleLbl="parChTrans1D2" presStyleIdx="2" presStyleCnt="5"/>
      <dgm:spPr/>
    </dgm:pt>
    <dgm:pt modelId="{9E569DA0-AE85-470A-BA58-A53B021CB69B}" type="pres">
      <dgm:prSet presAssocID="{A3551572-72F4-44C5-97F4-4925291F8AF2}" presName="text0" presStyleLbl="node1" presStyleIdx="3" presStyleCnt="6" custScaleX="172854" custScaleY="147247" custRadScaleRad="173709" custRadScaleInc="-79432">
        <dgm:presLayoutVars>
          <dgm:bulletEnabled val="1"/>
        </dgm:presLayoutVars>
      </dgm:prSet>
      <dgm:spPr>
        <a:xfrm>
          <a:off x="7637519" y="3615354"/>
          <a:ext cx="1784162" cy="1519852"/>
        </a:xfrm>
        <a:prstGeom prst="roundRect">
          <a:avLst/>
        </a:prstGeom>
      </dgm:spPr>
    </dgm:pt>
    <dgm:pt modelId="{DEF4F723-7EAE-463E-81E3-D159E2BC23EE}" type="pres">
      <dgm:prSet presAssocID="{1088A2B1-5228-4954-BEAA-98F03CC90302}" presName="Name56" presStyleLbl="parChTrans1D2" presStyleIdx="3" presStyleCnt="5"/>
      <dgm:spPr/>
    </dgm:pt>
    <dgm:pt modelId="{7C99171C-291E-47AD-91AB-A937E1A573B1}" type="pres">
      <dgm:prSet presAssocID="{378702ED-915C-42C7-9734-7B552198886D}" presName="text0" presStyleLbl="node1" presStyleIdx="4" presStyleCnt="6" custScaleX="455399" custScaleY="104250">
        <dgm:presLayoutVars>
          <dgm:bulletEnabled val="1"/>
        </dgm:presLayoutVars>
      </dgm:prSet>
      <dgm:spPr>
        <a:xfrm>
          <a:off x="1528214" y="3974825"/>
          <a:ext cx="4700531" cy="1076046"/>
        </a:xfrm>
        <a:prstGeom prst="roundRect">
          <a:avLst/>
        </a:prstGeom>
      </dgm:spPr>
    </dgm:pt>
    <dgm:pt modelId="{5E2C694A-58AC-460D-B89E-C9DA72C61A88}" type="pres">
      <dgm:prSet presAssocID="{72EFE673-FAD1-48D4-9145-7A3B271EB8E5}" presName="Name56" presStyleLbl="parChTrans1D2" presStyleIdx="4" presStyleCnt="5"/>
      <dgm:spPr/>
    </dgm:pt>
    <dgm:pt modelId="{005519E2-1B95-44B8-B025-FB9DD1114CAD}" type="pres">
      <dgm:prSet presAssocID="{7E48AE2A-2D81-4DB4-A4E0-B91F4CF363A8}" presName="text0" presStyleLbl="node1" presStyleIdx="5" presStyleCnt="6" custScaleX="299483" custScaleY="98987" custRadScaleRad="117617" custRadScaleInc="-69513">
        <dgm:presLayoutVars>
          <dgm:bulletEnabled val="1"/>
        </dgm:presLayoutVars>
      </dgm:prSet>
      <dgm:spPr>
        <a:xfrm>
          <a:off x="1083131" y="2567610"/>
          <a:ext cx="3091199" cy="1021722"/>
        </a:xfrm>
        <a:prstGeom prst="roundRect">
          <a:avLst/>
        </a:prstGeom>
      </dgm:spPr>
    </dgm:pt>
  </dgm:ptLst>
  <dgm:cxnLst>
    <dgm:cxn modelId="{600ECA02-F152-455E-8C37-E281F7156D72}" type="presOf" srcId="{A3551572-72F4-44C5-97F4-4925291F8AF2}" destId="{9E569DA0-AE85-470A-BA58-A53B021CB69B}" srcOrd="0" destOrd="0" presId="urn:microsoft.com/office/officeart/2008/layout/RadialCluster"/>
    <dgm:cxn modelId="{5A50280A-EF6D-40F2-8BB7-59DBA76AB377}" srcId="{D1E449B5-F788-417B-89AD-8B766D0E225A}" destId="{14A4545C-F537-4063-B7D4-57ACAC38C7EF}" srcOrd="1" destOrd="0" parTransId="{1BC50ACF-C549-40D4-BFA8-C6ADCBE332C2}" sibTransId="{D6EF0477-F6C2-401C-9664-4C384E481963}"/>
    <dgm:cxn modelId="{FD611D0E-8F80-43CB-85E9-A80FB9683210}" type="presOf" srcId="{D1E449B5-F788-417B-89AD-8B766D0E225A}" destId="{3FD4E9FD-A0C3-4393-BADD-4835E427C19B}" srcOrd="0" destOrd="0" presId="urn:microsoft.com/office/officeart/2008/layout/RadialCluster"/>
    <dgm:cxn modelId="{77959A27-125B-4C89-884E-011DC1731DB5}" srcId="{D1E449B5-F788-417B-89AD-8B766D0E225A}" destId="{A3551572-72F4-44C5-97F4-4925291F8AF2}" srcOrd="2" destOrd="0" parTransId="{11032A20-3CD5-4E1B-89B9-BB20F4DE9D43}" sibTransId="{33C73483-CD99-4A79-8657-9E481194848F}"/>
    <dgm:cxn modelId="{250D5929-808A-460C-A664-D6EA1ADFFEDA}" type="presOf" srcId="{14A4545C-F537-4063-B7D4-57ACAC38C7EF}" destId="{8E0A5761-1A29-4A72-B853-ADB8B2DA14B7}" srcOrd="0" destOrd="0" presId="urn:microsoft.com/office/officeart/2008/layout/RadialCluster"/>
    <dgm:cxn modelId="{51999A2C-09E4-48EF-B776-E56C70FF54D7}" type="presOf" srcId="{1BC50ACF-C549-40D4-BFA8-C6ADCBE332C2}" destId="{063F5105-5030-45DD-98CB-42B507775557}" srcOrd="0" destOrd="0" presId="urn:microsoft.com/office/officeart/2008/layout/RadialCluster"/>
    <dgm:cxn modelId="{3EED022D-2DC8-4B8B-9DB1-1053D4B61326}" srcId="{D1E449B5-F788-417B-89AD-8B766D0E225A}" destId="{378702ED-915C-42C7-9734-7B552198886D}" srcOrd="3" destOrd="0" parTransId="{1088A2B1-5228-4954-BEAA-98F03CC90302}" sibTransId="{7FB4CFA6-8F99-47C9-B11E-7A7839B14CF6}"/>
    <dgm:cxn modelId="{7DD05E3B-BD61-41B4-AB39-183E588B1ECB}" type="presOf" srcId="{D385DA3D-64C8-41CF-8D68-A08D3F36DA6E}" destId="{DC764779-385E-4D61-946C-869C472A33D9}" srcOrd="0" destOrd="0" presId="urn:microsoft.com/office/officeart/2008/layout/RadialCluster"/>
    <dgm:cxn modelId="{C69B9D66-1245-45F9-9D44-536D5390631C}" type="presOf" srcId="{1088A2B1-5228-4954-BEAA-98F03CC90302}" destId="{DEF4F723-7EAE-463E-81E3-D159E2BC23EE}" srcOrd="0" destOrd="0" presId="urn:microsoft.com/office/officeart/2008/layout/RadialCluster"/>
    <dgm:cxn modelId="{E5D6B168-103F-4739-961F-4230C4BF752F}" type="presOf" srcId="{7E48AE2A-2D81-4DB4-A4E0-B91F4CF363A8}" destId="{005519E2-1B95-44B8-B025-FB9DD1114CAD}" srcOrd="0" destOrd="0" presId="urn:microsoft.com/office/officeart/2008/layout/RadialCluster"/>
    <dgm:cxn modelId="{44A62254-D19C-4EBA-A888-FD154EBBFE3C}" type="presOf" srcId="{A9C91B3A-227B-4964-860A-9F9EB6350858}" destId="{123AD41E-A8BA-4049-A271-1FBA31E6EFA2}" srcOrd="0" destOrd="0" presId="urn:microsoft.com/office/officeart/2008/layout/RadialCluster"/>
    <dgm:cxn modelId="{8710F787-D51A-4A5C-99E8-1DC2108F885A}" srcId="{76CE3384-13C6-4382-8715-0A7490D70729}" destId="{D1E449B5-F788-417B-89AD-8B766D0E225A}" srcOrd="0" destOrd="0" parTransId="{5D70C70E-C60A-4213-9A21-A6CB0844D1AE}" sibTransId="{B9C37B6E-FAD3-4AB9-9A1C-BBDCC31E7EC2}"/>
    <dgm:cxn modelId="{E48493A8-1E68-4824-911B-68CFBFB26F51}" type="presOf" srcId="{11032A20-3CD5-4E1B-89B9-BB20F4DE9D43}" destId="{3C9AF6AC-FF99-4F30-AF50-178E81561071}" srcOrd="0" destOrd="0" presId="urn:microsoft.com/office/officeart/2008/layout/RadialCluster"/>
    <dgm:cxn modelId="{D75A28AD-1E63-4E31-BF58-A8B5055FA57B}" type="presOf" srcId="{76CE3384-13C6-4382-8715-0A7490D70729}" destId="{8BA01B9F-6787-42F3-9ABA-01EB35A1DADE}" srcOrd="0" destOrd="0" presId="urn:microsoft.com/office/officeart/2008/layout/RadialCluster"/>
    <dgm:cxn modelId="{F97AF7CF-E074-484D-AE7E-3C72CF3B371C}" srcId="{D1E449B5-F788-417B-89AD-8B766D0E225A}" destId="{A9C91B3A-227B-4964-860A-9F9EB6350858}" srcOrd="0" destOrd="0" parTransId="{D385DA3D-64C8-41CF-8D68-A08D3F36DA6E}" sibTransId="{2001D7F4-364C-480C-A022-58297611D15F}"/>
    <dgm:cxn modelId="{B9DD8BD2-B09D-415E-8141-2099EE933F2C}" srcId="{D1E449B5-F788-417B-89AD-8B766D0E225A}" destId="{7E48AE2A-2D81-4DB4-A4E0-B91F4CF363A8}" srcOrd="4" destOrd="0" parTransId="{72EFE673-FAD1-48D4-9145-7A3B271EB8E5}" sibTransId="{93A63DAE-D8A6-4E3B-AB86-87D30E13563C}"/>
    <dgm:cxn modelId="{C9130BD5-8E95-438B-9F95-06798006C1A4}" type="presOf" srcId="{378702ED-915C-42C7-9734-7B552198886D}" destId="{7C99171C-291E-47AD-91AB-A937E1A573B1}" srcOrd="0" destOrd="0" presId="urn:microsoft.com/office/officeart/2008/layout/RadialCluster"/>
    <dgm:cxn modelId="{287D61FA-9B13-4878-ADE5-8B89E7D829CC}" type="presOf" srcId="{72EFE673-FAD1-48D4-9145-7A3B271EB8E5}" destId="{5E2C694A-58AC-460D-B89E-C9DA72C61A88}" srcOrd="0" destOrd="0" presId="urn:microsoft.com/office/officeart/2008/layout/RadialCluster"/>
    <dgm:cxn modelId="{1D28B53F-5323-4DEE-8F53-55CD2E622D00}" type="presParOf" srcId="{8BA01B9F-6787-42F3-9ABA-01EB35A1DADE}" destId="{A2B90F55-5A17-4487-B0E4-31AE8DBBBF08}" srcOrd="0" destOrd="0" presId="urn:microsoft.com/office/officeart/2008/layout/RadialCluster"/>
    <dgm:cxn modelId="{14827C90-841F-4D91-9145-8F9D5074C613}" type="presParOf" srcId="{A2B90F55-5A17-4487-B0E4-31AE8DBBBF08}" destId="{3FD4E9FD-A0C3-4393-BADD-4835E427C19B}" srcOrd="0" destOrd="0" presId="urn:microsoft.com/office/officeart/2008/layout/RadialCluster"/>
    <dgm:cxn modelId="{9EF0AD58-F0CD-4FFA-9307-E6D021D53967}" type="presParOf" srcId="{A2B90F55-5A17-4487-B0E4-31AE8DBBBF08}" destId="{DC764779-385E-4D61-946C-869C472A33D9}" srcOrd="1" destOrd="0" presId="urn:microsoft.com/office/officeart/2008/layout/RadialCluster"/>
    <dgm:cxn modelId="{77AE5933-9664-4B0B-97DF-1E036DB09488}" type="presParOf" srcId="{A2B90F55-5A17-4487-B0E4-31AE8DBBBF08}" destId="{123AD41E-A8BA-4049-A271-1FBA31E6EFA2}" srcOrd="2" destOrd="0" presId="urn:microsoft.com/office/officeart/2008/layout/RadialCluster"/>
    <dgm:cxn modelId="{DDAC516A-4957-4087-BE6F-D8FCD13E4A90}" type="presParOf" srcId="{A2B90F55-5A17-4487-B0E4-31AE8DBBBF08}" destId="{063F5105-5030-45DD-98CB-42B507775557}" srcOrd="3" destOrd="0" presId="urn:microsoft.com/office/officeart/2008/layout/RadialCluster"/>
    <dgm:cxn modelId="{98AB2B0B-CBAE-4ED6-8784-85DC4B543B45}" type="presParOf" srcId="{A2B90F55-5A17-4487-B0E4-31AE8DBBBF08}" destId="{8E0A5761-1A29-4A72-B853-ADB8B2DA14B7}" srcOrd="4" destOrd="0" presId="urn:microsoft.com/office/officeart/2008/layout/RadialCluster"/>
    <dgm:cxn modelId="{6F9BA4BE-8571-4F6D-AF5C-D078A0890EC3}" type="presParOf" srcId="{A2B90F55-5A17-4487-B0E4-31AE8DBBBF08}" destId="{3C9AF6AC-FF99-4F30-AF50-178E81561071}" srcOrd="5" destOrd="0" presId="urn:microsoft.com/office/officeart/2008/layout/RadialCluster"/>
    <dgm:cxn modelId="{C838B7E3-8A17-4075-AC50-9CE37650F53B}" type="presParOf" srcId="{A2B90F55-5A17-4487-B0E4-31AE8DBBBF08}" destId="{9E569DA0-AE85-470A-BA58-A53B021CB69B}" srcOrd="6" destOrd="0" presId="urn:microsoft.com/office/officeart/2008/layout/RadialCluster"/>
    <dgm:cxn modelId="{07B26E67-0339-4929-B0B7-3B4976DA68B8}" type="presParOf" srcId="{A2B90F55-5A17-4487-B0E4-31AE8DBBBF08}" destId="{DEF4F723-7EAE-463E-81E3-D159E2BC23EE}" srcOrd="7" destOrd="0" presId="urn:microsoft.com/office/officeart/2008/layout/RadialCluster"/>
    <dgm:cxn modelId="{2D39DDBA-159A-418A-AE0F-9376142988B3}" type="presParOf" srcId="{A2B90F55-5A17-4487-B0E4-31AE8DBBBF08}" destId="{7C99171C-291E-47AD-91AB-A937E1A573B1}" srcOrd="8" destOrd="0" presId="urn:microsoft.com/office/officeart/2008/layout/RadialCluster"/>
    <dgm:cxn modelId="{14C9C279-7B17-4688-B2F1-184DDC5EB00B}" type="presParOf" srcId="{A2B90F55-5A17-4487-B0E4-31AE8DBBBF08}" destId="{5E2C694A-58AC-460D-B89E-C9DA72C61A88}" srcOrd="9" destOrd="0" presId="urn:microsoft.com/office/officeart/2008/layout/RadialCluster"/>
    <dgm:cxn modelId="{74D97C35-57C3-4305-A0A4-32F0E78F4710}" type="presParOf" srcId="{A2B90F55-5A17-4487-B0E4-31AE8DBBBF08}" destId="{005519E2-1B95-44B8-B025-FB9DD1114CAD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D53B2-ACA2-40FB-B323-4C7BCB0454DE}">
      <dsp:nvSpPr>
        <dsp:cNvPr id="0" name=""/>
        <dsp:cNvSpPr/>
      </dsp:nvSpPr>
      <dsp:spPr>
        <a:xfrm>
          <a:off x="4705246" y="2634573"/>
          <a:ext cx="1940718" cy="1940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 dirty="0"/>
            <a:t>VÝVOJOVÉ PORUCHY RODIDEL</a:t>
          </a:r>
        </a:p>
      </dsp:txBody>
      <dsp:txXfrm>
        <a:off x="4989458" y="2918785"/>
        <a:ext cx="1372294" cy="1372294"/>
      </dsp:txXfrm>
    </dsp:sp>
    <dsp:sp modelId="{608CE2E4-3C89-4C00-B2A6-8306A3E79EE3}">
      <dsp:nvSpPr>
        <dsp:cNvPr id="0" name=""/>
        <dsp:cNvSpPr/>
      </dsp:nvSpPr>
      <dsp:spPr>
        <a:xfrm rot="15368940">
          <a:off x="5200477" y="2032830"/>
          <a:ext cx="337695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/>
        </a:p>
      </dsp:txBody>
      <dsp:txXfrm rot="10800000">
        <a:off x="5263257" y="2213980"/>
        <a:ext cx="236387" cy="395906"/>
      </dsp:txXfrm>
    </dsp:sp>
    <dsp:sp modelId="{76850B9A-0BC2-4631-AC09-FDB04E9348AD}">
      <dsp:nvSpPr>
        <dsp:cNvPr id="0" name=""/>
        <dsp:cNvSpPr/>
      </dsp:nvSpPr>
      <dsp:spPr>
        <a:xfrm>
          <a:off x="2714750" y="5"/>
          <a:ext cx="4649496" cy="20501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Poruchy vývoje </a:t>
          </a:r>
          <a:r>
            <a:rPr lang="cs-CZ" sz="2800" kern="1200" dirty="0" err="1"/>
            <a:t>ovárií</a:t>
          </a:r>
          <a:r>
            <a:rPr lang="cs-CZ" sz="2800" kern="1200" dirty="0"/>
            <a:t> = ageneze, dysgeneze</a:t>
          </a:r>
        </a:p>
      </dsp:txBody>
      <dsp:txXfrm>
        <a:off x="3395653" y="300243"/>
        <a:ext cx="3287690" cy="1449679"/>
      </dsp:txXfrm>
    </dsp:sp>
    <dsp:sp modelId="{04117F72-62A4-46E0-A97A-44919717E1AA}">
      <dsp:nvSpPr>
        <dsp:cNvPr id="0" name=""/>
        <dsp:cNvSpPr/>
      </dsp:nvSpPr>
      <dsp:spPr>
        <a:xfrm rot="20625646">
          <a:off x="6750468" y="2906842"/>
          <a:ext cx="378297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/>
        </a:p>
      </dsp:txBody>
      <dsp:txXfrm>
        <a:off x="6752732" y="3054680"/>
        <a:ext cx="264808" cy="395906"/>
      </dsp:txXfrm>
    </dsp:sp>
    <dsp:sp modelId="{E5937AF8-C5B0-4824-9A4A-F7F289591A1B}">
      <dsp:nvSpPr>
        <dsp:cNvPr id="0" name=""/>
        <dsp:cNvSpPr/>
      </dsp:nvSpPr>
      <dsp:spPr>
        <a:xfrm>
          <a:off x="7123431" y="609596"/>
          <a:ext cx="4955528" cy="37038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Intersexuální malformace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/>
            <a:t>Pravý hermafroditismus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 err="1"/>
            <a:t>Pseudohermafroditismus</a:t>
          </a:r>
          <a:r>
            <a:rPr lang="cs-CZ" sz="2400" kern="1200" dirty="0"/>
            <a:t> </a:t>
          </a:r>
        </a:p>
      </dsp:txBody>
      <dsp:txXfrm>
        <a:off x="7849151" y="1152014"/>
        <a:ext cx="3504088" cy="2619025"/>
      </dsp:txXfrm>
    </dsp:sp>
    <dsp:sp modelId="{DDC8FCB8-7BDA-4C6D-B972-AB70852CCCE2}">
      <dsp:nvSpPr>
        <dsp:cNvPr id="0" name=""/>
        <dsp:cNvSpPr/>
      </dsp:nvSpPr>
      <dsp:spPr>
        <a:xfrm rot="2610360">
          <a:off x="6450236" y="4215568"/>
          <a:ext cx="432606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/>
        </a:p>
      </dsp:txBody>
      <dsp:txXfrm>
        <a:off x="6468061" y="4302864"/>
        <a:ext cx="302824" cy="395906"/>
      </dsp:txXfrm>
    </dsp:sp>
    <dsp:sp modelId="{730013AD-7E26-4D33-B446-FC56A6431E05}">
      <dsp:nvSpPr>
        <dsp:cNvPr id="0" name=""/>
        <dsp:cNvSpPr/>
      </dsp:nvSpPr>
      <dsp:spPr>
        <a:xfrm>
          <a:off x="6010403" y="4714529"/>
          <a:ext cx="3713118" cy="1940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Poruchy splývání pohlavních cest</a:t>
          </a:r>
        </a:p>
      </dsp:txBody>
      <dsp:txXfrm>
        <a:off x="6554177" y="4998741"/>
        <a:ext cx="2625570" cy="1372294"/>
      </dsp:txXfrm>
    </dsp:sp>
    <dsp:sp modelId="{73F847EB-8783-446C-BC6C-E90350F195F3}">
      <dsp:nvSpPr>
        <dsp:cNvPr id="0" name=""/>
        <dsp:cNvSpPr/>
      </dsp:nvSpPr>
      <dsp:spPr>
        <a:xfrm rot="8849498">
          <a:off x="4214511" y="4045077"/>
          <a:ext cx="505443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/>
        </a:p>
      </dsp:txBody>
      <dsp:txXfrm rot="10800000">
        <a:off x="4354265" y="4136300"/>
        <a:ext cx="353810" cy="395906"/>
      </dsp:txXfrm>
    </dsp:sp>
    <dsp:sp modelId="{E72C404E-A79F-49C1-A33F-7D1023869576}">
      <dsp:nvSpPr>
        <dsp:cNvPr id="0" name=""/>
        <dsp:cNvSpPr/>
      </dsp:nvSpPr>
      <dsp:spPr>
        <a:xfrm>
          <a:off x="927129" y="4278622"/>
          <a:ext cx="3642360" cy="23836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Poruchy průchodnosti pohlavních cest</a:t>
          </a:r>
        </a:p>
      </dsp:txBody>
      <dsp:txXfrm>
        <a:off x="1460540" y="4627694"/>
        <a:ext cx="2575538" cy="1685466"/>
      </dsp:txXfrm>
    </dsp:sp>
    <dsp:sp modelId="{E21C62B0-44CF-4BE4-859C-C0337A2705A1}">
      <dsp:nvSpPr>
        <dsp:cNvPr id="0" name=""/>
        <dsp:cNvSpPr/>
      </dsp:nvSpPr>
      <dsp:spPr>
        <a:xfrm rot="11634084">
          <a:off x="3951108" y="2917952"/>
          <a:ext cx="563685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/>
        </a:p>
      </dsp:txBody>
      <dsp:txXfrm rot="10800000">
        <a:off x="4117737" y="3070235"/>
        <a:ext cx="394580" cy="395906"/>
      </dsp:txXfrm>
    </dsp:sp>
    <dsp:sp modelId="{D1153E77-F89D-470B-88DE-9969615D39FC}">
      <dsp:nvSpPr>
        <dsp:cNvPr id="0" name=""/>
        <dsp:cNvSpPr/>
      </dsp:nvSpPr>
      <dsp:spPr>
        <a:xfrm>
          <a:off x="594754" y="1927056"/>
          <a:ext cx="3273953" cy="16510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Poruchy kombinované</a:t>
          </a:r>
        </a:p>
      </dsp:txBody>
      <dsp:txXfrm>
        <a:off x="1074213" y="2168843"/>
        <a:ext cx="2315035" cy="11674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4E9FD-A0C3-4393-BADD-4835E427C19B}">
      <dsp:nvSpPr>
        <dsp:cNvPr id="0" name=""/>
        <dsp:cNvSpPr/>
      </dsp:nvSpPr>
      <dsp:spPr>
        <a:xfrm>
          <a:off x="7183138" y="2535780"/>
          <a:ext cx="2057400" cy="2057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FEMININUS – </a:t>
          </a:r>
          <a:r>
            <a:rPr lang="cs-CZ" sz="2500" b="1" kern="1200" dirty="0"/>
            <a:t>Kongenitální adrenální hyperplazie</a:t>
          </a:r>
        </a:p>
      </dsp:txBody>
      <dsp:txXfrm>
        <a:off x="7283572" y="2636214"/>
        <a:ext cx="1856532" cy="1856532"/>
      </dsp:txXfrm>
    </dsp:sp>
    <dsp:sp modelId="{DC764779-385E-4D61-946C-869C472A33D9}">
      <dsp:nvSpPr>
        <dsp:cNvPr id="0" name=""/>
        <dsp:cNvSpPr/>
      </dsp:nvSpPr>
      <dsp:spPr>
        <a:xfrm rot="14338486">
          <a:off x="7152851" y="2286818"/>
          <a:ext cx="5810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104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AD41E-A8BA-4049-A271-1FBA31E6EFA2}">
      <dsp:nvSpPr>
        <dsp:cNvPr id="0" name=""/>
        <dsp:cNvSpPr/>
      </dsp:nvSpPr>
      <dsp:spPr>
        <a:xfrm>
          <a:off x="5247165" y="36073"/>
          <a:ext cx="2888945" cy="20017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MASKULINIZOVANÝ ZEVNÍ GENITÁL </a:t>
          </a:r>
          <a:r>
            <a:rPr lang="cs-CZ" sz="1700" kern="1200" dirty="0"/>
            <a:t>(PODOBÁ SE MUŽSKÉMU)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+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DISTÁLNÍ ÚSEK POCHVY ZÚŽENÝ AŽ STENOTICKÝ</a:t>
          </a:r>
        </a:p>
      </dsp:txBody>
      <dsp:txXfrm>
        <a:off x="5344884" y="133792"/>
        <a:ext cx="2693507" cy="1806345"/>
      </dsp:txXfrm>
    </dsp:sp>
    <dsp:sp modelId="{063F5105-5030-45DD-98CB-42B507775557}">
      <dsp:nvSpPr>
        <dsp:cNvPr id="0" name=""/>
        <dsp:cNvSpPr/>
      </dsp:nvSpPr>
      <dsp:spPr>
        <a:xfrm rot="19075306">
          <a:off x="9229288" y="2606439"/>
          <a:ext cx="872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29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0A5761-1A29-4A72-B853-ADB8B2DA14B7}">
      <dsp:nvSpPr>
        <dsp:cNvPr id="0" name=""/>
        <dsp:cNvSpPr/>
      </dsp:nvSpPr>
      <dsp:spPr>
        <a:xfrm>
          <a:off x="9126171" y="132632"/>
          <a:ext cx="3065828" cy="24445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NORMÁLNĚ VYVINUTÉ: </a:t>
          </a:r>
          <a:r>
            <a:rPr lang="cs-CZ" sz="2400" kern="1200" dirty="0"/>
            <a:t>GONÁDY, VEJCOVODY, DĚLOHA, HORNÍ ČÁST POCHVY</a:t>
          </a:r>
        </a:p>
      </dsp:txBody>
      <dsp:txXfrm>
        <a:off x="9245504" y="251965"/>
        <a:ext cx="2827162" cy="2205891"/>
      </dsp:txXfrm>
    </dsp:sp>
    <dsp:sp modelId="{3C9AF6AC-FF99-4F30-AF50-178E81561071}">
      <dsp:nvSpPr>
        <dsp:cNvPr id="0" name=""/>
        <dsp:cNvSpPr/>
      </dsp:nvSpPr>
      <dsp:spPr>
        <a:xfrm rot="1960236">
          <a:off x="9197055" y="4372511"/>
          <a:ext cx="5496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968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69DA0-AE85-470A-BA58-A53B021CB69B}">
      <dsp:nvSpPr>
        <dsp:cNvPr id="0" name=""/>
        <dsp:cNvSpPr/>
      </dsp:nvSpPr>
      <dsp:spPr>
        <a:xfrm>
          <a:off x="9703257" y="4269981"/>
          <a:ext cx="2382720" cy="20297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Terapie – kortikoidy, operace zevního genitálu</a:t>
          </a:r>
        </a:p>
      </dsp:txBody>
      <dsp:txXfrm>
        <a:off x="9802341" y="4369065"/>
        <a:ext cx="2184552" cy="1831570"/>
      </dsp:txXfrm>
    </dsp:sp>
    <dsp:sp modelId="{DEF4F723-7EAE-463E-81E3-D159E2BC23EE}">
      <dsp:nvSpPr>
        <dsp:cNvPr id="0" name=""/>
        <dsp:cNvSpPr/>
      </dsp:nvSpPr>
      <dsp:spPr>
        <a:xfrm rot="8977865">
          <a:off x="5808031" y="4540473"/>
          <a:ext cx="14763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639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99171C-291E-47AD-91AB-A937E1A573B1}">
      <dsp:nvSpPr>
        <dsp:cNvPr id="0" name=""/>
        <dsp:cNvSpPr/>
      </dsp:nvSpPr>
      <dsp:spPr>
        <a:xfrm>
          <a:off x="1544364" y="4913681"/>
          <a:ext cx="6277484" cy="14370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Nadprodukce androgenů již intrauterinně – projevy již při narození</a:t>
          </a:r>
        </a:p>
      </dsp:txBody>
      <dsp:txXfrm>
        <a:off x="1614515" y="4983832"/>
        <a:ext cx="6137182" cy="1296740"/>
      </dsp:txXfrm>
    </dsp:sp>
    <dsp:sp modelId="{5E2C694A-58AC-460D-B89E-C9DA72C61A88}">
      <dsp:nvSpPr>
        <dsp:cNvPr id="0" name=""/>
        <dsp:cNvSpPr/>
      </dsp:nvSpPr>
      <dsp:spPr>
        <a:xfrm rot="10439696">
          <a:off x="5072414" y="3783405"/>
          <a:ext cx="21165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1653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5519E2-1B95-44B8-B025-FB9DD1114CAD}">
      <dsp:nvSpPr>
        <dsp:cNvPr id="0" name=""/>
        <dsp:cNvSpPr/>
      </dsp:nvSpPr>
      <dsp:spPr>
        <a:xfrm>
          <a:off x="949973" y="3429002"/>
          <a:ext cx="4128247" cy="13644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DEFICIT ENZYMU (21 – HYDROXYLÁZA) -&gt; NADBYTEK ANDROGENŮ</a:t>
          </a:r>
        </a:p>
      </dsp:txBody>
      <dsp:txXfrm>
        <a:off x="1016582" y="3495611"/>
        <a:ext cx="3995029" cy="12312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4E9FD-A0C3-4393-BADD-4835E427C19B}">
      <dsp:nvSpPr>
        <dsp:cNvPr id="0" name=""/>
        <dsp:cNvSpPr/>
      </dsp:nvSpPr>
      <dsp:spPr>
        <a:xfrm>
          <a:off x="7152568" y="2464474"/>
          <a:ext cx="1999545" cy="1999545"/>
        </a:xfrm>
        <a:prstGeom prst="roundRect">
          <a:avLst/>
        </a:prstGeom>
        <a:solidFill>
          <a:srgbClr val="E7BC29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>
              <a:solidFill>
                <a:schemeClr val="tx1"/>
              </a:solidFill>
            </a:rPr>
            <a:t>MASCULINUS – </a:t>
          </a:r>
          <a:r>
            <a:rPr lang="cs-CZ" sz="2500" b="1" kern="1200" dirty="0">
              <a:solidFill>
                <a:schemeClr val="tx1"/>
              </a:solidFill>
            </a:rPr>
            <a:t>Syndrom testikulární feminizace</a:t>
          </a:r>
        </a:p>
      </dsp:txBody>
      <dsp:txXfrm>
        <a:off x="7250178" y="2562084"/>
        <a:ext cx="1804325" cy="1804325"/>
      </dsp:txXfrm>
    </dsp:sp>
    <dsp:sp modelId="{DC764779-385E-4D61-946C-869C472A33D9}">
      <dsp:nvSpPr>
        <dsp:cNvPr id="0" name=""/>
        <dsp:cNvSpPr/>
      </dsp:nvSpPr>
      <dsp:spPr>
        <a:xfrm rot="14338486">
          <a:off x="7123132" y="2222512"/>
          <a:ext cx="5647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471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AD41E-A8BA-4049-A271-1FBA31E6EFA2}">
      <dsp:nvSpPr>
        <dsp:cNvPr id="0" name=""/>
        <dsp:cNvSpPr/>
      </dsp:nvSpPr>
      <dsp:spPr>
        <a:xfrm>
          <a:off x="5271035" y="35058"/>
          <a:ext cx="2807707" cy="1945492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0" kern="1200" dirty="0">
              <a:solidFill>
                <a:schemeClr val="tx1"/>
              </a:solidFill>
            </a:rPr>
            <a:t>Zevní genitál ženský</a:t>
          </a:r>
        </a:p>
      </dsp:txBody>
      <dsp:txXfrm>
        <a:off x="5366006" y="130029"/>
        <a:ext cx="2617765" cy="1755550"/>
      </dsp:txXfrm>
    </dsp:sp>
    <dsp:sp modelId="{063F5105-5030-45DD-98CB-42B507775557}">
      <dsp:nvSpPr>
        <dsp:cNvPr id="0" name=""/>
        <dsp:cNvSpPr/>
      </dsp:nvSpPr>
      <dsp:spPr>
        <a:xfrm rot="19193793">
          <a:off x="9130664" y="2563488"/>
          <a:ext cx="1824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246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0A5761-1A29-4A72-B853-ADB8B2DA14B7}">
      <dsp:nvSpPr>
        <dsp:cNvPr id="0" name=""/>
        <dsp:cNvSpPr/>
      </dsp:nvSpPr>
      <dsp:spPr>
        <a:xfrm>
          <a:off x="9212383" y="128903"/>
          <a:ext cx="2979617" cy="2375816"/>
        </a:xfrm>
        <a:prstGeom prst="roundRect">
          <a:avLst/>
        </a:prstGeom>
        <a:solidFill>
          <a:srgbClr val="E7BC29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Není vyvinuté: děloha, vejcovody, horní oddíl pochvy</a:t>
          </a:r>
        </a:p>
      </dsp:txBody>
      <dsp:txXfrm>
        <a:off x="9328361" y="244881"/>
        <a:ext cx="2747661" cy="2143860"/>
      </dsp:txXfrm>
    </dsp:sp>
    <dsp:sp modelId="{3C9AF6AC-FF99-4F30-AF50-178E81561071}">
      <dsp:nvSpPr>
        <dsp:cNvPr id="0" name=""/>
        <dsp:cNvSpPr/>
      </dsp:nvSpPr>
      <dsp:spPr>
        <a:xfrm rot="2420590">
          <a:off x="9081954" y="4504392"/>
          <a:ext cx="5900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002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69DA0-AE85-470A-BA58-A53B021CB69B}">
      <dsp:nvSpPr>
        <dsp:cNvPr id="0" name=""/>
        <dsp:cNvSpPr/>
      </dsp:nvSpPr>
      <dsp:spPr>
        <a:xfrm>
          <a:off x="9601819" y="4692477"/>
          <a:ext cx="2315717" cy="1972661"/>
        </a:xfrm>
        <a:prstGeom prst="roundRect">
          <a:avLst/>
        </a:prstGeom>
        <a:solidFill>
          <a:srgbClr val="E7BC29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Většinou vypadají jako ženy, cítí se jako ženy..</a:t>
          </a:r>
        </a:p>
      </dsp:txBody>
      <dsp:txXfrm>
        <a:off x="9698116" y="4788774"/>
        <a:ext cx="2123123" cy="1780067"/>
      </dsp:txXfrm>
    </dsp:sp>
    <dsp:sp modelId="{DEF4F723-7EAE-463E-81E3-D159E2BC23EE}">
      <dsp:nvSpPr>
        <dsp:cNvPr id="0" name=""/>
        <dsp:cNvSpPr/>
      </dsp:nvSpPr>
      <dsp:spPr>
        <a:xfrm rot="8705550">
          <a:off x="5566823" y="4660469"/>
          <a:ext cx="17425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250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99171C-291E-47AD-91AB-A937E1A573B1}">
      <dsp:nvSpPr>
        <dsp:cNvPr id="0" name=""/>
        <dsp:cNvSpPr/>
      </dsp:nvSpPr>
      <dsp:spPr>
        <a:xfrm>
          <a:off x="1672367" y="5159045"/>
          <a:ext cx="6100961" cy="1396632"/>
        </a:xfrm>
        <a:prstGeom prst="roundRect">
          <a:avLst/>
        </a:prstGeom>
        <a:solidFill>
          <a:srgbClr val="E7BC29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VARLATA – v malé pánvi / tříselném kanálu / velkých </a:t>
          </a:r>
          <a:r>
            <a:rPr lang="cs-CZ" sz="2000" b="0" kern="1200" dirty="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lábiích</a:t>
          </a:r>
          <a:endParaRPr lang="cs-CZ" sz="2000" b="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DYSGENETICKÁ – RIZIKO CA!</a:t>
          </a:r>
        </a:p>
      </dsp:txBody>
      <dsp:txXfrm>
        <a:off x="1740545" y="5227223"/>
        <a:ext cx="5964605" cy="1260276"/>
      </dsp:txXfrm>
    </dsp:sp>
    <dsp:sp modelId="{5E2C694A-58AC-460D-B89E-C9DA72C61A88}">
      <dsp:nvSpPr>
        <dsp:cNvPr id="0" name=""/>
        <dsp:cNvSpPr/>
      </dsp:nvSpPr>
      <dsp:spPr>
        <a:xfrm rot="10439696">
          <a:off x="5101198" y="3677015"/>
          <a:ext cx="20570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5701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5519E2-1B95-44B8-B025-FB9DD1114CAD}">
      <dsp:nvSpPr>
        <dsp:cNvPr id="0" name=""/>
        <dsp:cNvSpPr/>
      </dsp:nvSpPr>
      <dsp:spPr>
        <a:xfrm>
          <a:off x="1094680" y="3332578"/>
          <a:ext cx="4012161" cy="1326124"/>
        </a:xfrm>
        <a:prstGeom prst="roundRect">
          <a:avLst/>
        </a:prstGeom>
        <a:solidFill>
          <a:srgbClr val="E7BC29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CHYBĚNÍ RECEPTORŮ PRO ANDROGENY</a:t>
          </a:r>
        </a:p>
      </dsp:txBody>
      <dsp:txXfrm>
        <a:off x="1159416" y="3397314"/>
        <a:ext cx="3882689" cy="1196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4BE79-3E46-4910-B4FE-F01CE9B4826C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E612C-7227-4777-9CF1-33614AAE4D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064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COC – kombinovaná hormonální antikoncepce</a:t>
            </a:r>
          </a:p>
          <a:p>
            <a:r>
              <a:rPr lang="cs-CZ" dirty="0"/>
              <a:t>Jakmile najdeme chromozom Y nebo jen SRY –&gt; gonády se odstraňují pro riziko </a:t>
            </a:r>
            <a:r>
              <a:rPr lang="cs-CZ" dirty="0" err="1"/>
              <a:t>malignizace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E612C-7227-4777-9CF1-33614AAE4D7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154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Osmosis</a:t>
            </a:r>
            <a:r>
              <a:rPr lang="cs-CZ" dirty="0"/>
              <a:t> - https://www.google.com/search?q=swyer+syndrome&amp;sxsrf=AJOqlzU33_qpM4sN4sdTeHcLMcy_DU1-2Q:1679126029078&amp;source=lnms&amp;tbm=isch&amp;sa=X&amp;ved=2ahUKEwjy7Pvz_-T9AhX1hP0HHSF4BT8Q_AUoAXoECAEQAw&amp;biw=1422&amp;bih=668&amp;dpr=1.35#imgrc=35Iiy3BNaM3k2M&amp;imgdii=ayk6yPR01DhwrM</a:t>
            </a:r>
          </a:p>
          <a:p>
            <a:endParaRPr lang="cs-CZ" dirty="0"/>
          </a:p>
          <a:p>
            <a:r>
              <a:rPr lang="cs-CZ" dirty="0"/>
              <a:t>Nevytváří se sekundární pohlavní znaky</a:t>
            </a:r>
          </a:p>
          <a:p>
            <a:r>
              <a:rPr lang="cs-CZ" dirty="0"/>
              <a:t>V pubertě – chybí pohlavní hormony kvůli chybějící funkci vaječníků – to lze řešit hormonální terapií, která během puberty umožní vývoj sekundárních pohlavních znaků + umožní menstruaci</a:t>
            </a:r>
          </a:p>
          <a:p>
            <a:r>
              <a:rPr lang="cs-CZ" dirty="0"/>
              <a:t>Žena je neplodná – možné IVF + darovaný oocyt.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E612C-7227-4777-9CF1-33614AAE4D7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551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Ovaria na jedné straně, </a:t>
            </a:r>
            <a:r>
              <a:rPr lang="cs-CZ" dirty="0" err="1"/>
              <a:t>testes</a:t>
            </a:r>
            <a:r>
              <a:rPr lang="cs-CZ" dirty="0"/>
              <a:t> na druhé straně nebo </a:t>
            </a:r>
            <a:r>
              <a:rPr lang="cs-CZ" dirty="0" err="1"/>
              <a:t>ovotestes</a:t>
            </a:r>
            <a:r>
              <a:rPr lang="cs-CZ" dirty="0"/>
              <a:t>)</a:t>
            </a:r>
          </a:p>
          <a:p>
            <a:r>
              <a:rPr lang="cs-CZ" dirty="0"/>
              <a:t>V důsledku </a:t>
            </a:r>
            <a:r>
              <a:rPr lang="cs-CZ" dirty="0" err="1"/>
              <a:t>mozaicismu</a:t>
            </a:r>
            <a:r>
              <a:rPr lang="cs-CZ" dirty="0"/>
              <a:t> genetického – tedy přítomnost ovariální i testikulární tkáně současně – část buněk má mužský genetický materiál a část buněk ženský genetický materiál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E612C-7227-4777-9CF1-33614AAE4D7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487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https://www.emra.org/emresident/article/female-hypospadias/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E612C-7227-4777-9CF1-33614AAE4D71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2155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6DB068-94B2-E60E-9972-72BD5E389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DF84128-8975-0D85-41C0-237E41C814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B982BC-D5D7-1581-B3AA-48C4E2B88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B05F-B07D-4793-93E0-86E6409E1580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69C86E-A36A-7A09-996D-841A08167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C06581-F82A-4CDD-0E8B-B55A4386B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0270-9173-4ABE-82A1-575E9E8B4D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423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99A413-F54B-FCFB-0EB6-77DFCF5B4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96E0D33-4EAC-BFFF-5B42-CE6036ECB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C77B80-3421-B9D3-9502-D3D6FCCB8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B05F-B07D-4793-93E0-86E6409E1580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28CF22-01FB-2BB7-F74A-23B2696CA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D06BEE-0CB4-4B71-8512-EDB954836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0270-9173-4ABE-82A1-575E9E8B4D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2162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3E11996-BB8B-45AC-6E1F-603B91C4C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8BD1F3A-240D-70B9-368C-607B15A3F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7D7159-EE17-D61B-0BB7-572E8FCB5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B05F-B07D-4793-93E0-86E6409E1580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421823-DF3D-C0CE-7D90-4257E03E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730D11-9940-2C57-D867-D2C76428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0270-9173-4ABE-82A1-575E9E8B4D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56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A49EFD-A91D-BB26-4266-5B614DF7A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B3C3AF-1245-ECCB-0889-0351428E1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196D05-C4F2-77D8-6B56-EB570DE34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B05F-B07D-4793-93E0-86E6409E1580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2880A3-9300-EEA6-88D2-4ABF4A26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1A0F91-FCEA-00D4-175B-9AD9904AA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0270-9173-4ABE-82A1-575E9E8B4D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20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D80BC6-E343-77E9-F194-C10AC5587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6BCF007-0C5E-BC15-89C2-BF299ED78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DA81FE-2544-3957-4689-7B462B7D7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B05F-B07D-4793-93E0-86E6409E1580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3D3749-24C5-9073-9017-9BBD76844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DC65CA-A3B0-C603-6EEC-CB2624716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0270-9173-4ABE-82A1-575E9E8B4D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783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5F109C-A9AA-AF01-A3EE-5EDF6E2A2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32E833-B827-DAF4-0702-2AFF530C4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74FDC74-D25C-3DE6-1161-823B52CDC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44F8071-0F90-7079-16D1-EA12B3924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B05F-B07D-4793-93E0-86E6409E1580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AA043E-6E27-1E1D-1D3A-26C25E63F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DB10E91-EE33-7AFF-EA7C-77630C477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0270-9173-4ABE-82A1-575E9E8B4D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12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E0B2EC-4997-D466-F24B-F81BD1F89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3AB3686-34CB-3CDA-2BA1-5EDAC9F4A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A940A78-923A-3034-566D-A72C87F8A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0955E1F-0520-B2B3-025B-8CE7F5E861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61E3F9A-B004-EE19-5FB7-ECBE26CAB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C7CBD5F-772C-6F54-2D2A-1E87DD170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B05F-B07D-4793-93E0-86E6409E1580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5075626-4AAC-E402-D744-25C845442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4BFEE90-6360-17DA-CE2A-C23BCB03F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0270-9173-4ABE-82A1-575E9E8B4D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99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09CA94-B426-4B6E-CAB4-7817387D2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AACA44C-4C7F-74C4-5A46-D8399E81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B05F-B07D-4793-93E0-86E6409E1580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E2089E9-115F-6A8D-7367-2BA99FA1A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4924821-3056-84E1-FFF1-0FD4A9AEA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0270-9173-4ABE-82A1-575E9E8B4D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07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53D67DA-C302-5917-05AC-D15238E8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B05F-B07D-4793-93E0-86E6409E1580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BBBA434-28EB-EDFE-8261-E4D7D9AC3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879E39-D114-CF76-9B2B-16C2359A2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0270-9173-4ABE-82A1-575E9E8B4D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36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EFEA7C-A673-B779-CB76-5DCBF2CF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FBB507-48C6-83C7-781D-0C11E3896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6DA5BAE-A9DF-9ED4-81D9-EAB0823F2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2009470-EF3B-6AA7-1E16-85340AD9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B05F-B07D-4793-93E0-86E6409E1580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CBC23F-C07B-0082-7188-5F4718ED8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12C089C-04A4-024F-350F-3D2EC20AC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0270-9173-4ABE-82A1-575E9E8B4D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54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31411-7C7B-A382-5E23-CECAE72AE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D1DA1E5-5A2F-B6A2-03FE-F604656740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EEA718B-743B-F12C-5812-1BE1BA1F7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C9CFAA7-F3E8-3183-2D80-6D5000309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B05F-B07D-4793-93E0-86E6409E1580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80CC97-14DC-6709-0F73-4E67A8F0B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CB93F6-0B17-5F0E-0846-690E73D1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0270-9173-4ABE-82A1-575E9E8B4D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52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3931EF7-1F22-09E1-A548-C303A0119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7DD4B0F-354A-0A88-F5C5-D535C3DA3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AE9F78-D8EE-0D0A-5D42-F49D069D6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0B05F-B07D-4793-93E0-86E6409E1580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68458D-0922-0F58-46D8-6043BF5E2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7B7144-FE18-5EE1-93D7-25F62D642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40270-9173-4ABE-82A1-575E9E8B4D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07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xxxDlBSlMw" TargetMode="External"/><Relationship Id="rId2" Type="http://schemas.openxmlformats.org/officeDocument/2006/relationships/hyperlink" Target="https://www.youtube.com/watch?v=qyGbnliqqIY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29D900-DF57-B401-FEBF-EB61BF43F0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VÝVOJOVÉ PORUCHY RODIDEL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83E99D-FE81-DBAD-2FCC-1E4E2F92F1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/>
              <a:t>Jana Vaněčková</a:t>
            </a:r>
          </a:p>
          <a:p>
            <a:pPr algn="r"/>
            <a:r>
              <a:rPr lang="cs-CZ" dirty="0"/>
              <a:t>ÚPMD</a:t>
            </a:r>
          </a:p>
          <a:p>
            <a:pPr algn="r"/>
            <a:r>
              <a:rPr lang="cs-CZ" dirty="0"/>
              <a:t>LS 2023</a:t>
            </a:r>
          </a:p>
        </p:txBody>
      </p:sp>
    </p:spTree>
    <p:extLst>
      <p:ext uri="{BB962C8B-B14F-4D97-AF65-F5344CB8AC3E}">
        <p14:creationId xmlns:p14="http://schemas.microsoft.com/office/powerpoint/2010/main" val="4279343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83971B-6D27-DF14-0F63-65CA84F2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Dysgeneze ovarií - 46 XY – </a:t>
            </a:r>
            <a:r>
              <a:rPr lang="cs-CZ" dirty="0" err="1"/>
              <a:t>Swyerův</a:t>
            </a:r>
            <a:r>
              <a:rPr lang="cs-CZ" dirty="0"/>
              <a:t> syndrom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71B693-1573-117D-CEE0-A7E1D6E94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84703"/>
          </a:xfrm>
        </p:spPr>
        <p:txBody>
          <a:bodyPr/>
          <a:lstStyle/>
          <a:p>
            <a:r>
              <a:rPr lang="cs-CZ" dirty="0"/>
              <a:t>Mutace SRY genu</a:t>
            </a:r>
          </a:p>
          <a:p>
            <a:r>
              <a:rPr lang="cs-CZ" dirty="0"/>
              <a:t>Dysgenetické </a:t>
            </a:r>
            <a:r>
              <a:rPr lang="cs-CZ" dirty="0" err="1"/>
              <a:t>testes</a:t>
            </a:r>
            <a:r>
              <a:rPr lang="cs-CZ" dirty="0"/>
              <a:t> + ostatní pohlavní orgány ženské</a:t>
            </a:r>
          </a:p>
        </p:txBody>
      </p:sp>
      <p:pic>
        <p:nvPicPr>
          <p:cNvPr id="4098" name="Picture 2" descr="Swyer Syndrome | Concise Medical Knowledge">
            <a:extLst>
              <a:ext uri="{FF2B5EF4-FFF2-40B4-BE49-F238E27FC236}">
                <a16:creationId xmlns:a16="http://schemas.microsoft.com/office/drawing/2014/main" id="{BCF632B1-AB76-53EA-EF60-C9482758F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73" y="3010328"/>
            <a:ext cx="8159653" cy="323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424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4B0FBB-F6AE-7E02-EE6C-975BFEE80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48" y="198782"/>
            <a:ext cx="6361086" cy="1325563"/>
          </a:xfrm>
        </p:spPr>
        <p:txBody>
          <a:bodyPr/>
          <a:lstStyle/>
          <a:p>
            <a:r>
              <a:rPr lang="cs-CZ" dirty="0"/>
              <a:t>Intersexuální malformace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9F004F-B62F-9EC3-31A6-42D2164E4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15565" cy="4351338"/>
          </a:xfrm>
        </p:spPr>
        <p:txBody>
          <a:bodyPr/>
          <a:lstStyle/>
          <a:p>
            <a:r>
              <a:rPr lang="cs-CZ" sz="3600" dirty="0">
                <a:solidFill>
                  <a:srgbClr val="C00000"/>
                </a:solidFill>
              </a:rPr>
              <a:t>Pravý hermafroditismus</a:t>
            </a:r>
          </a:p>
          <a:p>
            <a:pPr lvl="1"/>
            <a:r>
              <a:rPr lang="cs-CZ" dirty="0"/>
              <a:t>Velmi vzácné </a:t>
            </a:r>
          </a:p>
          <a:p>
            <a:pPr lvl="1"/>
            <a:r>
              <a:rPr lang="cs-CZ" dirty="0"/>
              <a:t>Jeden jedinec – </a:t>
            </a:r>
            <a:r>
              <a:rPr lang="cs-CZ" sz="3200" dirty="0"/>
              <a:t>oboje gonády</a:t>
            </a:r>
            <a:r>
              <a:rPr lang="cs-CZ" dirty="0"/>
              <a:t> (ovaria i </a:t>
            </a:r>
            <a:r>
              <a:rPr lang="cs-CZ" dirty="0" err="1"/>
              <a:t>testes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Fenotyp</a:t>
            </a:r>
          </a:p>
          <a:p>
            <a:pPr lvl="2"/>
            <a:r>
              <a:rPr lang="cs-CZ" dirty="0"/>
              <a:t>Od téměř normálního mužského po téměř normální ženský + široká škála mezitypů</a:t>
            </a:r>
          </a:p>
          <a:p>
            <a:endParaRPr lang="cs-CZ" dirty="0"/>
          </a:p>
        </p:txBody>
      </p:sp>
      <p:pic>
        <p:nvPicPr>
          <p:cNvPr id="2050" name="Picture 2" descr="True Hermaphroditism">
            <a:extLst>
              <a:ext uri="{FF2B5EF4-FFF2-40B4-BE49-F238E27FC236}">
                <a16:creationId xmlns:a16="http://schemas.microsoft.com/office/drawing/2014/main" id="{8B73D10D-4A83-335E-20D0-1D15E7FAA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434" y="251791"/>
            <a:ext cx="5615565" cy="650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153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D6D4EA-B954-2B3E-7A64-4628472D3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3" y="921716"/>
            <a:ext cx="4356653" cy="2232301"/>
          </a:xfrm>
        </p:spPr>
        <p:txBody>
          <a:bodyPr>
            <a:normAutofit fontScale="90000"/>
          </a:bodyPr>
          <a:lstStyle/>
          <a:p>
            <a:r>
              <a:rPr lang="cs-CZ" dirty="0"/>
              <a:t>Intersexuální malformace</a:t>
            </a:r>
            <a:br>
              <a:rPr lang="cs-CZ" dirty="0"/>
            </a:br>
            <a:r>
              <a:rPr lang="cs-CZ" sz="3600" b="1" dirty="0" err="1">
                <a:solidFill>
                  <a:srgbClr val="C00000"/>
                </a:solidFill>
              </a:rPr>
              <a:t>Pseudohermafroditismus</a:t>
            </a:r>
            <a:r>
              <a:rPr lang="cs-CZ" sz="3100" dirty="0">
                <a:solidFill>
                  <a:schemeClr val="accent6">
                    <a:lumMod val="50000"/>
                  </a:schemeClr>
                </a:solidFill>
              </a:rPr>
              <a:t>  -</a:t>
            </a:r>
            <a:r>
              <a:rPr lang="cs-CZ" sz="3100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3100" u="sng" dirty="0" err="1"/>
              <a:t>Femininus</a:t>
            </a:r>
            <a:r>
              <a:rPr lang="cs-CZ" sz="3100" u="sng" dirty="0"/>
              <a:t> </a:t>
            </a:r>
            <a:r>
              <a:rPr lang="cs-CZ" sz="3100" dirty="0"/>
              <a:t>– </a:t>
            </a:r>
            <a:r>
              <a:rPr lang="cs-CZ" sz="3100" b="1" dirty="0"/>
              <a:t>žena (46 XX), </a:t>
            </a:r>
            <a:r>
              <a:rPr lang="cs-CZ" sz="3100" dirty="0"/>
              <a:t>jejíž genitál se podobá mužskému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683D4D4-6952-4B5C-2FD0-E528500A3E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7139633"/>
              </p:ext>
            </p:extLst>
          </p:nvPr>
        </p:nvGraphicFramePr>
        <p:xfrm>
          <a:off x="0" y="-1"/>
          <a:ext cx="12192000" cy="685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8718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432901-D058-27E0-C652-FD4B693B8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9" y="0"/>
            <a:ext cx="10515600" cy="1325563"/>
          </a:xfrm>
        </p:spPr>
        <p:txBody>
          <a:bodyPr/>
          <a:lstStyle/>
          <a:p>
            <a:r>
              <a:rPr lang="cs-CZ" dirty="0"/>
              <a:t>Kongenitální adrenální hyperplazie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E54FDDE-B5D1-05BE-F9E7-ACF779762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142" y="1082379"/>
            <a:ext cx="9318537" cy="577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742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A2E95-552C-25BE-7CBA-EBAFCB410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Kongenitální adrenální hyperplazie (CAH)</a:t>
            </a:r>
          </a:p>
        </p:txBody>
      </p:sp>
      <p:pic>
        <p:nvPicPr>
          <p:cNvPr id="1026" name="Picture 2" descr="Nejčastější vrozené vývojové vady rodidel - Zdraví.euro.cz">
            <a:extLst>
              <a:ext uri="{FF2B5EF4-FFF2-40B4-BE49-F238E27FC236}">
                <a16:creationId xmlns:a16="http://schemas.microsoft.com/office/drawing/2014/main" id="{5C2AF709-CDD8-D735-1652-C2031DABF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261" y="1807256"/>
            <a:ext cx="8449477" cy="468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903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ader staging for virilisation of female genitalia. Reproduced with permission from: Hughes IA. Ambiguous genitalia. In: Brook CG, Clayton PE, Brown RS, eds. Brook's Clinical Pediatric Endocrinology. Oxford, UK: Blackwell Publishing Ltd, 2005; 171–182.">
            <a:extLst>
              <a:ext uri="{FF2B5EF4-FFF2-40B4-BE49-F238E27FC236}">
                <a16:creationId xmlns:a16="http://schemas.microsoft.com/office/drawing/2014/main" id="{FC0525D9-9E62-6CD1-B3F4-E4EF5B0B6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2" y="2050256"/>
            <a:ext cx="10702575" cy="275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395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IE Multimedia - Ambiguous genitalia">
            <a:extLst>
              <a:ext uri="{FF2B5EF4-FFF2-40B4-BE49-F238E27FC236}">
                <a16:creationId xmlns:a16="http://schemas.microsoft.com/office/drawing/2014/main" id="{A09D46D8-68BD-AB91-38AC-94CB1413A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54" y="183763"/>
            <a:ext cx="8113091" cy="649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749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A0DD9F-D7AB-85F1-C20C-FE9D9D0FF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2" y="192846"/>
            <a:ext cx="4754218" cy="3451502"/>
          </a:xfrm>
        </p:spPr>
        <p:txBody>
          <a:bodyPr>
            <a:normAutofit/>
          </a:bodyPr>
          <a:lstStyle/>
          <a:p>
            <a:r>
              <a:rPr lang="cs-CZ" sz="3600" dirty="0"/>
              <a:t>Intersexuální malformace</a:t>
            </a:r>
            <a:br>
              <a:rPr lang="cs-CZ" sz="4000" dirty="0"/>
            </a:br>
            <a:r>
              <a:rPr lang="cs-CZ" sz="3200" b="1" dirty="0" err="1">
                <a:solidFill>
                  <a:srgbClr val="002060"/>
                </a:solidFill>
              </a:rPr>
              <a:t>Pseudohermafroditismus</a:t>
            </a:r>
            <a:r>
              <a:rPr lang="cs-CZ" sz="3200" b="1" dirty="0">
                <a:solidFill>
                  <a:srgbClr val="002060"/>
                </a:solidFill>
              </a:rPr>
              <a:t> </a:t>
            </a:r>
            <a:br>
              <a:rPr lang="cs-CZ" sz="4000" dirty="0"/>
            </a:br>
            <a:r>
              <a:rPr lang="cs-CZ" sz="3200" u="sng" dirty="0" err="1"/>
              <a:t>Masculinus</a:t>
            </a:r>
            <a:r>
              <a:rPr lang="cs-CZ" sz="4000" dirty="0"/>
              <a:t> </a:t>
            </a:r>
            <a:r>
              <a:rPr lang="cs-CZ" sz="2800" dirty="0"/>
              <a:t>– s varletem – tedy </a:t>
            </a:r>
            <a:r>
              <a:rPr lang="cs-CZ" sz="2800" b="1" dirty="0"/>
              <a:t>muž (46 XY), </a:t>
            </a:r>
            <a:r>
              <a:rPr lang="cs-CZ" sz="2800" dirty="0"/>
              <a:t>ale zevní genitál není </a:t>
            </a:r>
            <a:r>
              <a:rPr lang="cs-CZ" sz="2800" dirty="0" err="1"/>
              <a:t>maskulinizovaný</a:t>
            </a:r>
            <a:endParaRPr lang="cs-CZ" sz="40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431617E-D040-DE6F-F763-CED2C45D7F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4692258"/>
              </p:ext>
            </p:extLst>
          </p:nvPr>
        </p:nvGraphicFramePr>
        <p:xfrm>
          <a:off x="0" y="192846"/>
          <a:ext cx="12192001" cy="666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9650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5DBF97-B408-BEF3-0B5A-4485CA5A7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Syndrom testikulární feminizace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A986B58-C4DC-5EC8-5B2E-D0B4E8DF7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004" y="1565144"/>
            <a:ext cx="6648792" cy="509931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446D0EA-252F-0CB9-9B57-4563D424F65B}"/>
              </a:ext>
            </a:extLst>
          </p:cNvPr>
          <p:cNvSpPr txBox="1"/>
          <p:nvPr/>
        </p:nvSpPr>
        <p:spPr>
          <a:xfrm>
            <a:off x="393701" y="1690688"/>
            <a:ext cx="4673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C00000"/>
                </a:solidFill>
              </a:rPr>
              <a:t>Červená šipka – pochva</a:t>
            </a:r>
          </a:p>
          <a:p>
            <a:endParaRPr lang="cs-CZ" sz="2800" dirty="0"/>
          </a:p>
          <a:p>
            <a:r>
              <a:rPr lang="cs-CZ" sz="2800" dirty="0">
                <a:solidFill>
                  <a:srgbClr val="00B050"/>
                </a:solidFill>
              </a:rPr>
              <a:t>Zelená šipka – ureter</a:t>
            </a:r>
          </a:p>
          <a:p>
            <a:endParaRPr lang="cs-CZ" sz="2800" dirty="0"/>
          </a:p>
          <a:p>
            <a:r>
              <a:rPr lang="cs-CZ" sz="2800" dirty="0">
                <a:highlight>
                  <a:srgbClr val="FFFF00"/>
                </a:highlight>
              </a:rPr>
              <a:t>Žlutá šipka – anus</a:t>
            </a:r>
          </a:p>
          <a:p>
            <a:endParaRPr lang="cs-CZ" sz="2800" dirty="0"/>
          </a:p>
          <a:p>
            <a:r>
              <a:rPr lang="cs-CZ" sz="2800" dirty="0">
                <a:solidFill>
                  <a:srgbClr val="0070C0"/>
                </a:solidFill>
              </a:rPr>
              <a:t>Modrá šipka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/>
              <a:t>nesestouplá</a:t>
            </a:r>
            <a:r>
              <a:rPr lang="cs-CZ" sz="2800" dirty="0"/>
              <a:t> varlata v obou </a:t>
            </a:r>
            <a:r>
              <a:rPr lang="cs-CZ" sz="2800" dirty="0" err="1"/>
              <a:t>inguinálních</a:t>
            </a:r>
            <a:r>
              <a:rPr lang="cs-CZ" sz="2800" dirty="0"/>
              <a:t> kanálech</a:t>
            </a:r>
          </a:p>
        </p:txBody>
      </p:sp>
    </p:spTree>
    <p:extLst>
      <p:ext uri="{BB962C8B-B14F-4D97-AF65-F5344CB8AC3E}">
        <p14:creationId xmlns:p14="http://schemas.microsoft.com/office/powerpoint/2010/main" val="2518425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87903F-20A5-7F05-64A7-062670BF6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82303" cy="1325563"/>
          </a:xfrm>
        </p:spPr>
        <p:txBody>
          <a:bodyPr/>
          <a:lstStyle/>
          <a:p>
            <a:r>
              <a:rPr lang="cs-CZ" dirty="0"/>
              <a:t>Vývojové vady pohlavních cest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27B1B6-DF3C-3C86-A113-419B93EB0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40896" cy="4800462"/>
          </a:xfrm>
        </p:spPr>
        <p:txBody>
          <a:bodyPr>
            <a:normAutofit/>
          </a:bodyPr>
          <a:lstStyle/>
          <a:p>
            <a:r>
              <a:rPr lang="cs-CZ" sz="3200" dirty="0"/>
              <a:t>PORUCHY PRŮCHODNOSTI - </a:t>
            </a:r>
            <a:r>
              <a:rPr lang="cs-CZ" sz="4000" dirty="0" err="1">
                <a:solidFill>
                  <a:schemeClr val="accent6">
                    <a:lumMod val="50000"/>
                  </a:schemeClr>
                </a:solidFill>
              </a:rPr>
              <a:t>Gynatrezie</a:t>
            </a:r>
            <a:endParaRPr lang="cs-CZ" sz="40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cs-CZ" sz="2800" dirty="0" err="1"/>
              <a:t>Atresia</a:t>
            </a:r>
            <a:r>
              <a:rPr lang="cs-CZ" sz="2800" dirty="0"/>
              <a:t> hymenální = neprůchodnost hymenu</a:t>
            </a:r>
          </a:p>
          <a:p>
            <a:pPr lvl="2"/>
            <a:r>
              <a:rPr lang="cs-CZ" sz="2400" dirty="0"/>
              <a:t>Příznaky?</a:t>
            </a:r>
          </a:p>
          <a:p>
            <a:pPr lvl="1"/>
            <a:r>
              <a:rPr lang="cs-CZ" sz="2800" dirty="0" err="1"/>
              <a:t>Aplasia</a:t>
            </a:r>
            <a:r>
              <a:rPr lang="cs-CZ" sz="2800" dirty="0"/>
              <a:t> vaginy distální částečná</a:t>
            </a:r>
          </a:p>
          <a:p>
            <a:pPr lvl="1"/>
            <a:r>
              <a:rPr lang="cs-CZ" sz="2800" dirty="0"/>
              <a:t>Atrezie hrdla děložního</a:t>
            </a:r>
          </a:p>
          <a:p>
            <a:pPr lvl="1"/>
            <a:r>
              <a:rPr lang="cs-CZ" sz="2800" dirty="0" err="1"/>
              <a:t>Aplasia</a:t>
            </a:r>
            <a:r>
              <a:rPr lang="cs-CZ" sz="2800" dirty="0"/>
              <a:t> uteru a vaginy </a:t>
            </a:r>
          </a:p>
          <a:p>
            <a:pPr lvl="1"/>
            <a:endParaRPr lang="cs-CZ" sz="2800" dirty="0"/>
          </a:p>
          <a:p>
            <a:pPr marL="457200" lvl="1" indent="0">
              <a:buNone/>
            </a:pPr>
            <a:r>
              <a:rPr lang="cs-CZ" sz="2000" dirty="0"/>
              <a:t>* Aplasie = nevyvinutí orgánu</a:t>
            </a:r>
          </a:p>
          <a:p>
            <a:pPr marL="457200" lvl="1" indent="0">
              <a:buNone/>
            </a:pPr>
            <a:r>
              <a:rPr lang="cs-CZ" sz="2000" dirty="0"/>
              <a:t>* Atrezie = neprůchodnost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A00C532-B8D1-D6DE-EF8E-43CEC41C5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468" y="541014"/>
            <a:ext cx="4858245" cy="608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5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9960B-75EC-4948-5772-EE414CF55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pohlavních cest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00B95C-EF00-BAE8-E236-7758802EE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Klíčový je gen SRY (muži) -&gt; pokud není přítomen -&gt; vývoj ženských gonád</a:t>
            </a:r>
          </a:p>
          <a:p>
            <a:r>
              <a:rPr lang="cs-CZ" sz="3200" dirty="0">
                <a:solidFill>
                  <a:schemeClr val="tx2"/>
                </a:solidFill>
              </a:rPr>
              <a:t>Müllerův vývod - 2x</a:t>
            </a:r>
          </a:p>
          <a:p>
            <a:pPr lvl="1"/>
            <a:r>
              <a:rPr lang="cs-CZ" dirty="0"/>
              <a:t>Nespojené části – vznik vejcovodů</a:t>
            </a:r>
          </a:p>
          <a:p>
            <a:pPr lvl="1"/>
            <a:r>
              <a:rPr lang="cs-CZ" dirty="0"/>
              <a:t>Splýváním vzniká děloha + pochva horní část</a:t>
            </a:r>
          </a:p>
          <a:p>
            <a:pPr lvl="1"/>
            <a:r>
              <a:rPr lang="cs-CZ" dirty="0"/>
              <a:t>Spojení s kloakální výchlipkou – vznik pochva dolní část + vyústění na povrch</a:t>
            </a:r>
          </a:p>
          <a:p>
            <a:r>
              <a:rPr lang="cs-CZ" dirty="0">
                <a:hlinkClick r:id="rId2"/>
              </a:rPr>
              <a:t>https://www.youtube.com/watch?v=qyGbnliqqIY</a:t>
            </a:r>
            <a:r>
              <a:rPr lang="cs-CZ" dirty="0"/>
              <a:t> </a:t>
            </a:r>
          </a:p>
          <a:p>
            <a:r>
              <a:rPr lang="cs-CZ" dirty="0">
                <a:hlinkClick r:id="rId3"/>
              </a:rPr>
              <a:t>https://www.youtube.com/watch?v=qxxxDlBSlMw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0153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5E604D-2D71-ED96-0403-8AFDB50EB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243"/>
            <a:ext cx="10515600" cy="1169580"/>
          </a:xfrm>
        </p:spPr>
        <p:txBody>
          <a:bodyPr>
            <a:normAutofit fontScale="90000"/>
          </a:bodyPr>
          <a:lstStyle/>
          <a:p>
            <a:r>
              <a:rPr lang="cs-CZ" sz="4000" dirty="0" err="1"/>
              <a:t>Aplasia</a:t>
            </a:r>
            <a:r>
              <a:rPr lang="cs-CZ" sz="4000" dirty="0"/>
              <a:t> uteru a vaginy  = </a:t>
            </a:r>
            <a:r>
              <a:rPr lang="cs-CZ" sz="4000" dirty="0" err="1"/>
              <a:t>sy</a:t>
            </a:r>
            <a:r>
              <a:rPr lang="cs-CZ" sz="4000" dirty="0"/>
              <a:t> </a:t>
            </a:r>
            <a:r>
              <a:rPr lang="cs-CZ" sz="4000" dirty="0" err="1"/>
              <a:t>Rokitanského</a:t>
            </a:r>
            <a:r>
              <a:rPr lang="cs-CZ" sz="4000" dirty="0"/>
              <a:t> - </a:t>
            </a:r>
            <a:r>
              <a:rPr lang="cs-CZ" sz="4000" dirty="0" err="1"/>
              <a:t>Küsterův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CD6F01-08E7-1E74-EBDB-9131700E8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509" y="1112911"/>
            <a:ext cx="5607624" cy="560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D856813-7521-FD68-C597-8F9FF99F9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9" y="1112911"/>
            <a:ext cx="5607624" cy="560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466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4AE69E-5DE8-74D0-710E-E615965A7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Operační řešení</a:t>
            </a:r>
          </a:p>
        </p:txBody>
      </p:sp>
      <p:pic>
        <p:nvPicPr>
          <p:cNvPr id="2050" name="Picture 2" descr="Figure 1">
            <a:extLst>
              <a:ext uri="{FF2B5EF4-FFF2-40B4-BE49-F238E27FC236}">
                <a16:creationId xmlns:a16="http://schemas.microsoft.com/office/drawing/2014/main" id="{0C67150A-6EF3-6847-A238-E7AD5638E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68" y="1762125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gure 1">
            <a:extLst>
              <a:ext uri="{FF2B5EF4-FFF2-40B4-BE49-F238E27FC236}">
                <a16:creationId xmlns:a16="http://schemas.microsoft.com/office/drawing/2014/main" id="{61B93EBC-258D-8A05-12B2-EEF224BE2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859" y="1762125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gure 1">
            <a:extLst>
              <a:ext uri="{FF2B5EF4-FFF2-40B4-BE49-F238E27FC236}">
                <a16:creationId xmlns:a16="http://schemas.microsoft.com/office/drawing/2014/main" id="{C2A134ED-ADF3-68D6-C9DB-9105D62E9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1762125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8898C710-FDD2-9141-7CEB-0C621D9AA002}"/>
              </a:ext>
            </a:extLst>
          </p:cNvPr>
          <p:cNvCxnSpPr>
            <a:cxnSpLocks/>
          </p:cNvCxnSpPr>
          <p:nvPr/>
        </p:nvCxnSpPr>
        <p:spPr>
          <a:xfrm>
            <a:off x="3324905" y="3412672"/>
            <a:ext cx="82595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FB7EE6D4-8B31-4D65-425E-A123F8C2257B}"/>
              </a:ext>
            </a:extLst>
          </p:cNvPr>
          <p:cNvCxnSpPr>
            <a:cxnSpLocks/>
          </p:cNvCxnSpPr>
          <p:nvPr/>
        </p:nvCxnSpPr>
        <p:spPr>
          <a:xfrm>
            <a:off x="7484609" y="3412672"/>
            <a:ext cx="82595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43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gure 1">
            <a:extLst>
              <a:ext uri="{FF2B5EF4-FFF2-40B4-BE49-F238E27FC236}">
                <a16:creationId xmlns:a16="http://schemas.microsoft.com/office/drawing/2014/main" id="{34C59D5A-EF81-83D4-8FE2-921A80A25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gure 1">
            <a:extLst>
              <a:ext uri="{FF2B5EF4-FFF2-40B4-BE49-F238E27FC236}">
                <a16:creationId xmlns:a16="http://schemas.microsoft.com/office/drawing/2014/main" id="{B0200972-07A6-29FE-EBE6-A9993AC13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211" y="9525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igure 1">
            <a:extLst>
              <a:ext uri="{FF2B5EF4-FFF2-40B4-BE49-F238E27FC236}">
                <a16:creationId xmlns:a16="http://schemas.microsoft.com/office/drawing/2014/main" id="{F7868D9C-8880-E0CC-486F-1300B8493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422" y="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igure 1">
            <a:extLst>
              <a:ext uri="{FF2B5EF4-FFF2-40B4-BE49-F238E27FC236}">
                <a16:creationId xmlns:a16="http://schemas.microsoft.com/office/drawing/2014/main" id="{9F2B7601-B338-B20B-5916-8FF8AFA90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14" y="3480707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Figure 1">
            <a:extLst>
              <a:ext uri="{FF2B5EF4-FFF2-40B4-BE49-F238E27FC236}">
                <a16:creationId xmlns:a16="http://schemas.microsoft.com/office/drawing/2014/main" id="{7ED88129-9C78-881F-80F2-55AE2A0C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547" y="3480707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B39AFE75-7A93-559E-C3BA-10354ECBAC3D}"/>
              </a:ext>
            </a:extLst>
          </p:cNvPr>
          <p:cNvCxnSpPr>
            <a:cxnSpLocks/>
          </p:cNvCxnSpPr>
          <p:nvPr/>
        </p:nvCxnSpPr>
        <p:spPr>
          <a:xfrm>
            <a:off x="3484789" y="2024743"/>
            <a:ext cx="82595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AF4C481C-9C71-6160-BCFC-EAE47E43EE32}"/>
              </a:ext>
            </a:extLst>
          </p:cNvPr>
          <p:cNvCxnSpPr>
            <a:cxnSpLocks/>
          </p:cNvCxnSpPr>
          <p:nvPr/>
        </p:nvCxnSpPr>
        <p:spPr>
          <a:xfrm>
            <a:off x="7444468" y="2024743"/>
            <a:ext cx="82595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AC7D3A3E-352A-8241-9392-F919F0B10DB7}"/>
              </a:ext>
            </a:extLst>
          </p:cNvPr>
          <p:cNvCxnSpPr>
            <a:cxnSpLocks/>
          </p:cNvCxnSpPr>
          <p:nvPr/>
        </p:nvCxnSpPr>
        <p:spPr>
          <a:xfrm>
            <a:off x="5004707" y="5147582"/>
            <a:ext cx="129812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D95F87EE-7083-C6C4-2E3E-DECAEB12A42B}"/>
              </a:ext>
            </a:extLst>
          </p:cNvPr>
          <p:cNvCxnSpPr>
            <a:cxnSpLocks/>
            <a:endCxn id="3080" idx="1"/>
          </p:cNvCxnSpPr>
          <p:nvPr/>
        </p:nvCxnSpPr>
        <p:spPr>
          <a:xfrm>
            <a:off x="587828" y="5147582"/>
            <a:ext cx="123008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B5C9664C-51A1-5FF7-3222-8DC1F3BF88CD}"/>
              </a:ext>
            </a:extLst>
          </p:cNvPr>
          <p:cNvCxnSpPr>
            <a:cxnSpLocks/>
          </p:cNvCxnSpPr>
          <p:nvPr/>
        </p:nvCxnSpPr>
        <p:spPr>
          <a:xfrm>
            <a:off x="174851" y="250371"/>
            <a:ext cx="641578" cy="51707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184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ure 1">
            <a:extLst>
              <a:ext uri="{FF2B5EF4-FFF2-40B4-BE49-F238E27FC236}">
                <a16:creationId xmlns:a16="http://schemas.microsoft.com/office/drawing/2014/main" id="{02E58F1F-F807-50B1-1CB2-0B1CD955A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68" y="1762125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igure 1">
            <a:extLst>
              <a:ext uri="{FF2B5EF4-FFF2-40B4-BE49-F238E27FC236}">
                <a16:creationId xmlns:a16="http://schemas.microsoft.com/office/drawing/2014/main" id="{FA13B33F-8A6F-F4DC-A766-C9001C35B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196" y="1762125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igure 1">
            <a:extLst>
              <a:ext uri="{FF2B5EF4-FFF2-40B4-BE49-F238E27FC236}">
                <a16:creationId xmlns:a16="http://schemas.microsoft.com/office/drawing/2014/main" id="{9F8C34DB-D865-E200-7282-140739934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282" y="1762125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AB7093F8-7F27-7407-AC49-75EFF232B61D}"/>
              </a:ext>
            </a:extLst>
          </p:cNvPr>
          <p:cNvCxnSpPr>
            <a:cxnSpLocks/>
          </p:cNvCxnSpPr>
          <p:nvPr/>
        </p:nvCxnSpPr>
        <p:spPr>
          <a:xfrm>
            <a:off x="3771219" y="3429000"/>
            <a:ext cx="82595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E7D32001-8DA9-E61D-0452-7BE13A3E80FB}"/>
              </a:ext>
            </a:extLst>
          </p:cNvPr>
          <p:cNvCxnSpPr>
            <a:cxnSpLocks/>
          </p:cNvCxnSpPr>
          <p:nvPr/>
        </p:nvCxnSpPr>
        <p:spPr>
          <a:xfrm>
            <a:off x="7517946" y="3429000"/>
            <a:ext cx="82595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931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CFA409-3E4F-3298-67FC-CCECCA181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splývání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E93DDE-E996-989F-0676-03640DA1A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68687" cy="4351338"/>
          </a:xfrm>
        </p:spPr>
        <p:txBody>
          <a:bodyPr>
            <a:normAutofit/>
          </a:bodyPr>
          <a:lstStyle/>
          <a:p>
            <a:pPr lvl="1"/>
            <a:r>
              <a:rPr lang="cs-CZ" sz="3200" dirty="0"/>
              <a:t>Jednoplášťové</a:t>
            </a:r>
          </a:p>
          <a:p>
            <a:pPr lvl="2"/>
            <a:r>
              <a:rPr lang="cs-CZ" sz="2800" dirty="0"/>
              <a:t>Uterus </a:t>
            </a:r>
            <a:r>
              <a:rPr lang="cs-CZ" sz="2800" dirty="0" err="1"/>
              <a:t>subseptus</a:t>
            </a:r>
            <a:endParaRPr lang="cs-CZ" sz="2800" dirty="0"/>
          </a:p>
          <a:p>
            <a:pPr lvl="2"/>
            <a:r>
              <a:rPr lang="cs-CZ" sz="2800" dirty="0"/>
              <a:t>Uterus </a:t>
            </a:r>
            <a:r>
              <a:rPr lang="cs-CZ" sz="2800" dirty="0" err="1"/>
              <a:t>septus</a:t>
            </a:r>
            <a:endParaRPr lang="cs-CZ" sz="2800" dirty="0"/>
          </a:p>
          <a:p>
            <a:pPr lvl="1"/>
            <a:r>
              <a:rPr lang="cs-CZ" sz="3200" dirty="0"/>
              <a:t>Dvouplášťové</a:t>
            </a:r>
          </a:p>
          <a:p>
            <a:pPr lvl="2"/>
            <a:r>
              <a:rPr lang="cs-CZ" sz="2800" dirty="0"/>
              <a:t>Uterus </a:t>
            </a:r>
            <a:r>
              <a:rPr lang="cs-CZ" sz="2800" dirty="0" err="1"/>
              <a:t>arcuatus</a:t>
            </a:r>
            <a:endParaRPr lang="cs-CZ" sz="2800" dirty="0"/>
          </a:p>
          <a:p>
            <a:pPr lvl="2"/>
            <a:r>
              <a:rPr lang="cs-CZ" sz="2800" dirty="0"/>
              <a:t>Uterus </a:t>
            </a:r>
            <a:r>
              <a:rPr lang="cs-CZ" sz="2800" dirty="0" err="1"/>
              <a:t>bicornis</a:t>
            </a:r>
            <a:endParaRPr lang="cs-CZ" sz="2800" dirty="0"/>
          </a:p>
          <a:p>
            <a:pPr lvl="2"/>
            <a:r>
              <a:rPr lang="cs-CZ" sz="2800" dirty="0"/>
              <a:t>Uterus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bicorporeus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unicollis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Uterus duplex</a:t>
            </a:r>
            <a:endParaRPr lang="cs-CZ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C0A9187-1263-9F8A-B63E-7B72529F1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86879"/>
            <a:ext cx="4915563" cy="4684241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E1438F0-24E3-AC8D-034F-6E38ADE41995}"/>
              </a:ext>
            </a:extLst>
          </p:cNvPr>
          <p:cNvCxnSpPr>
            <a:cxnSpLocks/>
          </p:cNvCxnSpPr>
          <p:nvPr/>
        </p:nvCxnSpPr>
        <p:spPr>
          <a:xfrm flipV="1">
            <a:off x="4704522" y="2146852"/>
            <a:ext cx="3299791" cy="4403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BFAC4AE7-C289-53D7-994A-C965E0697E5F}"/>
              </a:ext>
            </a:extLst>
          </p:cNvPr>
          <p:cNvCxnSpPr>
            <a:cxnSpLocks/>
          </p:cNvCxnSpPr>
          <p:nvPr/>
        </p:nvCxnSpPr>
        <p:spPr>
          <a:xfrm>
            <a:off x="4253948" y="3043378"/>
            <a:ext cx="2531167" cy="8395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231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DA637B-F329-2BC2-58C4-456CB615A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splývání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6B4E25-2AD7-ED6A-1DA7-5BA3BA1A1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363817" cy="4760705"/>
          </a:xfrm>
        </p:spPr>
        <p:txBody>
          <a:bodyPr>
            <a:normAutofit/>
          </a:bodyPr>
          <a:lstStyle/>
          <a:p>
            <a:pPr lvl="1"/>
            <a:r>
              <a:rPr lang="cs-CZ" sz="3200" dirty="0"/>
              <a:t>Jednoplášťové</a:t>
            </a:r>
          </a:p>
          <a:p>
            <a:pPr lvl="2"/>
            <a:r>
              <a:rPr lang="cs-CZ" sz="2800" dirty="0"/>
              <a:t>Uterus </a:t>
            </a:r>
            <a:r>
              <a:rPr lang="cs-CZ" sz="2800" dirty="0" err="1"/>
              <a:t>subseptus</a:t>
            </a:r>
            <a:endParaRPr lang="cs-CZ" sz="2800" dirty="0"/>
          </a:p>
          <a:p>
            <a:pPr lvl="2"/>
            <a:r>
              <a:rPr lang="cs-CZ" sz="2800" dirty="0"/>
              <a:t>Uterus </a:t>
            </a:r>
            <a:r>
              <a:rPr lang="cs-CZ" sz="2800" dirty="0" err="1"/>
              <a:t>septus</a:t>
            </a:r>
            <a:endParaRPr lang="cs-CZ" sz="2800" dirty="0"/>
          </a:p>
          <a:p>
            <a:pPr lvl="1"/>
            <a:r>
              <a:rPr lang="cs-CZ" sz="3200" dirty="0"/>
              <a:t>Dvouplášťové</a:t>
            </a:r>
          </a:p>
          <a:p>
            <a:pPr lvl="2"/>
            <a:r>
              <a:rPr lang="cs-CZ" sz="2800" dirty="0"/>
              <a:t>Uterus </a:t>
            </a:r>
            <a:r>
              <a:rPr lang="cs-CZ" sz="2800" dirty="0" err="1"/>
              <a:t>arcuatus</a:t>
            </a:r>
            <a:endParaRPr lang="cs-CZ" sz="2800" dirty="0"/>
          </a:p>
          <a:p>
            <a:pPr lvl="2"/>
            <a:r>
              <a:rPr lang="cs-CZ" sz="2800" dirty="0"/>
              <a:t>Uterus </a:t>
            </a:r>
            <a:r>
              <a:rPr lang="cs-CZ" sz="2800" dirty="0" err="1"/>
              <a:t>bicornis</a:t>
            </a:r>
            <a:endParaRPr lang="cs-CZ" sz="2800" dirty="0"/>
          </a:p>
          <a:p>
            <a:pPr lvl="2"/>
            <a:r>
              <a:rPr lang="cs-CZ" sz="2800" dirty="0"/>
              <a:t>Uterus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bicorporeus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unicollis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Uterus duplex</a:t>
            </a:r>
          </a:p>
          <a:p>
            <a:pPr lvl="2"/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Uterus duplex s vaginálním septem</a:t>
            </a:r>
            <a:endParaRPr lang="cs-CZ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5E6EE36-61D8-AC56-625C-E9691DBC0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745" y="0"/>
            <a:ext cx="3165994" cy="6858000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81AC4F23-F7A7-B0B5-AD91-0A156CBF35F5}"/>
              </a:ext>
            </a:extLst>
          </p:cNvPr>
          <p:cNvCxnSpPr>
            <a:cxnSpLocks/>
          </p:cNvCxnSpPr>
          <p:nvPr/>
        </p:nvCxnSpPr>
        <p:spPr>
          <a:xfrm flipV="1">
            <a:off x="4479235" y="1027906"/>
            <a:ext cx="4426226" cy="29733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4F80C0CC-A850-3FE5-5384-680F94DD7F56}"/>
              </a:ext>
            </a:extLst>
          </p:cNvPr>
          <p:cNvCxnSpPr/>
          <p:nvPr/>
        </p:nvCxnSpPr>
        <p:spPr>
          <a:xfrm flipV="1">
            <a:off x="4375256" y="2266122"/>
            <a:ext cx="4579901" cy="21468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93F51003-5DA3-6702-2499-904F10B38F9C}"/>
              </a:ext>
            </a:extLst>
          </p:cNvPr>
          <p:cNvCxnSpPr/>
          <p:nvPr/>
        </p:nvCxnSpPr>
        <p:spPr>
          <a:xfrm flipV="1">
            <a:off x="6202017" y="3697357"/>
            <a:ext cx="2703444" cy="11926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6FBDECC8-5636-67CE-AA92-69DBD15E586E}"/>
              </a:ext>
            </a:extLst>
          </p:cNvPr>
          <p:cNvCxnSpPr/>
          <p:nvPr/>
        </p:nvCxnSpPr>
        <p:spPr>
          <a:xfrm flipV="1">
            <a:off x="4200939" y="5062330"/>
            <a:ext cx="4808501" cy="2385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823428F4-23C6-7A29-B9EE-C85FE37CA495}"/>
              </a:ext>
            </a:extLst>
          </p:cNvPr>
          <p:cNvCxnSpPr/>
          <p:nvPr/>
        </p:nvCxnSpPr>
        <p:spPr>
          <a:xfrm>
            <a:off x="6096000" y="5830094"/>
            <a:ext cx="2372139" cy="3984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197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9C6C-94D7-43D9-AB61-C1291667A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63" y="260579"/>
            <a:ext cx="11195837" cy="1430109"/>
          </a:xfrm>
        </p:spPr>
        <p:txBody>
          <a:bodyPr>
            <a:normAutofit fontScale="90000"/>
          </a:bodyPr>
          <a:lstStyle/>
          <a:p>
            <a:r>
              <a:rPr lang="cs-CZ" dirty="0"/>
              <a:t>Poruchy kombinované – splývání + průchodnost</a:t>
            </a:r>
            <a:br>
              <a:rPr lang="cs-CZ" dirty="0"/>
            </a:br>
            <a:r>
              <a:rPr lang="cs-CZ" sz="3600" b="1" dirty="0"/>
              <a:t>vždy sdružen s aplazii ledviny + ureteru </a:t>
            </a:r>
            <a:r>
              <a:rPr lang="cs-CZ" sz="3600" dirty="0"/>
              <a:t>na straně postižené atrezií  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3C553B-118E-BBEF-F58D-04939E213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63" y="1824140"/>
            <a:ext cx="3854648" cy="404515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CB7AA8E-2A0D-15EE-A5C7-5431971F2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676" y="1824140"/>
            <a:ext cx="3854647" cy="405786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CF452B2-3901-63ED-0ECB-DB52B3610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690" y="1811430"/>
            <a:ext cx="3662581" cy="405786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13AAC85-5522-CA78-5054-3D6D7BD847EC}"/>
              </a:ext>
            </a:extLst>
          </p:cNvPr>
          <p:cNvSpPr txBox="1"/>
          <p:nvPr/>
        </p:nvSpPr>
        <p:spPr>
          <a:xfrm>
            <a:off x="681922" y="6135756"/>
            <a:ext cx="2806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Hemi-hemato-colpos</a:t>
            </a:r>
            <a:endParaRPr lang="cs-CZ" sz="24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710FD0B-FF51-0732-A055-C2F7F32203A5}"/>
              </a:ext>
            </a:extLst>
          </p:cNvPr>
          <p:cNvSpPr txBox="1"/>
          <p:nvPr/>
        </p:nvSpPr>
        <p:spPr>
          <a:xfrm>
            <a:off x="4390216" y="6027003"/>
            <a:ext cx="3411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Hemi</a:t>
            </a:r>
            <a:r>
              <a:rPr lang="cs-CZ" sz="2400" dirty="0"/>
              <a:t>-</a:t>
            </a:r>
            <a:r>
              <a:rPr lang="cs-CZ" sz="2400" dirty="0" err="1"/>
              <a:t>hemato</a:t>
            </a:r>
            <a:r>
              <a:rPr lang="cs-CZ" sz="2400" dirty="0"/>
              <a:t>-metra + </a:t>
            </a:r>
            <a:r>
              <a:rPr lang="cs-CZ" sz="2400" dirty="0" err="1"/>
              <a:t>hemato-colpos</a:t>
            </a:r>
            <a:endParaRPr lang="cs-CZ" sz="24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A47AFED-6062-DA53-B28A-99D994771BC4}"/>
              </a:ext>
            </a:extLst>
          </p:cNvPr>
          <p:cNvSpPr txBox="1"/>
          <p:nvPr/>
        </p:nvSpPr>
        <p:spPr>
          <a:xfrm>
            <a:off x="8382869" y="6057108"/>
            <a:ext cx="3558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Hemato</a:t>
            </a:r>
            <a:r>
              <a:rPr lang="cs-CZ" sz="2000" dirty="0"/>
              <a:t>-metra v rudimentárním rohu dělohy</a:t>
            </a:r>
          </a:p>
        </p:txBody>
      </p:sp>
    </p:spTree>
    <p:extLst>
      <p:ext uri="{BB962C8B-B14F-4D97-AF65-F5344CB8AC3E}">
        <p14:creationId xmlns:p14="http://schemas.microsoft.com/office/powerpoint/2010/main" val="1843549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B0B2E3-0579-E2C1-7BBA-B1D682854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Sdružené vývojové vady</a:t>
            </a:r>
            <a:br>
              <a:rPr lang="cs-CZ" dirty="0"/>
            </a:br>
            <a:r>
              <a:rPr lang="cs-CZ" sz="3600" dirty="0"/>
              <a:t>odchylné vyústění močové trubice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2F0E129-1DB9-107F-F617-FF8AA6AC58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/>
              <a:t>Hypospadie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83BC292-42DE-A1BE-1A13-C74D64A163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Epispadie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E95C705-ADBB-AC02-6872-ECF1A5473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81" y="2690893"/>
            <a:ext cx="5628909" cy="38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5C4B27B-D033-4867-CE81-ADC179C19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3315" y="1825625"/>
            <a:ext cx="3398116" cy="489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58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8B60981F-BE34-CD57-00B9-D4BF4EE87A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3160798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15D2649F-706D-C66B-1975-C1ACCD5568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191075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2178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9DC3F1-B8BF-EF60-0455-3E62078B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Vývojové vady gonád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C909D2-9480-09B3-BAAE-201B58A48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00290" cy="4351338"/>
          </a:xfrm>
        </p:spPr>
        <p:txBody>
          <a:bodyPr/>
          <a:lstStyle/>
          <a:p>
            <a:r>
              <a:rPr lang="cs-CZ" sz="3200" dirty="0">
                <a:solidFill>
                  <a:srgbClr val="C00000"/>
                </a:solidFill>
              </a:rPr>
              <a:t>Ageneze</a:t>
            </a:r>
            <a:r>
              <a:rPr lang="cs-CZ" dirty="0"/>
              <a:t> ovarií</a:t>
            </a:r>
          </a:p>
          <a:p>
            <a:pPr lvl="1"/>
            <a:r>
              <a:rPr lang="cs-CZ" dirty="0"/>
              <a:t>Vzácná, oboustranná se téměř nevyskytuje</a:t>
            </a:r>
          </a:p>
          <a:p>
            <a:r>
              <a:rPr lang="cs-CZ" sz="3600" dirty="0">
                <a:solidFill>
                  <a:schemeClr val="accent6">
                    <a:lumMod val="50000"/>
                  </a:schemeClr>
                </a:solidFill>
              </a:rPr>
              <a:t>Dysgeneze</a:t>
            </a:r>
            <a:r>
              <a:rPr lang="cs-CZ" dirty="0"/>
              <a:t> ovarií</a:t>
            </a:r>
          </a:p>
          <a:p>
            <a:pPr marL="457200" lvl="1" indent="0">
              <a:buNone/>
            </a:pPr>
            <a:r>
              <a:rPr lang="cs-CZ" dirty="0"/>
              <a:t>= chybný vývoj, ale jsou přítomny, ale jsou např.</a:t>
            </a:r>
          </a:p>
          <a:p>
            <a:pPr lvl="1"/>
            <a:r>
              <a:rPr lang="cs-CZ" dirty="0"/>
              <a:t>46 XX</a:t>
            </a:r>
          </a:p>
          <a:p>
            <a:pPr lvl="1"/>
            <a:r>
              <a:rPr lang="cs-CZ" dirty="0"/>
              <a:t>45 X0 – </a:t>
            </a:r>
            <a:r>
              <a:rPr lang="cs-CZ" dirty="0" err="1"/>
              <a:t>Turnerův</a:t>
            </a:r>
            <a:r>
              <a:rPr lang="cs-CZ" dirty="0"/>
              <a:t> syndrom</a:t>
            </a:r>
          </a:p>
          <a:p>
            <a:pPr lvl="1"/>
            <a:r>
              <a:rPr lang="cs-CZ" dirty="0"/>
              <a:t>46 XY – </a:t>
            </a:r>
            <a:r>
              <a:rPr lang="cs-CZ" dirty="0" err="1"/>
              <a:t>Swyerův</a:t>
            </a:r>
            <a:r>
              <a:rPr lang="cs-CZ" dirty="0"/>
              <a:t> syndrom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D977719-F4DC-7650-40CE-C096A0836FE5}"/>
              </a:ext>
            </a:extLst>
          </p:cNvPr>
          <p:cNvSpPr txBox="1"/>
          <p:nvPr/>
        </p:nvSpPr>
        <p:spPr>
          <a:xfrm>
            <a:off x="9067478" y="1934943"/>
            <a:ext cx="1647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proužkovité</a:t>
            </a:r>
            <a:endParaRPr lang="cs-CZ" sz="24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B3CA632-F022-2393-3274-41D11B7D4237}"/>
              </a:ext>
            </a:extLst>
          </p:cNvPr>
          <p:cNvSpPr txBox="1"/>
          <p:nvPr/>
        </p:nvSpPr>
        <p:spPr>
          <a:xfrm>
            <a:off x="9209985" y="2703042"/>
            <a:ext cx="1362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fibrotické</a:t>
            </a:r>
            <a:endParaRPr lang="cs-CZ" sz="24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04BF087-2995-A909-D623-B7D1EDFF96E5}"/>
              </a:ext>
            </a:extLst>
          </p:cNvPr>
          <p:cNvSpPr txBox="1"/>
          <p:nvPr/>
        </p:nvSpPr>
        <p:spPr>
          <a:xfrm>
            <a:off x="9086618" y="3578931"/>
            <a:ext cx="1609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bez folikulů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4D11B7A-C9F2-CB18-B9BC-7FCA8ABB77DA}"/>
              </a:ext>
            </a:extLst>
          </p:cNvPr>
          <p:cNvSpPr txBox="1"/>
          <p:nvPr/>
        </p:nvSpPr>
        <p:spPr>
          <a:xfrm>
            <a:off x="7630546" y="4432765"/>
            <a:ext cx="4521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bez produkce pohlavních hormonů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2F855E68-DED1-1530-EBAA-82BAB3799C82}"/>
              </a:ext>
            </a:extLst>
          </p:cNvPr>
          <p:cNvCxnSpPr>
            <a:cxnSpLocks/>
          </p:cNvCxnSpPr>
          <p:nvPr/>
        </p:nvCxnSpPr>
        <p:spPr>
          <a:xfrm flipV="1">
            <a:off x="7315200" y="2301411"/>
            <a:ext cx="1633591" cy="8632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9D020EC2-06E3-1FBA-B88F-212C0FAB7B5D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7376845" y="2933875"/>
            <a:ext cx="1833140" cy="3451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351864F1-AFBA-6413-6397-6E7BCE61049C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7384132" y="3395540"/>
            <a:ext cx="1702486" cy="4142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92ED324F-E81F-D53A-4386-BB82AB7C92BB}"/>
              </a:ext>
            </a:extLst>
          </p:cNvPr>
          <p:cNvCxnSpPr>
            <a:cxnSpLocks/>
          </p:cNvCxnSpPr>
          <p:nvPr/>
        </p:nvCxnSpPr>
        <p:spPr>
          <a:xfrm>
            <a:off x="7278690" y="3640493"/>
            <a:ext cx="397539" cy="8538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574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0FAADD-A181-CE36-4EB2-43117405F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Dygeneze</a:t>
            </a:r>
            <a:r>
              <a:rPr lang="cs-CZ" dirty="0"/>
              <a:t> </a:t>
            </a:r>
            <a:r>
              <a:rPr lang="cs-CZ" dirty="0" err="1"/>
              <a:t>ovárií</a:t>
            </a:r>
            <a:r>
              <a:rPr lang="cs-CZ" dirty="0"/>
              <a:t> – 46 XX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6E707B-EB30-87AB-C978-4E2E85EC5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Normálně vyvinuté:</a:t>
            </a:r>
          </a:p>
          <a:p>
            <a:pPr lvl="1"/>
            <a:r>
              <a:rPr lang="cs-CZ" dirty="0"/>
              <a:t>Zevní genitál, pochva, děloha (funkce schopná), oba vejcovody</a:t>
            </a:r>
          </a:p>
          <a:p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OVARIA tvořená jen vazivem </a:t>
            </a:r>
            <a:r>
              <a:rPr lang="cs-CZ" dirty="0"/>
              <a:t>-&gt; </a:t>
            </a:r>
            <a:r>
              <a:rPr lang="cs-CZ" b="1" dirty="0"/>
              <a:t>X estrogen </a:t>
            </a:r>
            <a:r>
              <a:rPr lang="cs-CZ" dirty="0"/>
              <a:t>-&gt; X sekundární pohlavní znaky </a:t>
            </a:r>
          </a:p>
          <a:p>
            <a:pPr lvl="1"/>
            <a:r>
              <a:rPr lang="cs-CZ" dirty="0"/>
              <a:t>Tyto proužky histologicky neobsahují žádné </a:t>
            </a:r>
            <a:r>
              <a:rPr lang="cs-CZ" dirty="0" err="1"/>
              <a:t>germinální</a:t>
            </a:r>
            <a:r>
              <a:rPr lang="cs-CZ" dirty="0"/>
              <a:t> elementy – není tedy možné rozlišit, zda se jedná o dysgenetické ovarium nebo varle</a:t>
            </a:r>
          </a:p>
          <a:p>
            <a:r>
              <a:rPr lang="cs-CZ" dirty="0"/>
              <a:t>Terapie:</a:t>
            </a:r>
          </a:p>
          <a:p>
            <a:pPr lvl="1"/>
            <a:r>
              <a:rPr lang="cs-CZ" dirty="0"/>
              <a:t>Substituce estrogenů, pak COC</a:t>
            </a:r>
          </a:p>
          <a:p>
            <a:pPr lvl="1"/>
            <a:r>
              <a:rPr lang="cs-CZ" dirty="0"/>
              <a:t>Gravidita – IVF + darovaný oocyt</a:t>
            </a:r>
          </a:p>
        </p:txBody>
      </p:sp>
    </p:spTree>
    <p:extLst>
      <p:ext uri="{BB962C8B-B14F-4D97-AF65-F5344CB8AC3E}">
        <p14:creationId xmlns:p14="http://schemas.microsoft.com/office/powerpoint/2010/main" val="184052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1A4DFF-3AC1-DCE8-380C-FE9959567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Dygeneze</a:t>
            </a:r>
            <a:r>
              <a:rPr lang="cs-CZ" dirty="0"/>
              <a:t> </a:t>
            </a:r>
            <a:r>
              <a:rPr lang="cs-CZ" dirty="0" err="1"/>
              <a:t>ovárií</a:t>
            </a:r>
            <a:r>
              <a:rPr lang="cs-CZ" dirty="0"/>
              <a:t> – 45 X0 – </a:t>
            </a:r>
            <a:r>
              <a:rPr lang="cs-CZ" dirty="0" err="1"/>
              <a:t>Turnerův</a:t>
            </a:r>
            <a:r>
              <a:rPr lang="cs-CZ" dirty="0"/>
              <a:t> syndrom</a:t>
            </a:r>
          </a:p>
        </p:txBody>
      </p:sp>
      <p:pic>
        <p:nvPicPr>
          <p:cNvPr id="1026" name="Picture 2" descr="Turner Syndrome - Pediatrics - MSD Manual Professional Edition">
            <a:extLst>
              <a:ext uri="{FF2B5EF4-FFF2-40B4-BE49-F238E27FC236}">
                <a16:creationId xmlns:a16="http://schemas.microsoft.com/office/drawing/2014/main" id="{CC539EDC-53E1-399F-7BFF-C05D2A99F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367" y="1354561"/>
            <a:ext cx="3180601" cy="541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urner's Syndrome - Pediatrics - Orthobullets">
            <a:extLst>
              <a:ext uri="{FF2B5EF4-FFF2-40B4-BE49-F238E27FC236}">
                <a16:creationId xmlns:a16="http://schemas.microsoft.com/office/drawing/2014/main" id="{186B93CC-FCA1-E67F-92EE-42DC6B67B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895" y="4603518"/>
            <a:ext cx="2984438" cy="20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urner's Syndrome | NEJM">
            <a:extLst>
              <a:ext uri="{FF2B5EF4-FFF2-40B4-BE49-F238E27FC236}">
                <a16:creationId xmlns:a16="http://schemas.microsoft.com/office/drawing/2014/main" id="{2F1D762C-4A96-FBAE-AF75-FD8DA4E90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67" y="1650983"/>
            <a:ext cx="2206513" cy="511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1D147F0-843F-30B8-3D06-F9C024342952}"/>
              </a:ext>
            </a:extLst>
          </p:cNvPr>
          <p:cNvSpPr txBox="1"/>
          <p:nvPr/>
        </p:nvSpPr>
        <p:spPr>
          <a:xfrm>
            <a:off x="6950949" y="3437620"/>
            <a:ext cx="143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Malé prsy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19288AE-42CF-9FC1-6442-358C5A3B4119}"/>
              </a:ext>
            </a:extLst>
          </p:cNvPr>
          <p:cNvSpPr txBox="1"/>
          <p:nvPr/>
        </p:nvSpPr>
        <p:spPr>
          <a:xfrm>
            <a:off x="6046823" y="4603518"/>
            <a:ext cx="1808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Kožní řasa na krku (</a:t>
            </a:r>
            <a:r>
              <a:rPr lang="cs-CZ" dirty="0" err="1"/>
              <a:t>pterygium</a:t>
            </a:r>
            <a:r>
              <a:rPr lang="cs-CZ" dirty="0"/>
              <a:t> </a:t>
            </a:r>
            <a:r>
              <a:rPr lang="cs-CZ" dirty="0" err="1"/>
              <a:t>colli</a:t>
            </a:r>
            <a:r>
              <a:rPr lang="cs-CZ" dirty="0"/>
              <a:t>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5E740CE-E111-F69B-FB92-E91EC5503756}"/>
              </a:ext>
            </a:extLst>
          </p:cNvPr>
          <p:cNvSpPr txBox="1"/>
          <p:nvPr/>
        </p:nvSpPr>
        <p:spPr>
          <a:xfrm>
            <a:off x="6704370" y="2558429"/>
            <a:ext cx="1731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Štítovitý hrudník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D1AC439-010C-02C0-83B4-1709775115A5}"/>
              </a:ext>
            </a:extLst>
          </p:cNvPr>
          <p:cNvSpPr txBox="1"/>
          <p:nvPr/>
        </p:nvSpPr>
        <p:spPr>
          <a:xfrm>
            <a:off x="6588938" y="1347628"/>
            <a:ext cx="1962364" cy="955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Opoždění růstu – malá definitivní výška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2A781514-BF2E-8A25-82F0-5E77C2D02C47}"/>
              </a:ext>
            </a:extLst>
          </p:cNvPr>
          <p:cNvCxnSpPr>
            <a:cxnSpLocks/>
          </p:cNvCxnSpPr>
          <p:nvPr/>
        </p:nvCxnSpPr>
        <p:spPr>
          <a:xfrm flipV="1">
            <a:off x="8247017" y="1471749"/>
            <a:ext cx="1436914" cy="2189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E3F0E166-E619-1F35-3413-B54AE89BD045}"/>
              </a:ext>
            </a:extLst>
          </p:cNvPr>
          <p:cNvCxnSpPr/>
          <p:nvPr/>
        </p:nvCxnSpPr>
        <p:spPr>
          <a:xfrm>
            <a:off x="8389332" y="2847703"/>
            <a:ext cx="152102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97305197-397C-D136-80D0-9AEFC824CA2C}"/>
              </a:ext>
            </a:extLst>
          </p:cNvPr>
          <p:cNvCxnSpPr/>
          <p:nvPr/>
        </p:nvCxnSpPr>
        <p:spPr>
          <a:xfrm flipV="1">
            <a:off x="7968343" y="3248297"/>
            <a:ext cx="1942011" cy="4267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A6B619A8-A19F-D856-2B8C-BF75AC07E84E}"/>
              </a:ext>
            </a:extLst>
          </p:cNvPr>
          <p:cNvCxnSpPr/>
          <p:nvPr/>
        </p:nvCxnSpPr>
        <p:spPr>
          <a:xfrm flipH="1">
            <a:off x="4885509" y="4833257"/>
            <a:ext cx="1161314" cy="6935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63A33DD-BAEF-0195-9445-4B4B5F322892}"/>
              </a:ext>
            </a:extLst>
          </p:cNvPr>
          <p:cNvSpPr txBox="1"/>
          <p:nvPr/>
        </p:nvSpPr>
        <p:spPr>
          <a:xfrm>
            <a:off x="2686594" y="3347838"/>
            <a:ext cx="2938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Otoky – nárty, hřbety rukou,..</a:t>
            </a:r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1DA2ECDA-3E51-7C63-91A8-4C933837113F}"/>
              </a:ext>
            </a:extLst>
          </p:cNvPr>
          <p:cNvCxnSpPr/>
          <p:nvPr/>
        </p:nvCxnSpPr>
        <p:spPr>
          <a:xfrm flipH="1">
            <a:off x="2386149" y="3806952"/>
            <a:ext cx="600891" cy="6170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200B8722-6BD9-15B5-E8DF-C11A492B1D2F}"/>
              </a:ext>
            </a:extLst>
          </p:cNvPr>
          <p:cNvCxnSpPr/>
          <p:nvPr/>
        </p:nvCxnSpPr>
        <p:spPr>
          <a:xfrm flipH="1">
            <a:off x="2377440" y="3806952"/>
            <a:ext cx="1029194" cy="17198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397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8060BEE-1195-1517-37AA-96349EF2A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0"/>
            <a:ext cx="5330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66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FBCE18-F6C5-73E6-5438-44E3311D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Dygeneze</a:t>
            </a:r>
            <a:r>
              <a:rPr lang="cs-CZ" dirty="0"/>
              <a:t> </a:t>
            </a:r>
            <a:r>
              <a:rPr lang="cs-CZ" dirty="0" err="1"/>
              <a:t>ovárií</a:t>
            </a:r>
            <a:r>
              <a:rPr lang="cs-CZ" dirty="0"/>
              <a:t> – 45 X0 – </a:t>
            </a:r>
            <a:r>
              <a:rPr lang="cs-CZ" dirty="0" err="1"/>
              <a:t>Turnerův</a:t>
            </a:r>
            <a:r>
              <a:rPr lang="cs-CZ" dirty="0"/>
              <a:t> syndrom</a:t>
            </a:r>
          </a:p>
        </p:txBody>
      </p:sp>
      <p:pic>
        <p:nvPicPr>
          <p:cNvPr id="2052" name="Picture 4" descr="Illustration showing the typical congenital cardiovascular... | Download  Scientific Diagram">
            <a:extLst>
              <a:ext uri="{FF2B5EF4-FFF2-40B4-BE49-F238E27FC236}">
                <a16:creationId xmlns:a16="http://schemas.microsoft.com/office/drawing/2014/main" id="{2C648DFD-8AE6-B4E7-1B1C-6B9C365EA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78" y="2345398"/>
            <a:ext cx="4335106" cy="408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urner (XO) Syndrome">
            <a:extLst>
              <a:ext uri="{FF2B5EF4-FFF2-40B4-BE49-F238E27FC236}">
                <a16:creationId xmlns:a16="http://schemas.microsoft.com/office/drawing/2014/main" id="{2907B0D7-859C-16D5-BE4E-5C4A21DFC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836" y="2167782"/>
            <a:ext cx="3830514" cy="443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88B36CB-9F1C-B90F-4870-13C151D45FDF}"/>
              </a:ext>
            </a:extLst>
          </p:cNvPr>
          <p:cNvSpPr txBox="1"/>
          <p:nvPr/>
        </p:nvSpPr>
        <p:spPr>
          <a:xfrm>
            <a:off x="5467584" y="2877954"/>
            <a:ext cx="1886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Srdeční vady – koarktace aorty, poruchy chlopně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6E82A7CB-4DCC-788A-8DA3-370D7C188A07}"/>
              </a:ext>
            </a:extLst>
          </p:cNvPr>
          <p:cNvCxnSpPr>
            <a:cxnSpLocks/>
          </p:cNvCxnSpPr>
          <p:nvPr/>
        </p:nvCxnSpPr>
        <p:spPr>
          <a:xfrm flipH="1">
            <a:off x="4188165" y="3224463"/>
            <a:ext cx="1192357" cy="1155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409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DC9BF8-A34F-B83F-3665-DF663F8AF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Dygeneze</a:t>
            </a:r>
            <a:r>
              <a:rPr lang="cs-CZ" dirty="0"/>
              <a:t> </a:t>
            </a:r>
            <a:r>
              <a:rPr lang="cs-CZ" dirty="0" err="1"/>
              <a:t>ovárií</a:t>
            </a:r>
            <a:r>
              <a:rPr lang="cs-CZ" dirty="0"/>
              <a:t> – 45 X0 – </a:t>
            </a:r>
            <a:r>
              <a:rPr lang="cs-CZ" dirty="0" err="1"/>
              <a:t>Turnerův</a:t>
            </a:r>
            <a:r>
              <a:rPr lang="cs-CZ" dirty="0"/>
              <a:t> syndrom</a:t>
            </a:r>
          </a:p>
        </p:txBody>
      </p:sp>
      <p:pic>
        <p:nvPicPr>
          <p:cNvPr id="3076" name="Picture 4" descr="Turner Syndrome and Healthy Female - Stock Image - F031/6202 - Science  Photo Library">
            <a:extLst>
              <a:ext uri="{FF2B5EF4-FFF2-40B4-BE49-F238E27FC236}">
                <a16:creationId xmlns:a16="http://schemas.microsoft.com/office/drawing/2014/main" id="{8990ECDA-5164-9565-4E63-7D3836B70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790" y="1637615"/>
            <a:ext cx="4060804" cy="507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urner Syndrome infographic vector. Signs, health issues. Short stature,  kidney irregularity, reduced fertility, many moles, osteoporosis and  diabetes Stock Vector Image &amp; Art - Alamy">
            <a:extLst>
              <a:ext uri="{FF2B5EF4-FFF2-40B4-BE49-F238E27FC236}">
                <a16:creationId xmlns:a16="http://schemas.microsoft.com/office/drawing/2014/main" id="{0DD76E2B-C024-82B6-5700-691A6E41B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406" y="1462806"/>
            <a:ext cx="4950594" cy="525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8974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3763</TotalTime>
  <Words>811</Words>
  <Application>Microsoft Office PowerPoint</Application>
  <PresentationFormat>Širokoúhlá obrazovka</PresentationFormat>
  <Paragraphs>139</Paragraphs>
  <Slides>28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Motiv Office</vt:lpstr>
      <vt:lpstr>VÝVOJOVÉ PORUCHY RODIDEL</vt:lpstr>
      <vt:lpstr>Vývoj pohlavních cest</vt:lpstr>
      <vt:lpstr>Prezentace aplikace PowerPoint</vt:lpstr>
      <vt:lpstr>Vývojové vady gonád </vt:lpstr>
      <vt:lpstr>Dygeneze ovárií – 46 XX</vt:lpstr>
      <vt:lpstr>Dygeneze ovárií – 45 X0 – Turnerův syndrom</vt:lpstr>
      <vt:lpstr>Prezentace aplikace PowerPoint</vt:lpstr>
      <vt:lpstr>Dygeneze ovárií – 45 X0 – Turnerův syndrom</vt:lpstr>
      <vt:lpstr>Dygeneze ovárií – 45 X0 – Turnerův syndrom</vt:lpstr>
      <vt:lpstr>Dysgeneze ovarií - 46 XY – Swyerův syndrom</vt:lpstr>
      <vt:lpstr>Intersexuální malformace</vt:lpstr>
      <vt:lpstr>Intersexuální malformace Pseudohermafroditismus  - Femininus – žena (46 XX), jejíž genitál se podobá mužskému  </vt:lpstr>
      <vt:lpstr>Kongenitální adrenální hyperplazie</vt:lpstr>
      <vt:lpstr>Kongenitální adrenální hyperplazie (CAH)</vt:lpstr>
      <vt:lpstr>Prezentace aplikace PowerPoint</vt:lpstr>
      <vt:lpstr>Prezentace aplikace PowerPoint</vt:lpstr>
      <vt:lpstr>Intersexuální malformace Pseudohermafroditismus  Masculinus – s varletem – tedy muž (46 XY), ale zevní genitál není maskulinizovaný</vt:lpstr>
      <vt:lpstr>Syndrom testikulární feminizace</vt:lpstr>
      <vt:lpstr>Vývojové vady pohlavních cest</vt:lpstr>
      <vt:lpstr>Aplasia uteru a vaginy  = sy Rokitanského - Küsterův </vt:lpstr>
      <vt:lpstr>Operační řešení</vt:lpstr>
      <vt:lpstr>Prezentace aplikace PowerPoint</vt:lpstr>
      <vt:lpstr>Prezentace aplikace PowerPoint</vt:lpstr>
      <vt:lpstr>Poruchy splývání</vt:lpstr>
      <vt:lpstr>Poruchy splývání</vt:lpstr>
      <vt:lpstr>Poruchy kombinované – splývání + průchodnost vždy sdružen s aplazii ledviny + ureteru na straně postižené atrezií  </vt:lpstr>
      <vt:lpstr>Sdružené vývojové vady odchylné vyústění močové trubice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VÝVOJOVÉ PORUCHY RODIDEL</dc:title>
  <dc:creator>Jana Vaněčková</dc:creator>
  <cp:lastModifiedBy>Jana Vaněčková</cp:lastModifiedBy>
  <cp:revision>42</cp:revision>
  <dcterms:created xsi:type="dcterms:W3CDTF">2023-03-18T07:15:16Z</dcterms:created>
  <dcterms:modified xsi:type="dcterms:W3CDTF">2023-03-27T19:32:25Z</dcterms:modified>
</cp:coreProperties>
</file>